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Source Sans Pro"/>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notesMaster" Target="notesMasters/notesMaster1.xml"/><Relationship Id="rId19" Type="http://schemas.openxmlformats.org/officeDocument/2006/relationships/font" Target="fonts/SourceSansPro-boldItalic.fntdata"/><Relationship Id="rId6" Type="http://schemas.openxmlformats.org/officeDocument/2006/relationships/slide" Target="slides/slide1.xml"/><Relationship Id="rId18" Type="http://schemas.openxmlformats.org/officeDocument/2006/relationships/font" Target="fonts/SourceSans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4eedd8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4eedd8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64eedd8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64eedd8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64eedd85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64eedd85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This is our customer side user interface. It is web based with a user friendly design so that customers can navigate through </a:t>
            </a:r>
            <a:r>
              <a:rPr lang="en" sz="2100">
                <a:highlight>
                  <a:srgbClr val="FFFF00"/>
                </a:highlight>
              </a:rPr>
              <a:t>what vehicle is available</a:t>
            </a:r>
            <a:r>
              <a:rPr lang="en" sz="2100"/>
              <a:t> and at the end of the page </a:t>
            </a:r>
            <a:r>
              <a:rPr lang="en" sz="2100">
                <a:highlight>
                  <a:srgbClr val="FFFF00"/>
                </a:highlight>
              </a:rPr>
              <a:t>there is a form for customers</a:t>
            </a:r>
            <a:r>
              <a:rPr lang="en" sz="2100"/>
              <a:t> to fill. When user submit the request, the </a:t>
            </a:r>
            <a:r>
              <a:rPr lang="en" sz="2100"/>
              <a:t>customer and rental information will be sent to the database, and in the company terminal, employees can see the status so that they can make further contacts with the customer. </a:t>
            </a:r>
            <a:endParaRPr sz="2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64eedd85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64eedd85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64eedd85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64eedd85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Throughout this assignment, our team members learned a lot.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From a skill point of view, we learned java application development especially in Java GUI design and how java interact with SQL database using JDBC. We have also learned how to do web based programming such as html and how java can be embedded.</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Furthermore Pattern design , Architecture</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also learn a lot in project management.</a:t>
            </a:r>
            <a:endParaRPr>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need to a flex schedule for unpredictable accident and members should communicate well on each steps.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lzivan/CS411_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Best Rent: A Car Rental System</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CS 411 Project</a:t>
            </a:r>
            <a:endParaRPr/>
          </a:p>
          <a:p>
            <a:pPr indent="0" lvl="0" marL="0" rtl="0" algn="l">
              <a:spcBef>
                <a:spcPts val="0"/>
              </a:spcBef>
              <a:spcAft>
                <a:spcPts val="0"/>
              </a:spcAft>
              <a:buNone/>
            </a:pPr>
            <a:r>
              <a:rPr lang="en"/>
              <a:t>Group 11</a:t>
            </a:r>
            <a:endParaRPr/>
          </a:p>
          <a:p>
            <a:pPr indent="0" lvl="0" marL="0" rtl="0" algn="l">
              <a:spcBef>
                <a:spcPts val="0"/>
              </a:spcBef>
              <a:spcAft>
                <a:spcPts val="0"/>
              </a:spcAft>
              <a:buNone/>
            </a:pPr>
            <a:r>
              <a:rPr lang="en"/>
              <a:t>Tianyi Bao, Xiang Li, Zijie Li, Zhangde Song</a:t>
            </a:r>
            <a:endParaRPr/>
          </a:p>
        </p:txBody>
      </p:sp>
      <p:sp>
        <p:nvSpPr>
          <p:cNvPr id="60" name="Google Shape;60;p13"/>
          <p:cNvSpPr txBox="1"/>
          <p:nvPr/>
        </p:nvSpPr>
        <p:spPr>
          <a:xfrm>
            <a:off x="5156725" y="4659875"/>
            <a:ext cx="38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GitHub: </a:t>
            </a:r>
            <a:r>
              <a:rPr lang="en" u="sng">
                <a:solidFill>
                  <a:schemeClr val="hlink"/>
                </a:solidFill>
                <a:latin typeface="Source Sans Pro"/>
                <a:ea typeface="Source Sans Pro"/>
                <a:cs typeface="Source Sans Pro"/>
                <a:sym typeface="Source Sans Pro"/>
                <a:hlinkClick r:id="rId3"/>
              </a:rPr>
              <a:t>https://github.com/lzivan/CS411_Project</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871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 and </a:t>
            </a:r>
            <a:r>
              <a:rPr lang="en"/>
              <a:t>Capabilities</a:t>
            </a:r>
            <a:endParaRPr/>
          </a:p>
        </p:txBody>
      </p:sp>
      <p:pic>
        <p:nvPicPr>
          <p:cNvPr id="66" name="Google Shape;66;p14"/>
          <p:cNvPicPr preferRelativeResize="0"/>
          <p:nvPr/>
        </p:nvPicPr>
        <p:blipFill>
          <a:blip r:embed="rId3">
            <a:alphaModFix/>
          </a:blip>
          <a:stretch>
            <a:fillRect/>
          </a:stretch>
        </p:blipFill>
        <p:spPr>
          <a:xfrm>
            <a:off x="311696" y="2186675"/>
            <a:ext cx="4306625" cy="2926275"/>
          </a:xfrm>
          <a:prstGeom prst="rect">
            <a:avLst/>
          </a:prstGeom>
          <a:noFill/>
          <a:ln>
            <a:noFill/>
          </a:ln>
        </p:spPr>
      </p:pic>
      <p:sp>
        <p:nvSpPr>
          <p:cNvPr id="67" name="Google Shape;67;p14"/>
          <p:cNvSpPr txBox="1"/>
          <p:nvPr>
            <p:ph idx="1" type="body"/>
          </p:nvPr>
        </p:nvSpPr>
        <p:spPr>
          <a:xfrm>
            <a:off x="151700" y="625700"/>
            <a:ext cx="547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We design this car rental system which will allow </a:t>
            </a:r>
            <a:r>
              <a:rPr lang="en" u="sng">
                <a:solidFill>
                  <a:schemeClr val="dk1"/>
                </a:solidFill>
                <a:latin typeface="Open Sans"/>
                <a:ea typeface="Open Sans"/>
                <a:cs typeface="Open Sans"/>
                <a:sym typeface="Open Sans"/>
              </a:rPr>
              <a:t>car rental companies to record customers’ information and manage the stock information. </a:t>
            </a:r>
            <a:r>
              <a:rPr lang="en">
                <a:solidFill>
                  <a:schemeClr val="dk1"/>
                </a:solidFill>
                <a:latin typeface="Open Sans"/>
                <a:ea typeface="Open Sans"/>
                <a:cs typeface="Open Sans"/>
                <a:sym typeface="Open Sans"/>
              </a:rPr>
              <a:t>Also, customers can use this system to </a:t>
            </a:r>
            <a:r>
              <a:rPr lang="en" u="sng">
                <a:solidFill>
                  <a:schemeClr val="dk1"/>
                </a:solidFill>
                <a:latin typeface="Open Sans"/>
                <a:ea typeface="Open Sans"/>
                <a:cs typeface="Open Sans"/>
                <a:sym typeface="Open Sans"/>
              </a:rPr>
              <a:t>check which kind of car is available for rent and send their order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1200"/>
              </a:spcBef>
              <a:spcAft>
                <a:spcPts val="1200"/>
              </a:spcAft>
              <a:buClr>
                <a:schemeClr val="dk1"/>
              </a:buClr>
              <a:buSzPts val="1100"/>
              <a:buFont typeface="Arial"/>
              <a:buNone/>
            </a:pPr>
            <a:r>
              <a:t/>
            </a:r>
            <a:endParaRPr>
              <a:solidFill>
                <a:schemeClr val="dk1"/>
              </a:solidFill>
              <a:latin typeface="Open Sans"/>
              <a:ea typeface="Open Sans"/>
              <a:cs typeface="Open Sans"/>
              <a:sym typeface="Open Sans"/>
            </a:endParaRPr>
          </a:p>
        </p:txBody>
      </p:sp>
      <p:pic>
        <p:nvPicPr>
          <p:cNvPr id="68" name="Google Shape;68;p14"/>
          <p:cNvPicPr preferRelativeResize="0"/>
          <p:nvPr/>
        </p:nvPicPr>
        <p:blipFill>
          <a:blip r:embed="rId4">
            <a:alphaModFix/>
          </a:blip>
          <a:stretch>
            <a:fillRect/>
          </a:stretch>
        </p:blipFill>
        <p:spPr>
          <a:xfrm>
            <a:off x="5839025" y="810575"/>
            <a:ext cx="2612509" cy="4028124"/>
          </a:xfrm>
          <a:prstGeom prst="rect">
            <a:avLst/>
          </a:prstGeom>
          <a:noFill/>
          <a:ln>
            <a:noFill/>
          </a:ln>
        </p:spPr>
      </p:pic>
      <p:sp>
        <p:nvSpPr>
          <p:cNvPr id="69" name="Google Shape;69;p14"/>
          <p:cNvSpPr txBox="1"/>
          <p:nvPr/>
        </p:nvSpPr>
        <p:spPr>
          <a:xfrm>
            <a:off x="115925" y="257175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Use Case Diagrams</a:t>
            </a:r>
            <a:endParaRPr>
              <a:latin typeface="Source Sans Pro"/>
              <a:ea typeface="Source Sans Pro"/>
              <a:cs typeface="Source Sans Pro"/>
              <a:sym typeface="Source Sans Pro"/>
            </a:endParaRPr>
          </a:p>
        </p:txBody>
      </p:sp>
      <p:sp>
        <p:nvSpPr>
          <p:cNvPr id="70" name="Google Shape;70;p14"/>
          <p:cNvSpPr txBox="1"/>
          <p:nvPr/>
        </p:nvSpPr>
        <p:spPr>
          <a:xfrm>
            <a:off x="5247275" y="4641325"/>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Detailed Sequence</a:t>
            </a:r>
            <a:r>
              <a:rPr lang="en">
                <a:latin typeface="Source Sans Pro"/>
                <a:ea typeface="Source Sans Pro"/>
                <a:cs typeface="Source Sans Pro"/>
                <a:sym typeface="Source Sans Pro"/>
              </a:rPr>
              <a:t> Diagrams</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004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pplication Architecture and Structure</a:t>
            </a:r>
            <a:endParaRPr/>
          </a:p>
        </p:txBody>
      </p:sp>
      <p:pic>
        <p:nvPicPr>
          <p:cNvPr id="76" name="Google Shape;76;p15"/>
          <p:cNvPicPr preferRelativeResize="0"/>
          <p:nvPr/>
        </p:nvPicPr>
        <p:blipFill>
          <a:blip r:embed="rId3">
            <a:alphaModFix/>
          </a:blip>
          <a:stretch>
            <a:fillRect/>
          </a:stretch>
        </p:blipFill>
        <p:spPr>
          <a:xfrm>
            <a:off x="3998000" y="2494112"/>
            <a:ext cx="2968750" cy="2528026"/>
          </a:xfrm>
          <a:prstGeom prst="rect">
            <a:avLst/>
          </a:prstGeom>
          <a:noFill/>
          <a:ln>
            <a:noFill/>
          </a:ln>
        </p:spPr>
      </p:pic>
      <p:pic>
        <p:nvPicPr>
          <p:cNvPr id="77" name="Google Shape;77;p15"/>
          <p:cNvPicPr preferRelativeResize="0"/>
          <p:nvPr/>
        </p:nvPicPr>
        <p:blipFill>
          <a:blip r:embed="rId4">
            <a:alphaModFix/>
          </a:blip>
          <a:stretch>
            <a:fillRect/>
          </a:stretch>
        </p:blipFill>
        <p:spPr>
          <a:xfrm>
            <a:off x="311700" y="646800"/>
            <a:ext cx="7740851" cy="1805625"/>
          </a:xfrm>
          <a:prstGeom prst="rect">
            <a:avLst/>
          </a:prstGeom>
          <a:noFill/>
          <a:ln>
            <a:noFill/>
          </a:ln>
        </p:spPr>
      </p:pic>
      <p:pic>
        <p:nvPicPr>
          <p:cNvPr id="78" name="Google Shape;78;p15"/>
          <p:cNvPicPr preferRelativeResize="0"/>
          <p:nvPr/>
        </p:nvPicPr>
        <p:blipFill>
          <a:blip r:embed="rId5">
            <a:alphaModFix/>
          </a:blip>
          <a:stretch>
            <a:fillRect/>
          </a:stretch>
        </p:blipFill>
        <p:spPr>
          <a:xfrm>
            <a:off x="370550" y="2511925"/>
            <a:ext cx="3290259" cy="2492400"/>
          </a:xfrm>
          <a:prstGeom prst="rect">
            <a:avLst/>
          </a:prstGeom>
          <a:noFill/>
          <a:ln>
            <a:noFill/>
          </a:ln>
        </p:spPr>
      </p:pic>
      <p:pic>
        <p:nvPicPr>
          <p:cNvPr id="79" name="Google Shape;79;p15"/>
          <p:cNvPicPr preferRelativeResize="0"/>
          <p:nvPr/>
        </p:nvPicPr>
        <p:blipFill>
          <a:blip r:embed="rId6">
            <a:alphaModFix/>
          </a:blip>
          <a:stretch>
            <a:fillRect/>
          </a:stretch>
        </p:blipFill>
        <p:spPr>
          <a:xfrm>
            <a:off x="6966750" y="2767662"/>
            <a:ext cx="2117825" cy="2181233"/>
          </a:xfrm>
          <a:prstGeom prst="rect">
            <a:avLst/>
          </a:prstGeom>
          <a:noFill/>
          <a:ln>
            <a:noFill/>
          </a:ln>
        </p:spPr>
      </p:pic>
      <p:sp>
        <p:nvSpPr>
          <p:cNvPr id="80" name="Google Shape;80;p15"/>
          <p:cNvSpPr txBox="1"/>
          <p:nvPr/>
        </p:nvSpPr>
        <p:spPr>
          <a:xfrm>
            <a:off x="0" y="474330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State Machine</a:t>
            </a:r>
            <a:r>
              <a:rPr lang="en">
                <a:latin typeface="Source Sans Pro"/>
                <a:ea typeface="Source Sans Pro"/>
                <a:cs typeface="Source Sans Pro"/>
                <a:sym typeface="Source Sans Pro"/>
              </a:rPr>
              <a:t> Diagrams</a:t>
            </a:r>
            <a:endParaRPr>
              <a:latin typeface="Source Sans Pro"/>
              <a:ea typeface="Source Sans Pro"/>
              <a:cs typeface="Source Sans Pro"/>
              <a:sym typeface="Source Sans Pro"/>
            </a:endParaRPr>
          </a:p>
        </p:txBody>
      </p:sp>
      <p:sp>
        <p:nvSpPr>
          <p:cNvPr id="81" name="Google Shape;81;p15"/>
          <p:cNvSpPr txBox="1"/>
          <p:nvPr/>
        </p:nvSpPr>
        <p:spPr>
          <a:xfrm>
            <a:off x="7935575" y="470755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Class Diagram</a:t>
            </a:r>
            <a:endParaRPr>
              <a:latin typeface="Source Sans Pro"/>
              <a:ea typeface="Source Sans Pro"/>
              <a:cs typeface="Source Sans Pro"/>
              <a:sym typeface="Source Sans Pro"/>
            </a:endParaRPr>
          </a:p>
        </p:txBody>
      </p:sp>
      <p:sp>
        <p:nvSpPr>
          <p:cNvPr id="82" name="Google Shape;82;p15"/>
          <p:cNvSpPr txBox="1"/>
          <p:nvPr/>
        </p:nvSpPr>
        <p:spPr>
          <a:xfrm>
            <a:off x="4081925" y="4895700"/>
            <a:ext cx="2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ER-Diagram</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Our Application Work?</a:t>
            </a:r>
            <a:endParaRPr/>
          </a:p>
        </p:txBody>
      </p:sp>
      <p:pic>
        <p:nvPicPr>
          <p:cNvPr id="88" name="Google Shape;88;p16"/>
          <p:cNvPicPr preferRelativeResize="0"/>
          <p:nvPr/>
        </p:nvPicPr>
        <p:blipFill>
          <a:blip r:embed="rId3">
            <a:alphaModFix/>
          </a:blip>
          <a:stretch>
            <a:fillRect/>
          </a:stretch>
        </p:blipFill>
        <p:spPr>
          <a:xfrm>
            <a:off x="970899" y="1028150"/>
            <a:ext cx="6942674" cy="3996775"/>
          </a:xfrm>
          <a:prstGeom prst="rect">
            <a:avLst/>
          </a:prstGeom>
          <a:noFill/>
          <a:ln>
            <a:noFill/>
          </a:ln>
        </p:spPr>
      </p:pic>
      <p:pic>
        <p:nvPicPr>
          <p:cNvPr id="89" name="Google Shape;89;p16"/>
          <p:cNvPicPr preferRelativeResize="0"/>
          <p:nvPr/>
        </p:nvPicPr>
        <p:blipFill>
          <a:blip r:embed="rId4">
            <a:alphaModFix/>
          </a:blip>
          <a:stretch>
            <a:fillRect/>
          </a:stretch>
        </p:blipFill>
        <p:spPr>
          <a:xfrm>
            <a:off x="620700" y="1408675"/>
            <a:ext cx="3870171" cy="2871276"/>
          </a:xfrm>
          <a:prstGeom prst="rect">
            <a:avLst/>
          </a:prstGeom>
          <a:noFill/>
          <a:ln>
            <a:noFill/>
          </a:ln>
        </p:spPr>
      </p:pic>
      <p:pic>
        <p:nvPicPr>
          <p:cNvPr id="90" name="Google Shape;90;p16"/>
          <p:cNvPicPr preferRelativeResize="0"/>
          <p:nvPr/>
        </p:nvPicPr>
        <p:blipFill>
          <a:blip r:embed="rId5">
            <a:alphaModFix/>
          </a:blip>
          <a:stretch>
            <a:fillRect/>
          </a:stretch>
        </p:blipFill>
        <p:spPr>
          <a:xfrm>
            <a:off x="4837150" y="1136100"/>
            <a:ext cx="3438619" cy="34164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Our Application Work?</a:t>
            </a:r>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7"/>
          <p:cNvPicPr preferRelativeResize="0"/>
          <p:nvPr/>
        </p:nvPicPr>
        <p:blipFill>
          <a:blip r:embed="rId3">
            <a:alphaModFix/>
          </a:blip>
          <a:stretch>
            <a:fillRect/>
          </a:stretch>
        </p:blipFill>
        <p:spPr>
          <a:xfrm>
            <a:off x="457200" y="1152475"/>
            <a:ext cx="4716023" cy="3991026"/>
          </a:xfrm>
          <a:prstGeom prst="rect">
            <a:avLst/>
          </a:prstGeom>
          <a:noFill/>
          <a:ln>
            <a:noFill/>
          </a:ln>
        </p:spPr>
      </p:pic>
      <p:pic>
        <p:nvPicPr>
          <p:cNvPr id="98" name="Google Shape;98;p17"/>
          <p:cNvPicPr preferRelativeResize="0"/>
          <p:nvPr/>
        </p:nvPicPr>
        <p:blipFill>
          <a:blip r:embed="rId4">
            <a:alphaModFix/>
          </a:blip>
          <a:stretch>
            <a:fillRect/>
          </a:stretch>
        </p:blipFill>
        <p:spPr>
          <a:xfrm>
            <a:off x="457200" y="1152475"/>
            <a:ext cx="6385638" cy="3991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0"/>
                                        <p:tgtEl>
                                          <p:spTgt spid="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Learned</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2"/>
              </a:buClr>
              <a:buSzPts val="1100"/>
              <a:buFont typeface="Arial"/>
              <a:buNone/>
            </a:pPr>
            <a:r>
              <a:t/>
            </a:r>
            <a:endParaRPr/>
          </a:p>
        </p:txBody>
      </p:sp>
      <p:pic>
        <p:nvPicPr>
          <p:cNvPr id="105" name="Google Shape;105;p18"/>
          <p:cNvPicPr preferRelativeResize="0"/>
          <p:nvPr/>
        </p:nvPicPr>
        <p:blipFill>
          <a:blip r:embed="rId3">
            <a:alphaModFix/>
          </a:blip>
          <a:stretch>
            <a:fillRect/>
          </a:stretch>
        </p:blipFill>
        <p:spPr>
          <a:xfrm>
            <a:off x="311700" y="1152475"/>
            <a:ext cx="5096375" cy="208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