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6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1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7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6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3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4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7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0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6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5F3A-B80E-4F3D-9897-A6C5182A8774}" type="datetimeFigureOut">
              <a:rPr lang="zh-CN" altLang="en-US" smtClean="0"/>
              <a:t>2015/1/12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EDD8-D640-4270-A706-54CF071E66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7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2463" y="2967335"/>
            <a:ext cx="64270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Libvirt </a:t>
            </a:r>
            <a:r>
              <a:rPr lang="zh-CN" altLang="en-US" sz="7200" b="0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框架分析</a:t>
            </a:r>
            <a:endParaRPr lang="zh-CN" altLang="en-US" sz="72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0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Libvirt</a:t>
            </a:r>
            <a:r>
              <a:rPr lang="zh-CN" altLang="en-US" dirty="0">
                <a:solidFill>
                  <a:schemeClr val="bg2"/>
                </a:solidFill>
              </a:rPr>
              <a:t> 源码框架剖析</a:t>
            </a:r>
            <a:r>
              <a:rPr lang="en-US" altLang="zh-CN" dirty="0" smtClean="0">
                <a:solidFill>
                  <a:schemeClr val="bg2"/>
                </a:solidFill>
              </a:rPr>
              <a:t>---</a:t>
            </a:r>
            <a:r>
              <a:rPr lang="zh-CN" altLang="en-US" dirty="0" smtClean="0">
                <a:solidFill>
                  <a:schemeClr val="bg2"/>
                </a:solidFill>
              </a:rPr>
              <a:t>驱动结构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7" y="1690688"/>
            <a:ext cx="9558158" cy="45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Libvirt 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en-US" altLang="zh-CN" dirty="0">
                <a:solidFill>
                  <a:schemeClr val="bg1"/>
                </a:solidFill>
              </a:rPr>
              <a:t>LightOS </a:t>
            </a:r>
            <a:r>
              <a:rPr lang="zh-CN" altLang="en-US" dirty="0">
                <a:solidFill>
                  <a:schemeClr val="bg1"/>
                </a:solidFill>
              </a:rPr>
              <a:t>集成分</a:t>
            </a:r>
            <a:r>
              <a:rPr lang="zh-CN" altLang="en-US" dirty="0" smtClean="0">
                <a:solidFill>
                  <a:schemeClr val="bg1"/>
                </a:solidFill>
              </a:rPr>
              <a:t>析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					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实现并注册驱动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virRegisterHypervisorDriver</a:t>
            </a:r>
            <a:r>
              <a:rPr lang="zh-CN" altLang="en-US" dirty="0"/>
              <a:t>中注册具体的监控驱动程序块。除此之外，还有注册网络驱动，存储驱</a:t>
            </a:r>
            <a:r>
              <a:rPr lang="zh-CN" altLang="en-US" dirty="0" smtClean="0"/>
              <a:t>动（</a:t>
            </a:r>
            <a:r>
              <a:rPr lang="en-US" altLang="zh-CN" dirty="0" smtClean="0"/>
              <a:t>LightOS</a:t>
            </a:r>
            <a:r>
              <a:rPr lang="zh-CN" altLang="en-US" dirty="0" smtClean="0"/>
              <a:t>暂不考虑）等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这个注册的过程是在每个独立的虚拟化程序的驱动程序中实现的。比如在</a:t>
            </a:r>
            <a:r>
              <a:rPr lang="en-US" altLang="zh-CN" dirty="0"/>
              <a:t>xen</a:t>
            </a:r>
            <a:r>
              <a:rPr lang="zh-CN" altLang="en-US" dirty="0"/>
              <a:t>文件夹下，</a:t>
            </a:r>
            <a:r>
              <a:rPr lang="en-US" altLang="zh-CN" dirty="0"/>
              <a:t>xen_drvier.c</a:t>
            </a:r>
            <a:r>
              <a:rPr lang="zh-CN" altLang="en-US" dirty="0"/>
              <a:t>实现了具体驱动后，将驱动程序注册到</a:t>
            </a:r>
            <a:r>
              <a:rPr lang="en-US" altLang="zh-CN" dirty="0"/>
              <a:t>libvirt HypervisorDriverTab</a:t>
            </a:r>
            <a:r>
              <a:rPr lang="zh-CN" altLang="en-US" dirty="0"/>
              <a:t>中。在</a:t>
            </a:r>
            <a:r>
              <a:rPr lang="en-US" altLang="zh-CN" dirty="0"/>
              <a:t>qemu</a:t>
            </a:r>
            <a:r>
              <a:rPr lang="zh-CN" altLang="en-US" dirty="0"/>
              <a:t>、</a:t>
            </a:r>
            <a:r>
              <a:rPr lang="en-US" altLang="zh-CN" dirty="0"/>
              <a:t>vmware</a:t>
            </a:r>
            <a:r>
              <a:rPr lang="zh-CN" altLang="en-US" dirty="0"/>
              <a:t>中都类似，</a:t>
            </a:r>
            <a:r>
              <a:rPr lang="en-US" altLang="zh-CN" dirty="0"/>
              <a:t>drvier.c</a:t>
            </a:r>
            <a:r>
              <a:rPr lang="zh-CN" altLang="en-US" dirty="0"/>
              <a:t>中均存在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datatypes.h</a:t>
            </a:r>
            <a:r>
              <a:rPr lang="zh-CN" altLang="en-US" dirty="0"/>
              <a:t>中定义的</a:t>
            </a:r>
            <a:r>
              <a:rPr lang="en-US" altLang="zh-CN" dirty="0"/>
              <a:t>_virConnect</a:t>
            </a:r>
            <a:r>
              <a:rPr lang="zh-CN" altLang="en-US" dirty="0"/>
              <a:t>结构体中包含</a:t>
            </a:r>
            <a:r>
              <a:rPr lang="en-US" altLang="zh-CN" dirty="0"/>
              <a:t>virHypervisorDrvierPtr</a:t>
            </a:r>
            <a:r>
              <a:rPr lang="zh-CN" altLang="en-US" dirty="0"/>
              <a:t>、</a:t>
            </a:r>
            <a:r>
              <a:rPr lang="en-US" altLang="zh-CN" dirty="0"/>
              <a:t>NetworkDrvierPtr</a:t>
            </a:r>
            <a:r>
              <a:rPr lang="zh-CN" altLang="en-US" dirty="0"/>
              <a:t>等驱动指针。而在</a:t>
            </a:r>
            <a:r>
              <a:rPr lang="en-US" altLang="zh-CN" dirty="0"/>
              <a:t>libvirt.c</a:t>
            </a:r>
            <a:r>
              <a:rPr lang="zh-CN" altLang="en-US" dirty="0"/>
              <a:t>中注册这些驱动。</a:t>
            </a:r>
          </a:p>
          <a:p>
            <a:endParaRPr lang="zh-CN" altLang="en-US" dirty="0"/>
          </a:p>
          <a:p>
            <a:r>
              <a:rPr lang="zh-CN" altLang="en-US" dirty="0"/>
              <a:t>所以</a:t>
            </a:r>
            <a:r>
              <a:rPr lang="en-US" altLang="zh-CN" dirty="0"/>
              <a:t>lightos</a:t>
            </a:r>
            <a:r>
              <a:rPr lang="zh-CN" altLang="en-US" dirty="0"/>
              <a:t>也需要在实现具体驱动后，将驱动注册进来。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6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OpenStack Nova </a:t>
            </a:r>
            <a:r>
              <a:rPr lang="zh-CN" altLang="en-US" dirty="0">
                <a:solidFill>
                  <a:schemeClr val="bg1"/>
                </a:solidFill>
              </a:rPr>
              <a:t>集成</a:t>
            </a:r>
            <a:r>
              <a:rPr lang="en-US" altLang="zh-CN" dirty="0" smtClean="0">
                <a:solidFill>
                  <a:schemeClr val="bg1"/>
                </a:solidFill>
              </a:rPr>
              <a:t>Libvirt---API</a:t>
            </a:r>
            <a:r>
              <a:rPr lang="zh-CN" altLang="en-US" dirty="0" smtClean="0">
                <a:solidFill>
                  <a:schemeClr val="bg1"/>
                </a:solidFill>
              </a:rPr>
              <a:t>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Libvirt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包括五部分：虚拟机监控程序连接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、网络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、存储卷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、存储池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为给定虚拟机监控程序创建连接后会产生所有 </a:t>
            </a:r>
            <a:r>
              <a:rPr lang="en-US" altLang="zh-CN" dirty="0"/>
              <a:t>libvirt </a:t>
            </a:r>
            <a:r>
              <a:rPr lang="zh-CN" altLang="en-US" dirty="0"/>
              <a:t>通</a:t>
            </a:r>
            <a:r>
              <a:rPr lang="zh-CN" altLang="en-US" dirty="0" smtClean="0"/>
              <a:t>信。</a:t>
            </a:r>
            <a:r>
              <a:rPr lang="zh-CN" altLang="en-US" dirty="0"/>
              <a:t>该连接为所有其他要使用的 </a:t>
            </a:r>
            <a:r>
              <a:rPr lang="en-US" altLang="zh-CN" dirty="0"/>
              <a:t>API </a:t>
            </a:r>
            <a:r>
              <a:rPr lang="zh-CN" altLang="en-US" dirty="0"/>
              <a:t>提供路径。在 </a:t>
            </a:r>
            <a:r>
              <a:rPr lang="en-US" altLang="zh-CN" dirty="0"/>
              <a:t>C API </a:t>
            </a:r>
            <a:r>
              <a:rPr lang="zh-CN" altLang="en-US" dirty="0"/>
              <a:t>中，该行为通过 </a:t>
            </a:r>
            <a:r>
              <a:rPr lang="en-US" altLang="zh-CN" dirty="0"/>
              <a:t>virConnectOpen </a:t>
            </a:r>
            <a:r>
              <a:rPr lang="zh-CN" altLang="en-US" dirty="0"/>
              <a:t>调用（以及其他进行认证的调用）提供。这些函数的返回值是一个 </a:t>
            </a:r>
            <a:r>
              <a:rPr lang="en-US" altLang="zh-CN" dirty="0"/>
              <a:t>virConnectPtr </a:t>
            </a:r>
            <a:r>
              <a:rPr lang="zh-CN" altLang="en-US" dirty="0"/>
              <a:t>对象，它代表到虚拟机监控程序的一个连接。该对象作为所有其他管理功能的基础，是对给定虚拟机监控程序进行并发 </a:t>
            </a:r>
            <a:r>
              <a:rPr lang="en-US" altLang="zh-CN" dirty="0"/>
              <a:t>API </a:t>
            </a:r>
            <a:r>
              <a:rPr lang="zh-CN" altLang="en-US" dirty="0"/>
              <a:t>调用所必需的语句。重要的并发调用是 </a:t>
            </a:r>
            <a:r>
              <a:rPr lang="en-US" altLang="zh-CN" dirty="0"/>
              <a:t>virConnectGetCapabilities </a:t>
            </a:r>
            <a:r>
              <a:rPr lang="zh-CN" altLang="en-US" dirty="0"/>
              <a:t>和 </a:t>
            </a:r>
            <a:r>
              <a:rPr lang="en-US" altLang="zh-CN" dirty="0"/>
              <a:t>virNodeGetInfo</a:t>
            </a:r>
            <a:r>
              <a:rPr lang="zh-CN" altLang="en-US" dirty="0"/>
              <a:t>，前者返回虚拟机监控程序和驱动程序的功能，后者获取有关节点的信息。该信息以 </a:t>
            </a:r>
            <a:r>
              <a:rPr lang="en-US" altLang="zh-CN" dirty="0"/>
              <a:t>XML </a:t>
            </a:r>
            <a:r>
              <a:rPr lang="zh-CN" altLang="en-US" dirty="0"/>
              <a:t>文档的形式返回，这样通过解析便可了解可能发生的行为。</a:t>
            </a:r>
          </a:p>
        </p:txBody>
      </p:sp>
    </p:spTree>
    <p:extLst>
      <p:ext uri="{BB962C8B-B14F-4D97-AF65-F5344CB8AC3E}">
        <p14:creationId xmlns:p14="http://schemas.microsoft.com/office/powerpoint/2010/main" val="17398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OpenStack Nova </a:t>
            </a:r>
            <a:r>
              <a:rPr lang="zh-CN" altLang="en-US" dirty="0">
                <a:solidFill>
                  <a:schemeClr val="bg1"/>
                </a:solidFill>
              </a:rPr>
              <a:t>集成</a:t>
            </a:r>
            <a:r>
              <a:rPr lang="en-US" altLang="zh-CN" dirty="0">
                <a:solidFill>
                  <a:schemeClr val="bg1"/>
                </a:solidFill>
              </a:rPr>
              <a:t>Libvirt---</a:t>
            </a:r>
            <a:r>
              <a:rPr lang="en-US" altLang="zh-CN" dirty="0" smtClean="0">
                <a:solidFill>
                  <a:schemeClr val="bg1"/>
                </a:solidFill>
              </a:rPr>
              <a:t>API 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69" y="365125"/>
            <a:ext cx="7543800" cy="5829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8154" y="5615354"/>
            <a:ext cx="8628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API </a:t>
            </a:r>
            <a:r>
              <a:rPr lang="zh-CN" altLang="en-US" sz="2400" dirty="0" smtClean="0">
                <a:solidFill>
                  <a:schemeClr val="bg1"/>
                </a:solidFill>
              </a:rPr>
              <a:t>通过</a:t>
            </a:r>
            <a:r>
              <a:rPr lang="en-US" altLang="zh-CN" sz="2400" dirty="0" smtClean="0">
                <a:solidFill>
                  <a:schemeClr val="bg1"/>
                </a:solidFill>
              </a:rPr>
              <a:t>virConnectPtr</a:t>
            </a:r>
            <a:r>
              <a:rPr lang="zh-CN" altLang="en-US" sz="2400" dirty="0" smtClean="0">
                <a:solidFill>
                  <a:schemeClr val="bg1"/>
                </a:solidFill>
              </a:rPr>
              <a:t>获得对虚拟机的所有操作，是应用开发的桥梁部分。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815" y="199292"/>
            <a:ext cx="10515600" cy="82318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OpenStack Nova </a:t>
            </a:r>
            <a:r>
              <a:rPr lang="zh-CN" altLang="en-US" dirty="0">
                <a:solidFill>
                  <a:schemeClr val="bg1"/>
                </a:solidFill>
              </a:rPr>
              <a:t>集成</a:t>
            </a:r>
            <a:r>
              <a:rPr lang="en-US" altLang="zh-CN" dirty="0">
                <a:solidFill>
                  <a:schemeClr val="bg1"/>
                </a:solidFill>
              </a:rPr>
              <a:t>Libvirt-</a:t>
            </a:r>
            <a:r>
              <a:rPr lang="en-US" altLang="zh-CN" dirty="0" smtClean="0">
                <a:solidFill>
                  <a:schemeClr val="bg1"/>
                </a:solidFill>
              </a:rPr>
              <a:t>--Python API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8" y="1022472"/>
            <a:ext cx="7702060" cy="5740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01908" y="1219200"/>
            <a:ext cx="20105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libvirt.driver</a:t>
            </a:r>
            <a:r>
              <a:rPr lang="zh-CN" altLang="en-US" sz="2400" dirty="0"/>
              <a:t>这个模块中有一个</a:t>
            </a:r>
            <a:r>
              <a:rPr lang="zh-CN" altLang="en-US" sz="2400" b="1" u="sng" dirty="0"/>
              <a:t>全局的变量</a:t>
            </a:r>
            <a:r>
              <a:rPr lang="en-US" altLang="zh-CN" sz="2400" b="1" u="sng" dirty="0"/>
              <a:t>libvirt</a:t>
            </a:r>
            <a:r>
              <a:rPr lang="zh-CN" altLang="en-US" sz="2400" dirty="0"/>
              <a:t>，其指向的就是</a:t>
            </a:r>
            <a:r>
              <a:rPr lang="en-US" altLang="zh-CN" sz="2400" dirty="0"/>
              <a:t>libvirt</a:t>
            </a:r>
            <a:r>
              <a:rPr lang="zh-CN" altLang="en-US" sz="2400" dirty="0"/>
              <a:t>的库函数，连接的获得</a:t>
            </a:r>
            <a:r>
              <a:rPr lang="en-US" altLang="zh-CN" sz="2400" dirty="0"/>
              <a:t>_conn</a:t>
            </a:r>
            <a:r>
              <a:rPr lang="zh-CN" altLang="en-US" sz="2400" dirty="0"/>
              <a:t>、虚拟机的创建等都是通过这个变量来调用的</a:t>
            </a:r>
            <a:r>
              <a:rPr lang="en-US" altLang="zh-CN" sz="2400" dirty="0"/>
              <a:t>libvirtAPI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0929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4126"/>
            <a:ext cx="10515600" cy="399664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Libvirt </a:t>
            </a:r>
            <a:r>
              <a:rPr lang="zh-CN" altLang="en-US" sz="3600" dirty="0" smtClean="0">
                <a:solidFill>
                  <a:schemeClr val="bg1"/>
                </a:solidFill>
              </a:rPr>
              <a:t>功能介</a:t>
            </a:r>
            <a:r>
              <a:rPr lang="zh-CN" altLang="en-US" sz="3600" dirty="0" smtClean="0">
                <a:solidFill>
                  <a:schemeClr val="bg1"/>
                </a:solidFill>
              </a:rPr>
              <a:t>绍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Libvirt </a:t>
            </a:r>
            <a:r>
              <a:rPr lang="zh-CN" altLang="en-US" sz="3600" dirty="0" smtClean="0">
                <a:solidFill>
                  <a:schemeClr val="bg1"/>
                </a:solidFill>
              </a:rPr>
              <a:t>基本架构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Libvirt</a:t>
            </a:r>
            <a:r>
              <a:rPr lang="zh-CN" altLang="en-US" sz="3600" dirty="0" smtClean="0">
                <a:solidFill>
                  <a:schemeClr val="bg1"/>
                </a:solidFill>
              </a:rPr>
              <a:t> 源码框架剖析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Libvirt </a:t>
            </a:r>
            <a:r>
              <a:rPr lang="zh-CN" altLang="en-US" sz="3600" dirty="0" smtClean="0">
                <a:solidFill>
                  <a:schemeClr val="bg1"/>
                </a:solidFill>
              </a:rPr>
              <a:t>与</a:t>
            </a:r>
            <a:r>
              <a:rPr lang="en-US" altLang="zh-CN" sz="3600" dirty="0" smtClean="0">
                <a:solidFill>
                  <a:schemeClr val="bg1"/>
                </a:solidFill>
              </a:rPr>
              <a:t>LightOS </a:t>
            </a:r>
            <a:r>
              <a:rPr lang="zh-CN" altLang="en-US" sz="3600" dirty="0" smtClean="0">
                <a:solidFill>
                  <a:schemeClr val="bg1"/>
                </a:solidFill>
              </a:rPr>
              <a:t>集成分析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OpenStack </a:t>
            </a:r>
            <a:r>
              <a:rPr lang="en-US" altLang="zh-CN" sz="3600" dirty="0" smtClean="0">
                <a:solidFill>
                  <a:schemeClr val="bg1"/>
                </a:solidFill>
              </a:rPr>
              <a:t>Nova </a:t>
            </a:r>
            <a:r>
              <a:rPr lang="zh-CN" altLang="en-US" sz="3600" dirty="0" smtClean="0">
                <a:solidFill>
                  <a:schemeClr val="bg1"/>
                </a:solidFill>
              </a:rPr>
              <a:t>集成</a:t>
            </a:r>
            <a:r>
              <a:rPr lang="en-US" altLang="zh-CN" sz="3600" dirty="0" smtClean="0">
                <a:solidFill>
                  <a:schemeClr val="bg1"/>
                </a:solidFill>
              </a:rPr>
              <a:t>Libvirt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Libvirt</a:t>
            </a:r>
            <a:r>
              <a:rPr lang="zh-CN" altLang="en-US" b="1" dirty="0" smtClean="0">
                <a:solidFill>
                  <a:schemeClr val="bg2">
                    <a:lumMod val="90000"/>
                  </a:schemeClr>
                </a:solidFill>
              </a:rPr>
              <a:t>功能介绍</a:t>
            </a: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—</a:t>
            </a:r>
            <a:r>
              <a:rPr lang="zh-CN" altLang="en-US" b="1" dirty="0" smtClean="0">
                <a:solidFill>
                  <a:schemeClr val="bg2">
                    <a:lumMod val="90000"/>
                  </a:schemeClr>
                </a:solidFill>
              </a:rPr>
              <a:t>简介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/>
          <a:lstStyle/>
          <a:p>
            <a:r>
              <a:rPr lang="en-US" altLang="zh-CN" dirty="0"/>
              <a:t>Libvirt </a:t>
            </a:r>
            <a:r>
              <a:rPr lang="zh-CN" altLang="en-US" dirty="0"/>
              <a:t>库是一种实现 </a:t>
            </a:r>
            <a:r>
              <a:rPr lang="en-US" altLang="zh-CN" dirty="0"/>
              <a:t>Linux </a:t>
            </a:r>
            <a:r>
              <a:rPr lang="zh-CN" altLang="en-US" dirty="0"/>
              <a:t>虚拟化功能的 </a:t>
            </a:r>
            <a:r>
              <a:rPr lang="en-US" altLang="zh-CN" dirty="0"/>
              <a:t>Linux® API</a:t>
            </a:r>
            <a:r>
              <a:rPr lang="zh-CN" altLang="en-US" dirty="0"/>
              <a:t>，它支持各种虚拟机监控程序，包括 </a:t>
            </a:r>
            <a:r>
              <a:rPr lang="en-US" altLang="zh-CN" dirty="0"/>
              <a:t>Xen </a:t>
            </a:r>
            <a:r>
              <a:rPr lang="zh-CN" altLang="en-US" dirty="0"/>
              <a:t>和 </a:t>
            </a:r>
            <a:r>
              <a:rPr lang="en-US" altLang="zh-CN" dirty="0"/>
              <a:t>KVM</a:t>
            </a:r>
            <a:r>
              <a:rPr lang="zh-CN" altLang="en-US" dirty="0"/>
              <a:t>，以及 </a:t>
            </a:r>
            <a:r>
              <a:rPr lang="en-US" altLang="zh-CN" dirty="0"/>
              <a:t>QEMU </a:t>
            </a:r>
            <a:r>
              <a:rPr lang="zh-CN" altLang="en-US" dirty="0"/>
              <a:t>和用于其他操作系统的一些虚拟产品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libvirt </a:t>
            </a:r>
            <a:r>
              <a:rPr lang="zh-CN" altLang="en-US" dirty="0"/>
              <a:t>提供一种虚拟机监控程序不可知的 </a:t>
            </a:r>
            <a:r>
              <a:rPr lang="en-US" altLang="zh-CN" dirty="0"/>
              <a:t>API </a:t>
            </a:r>
            <a:r>
              <a:rPr lang="zh-CN" altLang="en-US" dirty="0"/>
              <a:t>来安全管理运行于主机上的来宾操作系统。</a:t>
            </a:r>
            <a:r>
              <a:rPr lang="en-US" altLang="zh-CN" dirty="0"/>
              <a:t>libvirt </a:t>
            </a:r>
            <a:r>
              <a:rPr lang="zh-CN" altLang="en-US" dirty="0"/>
              <a:t>本身 不是一种工具， </a:t>
            </a:r>
            <a:r>
              <a:rPr lang="zh-CN" altLang="en-US" b="1" u="sng" dirty="0">
                <a:solidFill>
                  <a:schemeClr val="bg1"/>
                </a:solidFill>
              </a:rPr>
              <a:t>它是一种可以建立工具来管理来宾操作系统的 </a:t>
            </a:r>
            <a:r>
              <a:rPr lang="en-US" altLang="zh-CN" b="1" u="sng" dirty="0">
                <a:solidFill>
                  <a:schemeClr val="bg1"/>
                </a:solidFill>
              </a:rPr>
              <a:t>API</a:t>
            </a:r>
            <a:r>
              <a:rPr lang="zh-CN" altLang="en-US" dirty="0"/>
              <a:t>。</a:t>
            </a:r>
            <a:r>
              <a:rPr lang="en-US" altLang="zh-CN" dirty="0"/>
              <a:t>libvirt </a:t>
            </a:r>
            <a:r>
              <a:rPr lang="zh-CN" altLang="en-US" dirty="0"/>
              <a:t>本身构建于一种抽象的概念之上。它为受支持的虚拟机监控程序实现的常用功能提供通用的 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r>
              <a:rPr lang="en-US" altLang="zh-CN" dirty="0"/>
              <a:t>libvirt </a:t>
            </a:r>
            <a:r>
              <a:rPr lang="zh-CN" altLang="en-US" dirty="0"/>
              <a:t>起初是专门为 </a:t>
            </a:r>
            <a:r>
              <a:rPr lang="en-US" altLang="zh-CN" dirty="0"/>
              <a:t>Xen </a:t>
            </a:r>
            <a:r>
              <a:rPr lang="zh-CN" altLang="en-US" dirty="0"/>
              <a:t>设计的一种管理 </a:t>
            </a:r>
            <a:r>
              <a:rPr lang="en-US" altLang="zh-CN" dirty="0"/>
              <a:t>API</a:t>
            </a:r>
            <a:r>
              <a:rPr lang="zh-CN" altLang="en-US" dirty="0"/>
              <a:t>，后来被扩展为可支持多个虚拟机监控程序。 </a:t>
            </a:r>
          </a:p>
        </p:txBody>
      </p:sp>
    </p:spTree>
    <p:extLst>
      <p:ext uri="{BB962C8B-B14F-4D97-AF65-F5344CB8AC3E}">
        <p14:creationId xmlns:p14="http://schemas.microsoft.com/office/powerpoint/2010/main" val="346479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Libvirt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功能介</a:t>
            </a:r>
            <a:r>
              <a:rPr lang="zh-CN" altLang="en-US" b="1" dirty="0" smtClean="0">
                <a:solidFill>
                  <a:schemeClr val="bg2">
                    <a:lumMod val="90000"/>
                  </a:schemeClr>
                </a:solidFill>
              </a:rPr>
              <a:t>绍</a:t>
            </a: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/>
            </a:r>
            <a:b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			--</a:t>
            </a:r>
            <a:r>
              <a:rPr lang="en-US" altLang="zh-CN" sz="3600" dirty="0" smtClean="0">
                <a:solidFill>
                  <a:schemeClr val="bg2"/>
                </a:solidFill>
              </a:rPr>
              <a:t>Libvirt</a:t>
            </a:r>
            <a:r>
              <a:rPr lang="zh-CN" altLang="en-US" sz="3600" dirty="0" smtClean="0">
                <a:solidFill>
                  <a:schemeClr val="bg2"/>
                </a:solidFill>
              </a:rPr>
              <a:t>目前支持的虚拟机监控程序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XEN 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TEST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QEMU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REMOTE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OPENVZ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LXC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UML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VBOX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ONE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ESX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PHYP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XENAPI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VMWARE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LIBXL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HYPERV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PARALLELS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BHYVE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</a:rPr>
              <a:t>需要增加对</a:t>
            </a:r>
            <a:r>
              <a:rPr lang="en-US" altLang="zh-CN" b="1" dirty="0" smtClean="0">
                <a:solidFill>
                  <a:schemeClr val="bg1"/>
                </a:solidFill>
              </a:rPr>
              <a:t>LightOS</a:t>
            </a:r>
            <a:r>
              <a:rPr lang="zh-CN" altLang="en-US" b="1" dirty="0" smtClean="0">
                <a:solidFill>
                  <a:schemeClr val="bg1"/>
                </a:solidFill>
              </a:rPr>
              <a:t>支持的功能：创建、销毁、调整、计数（</a:t>
            </a:r>
            <a:r>
              <a:rPr lang="en-US" altLang="zh-CN" b="1" dirty="0" smtClean="0">
                <a:solidFill>
                  <a:schemeClr val="bg1"/>
                </a:solidFill>
              </a:rPr>
              <a:t>id</a:t>
            </a:r>
            <a:r>
              <a:rPr lang="zh-CN" altLang="en-US" b="1" dirty="0" smtClean="0">
                <a:solidFill>
                  <a:schemeClr val="bg1"/>
                </a:solidFill>
              </a:rPr>
              <a:t>管理，</a:t>
            </a:r>
            <a:r>
              <a:rPr lang="en-US" altLang="zh-CN" b="1" dirty="0" smtClean="0">
                <a:solidFill>
                  <a:schemeClr val="bg1"/>
                </a:solidFill>
              </a:rPr>
              <a:t>libvirt</a:t>
            </a:r>
            <a:r>
              <a:rPr lang="zh-CN" altLang="en-US" b="1" dirty="0" smtClean="0">
                <a:solidFill>
                  <a:schemeClr val="bg1"/>
                </a:solidFill>
              </a:rPr>
              <a:t>必须实现）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Libvirt</a:t>
            </a:r>
            <a:r>
              <a:rPr lang="zh-CN" altLang="en-US" b="1" dirty="0" smtClean="0">
                <a:solidFill>
                  <a:schemeClr val="bg2">
                    <a:lumMod val="90000"/>
                  </a:schemeClr>
                </a:solidFill>
              </a:rPr>
              <a:t>基本架构</a:t>
            </a: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---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管</a:t>
            </a:r>
            <a:r>
              <a:rPr lang="zh-CN" altLang="en-US" b="1" dirty="0" smtClean="0">
                <a:solidFill>
                  <a:schemeClr val="bg2">
                    <a:lumMod val="90000"/>
                  </a:schemeClr>
                </a:solidFill>
              </a:rPr>
              <a:t>理本地域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79" y="1690688"/>
            <a:ext cx="7746242" cy="35153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0878" y="5622878"/>
            <a:ext cx="9635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sng" dirty="0" smtClean="0"/>
              <a:t>区别：</a:t>
            </a:r>
            <a:r>
              <a:rPr lang="en-US" altLang="zh-CN" sz="2400" u="sng" dirty="0" smtClean="0"/>
              <a:t>libvirt</a:t>
            </a:r>
            <a:r>
              <a:rPr lang="zh-CN" altLang="en-US" sz="2400" u="sng" dirty="0" smtClean="0"/>
              <a:t>将物理主机称作节点，将来宾操作系统称作域。</a:t>
            </a:r>
            <a:r>
              <a:rPr lang="en-US" altLang="zh-CN" sz="2400" u="sng" dirty="0" smtClean="0"/>
              <a:t>Libvirt</a:t>
            </a:r>
            <a:r>
              <a:rPr lang="zh-CN" altLang="en-US" sz="2400" u="sng" dirty="0" smtClean="0"/>
              <a:t>（及其应用程序）在宿主</a:t>
            </a:r>
            <a:r>
              <a:rPr lang="en-US" altLang="zh-CN" sz="2400" u="sng" dirty="0" smtClean="0"/>
              <a:t>Linux</a:t>
            </a:r>
            <a:r>
              <a:rPr lang="zh-CN" altLang="en-US" sz="2400" u="sng" dirty="0" smtClean="0"/>
              <a:t>操作系统中（域</a:t>
            </a:r>
            <a:r>
              <a:rPr lang="en-US" altLang="zh-CN" sz="2400" u="sng" dirty="0" smtClean="0"/>
              <a:t>0</a:t>
            </a:r>
            <a:r>
              <a:rPr lang="zh-CN" altLang="en-US" sz="2400" u="sng" dirty="0" smtClean="0"/>
              <a:t>）中运行。</a:t>
            </a:r>
            <a:endParaRPr lang="zh-CN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7281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Libvirt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基本架构</a:t>
            </a:r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---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管</a:t>
            </a:r>
            <a:r>
              <a:rPr lang="zh-CN" altLang="en-US" b="1" dirty="0" smtClean="0">
                <a:solidFill>
                  <a:schemeClr val="bg2">
                    <a:lumMod val="90000"/>
                  </a:schemeClr>
                </a:solidFill>
              </a:rPr>
              <a:t>理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远</a:t>
            </a:r>
            <a:r>
              <a:rPr lang="zh-CN" altLang="en-US" b="1" dirty="0" smtClean="0">
                <a:solidFill>
                  <a:schemeClr val="bg2">
                    <a:lumMod val="90000"/>
                  </a:schemeClr>
                </a:solidFill>
              </a:rPr>
              <a:t>程域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95" y="1499620"/>
            <a:ext cx="7166640" cy="35257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513541"/>
            <a:ext cx="10707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该模式使用一种运行于远程节点上、名为 </a:t>
            </a:r>
            <a:r>
              <a:rPr lang="en-US" altLang="zh-CN" sz="2000" b="1" u="sng" dirty="0"/>
              <a:t>libvirtd </a:t>
            </a:r>
            <a:r>
              <a:rPr lang="zh-CN" altLang="en-US" sz="2000" b="1" u="sng" dirty="0"/>
              <a:t>的特殊守护进程</a:t>
            </a:r>
            <a:r>
              <a:rPr lang="zh-CN" altLang="en-US" sz="2000" b="1" dirty="0"/>
              <a:t>。当在新节点上安装 </a:t>
            </a:r>
            <a:r>
              <a:rPr lang="en-US" altLang="zh-CN" sz="2000" b="1" dirty="0"/>
              <a:t>libvirt </a:t>
            </a:r>
            <a:r>
              <a:rPr lang="zh-CN" altLang="en-US" sz="2000" b="1" dirty="0"/>
              <a:t>时该程序会自动启动，且可自动确定本地虚拟机监控程序并为其安装驱动程序。该管理应用程序通过一种通用协议从本地 </a:t>
            </a:r>
            <a:r>
              <a:rPr lang="en-US" altLang="zh-CN" sz="2000" b="1" dirty="0"/>
              <a:t>libvirt </a:t>
            </a:r>
            <a:r>
              <a:rPr lang="zh-CN" altLang="en-US" sz="2000" b="1" dirty="0"/>
              <a:t>连接到远程 </a:t>
            </a:r>
            <a:r>
              <a:rPr lang="en-US" altLang="zh-CN" sz="2000" b="1" dirty="0" smtClean="0"/>
              <a:t>libvirtd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249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2">
                    <a:lumMod val="90000"/>
                  </a:schemeClr>
                </a:solidFill>
              </a:rPr>
              <a:t>Libvirt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基本架构</a:t>
            </a:r>
            <a:r>
              <a:rPr lang="en-US" altLang="zh-CN" b="1" dirty="0" smtClean="0">
                <a:solidFill>
                  <a:schemeClr val="bg2">
                    <a:lumMod val="90000"/>
                  </a:schemeClr>
                </a:solidFill>
              </a:rPr>
              <a:t>---</a:t>
            </a: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基</a:t>
            </a:r>
            <a:r>
              <a:rPr lang="zh-CN" altLang="en-US" b="1" dirty="0" smtClean="0">
                <a:solidFill>
                  <a:schemeClr val="bg2">
                    <a:lumMod val="90000"/>
                  </a:schemeClr>
                </a:solidFill>
              </a:rPr>
              <a:t>于驱动程序的架构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9" y="1704336"/>
            <a:ext cx="3791449" cy="43780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59877" y="1704336"/>
            <a:ext cx="55955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为</a:t>
            </a:r>
            <a:r>
              <a:rPr lang="zh-CN" altLang="en-US" sz="2400" dirty="0"/>
              <a:t>支持各种虚拟机监控程序的可扩展性，</a:t>
            </a:r>
            <a:r>
              <a:rPr lang="en-US" altLang="zh-CN" sz="2400" dirty="0"/>
              <a:t>libvirt </a:t>
            </a:r>
            <a:r>
              <a:rPr lang="zh-CN" altLang="en-US" sz="2400" dirty="0"/>
              <a:t>实施一种基于驱动程序的架构，该架构允许一种通用的 </a:t>
            </a:r>
            <a:r>
              <a:rPr lang="en-US" altLang="zh-CN" sz="2400" dirty="0"/>
              <a:t>API </a:t>
            </a:r>
            <a:r>
              <a:rPr lang="zh-CN" altLang="en-US" sz="2400" dirty="0"/>
              <a:t>以通用方式为大量潜在的虚拟机监控程序提供服务。这意味着，一些虚拟机监控程序的某些专业功能在 </a:t>
            </a:r>
            <a:r>
              <a:rPr lang="en-US" altLang="zh-CN" sz="2400" dirty="0"/>
              <a:t>API </a:t>
            </a:r>
            <a:r>
              <a:rPr lang="zh-CN" altLang="en-US" sz="2400" dirty="0"/>
              <a:t>中不可见。另外，有些虚拟机监控程序可能不能实施所有 </a:t>
            </a:r>
            <a:r>
              <a:rPr lang="en-US" altLang="zh-CN" sz="2400" dirty="0"/>
              <a:t>API </a:t>
            </a:r>
            <a:r>
              <a:rPr lang="zh-CN" altLang="en-US" sz="2400" dirty="0"/>
              <a:t>功能，因而在特定驱动程序内被定义为不受支持</a:t>
            </a:r>
            <a:r>
              <a:rPr lang="zh-CN" altLang="en-US" sz="2400" dirty="0" smtClean="0"/>
              <a:t>。 </a:t>
            </a:r>
            <a:r>
              <a:rPr lang="en-US" altLang="zh-CN" sz="2400" dirty="0"/>
              <a:t>libvirt API </a:t>
            </a:r>
            <a:r>
              <a:rPr lang="zh-CN" altLang="en-US" sz="2400" dirty="0"/>
              <a:t>与相关驱动程序的层次结构。这里也需要注意，</a:t>
            </a:r>
            <a:r>
              <a:rPr lang="en-US" altLang="zh-CN" sz="2400" dirty="0"/>
              <a:t>libvirtd </a:t>
            </a:r>
            <a:r>
              <a:rPr lang="zh-CN" altLang="en-US" sz="2400" dirty="0"/>
              <a:t>提供从远程应用程序访问本地域的方式。</a:t>
            </a:r>
          </a:p>
        </p:txBody>
      </p:sp>
    </p:spTree>
    <p:extLst>
      <p:ext uri="{BB962C8B-B14F-4D97-AF65-F5344CB8AC3E}">
        <p14:creationId xmlns:p14="http://schemas.microsoft.com/office/powerpoint/2010/main" val="151485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60408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Libvirt</a:t>
            </a:r>
            <a:r>
              <a:rPr lang="zh-CN" altLang="en-US" dirty="0">
                <a:solidFill>
                  <a:schemeClr val="bg2"/>
                </a:solidFill>
              </a:rPr>
              <a:t> 源码框架</a:t>
            </a:r>
            <a:r>
              <a:rPr lang="zh-CN" altLang="en-US" dirty="0" smtClean="0">
                <a:solidFill>
                  <a:schemeClr val="bg2"/>
                </a:solidFill>
              </a:rPr>
              <a:t>剖析</a:t>
            </a:r>
            <a:r>
              <a:rPr lang="en-US" altLang="zh-CN" dirty="0" smtClean="0">
                <a:solidFill>
                  <a:schemeClr val="bg2"/>
                </a:solidFill>
              </a:rPr>
              <a:t>---</a:t>
            </a:r>
            <a:r>
              <a:rPr lang="zh-CN" altLang="en-US" dirty="0" smtClean="0">
                <a:solidFill>
                  <a:schemeClr val="bg2"/>
                </a:solidFill>
              </a:rPr>
              <a:t>本地请求工作流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6" y="596236"/>
            <a:ext cx="8525870" cy="65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Libvirt</a:t>
            </a:r>
            <a:r>
              <a:rPr lang="zh-CN" altLang="en-US" dirty="0">
                <a:solidFill>
                  <a:schemeClr val="bg2"/>
                </a:solidFill>
              </a:rPr>
              <a:t> 源码框架剖析</a:t>
            </a:r>
            <a:r>
              <a:rPr lang="en-US" altLang="zh-CN" dirty="0" smtClean="0">
                <a:solidFill>
                  <a:schemeClr val="bg2"/>
                </a:solidFill>
              </a:rPr>
              <a:t>---</a:t>
            </a:r>
            <a:r>
              <a:rPr lang="zh-CN" altLang="en-US" dirty="0">
                <a:solidFill>
                  <a:schemeClr val="bg2"/>
                </a:solidFill>
              </a:rPr>
              <a:t>远程</a:t>
            </a:r>
            <a:r>
              <a:rPr lang="zh-CN" altLang="en-US" dirty="0" smtClean="0">
                <a:solidFill>
                  <a:schemeClr val="bg2"/>
                </a:solidFill>
              </a:rPr>
              <a:t>请</a:t>
            </a:r>
            <a:r>
              <a:rPr lang="zh-CN" altLang="en-US" dirty="0">
                <a:solidFill>
                  <a:schemeClr val="bg2"/>
                </a:solidFill>
              </a:rPr>
              <a:t>求工作流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363"/>
            <a:ext cx="9576747" cy="71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5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1274</Words>
  <Application>Microsoft Office PowerPoint</Application>
  <PresentationFormat>宽屏</PresentationFormat>
  <Paragraphs>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Libvirt功能介绍—简介</vt:lpstr>
      <vt:lpstr>Libvirt功能介绍    --Libvirt目前支持的虚拟机监控程序</vt:lpstr>
      <vt:lpstr>Libvirt基本架构---管理本地域</vt:lpstr>
      <vt:lpstr>Libvirt基本架构---管理远程域</vt:lpstr>
      <vt:lpstr>Libvirt基本架构---基于驱动程序的架构</vt:lpstr>
      <vt:lpstr>Libvirt 源码框架剖析---本地请求工作流</vt:lpstr>
      <vt:lpstr>Libvirt 源码框架剖析---远程请求工作流</vt:lpstr>
      <vt:lpstr>Libvirt 源码框架剖析---驱动结构</vt:lpstr>
      <vt:lpstr>Libvirt 与LightOS 集成分析       ---实现并注册驱动</vt:lpstr>
      <vt:lpstr>OpenStack Nova 集成Libvirt---API开发</vt:lpstr>
      <vt:lpstr>OpenStack Nova 集成Libvirt---API Model</vt:lpstr>
      <vt:lpstr>OpenStack Nova 集成Libvirt---Python API</vt:lpstr>
    </vt:vector>
  </TitlesOfParts>
  <Company>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闾泽军</dc:creator>
  <cp:lastModifiedBy>闾泽军</cp:lastModifiedBy>
  <cp:revision>59</cp:revision>
  <dcterms:created xsi:type="dcterms:W3CDTF">2015-01-12T06:32:52Z</dcterms:created>
  <dcterms:modified xsi:type="dcterms:W3CDTF">2015-01-12T09:38:32Z</dcterms:modified>
</cp:coreProperties>
</file>