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4.png" ContentType="image/png"/>
  <Override PartName="/ppt/media/image5.png" ContentType="image/png"/>
  <Override PartName="/ppt/media/image2.jpeg" ContentType="image/jpeg"/>
  <Override PartName="/ppt/media/image3.png" ContentType="image/png"/>
  <Override PartName="/ppt/media/image1.jpeg" ContentType="image/jpeg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://www.screenr.com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4599000"/>
            <a:ext cx="914292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314b4d"/>
                </a:solidFill>
                <a:latin typeface="Calibri"/>
                <a:ea typeface="Calibri"/>
              </a:rPr>
              <a:t>Autor: Luiz Augusto Kill Bernardo </a:t>
            </a:r>
            <a:endParaRPr b="0" lang="en-US" sz="25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500" spc="-1" strike="noStrike">
                <a:solidFill>
                  <a:srgbClr val="314b4d"/>
                </a:solidFill>
                <a:latin typeface="Calibri"/>
                <a:ea typeface="Calibri"/>
              </a:rPr>
              <a:t>Orientador: Will Machado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997560" y="1805040"/>
            <a:ext cx="7064640" cy="25876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accent1">
                  <a:shade val="30000"/>
                  <a:satMod val="115000"/>
                </a:schemeClr>
              </a:gs>
              <a:gs pos="9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/>
          </a:gradFill>
          <a:ln>
            <a:noFill/>
          </a:ln>
          <a:effectLst>
            <a:outerShdw algn="ctr" blurRad="57785" dir="3164682" dist="32112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brightRoom">
              <a:rot lat="0" lon="0" rev="600000"/>
            </a:lightRig>
          </a:scene3d>
          <a:sp3d prstMaterial="metal">
            <a:bevelT prst="angle" w="38100" h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SISTEMA DE GESTÃO DA QUALIDADE</a:t>
            </a:r>
            <a:br/>
            <a:r>
              <a:rPr b="1" lang="en-US" sz="3400" spc="-1" strike="noStrike">
                <a:solidFill>
                  <a:srgbClr val="314b4d"/>
                </a:solidFill>
                <a:latin typeface="Calibri"/>
                <a:ea typeface="DejaVu Sans"/>
              </a:rPr>
              <a:t>Uma proposta de arquitetura</a:t>
            </a:r>
            <a:endParaRPr b="0" lang="en-US" sz="3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Cenário 1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MT"/>
              </a:rPr>
              <a:t>ao acessar a aplicação a partir de um dispositivo móvel com dimensões de tela reduzidas os componentes do frontend devem se ajustar da melhor forma para que a experiência do usuário não seja prejudicada. Eles devem ter suas proporções redimensionadas, posicionamentos recalculados, textos omitidos e etc. A aplicação deve manter sua identidade visual quando exibe layouts ajustados.</a:t>
            </a:r>
            <a:endParaRPr b="0" lang="en-US" sz="1300" spc="-1" strike="noStrike">
              <a:latin typeface="Arial"/>
            </a:endParaRPr>
          </a:p>
          <a:p>
            <a:r>
              <a:rPr b="1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Cenário 2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MT"/>
              </a:rPr>
              <a:t>ao executar os casos de uso da aplicação o usuário deve ter uma experiência fluida e intuitiva, de modo que a organização dos componentes e os fluxos das telas não sejam entraves para o seu trabalho. O usuário deve ser capaz de inserir um registro de não conformidade em até 3 minutos.</a:t>
            </a:r>
            <a:endParaRPr b="0" lang="en-US" sz="1300" spc="-1" strike="noStrike">
              <a:latin typeface="Arial"/>
            </a:endParaRPr>
          </a:p>
          <a:p>
            <a:r>
              <a:rPr b="1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Cenário 3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MT"/>
              </a:rPr>
              <a:t>ao acessar os casos de uso da aplicação o usuário deve ter uma experiência vívida, sem travamentos ou lentidão. O usuário deve visualizar a primeira página da consulta de eventos operacionais em no máximo 3 segundos. Este tempo deve incluir a chamada ao backend, o processamento no microserviço, o tráfego dos dados de retorno, o processamento pelo frontend e a renderização da lista.</a:t>
            </a:r>
            <a:endParaRPr b="0" lang="en-US" sz="1300" spc="-1" strike="noStrike">
              <a:latin typeface="Arial"/>
            </a:endParaRPr>
          </a:p>
          <a:p>
            <a:r>
              <a:rPr b="1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Cenário 4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MT"/>
              </a:rPr>
              <a:t>ao tentar acessar uma tela privada da aplicação sem autenticação prévia o usuário deve ser redirecionado ao formulário de login. Entretanto, o acesso a telas públicas deve ser permitido sem autenticação. Se uma chamada a uma rota privada do microserviço de SGQ for realizada um erro apropriado deve ser retornado. Chamadas a rotas públicas devem ser permitidas.</a:t>
            </a:r>
            <a:endParaRPr b="0" lang="en-US" sz="1300" spc="-1" strike="noStrike">
              <a:latin typeface="Arial"/>
            </a:endParaRPr>
          </a:p>
          <a:p>
            <a:r>
              <a:rPr b="1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Cenário 5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2905e9"/>
                </a:solidFill>
                <a:latin typeface="Arial"/>
                <a:ea typeface="TimesNewRomanPSMT"/>
              </a:rPr>
              <a:t>ao acessar uma página da aplicação que obtém dados de um serviço externo, esta deve exibir uma mensagem de erro caso o serviço esteja offline. Isso deve ser feito sem que a aplicação como um todo seja impactada. Tão logo o serviço externo seja reestabeecido a página deve exibir os dados requisitados.</a:t>
            </a:r>
            <a:endParaRPr b="0" lang="en-US" sz="1300" spc="-1" strike="noStrike">
              <a:latin typeface="Arial"/>
            </a:endParaRPr>
          </a:p>
          <a:p>
            <a:r>
              <a:rPr b="1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Cenário 6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-BoldMT"/>
              </a:rPr>
              <a:t>: </a:t>
            </a:r>
            <a:r>
              <a:rPr b="0" lang="en-US" sz="1300" spc="-1" strike="noStrike">
                <a:solidFill>
                  <a:srgbClr val="395511"/>
                </a:solidFill>
                <a:latin typeface="Arial"/>
                <a:ea typeface="TimesNewRomanPSMT"/>
              </a:rPr>
              <a:t>a arquitetura da aplicação deve permitir o escalonamento horizontal de qualquer componente quando for percebido um aumento significativo do volume de requisições de usuários. Isso deve ser feito de maneira clara e simples, sem a necessidade de configuração manual de componentes de rede ou de quaisquer outro tipo.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Avaliação da Arquitetura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imesNewRomanPSMT"/>
              </a:rPr>
              <a:t>A empresa deve entender o projeto como uma jornada e não apenas como um cronograma associado a um produto. Deve haver apoio total dos níveis hierárquicos superiores. Gestores devem estar cientes dos riscos, dos desafios e dos ganhos dessa jornada;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imesNewRomanPSMT"/>
              </a:rPr>
              <a:t>Deve haver no projeto uma equipe madura nas habilidades de devops, pois esta arquitetura demanda muita automação, monitoramento e melhoria contínua. Caso não exista, ela deve ser formada;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TimesNewRomanPSMT"/>
              </a:rPr>
              <a:t>O escopo do projeto deve ser definido cuidadosamente, bem como a equipe que estará envolvida nele. Escopos muito extensos aumentam as chances de insucesso . Indivíduos multiplicadores devem ser selecionados e capacitados.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Conclusões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15000"/>
              </a:lnSpc>
              <a:spcBef>
                <a:spcPts val="1534"/>
              </a:spcBef>
              <a:spcAft>
                <a:spcPts val="2333"/>
              </a:spcAft>
            </a:pPr>
            <a:r>
              <a:rPr b="1" lang="en-US" sz="2300" spc="-1" strike="noStrike">
                <a:solidFill>
                  <a:srgbClr val="2905e9"/>
                </a:solidFill>
                <a:latin typeface="Calibri"/>
                <a:ea typeface="DejaVu Sans"/>
              </a:rPr>
              <a:t>A arquitetura escolhida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, baseada em microserviços, </a:t>
            </a:r>
            <a:r>
              <a:rPr b="1" lang="en-US" sz="2300" spc="-1" strike="noStrike">
                <a:solidFill>
                  <a:srgbClr val="2905e9"/>
                </a:solidFill>
                <a:latin typeface="Calibri"/>
                <a:ea typeface="DejaVu Sans"/>
              </a:rPr>
              <a:t>mostrou-se plenamente capaz de satisfazer os requisitos não funcionais da aplicação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, conforme evidenciado anteriormente. Pôde-se verificar os pontos fortes e os pontos de atenção inerentes a esta arquitetura, bem como as características de várias ferramentas utilizadas na implementação. Em resumo, </a:t>
            </a:r>
            <a:r>
              <a:rPr b="1" lang="en-US" sz="2300" spc="-1" strike="noStrike">
                <a:solidFill>
                  <a:srgbClr val="479e0f"/>
                </a:solidFill>
                <a:latin typeface="Calibri"/>
                <a:ea typeface="DejaVu Sans"/>
              </a:rPr>
              <a:t>consideramos que os objetivos do projeto foram atingidos.</a:t>
            </a:r>
            <a:endParaRPr b="0" lang="en-US" sz="23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Proposta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O objetivo geral deste projeto foi apresentar um protótipo arquitetural de uma aplicação de gestão da qualidade de uma empresa do setor automotivo. Seus objetivos foram: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Construir módulos de incidentes e problemas / controle de processos / divulgação e transparência;</a:t>
            </a:r>
            <a:endParaRPr b="0" lang="en-US" sz="2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Descrever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módulos de BI e de relatórios operacionais;</a:t>
            </a:r>
            <a:endParaRPr b="0" lang="en-US" sz="2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Construir integrações com catálogo de norma externo e sistema externo de consultoria;</a:t>
            </a:r>
            <a:endParaRPr b="0" lang="en-US" sz="23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Disponibilizar ferramentas de monitoramento da solução.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Funcionais - Diagrama de casos de uso ou tabela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88720" y="1770120"/>
            <a:ext cx="6674400" cy="419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Requisitos Não Funcionais 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Acessibilidade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ser responsiva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Desempenho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apresentar performance elevada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Disponibilidade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ser resiliente a falhas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Interoperabilidade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consumir APIs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Segurança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proteger dados e funcionalidades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Disponibilidade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A aplicação deve estar disponível 24/7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Escalabilidade</a:t>
            </a: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TimesNewRomanPSMT"/>
              </a:rPr>
              <a:t> – Deve possibilitar o escalonamento horizontal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Restrições de projeto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516120" y="1824480"/>
            <a:ext cx="407196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PWA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MariaDB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Netflix OSS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(Zuul, Hystrix, Ribbon, Eureka)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ELK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MS Integration Services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IBM Cognos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MS SQL Reporting Services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r>
              <a:rPr b="1" lang="en-US" sz="2000" spc="-1" strike="noStrike">
                <a:solidFill>
                  <a:srgbClr val="40404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1151280" y="1866960"/>
            <a:ext cx="26546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Angular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Spring Boot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Microserviços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Stateless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Responsiva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RESTful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JSON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0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JWT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endParaRPr b="0" lang="en-US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-10440" y="457200"/>
            <a:ext cx="9142920" cy="3654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26800" y="3657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Mecanismos arquiteturais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4"/>
          <p:cNvSpPr/>
          <p:nvPr/>
        </p:nvSpPr>
        <p:spPr>
          <a:xfrm>
            <a:off x="226800" y="1620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graphicFrame>
        <p:nvGraphicFramePr>
          <p:cNvPr id="100" name="Table 5"/>
          <p:cNvGraphicFramePr/>
          <p:nvPr/>
        </p:nvGraphicFramePr>
        <p:xfrm>
          <a:off x="151920" y="875520"/>
          <a:ext cx="8781120" cy="4820760"/>
        </p:xfrm>
        <a:graphic>
          <a:graphicData uri="http://schemas.openxmlformats.org/drawingml/2006/table">
            <a:tbl>
              <a:tblPr/>
              <a:tblGrid>
                <a:gridCol w="4125240"/>
                <a:gridCol w="4656240"/>
              </a:tblGrid>
              <a:tr h="262440"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Mecanismo de análise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Mecanismo de implementação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Comunicação entre processos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Chamadas HTTP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Integrações com sistemas externos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APIs Restful JSON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Log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Logstash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Monitoramento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Elasticsearch + Kibana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Configuração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Spring Cloud Config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Cache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Hazelcast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Build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Maven, npm, Google jib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Deploy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Docker compose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Front end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Angular Typescript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Versionamento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Git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Autenticação e autorização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Tokens JWT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Alta disponibilidade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Netflix Ribbon (gateway)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Alta disponibilidade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Docker Swarm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Descoberta de serviços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Netflix Eureka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Documentação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Swagger (OpenAPI)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Controle de esquemas de banco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Liquibase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62440"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Sistema operacional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/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latin typeface="Arial"/>
                        </a:rPr>
                        <a:t>Debian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Diagrama de Componentes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82880" y="1097280"/>
            <a:ext cx="8859240" cy="5475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Diagr. de Implantação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188720" y="907560"/>
            <a:ext cx="7704720" cy="585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001880"/>
            <a:ext cx="9142920" cy="664200"/>
          </a:xfrm>
          <a:prstGeom prst="rect">
            <a:avLst/>
          </a:prstGeom>
          <a:gradFill rotWithShape="0">
            <a:gsLst>
              <a:gs pos="0">
                <a:srgbClr val="95b8bb"/>
              </a:gs>
              <a:gs pos="100000">
                <a:srgbClr val="5d8d91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206280" y="1100160"/>
            <a:ext cx="8735040" cy="47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500" spc="-1" strike="noStrike">
                <a:solidFill>
                  <a:srgbClr val="000000"/>
                </a:solidFill>
                <a:latin typeface="Calibri"/>
                <a:ea typeface="Calibri"/>
              </a:rPr>
              <a:t>Apresentação do Protótipo Arquitetural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179280" y="1770120"/>
            <a:ext cx="8826840" cy="411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Vídeo (</a:t>
            </a:r>
            <a:r>
              <a:rPr b="1" i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screencast</a:t>
            </a: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) de apresentação da aplicação web.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Sugestão de gravador de tela: </a:t>
            </a:r>
            <a:r>
              <a:rPr b="1" lang="en-US" sz="2300" spc="-1" strike="noStrike" u="sng">
                <a:solidFill>
                  <a:srgbClr val="009999"/>
                </a:solidFill>
                <a:uFillTx/>
                <a:latin typeface="Calibri"/>
                <a:ea typeface="DejaVu Sans"/>
                <a:hlinkClick r:id="rId1"/>
              </a:rPr>
              <a:t>http://www.screenr.com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801"/>
              </a:lnSpc>
              <a:spcBef>
                <a:spcPts val="400"/>
              </a:spcBef>
              <a:spcAft>
                <a:spcPts val="400"/>
              </a:spcAft>
            </a:pPr>
            <a:r>
              <a:rPr b="1" lang="en-US" sz="2300" spc="-1" strike="noStrike">
                <a:solidFill>
                  <a:srgbClr val="404040"/>
                </a:solidFill>
                <a:latin typeface="Calibri"/>
                <a:ea typeface="DejaVu Sans"/>
              </a:rPr>
              <a:t>Duração: 2’30” </a:t>
            </a: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  <a:p>
            <a:pPr>
              <a:lnSpc>
                <a:spcPts val="2401"/>
              </a:lnSpc>
              <a:spcBef>
                <a:spcPts val="400"/>
              </a:spcBef>
              <a:spcAft>
                <a:spcPts val="1199"/>
              </a:spcAft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228600" y="461880"/>
            <a:ext cx="8825400" cy="44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ts val="2801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SISTEMA DE GESTÃO DA QUALIDADE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Application>LibreOffice/6.1.2.1$MacOSX_X86_64 LibreOffice_project/65905a128db06ba48db947242809d14d3f9a93fe</Application>
  <Words>358</Words>
  <Paragraphs>51</Paragraphs>
  <Company>PUC Minas Virtual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2015-09-11T18:04:53Z</dcterms:created>
  <dc:creator>Marcos Kutova</dc:creator>
  <dc:description/>
  <cp:keywords>TCC projeto aplicativo desenvolvimento web</cp:keywords>
  <dc:language>en-US</dc:language>
  <cp:lastModifiedBy/>
  <cp:lastPrinted>2012-09-25T11:26:21Z</cp:lastPrinted>
  <dcterms:modified xsi:type="dcterms:W3CDTF">2020-06-25T06:38:16Z</dcterms:modified>
  <cp:revision>24</cp:revision>
  <dc:subject>Apresentação de TCC</dc:subject>
  <dc:title>Modelo de apresentação de TCC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PUC Minas Virtual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  <property fmtid="{D5CDD505-2E9C-101B-9397-08002B2CF9AE}" pid="13" name="category">
    <vt:lpwstr>Educação</vt:lpwstr>
  </property>
</Properties>
</file>