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_rels/presentation.xml.rels" ContentType="application/vnd.openxmlformats-package.relationships+xml"/>
  <Override PartName="/ppt/media/image4.png" ContentType="image/png"/>
  <Override PartName="/ppt/media/image5.png" ContentType="image/png"/>
  <Override PartName="/ppt/media/image2.jpeg" ContentType="image/jpeg"/>
  <Override PartName="/ppt/media/image3.png" ContentType="image/png"/>
  <Override PartName="/ppt/media/image1.jpeg" ContentType="image/jpeg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://www.screenr.com/" TargetMode="External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0" y="4599000"/>
            <a:ext cx="9143280" cy="85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500" spc="-1" strike="noStrike">
                <a:solidFill>
                  <a:srgbClr val="314b4d"/>
                </a:solidFill>
                <a:latin typeface="Calibri"/>
                <a:ea typeface="Calibri"/>
              </a:rPr>
              <a:t>Autor: Luiz Augusto Kill Bernardo </a:t>
            </a:r>
            <a:endParaRPr b="0" lang="en-US" sz="2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500" spc="-1" strike="noStrike">
                <a:solidFill>
                  <a:srgbClr val="314b4d"/>
                </a:solidFill>
                <a:latin typeface="Calibri"/>
                <a:ea typeface="Calibri"/>
              </a:rPr>
              <a:t>Orientador: Will Machado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997560" y="1805040"/>
            <a:ext cx="7065000" cy="25880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accent1">
                  <a:shade val="30000"/>
                  <a:satMod val="115000"/>
                </a:schemeClr>
              </a:gs>
              <a:gs pos="9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/>
          </a:gradFill>
          <a:ln>
            <a:noFill/>
          </a:ln>
          <a:effectLst>
            <a:outerShdw algn="ctr" blurRad="57785" dir="3187806" dist="32400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dir="t" rig="brightRoom">
              <a:rot lat="0" lon="0" rev="600000"/>
            </a:lightRig>
          </a:scene3d>
          <a:sp3d prstMaterial="metal">
            <a:bevelT prst="angle" w="38100" h="57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3400" spc="-1" strike="noStrike">
                <a:solidFill>
                  <a:srgbClr val="314b4d"/>
                </a:solidFill>
                <a:latin typeface="Calibri"/>
                <a:ea typeface="DejaVu Sans"/>
              </a:rPr>
              <a:t>SISTEMA DE GESTÃO DA QUALIDADE</a:t>
            </a:r>
            <a:br/>
            <a:r>
              <a:rPr b="1" lang="en-US" sz="3400" spc="-1" strike="noStrike">
                <a:solidFill>
                  <a:srgbClr val="314b4d"/>
                </a:solidFill>
                <a:latin typeface="Calibri"/>
                <a:ea typeface="DejaVu Sans"/>
              </a:rPr>
              <a:t>Uma proposta de arquitetura</a:t>
            </a:r>
            <a:endParaRPr b="0" lang="en-US" sz="3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0" y="1001880"/>
            <a:ext cx="9143280" cy="66456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2"/>
          <p:cNvSpPr/>
          <p:nvPr/>
        </p:nvSpPr>
        <p:spPr>
          <a:xfrm>
            <a:off x="206280" y="1100160"/>
            <a:ext cx="873540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latin typeface="Calibri"/>
                <a:ea typeface="Calibri"/>
              </a:rPr>
              <a:t>Avaliação da Arquitetura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179280" y="1770120"/>
            <a:ext cx="8827200" cy="41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1" lang="en-US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Apresentação dos cenários de avaliação e limitações ou riscos da arquitetura (fonte Calibri, tamanho 23)</a:t>
            </a:r>
            <a:endParaRPr b="0" lang="en-US" sz="2300" spc="-1" strike="noStrike">
              <a:latin typeface="Arial"/>
            </a:endParaRPr>
          </a:p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1" lang="en-US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Duração: 1’30”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17" name="CustomShape 4"/>
          <p:cNvSpPr/>
          <p:nvPr/>
        </p:nvSpPr>
        <p:spPr>
          <a:xfrm>
            <a:off x="228600" y="461880"/>
            <a:ext cx="8825760" cy="4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SISTEMA DE GESTÃO DA QUALIDADE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0" y="1001880"/>
            <a:ext cx="9143280" cy="66456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2"/>
          <p:cNvSpPr/>
          <p:nvPr/>
        </p:nvSpPr>
        <p:spPr>
          <a:xfrm>
            <a:off x="206280" y="1100160"/>
            <a:ext cx="873540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latin typeface="Calibri"/>
                <a:ea typeface="Calibri"/>
              </a:rPr>
              <a:t>Conclusões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179280" y="1770120"/>
            <a:ext cx="8827200" cy="41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15000"/>
              </a:lnSpc>
              <a:spcBef>
                <a:spcPts val="1534"/>
              </a:spcBef>
              <a:spcAft>
                <a:spcPts val="2333"/>
              </a:spcAft>
            </a:pPr>
            <a:r>
              <a:rPr b="1" lang="en-US" sz="2300" spc="-1" strike="noStrike">
                <a:solidFill>
                  <a:srgbClr val="2905e9"/>
                </a:solidFill>
                <a:latin typeface="Calibri"/>
                <a:ea typeface="DejaVu Sans"/>
              </a:rPr>
              <a:t>A arquitetura escolhida</a:t>
            </a:r>
            <a:r>
              <a:rPr b="1" lang="en-US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, baseada em microserviços, </a:t>
            </a:r>
            <a:r>
              <a:rPr b="1" lang="en-US" sz="2300" spc="-1" strike="noStrike">
                <a:solidFill>
                  <a:srgbClr val="2905e9"/>
                </a:solidFill>
                <a:latin typeface="Calibri"/>
                <a:ea typeface="DejaVu Sans"/>
              </a:rPr>
              <a:t>mostrou-se plenamente capaz de satisfazer os requisitos não funcionais da aplicação</a:t>
            </a:r>
            <a:r>
              <a:rPr b="1" lang="en-US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, conforme evidenciado anteriormente. Pôde-se verificar os pontos fortes e os pontos de atenção inerentes a esta arquitetura, bem como as características de várias ferramentas utilizadas na implementação. Em resumo, </a:t>
            </a:r>
            <a:r>
              <a:rPr b="1" lang="en-US" sz="2300" spc="-1" strike="noStrike">
                <a:solidFill>
                  <a:srgbClr val="479e0f"/>
                </a:solidFill>
                <a:latin typeface="Calibri"/>
                <a:ea typeface="DejaVu Sans"/>
              </a:rPr>
              <a:t>consideramos que os objetivos do projeto foram atingidos.</a:t>
            </a:r>
            <a:endParaRPr b="0" lang="en-US" sz="2300" spc="-1" strike="noStrike">
              <a:latin typeface="Arial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228600" y="461880"/>
            <a:ext cx="8825760" cy="4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SISTEMA DE GESTÃO DA QUALIDADE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1001880"/>
            <a:ext cx="9143280" cy="66456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2"/>
          <p:cNvSpPr/>
          <p:nvPr/>
        </p:nvSpPr>
        <p:spPr>
          <a:xfrm>
            <a:off x="206280" y="1100160"/>
            <a:ext cx="873540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latin typeface="Calibri"/>
                <a:ea typeface="Calibri"/>
              </a:rPr>
              <a:t>Proposta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79280" y="1770120"/>
            <a:ext cx="8827200" cy="41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300" spc="-1" strike="noStrike">
                <a:solidFill>
                  <a:srgbClr val="404040"/>
                </a:solidFill>
                <a:latin typeface="Calibri"/>
                <a:ea typeface="TimesNewRomanPSMT"/>
              </a:rPr>
              <a:t>O objetivo geral deste projeto foi apresentar um protótipo arquitetural de uma aplicação de gestão da qualidade de uma empresa do setor automotivo. Seus objetivos foram: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300" spc="-1" strike="noStrike">
                <a:solidFill>
                  <a:srgbClr val="404040"/>
                </a:solidFill>
                <a:latin typeface="Calibri"/>
                <a:ea typeface="TimesNewRomanPSMT"/>
              </a:rPr>
              <a:t>Construir módulos de incidentes e problemas / controle de processos / divulgação e transparência;</a:t>
            </a:r>
            <a:endParaRPr b="0" lang="en-US" sz="2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2300" spc="-1" strike="noStrike">
                <a:solidFill>
                  <a:srgbClr val="404040"/>
                </a:solidFill>
                <a:latin typeface="Calibri"/>
                <a:ea typeface="TimesNewRomanPSMT"/>
              </a:rPr>
              <a:t>Descrever</a:t>
            </a:r>
            <a:r>
              <a:rPr b="0" lang="en-US" sz="2300" spc="-1" strike="noStrike">
                <a:solidFill>
                  <a:srgbClr val="404040"/>
                </a:solidFill>
                <a:latin typeface="Calibri"/>
                <a:ea typeface="TimesNewRomanPSMT"/>
              </a:rPr>
              <a:t> módulos de BI e de relatórios operacionais;</a:t>
            </a:r>
            <a:endParaRPr b="0" lang="en-US" sz="2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300" spc="-1" strike="noStrike">
                <a:solidFill>
                  <a:srgbClr val="404040"/>
                </a:solidFill>
                <a:latin typeface="Calibri"/>
                <a:ea typeface="TimesNewRomanPSMT"/>
              </a:rPr>
              <a:t>Construir integrações com catálogo de norma externo e sistema externo de consultoria;</a:t>
            </a:r>
            <a:endParaRPr b="0" lang="en-US" sz="23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300" spc="-1" strike="noStrike">
                <a:solidFill>
                  <a:srgbClr val="404040"/>
                </a:solidFill>
                <a:latin typeface="Calibri"/>
                <a:ea typeface="TimesNewRomanPSMT"/>
              </a:rPr>
              <a:t>Disponibilizar ferramentas de monitoramento da solução.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3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endParaRPr b="0" lang="en-US" sz="2300" spc="-1" strike="noStrike">
              <a:latin typeface="Arial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228600" y="461880"/>
            <a:ext cx="8825760" cy="4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SISTEMA DE GESTÃO DA QUALIDADE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1001880"/>
            <a:ext cx="9143280" cy="66456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206280" y="1100160"/>
            <a:ext cx="873540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latin typeface="Calibri"/>
                <a:ea typeface="Calibri"/>
              </a:rPr>
              <a:t>Requisitos Funcionais - Diagrama de casos de uso ou tabela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179280" y="1770120"/>
            <a:ext cx="8827200" cy="41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1" lang="en-US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23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228600" y="461880"/>
            <a:ext cx="8825760" cy="4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SISTEMA DE GESTÃO DA QUALIDADE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1188720" y="1770120"/>
            <a:ext cx="6674760" cy="4190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0" y="1001880"/>
            <a:ext cx="9143280" cy="66456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2"/>
          <p:cNvSpPr/>
          <p:nvPr/>
        </p:nvSpPr>
        <p:spPr>
          <a:xfrm>
            <a:off x="206280" y="1100160"/>
            <a:ext cx="873540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latin typeface="Calibri"/>
                <a:ea typeface="Calibri"/>
              </a:rPr>
              <a:t>Requisitos Não Funcionais 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179280" y="1770120"/>
            <a:ext cx="8827200" cy="41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2300" spc="-1" strike="noStrike">
                <a:solidFill>
                  <a:srgbClr val="404040"/>
                </a:solidFill>
                <a:latin typeface="Calibri"/>
                <a:ea typeface="TimesNewRomanPSMT"/>
              </a:rPr>
              <a:t>Acessibilidade</a:t>
            </a:r>
            <a:r>
              <a:rPr b="0" lang="en-US" sz="2300" spc="-1" strike="noStrike">
                <a:solidFill>
                  <a:srgbClr val="404040"/>
                </a:solidFill>
                <a:latin typeface="Calibri"/>
                <a:ea typeface="TimesNewRomanPSMT"/>
              </a:rPr>
              <a:t> – A aplicação deve ser responsiva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2300" spc="-1" strike="noStrike">
                <a:solidFill>
                  <a:srgbClr val="404040"/>
                </a:solidFill>
                <a:latin typeface="Calibri"/>
                <a:ea typeface="TimesNewRomanPSMT"/>
              </a:rPr>
              <a:t>Desempenho</a:t>
            </a:r>
            <a:r>
              <a:rPr b="0" lang="en-US" sz="2300" spc="-1" strike="noStrike">
                <a:solidFill>
                  <a:srgbClr val="404040"/>
                </a:solidFill>
                <a:latin typeface="Calibri"/>
                <a:ea typeface="TimesNewRomanPSMT"/>
              </a:rPr>
              <a:t> – A aplicação deve apresentar performance elevada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2300" spc="-1" strike="noStrike">
                <a:solidFill>
                  <a:srgbClr val="404040"/>
                </a:solidFill>
                <a:latin typeface="Calibri"/>
                <a:ea typeface="TimesNewRomanPSMT"/>
              </a:rPr>
              <a:t>Disponibilidade</a:t>
            </a:r>
            <a:r>
              <a:rPr b="0" lang="en-US" sz="2300" spc="-1" strike="noStrike">
                <a:solidFill>
                  <a:srgbClr val="404040"/>
                </a:solidFill>
                <a:latin typeface="Calibri"/>
                <a:ea typeface="TimesNewRomanPSMT"/>
              </a:rPr>
              <a:t> – A aplicação deve ser resiliente a falhas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2300" spc="-1" strike="noStrike">
                <a:solidFill>
                  <a:srgbClr val="404040"/>
                </a:solidFill>
                <a:latin typeface="Calibri"/>
                <a:ea typeface="TimesNewRomanPSMT"/>
              </a:rPr>
              <a:t>Interoperabilidade</a:t>
            </a:r>
            <a:r>
              <a:rPr b="0" lang="en-US" sz="2300" spc="-1" strike="noStrike">
                <a:solidFill>
                  <a:srgbClr val="404040"/>
                </a:solidFill>
                <a:latin typeface="Calibri"/>
                <a:ea typeface="TimesNewRomanPSMT"/>
              </a:rPr>
              <a:t> – A aplicação deve consumir APIs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2300" spc="-1" strike="noStrike">
                <a:solidFill>
                  <a:srgbClr val="404040"/>
                </a:solidFill>
                <a:latin typeface="Calibri"/>
                <a:ea typeface="TimesNewRomanPSMT"/>
              </a:rPr>
              <a:t>Segurança</a:t>
            </a:r>
            <a:r>
              <a:rPr b="0" lang="en-US" sz="2300" spc="-1" strike="noStrike">
                <a:solidFill>
                  <a:srgbClr val="404040"/>
                </a:solidFill>
                <a:latin typeface="Calibri"/>
                <a:ea typeface="TimesNewRomanPSMT"/>
              </a:rPr>
              <a:t> – A aplicação deve proteger dados e funcionalidades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2300" spc="-1" strike="noStrike">
                <a:solidFill>
                  <a:srgbClr val="404040"/>
                </a:solidFill>
                <a:latin typeface="Calibri"/>
                <a:ea typeface="TimesNewRomanPSMT"/>
              </a:rPr>
              <a:t>Disponibilidade</a:t>
            </a:r>
            <a:r>
              <a:rPr b="0" lang="en-US" sz="2300" spc="-1" strike="noStrike">
                <a:solidFill>
                  <a:srgbClr val="404040"/>
                </a:solidFill>
                <a:latin typeface="Calibri"/>
                <a:ea typeface="TimesNewRomanPSMT"/>
              </a:rPr>
              <a:t> – A aplicação deve estar disponível 24/7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2300" spc="-1" strike="noStrike">
                <a:solidFill>
                  <a:srgbClr val="404040"/>
                </a:solidFill>
                <a:latin typeface="Calibri"/>
                <a:ea typeface="TimesNewRomanPSMT"/>
              </a:rPr>
              <a:t>Escalabilidade</a:t>
            </a:r>
            <a:r>
              <a:rPr b="0" lang="en-US" sz="2300" spc="-1" strike="noStrike">
                <a:solidFill>
                  <a:srgbClr val="404040"/>
                </a:solidFill>
                <a:latin typeface="Calibri"/>
                <a:ea typeface="TimesNewRomanPSMT"/>
              </a:rPr>
              <a:t> – Deve possibilitar o escalonamento horizontal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3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228600" y="461880"/>
            <a:ext cx="8825760" cy="4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SISTEMA DE GESTÃO DA QUALIDADE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0" y="1001880"/>
            <a:ext cx="9143280" cy="66456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2"/>
          <p:cNvSpPr/>
          <p:nvPr/>
        </p:nvSpPr>
        <p:spPr>
          <a:xfrm>
            <a:off x="206280" y="1100160"/>
            <a:ext cx="873540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latin typeface="Calibri"/>
                <a:ea typeface="Calibri"/>
              </a:rPr>
              <a:t>Restrições de projeto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3516120" y="1824480"/>
            <a:ext cx="4072320" cy="41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0" lang="en-US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PWA</a:t>
            </a:r>
            <a:endParaRPr b="0" lang="en-US" sz="2300" spc="-1" strike="noStrike">
              <a:latin typeface="Arial"/>
            </a:endParaRPr>
          </a:p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0" lang="en-US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MariaDB</a:t>
            </a:r>
            <a:endParaRPr b="0" lang="en-US" sz="2300" spc="-1" strike="noStrike">
              <a:latin typeface="Arial"/>
            </a:endParaRPr>
          </a:p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0" lang="en-US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Netflix OSS </a:t>
            </a:r>
            <a:endParaRPr b="0" lang="en-US" sz="2300" spc="-1" strike="noStrike">
              <a:latin typeface="Arial"/>
            </a:endParaRPr>
          </a:p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0" lang="en-US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(Zuul, Hystrix, Ribbon, Eureka)</a:t>
            </a:r>
            <a:endParaRPr b="0" lang="en-US" sz="2300" spc="-1" strike="noStrike">
              <a:latin typeface="Arial"/>
            </a:endParaRPr>
          </a:p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0" lang="en-US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ELK</a:t>
            </a:r>
            <a:endParaRPr b="0" lang="en-US" sz="2300" spc="-1" strike="noStrike">
              <a:latin typeface="Arial"/>
            </a:endParaRPr>
          </a:p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0" lang="en-US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MS Integration Services</a:t>
            </a:r>
            <a:endParaRPr b="0" lang="en-US" sz="2300" spc="-1" strike="noStrike">
              <a:latin typeface="Arial"/>
            </a:endParaRPr>
          </a:p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0" lang="en-US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IBM Cognos</a:t>
            </a:r>
            <a:endParaRPr b="0" lang="en-US" sz="2300" spc="-1" strike="noStrike">
              <a:latin typeface="Arial"/>
            </a:endParaRPr>
          </a:p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0" lang="en-US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MS SQL Reporting Services</a:t>
            </a:r>
            <a:endParaRPr b="0" lang="en-US" sz="23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228600" y="461880"/>
            <a:ext cx="8825760" cy="4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SISTEMA DE GESTÃO DA QUALIDADE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1151280" y="1866960"/>
            <a:ext cx="2655000" cy="41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0" lang="en-US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Angular</a:t>
            </a:r>
            <a:endParaRPr b="0" lang="en-US" sz="2300" spc="-1" strike="noStrike">
              <a:latin typeface="Arial"/>
            </a:endParaRPr>
          </a:p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0" lang="en-US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Spring Boot</a:t>
            </a:r>
            <a:endParaRPr b="0" lang="en-US" sz="2300" spc="-1" strike="noStrike">
              <a:latin typeface="Arial"/>
            </a:endParaRPr>
          </a:p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0" lang="en-US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Microserviços</a:t>
            </a:r>
            <a:endParaRPr b="0" lang="en-US" sz="2300" spc="-1" strike="noStrike">
              <a:latin typeface="Arial"/>
            </a:endParaRPr>
          </a:p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0" lang="en-US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Stateless</a:t>
            </a:r>
            <a:endParaRPr b="0" lang="en-US" sz="2300" spc="-1" strike="noStrike">
              <a:latin typeface="Arial"/>
            </a:endParaRPr>
          </a:p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0" lang="en-US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Responsiva</a:t>
            </a:r>
            <a:endParaRPr b="0" lang="en-US" sz="2300" spc="-1" strike="noStrike">
              <a:latin typeface="Arial"/>
            </a:endParaRPr>
          </a:p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0" lang="en-US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RESTful</a:t>
            </a:r>
            <a:endParaRPr b="0" lang="en-US" sz="2300" spc="-1" strike="noStrike">
              <a:latin typeface="Arial"/>
            </a:endParaRPr>
          </a:p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0" lang="en-US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JSON</a:t>
            </a:r>
            <a:endParaRPr b="0" lang="en-US" sz="2300" spc="-1" strike="noStrike">
              <a:latin typeface="Arial"/>
            </a:endParaRPr>
          </a:p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0" lang="en-US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JWT</a:t>
            </a:r>
            <a:endParaRPr b="0" lang="en-US" sz="2300" spc="-1" strike="noStrike">
              <a:latin typeface="Arial"/>
            </a:endParaRPr>
          </a:p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endParaRPr b="0" lang="en-US" sz="2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-10440" y="457200"/>
            <a:ext cx="9143280" cy="36576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2"/>
          <p:cNvSpPr/>
          <p:nvPr/>
        </p:nvSpPr>
        <p:spPr>
          <a:xfrm>
            <a:off x="226800" y="365760"/>
            <a:ext cx="873540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latin typeface="Calibri"/>
                <a:ea typeface="Calibri"/>
              </a:rPr>
              <a:t>Mecanismos arquiteturais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179280" y="1770120"/>
            <a:ext cx="8827200" cy="41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4"/>
          <p:cNvSpPr/>
          <p:nvPr/>
        </p:nvSpPr>
        <p:spPr>
          <a:xfrm>
            <a:off x="226800" y="16200"/>
            <a:ext cx="8825760" cy="4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SISTEMA DE GESTÃO DA QUALIDADE</a:t>
            </a:r>
            <a:endParaRPr b="0" lang="en-US" sz="2800" spc="-1" strike="noStrike">
              <a:latin typeface="Arial"/>
            </a:endParaRPr>
          </a:p>
        </p:txBody>
      </p:sp>
      <p:graphicFrame>
        <p:nvGraphicFramePr>
          <p:cNvPr id="100" name="Table 5"/>
          <p:cNvGraphicFramePr/>
          <p:nvPr/>
        </p:nvGraphicFramePr>
        <p:xfrm>
          <a:off x="151920" y="875520"/>
          <a:ext cx="8781120" cy="7273440"/>
        </p:xfrm>
        <a:graphic>
          <a:graphicData uri="http://schemas.openxmlformats.org/drawingml/2006/table">
            <a:tbl>
              <a:tblPr/>
              <a:tblGrid>
                <a:gridCol w="4125240"/>
                <a:gridCol w="4656240"/>
              </a:tblGrid>
              <a:tr h="8280">
                <a:tc>
                  <a:txBody>
                    <a:bodyPr lIns="90000" rIns="90000" tIns="46800" bIns="46800"/>
                    <a:p>
                      <a:pPr algn="ctr"/>
                      <a:r>
                        <a:rPr b="0" lang="pt-BR" sz="1200" spc="-1" strike="noStrike">
                          <a:latin typeface="Arial"/>
                        </a:rPr>
                        <a:t>Mecanismo de análise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pt-BR" sz="1200" spc="-1" strike="noStrike">
                          <a:latin typeface="Arial"/>
                        </a:rPr>
                        <a:t>Mecanismo de implementação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262800">
                <a:tc>
                  <a:txBody>
                    <a:bodyPr lIns="90000" rIns="90000" tIns="46800" bIns="46800"/>
                    <a:p>
                      <a:r>
                        <a:rPr b="0" lang="pt-BR" sz="1200" spc="-1" strike="noStrike">
                          <a:latin typeface="Arial"/>
                        </a:rPr>
                        <a:t>Comunicação entre processos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t-BR" sz="1200" spc="-1" strike="noStrike">
                          <a:latin typeface="Arial"/>
                        </a:rPr>
                        <a:t>Chamadas HTTP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16000">
                <a:tc>
                  <a:txBody>
                    <a:bodyPr lIns="90000" rIns="90000" tIns="46800" bIns="46800"/>
                    <a:p>
                      <a:r>
                        <a:rPr b="0" lang="pt-BR" sz="1200" spc="-1" strike="noStrike">
                          <a:latin typeface="Arial"/>
                        </a:rPr>
                        <a:t>Integrações com sistemas externos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t-BR" sz="1200" spc="-1" strike="noStrike">
                          <a:latin typeface="Arial"/>
                        </a:rPr>
                        <a:t>APIs Restful JSON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18240">
                <a:tc>
                  <a:txBody>
                    <a:bodyPr lIns="90000" rIns="90000" tIns="46800" bIns="46800"/>
                    <a:p>
                      <a:r>
                        <a:rPr b="0" lang="pt-BR" sz="1200" spc="-1" strike="noStrike">
                          <a:latin typeface="Arial"/>
                        </a:rPr>
                        <a:t>Log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t-BR" sz="1200" spc="-1" strike="noStrike">
                          <a:latin typeface="Arial"/>
                        </a:rPr>
                        <a:t>Logstash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84400">
                <a:tc>
                  <a:txBody>
                    <a:bodyPr lIns="90000" rIns="90000" tIns="46800" bIns="46800"/>
                    <a:p>
                      <a:r>
                        <a:rPr b="0" lang="pt-BR" sz="1200" spc="-1" strike="noStrike">
                          <a:latin typeface="Arial"/>
                        </a:rPr>
                        <a:t>Monitoramento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t-BR" sz="1200" spc="-1" strike="noStrike">
                          <a:latin typeface="Arial"/>
                        </a:rPr>
                        <a:t>Elasticsearch + Kibana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89440">
                <a:tc>
                  <a:txBody>
                    <a:bodyPr lIns="90000" rIns="90000" tIns="46800" bIns="46800"/>
                    <a:p>
                      <a:r>
                        <a:rPr b="0" lang="pt-BR" sz="1200" spc="-1" strike="noStrike">
                          <a:latin typeface="Arial"/>
                        </a:rPr>
                        <a:t>Configuração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t-BR" sz="1200" spc="-1" strike="noStrike">
                          <a:latin typeface="Arial"/>
                        </a:rPr>
                        <a:t>Spring Cloud Config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64960">
                <a:tc>
                  <a:txBody>
                    <a:bodyPr lIns="90000" rIns="90000" tIns="46800" bIns="46800"/>
                    <a:p>
                      <a:r>
                        <a:rPr b="0" lang="pt-BR" sz="1200" spc="-1" strike="noStrike">
                          <a:latin typeface="Arial"/>
                        </a:rPr>
                        <a:t>Cache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t-BR" sz="1200" spc="-1" strike="noStrike">
                          <a:latin typeface="Arial"/>
                        </a:rPr>
                        <a:t>Hazelcast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83320">
                <a:tc>
                  <a:txBody>
                    <a:bodyPr lIns="90000" rIns="90000" tIns="46800" bIns="46800"/>
                    <a:p>
                      <a:r>
                        <a:rPr b="0" lang="pt-BR" sz="1200" spc="-1" strike="noStrike">
                          <a:latin typeface="Arial"/>
                        </a:rPr>
                        <a:t>Build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t-BR" sz="1200" spc="-1" strike="noStrike">
                          <a:latin typeface="Arial"/>
                        </a:rPr>
                        <a:t>Maven, npm, Google jib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89800">
                <a:tc>
                  <a:txBody>
                    <a:bodyPr lIns="90000" rIns="90000" tIns="46800" bIns="46800"/>
                    <a:p>
                      <a:r>
                        <a:rPr b="0" lang="pt-BR" sz="1200" spc="-1" strike="noStrike">
                          <a:latin typeface="Arial"/>
                        </a:rPr>
                        <a:t>Deploy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t-BR" sz="1200" spc="-1" strike="noStrike">
                          <a:latin typeface="Arial"/>
                        </a:rPr>
                        <a:t>Docker compose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81880">
                <a:tc>
                  <a:txBody>
                    <a:bodyPr lIns="90000" rIns="90000" tIns="46800" bIns="46800"/>
                    <a:p>
                      <a:r>
                        <a:rPr b="0" lang="pt-BR" sz="1200" spc="-1" strike="noStrike">
                          <a:latin typeface="Arial"/>
                        </a:rPr>
                        <a:t>Front end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t-BR" sz="1200" spc="-1" strike="noStrike">
                          <a:latin typeface="Arial"/>
                        </a:rPr>
                        <a:t>Angular Typescript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89440">
                <a:tc>
                  <a:txBody>
                    <a:bodyPr lIns="90000" rIns="90000" tIns="46800" bIns="46800"/>
                    <a:p>
                      <a:r>
                        <a:rPr b="0" lang="pt-BR" sz="1200" spc="-1" strike="noStrike">
                          <a:latin typeface="Arial"/>
                        </a:rPr>
                        <a:t>Versionamento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t-BR" sz="1200" spc="-1" strike="noStrike">
                          <a:latin typeface="Arial"/>
                        </a:rPr>
                        <a:t>Git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1520">
                <a:tc>
                  <a:txBody>
                    <a:bodyPr lIns="90000" rIns="90000" tIns="46800" bIns="46800"/>
                    <a:p>
                      <a:r>
                        <a:rPr b="0" lang="pt-BR" sz="1200" spc="-1" strike="noStrike">
                          <a:latin typeface="Arial"/>
                        </a:rPr>
                        <a:t>Autenticação e autorização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t-BR" sz="1200" spc="-1" strike="noStrike">
                          <a:latin typeface="Arial"/>
                        </a:rPr>
                        <a:t>Tokens JWT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80800">
                <a:tc>
                  <a:txBody>
                    <a:bodyPr lIns="90000" rIns="90000" tIns="46800" bIns="46800"/>
                    <a:p>
                      <a:r>
                        <a:rPr b="0" lang="pt-BR" sz="1200" spc="-1" strike="noStrike">
                          <a:latin typeface="Arial"/>
                        </a:rPr>
                        <a:t>Alta disponibilidade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t-BR" sz="1200" spc="-1" strike="noStrike">
                          <a:latin typeface="Arial"/>
                        </a:rPr>
                        <a:t>Netflix Ribbon (gateway)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24720">
                <a:tc>
                  <a:txBody>
                    <a:bodyPr lIns="90000" rIns="90000" tIns="46800" bIns="46800"/>
                    <a:p>
                      <a:r>
                        <a:rPr b="0" lang="pt-BR" sz="1200" spc="-1" strike="noStrike">
                          <a:latin typeface="Arial"/>
                        </a:rPr>
                        <a:t>Alta disponibilidade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t-BR" sz="1200" spc="-1" strike="noStrike">
                          <a:latin typeface="Arial"/>
                        </a:rPr>
                        <a:t>Docker Swarm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80800">
                <a:tc>
                  <a:txBody>
                    <a:bodyPr lIns="90000" rIns="90000" tIns="46800" bIns="46800"/>
                    <a:p>
                      <a:r>
                        <a:rPr b="0" lang="pt-BR" sz="1200" spc="-1" strike="noStrike">
                          <a:latin typeface="Arial"/>
                        </a:rPr>
                        <a:t>Descoberta de serviços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t-BR" sz="1200" spc="-1" strike="noStrike">
                          <a:latin typeface="Arial"/>
                        </a:rPr>
                        <a:t>Netflix Eureka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72880">
                <a:tc>
                  <a:txBody>
                    <a:bodyPr lIns="90000" rIns="90000" tIns="46800" bIns="46800"/>
                    <a:p>
                      <a:r>
                        <a:rPr b="0" lang="pt-BR" sz="1200" spc="-1" strike="noStrike">
                          <a:latin typeface="Arial"/>
                        </a:rPr>
                        <a:t>Documentação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t-BR" sz="1200" spc="-1" strike="noStrike">
                          <a:latin typeface="Arial"/>
                        </a:rPr>
                        <a:t>Swagger (OpenAPI)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85840">
                <a:tc>
                  <a:txBody>
                    <a:bodyPr lIns="90000" rIns="90000" tIns="46800" bIns="46800"/>
                    <a:p>
                      <a:r>
                        <a:rPr b="0" lang="pt-BR" sz="1200" spc="-1" strike="noStrike">
                          <a:latin typeface="Arial"/>
                        </a:rPr>
                        <a:t>Controle de esquemas de banco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t-BR" sz="1200" spc="-1" strike="noStrike">
                          <a:latin typeface="Arial"/>
                        </a:rPr>
                        <a:t>Liquibase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16000">
                <a:tc>
                  <a:txBody>
                    <a:bodyPr lIns="90000" rIns="90000" tIns="46800" bIns="46800"/>
                    <a:p>
                      <a:r>
                        <a:rPr b="0" lang="pt-BR" sz="1200" spc="-1" strike="noStrike">
                          <a:latin typeface="Arial"/>
                        </a:rPr>
                        <a:t>Sistema operacional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t-BR" sz="1200" spc="-1" strike="noStrike">
                          <a:latin typeface="Arial"/>
                        </a:rPr>
                        <a:t>Debian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0" y="1001880"/>
            <a:ext cx="9143280" cy="66456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2"/>
          <p:cNvSpPr/>
          <p:nvPr/>
        </p:nvSpPr>
        <p:spPr>
          <a:xfrm>
            <a:off x="206280" y="1100160"/>
            <a:ext cx="873540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latin typeface="Calibri"/>
                <a:ea typeface="Calibri"/>
              </a:rPr>
              <a:t>Diagrama de Componentes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228600" y="461880"/>
            <a:ext cx="8825760" cy="4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SISTEMA DE GESTÃO DA QUALIDADE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182880" y="1097280"/>
            <a:ext cx="8859600" cy="5475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0" y="1001880"/>
            <a:ext cx="9143280" cy="66456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2"/>
          <p:cNvSpPr/>
          <p:nvPr/>
        </p:nvSpPr>
        <p:spPr>
          <a:xfrm>
            <a:off x="206280" y="1100160"/>
            <a:ext cx="873540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latin typeface="Calibri"/>
                <a:ea typeface="Calibri"/>
              </a:rPr>
              <a:t>Diagr. de Implantação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179280" y="1770120"/>
            <a:ext cx="8827200" cy="41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4"/>
          <p:cNvSpPr/>
          <p:nvPr/>
        </p:nvSpPr>
        <p:spPr>
          <a:xfrm>
            <a:off x="228600" y="461880"/>
            <a:ext cx="8825760" cy="4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SISTEMA DE GESTÃO DA QUALIDADE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1188720" y="907560"/>
            <a:ext cx="7705080" cy="5851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0" y="1001880"/>
            <a:ext cx="9143280" cy="66456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2"/>
          <p:cNvSpPr/>
          <p:nvPr/>
        </p:nvSpPr>
        <p:spPr>
          <a:xfrm>
            <a:off x="206280" y="1100160"/>
            <a:ext cx="8735400" cy="4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latin typeface="Calibri"/>
                <a:ea typeface="Calibri"/>
              </a:rPr>
              <a:t>Apresentação do Protótipo Arquitetural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179280" y="1770120"/>
            <a:ext cx="8827200" cy="41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1" lang="en-US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Vídeo (</a:t>
            </a:r>
            <a:r>
              <a:rPr b="1" i="1" lang="en-US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screencast</a:t>
            </a:r>
            <a:r>
              <a:rPr b="1" lang="en-US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) de apresentação da aplicação web.</a:t>
            </a:r>
            <a:endParaRPr b="0" lang="en-US" sz="2300" spc="-1" strike="noStrike">
              <a:latin typeface="Arial"/>
            </a:endParaRPr>
          </a:p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1" lang="en-US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Sugestão de gravador de tela: </a:t>
            </a:r>
            <a:r>
              <a:rPr b="1" lang="en-US" sz="2300" spc="-1" strike="noStrike" u="sng">
                <a:solidFill>
                  <a:srgbClr val="009999"/>
                </a:solidFill>
                <a:uFillTx/>
                <a:latin typeface="Calibri"/>
                <a:ea typeface="DejaVu Sans"/>
                <a:hlinkClick r:id="rId1"/>
              </a:rPr>
              <a:t>http://www.screenr.com</a:t>
            </a:r>
            <a:endParaRPr b="0" lang="en-US" sz="2300" spc="-1" strike="noStrike">
              <a:latin typeface="Arial"/>
            </a:endParaRPr>
          </a:p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1" lang="en-US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Duração: 2’30” </a:t>
            </a:r>
            <a:endParaRPr b="0" lang="en-US" sz="23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endParaRPr b="0" lang="en-US" sz="23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endParaRPr b="0" lang="en-US" sz="2300" spc="-1" strike="noStrike">
              <a:latin typeface="Arial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228600" y="461880"/>
            <a:ext cx="8825760" cy="4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SISTEMA DE GESTÃO DA QUALIDADE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</TotalTime>
  <Application>LibreOffice/6.1.2.1$MacOSX_X86_64 LibreOffice_project/65905a128db06ba48db947242809d14d3f9a93fe</Application>
  <Words>358</Words>
  <Paragraphs>51</Paragraphs>
  <Company>PUC Minas Virtual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2015-09-11T18:04:53Z</dcterms:created>
  <dc:creator>Marcos Kutova</dc:creator>
  <dc:description/>
  <cp:keywords>TCC projeto aplicativo desenvolvimento web</cp:keywords>
  <dc:language>en-US</dc:language>
  <cp:lastModifiedBy/>
  <cp:lastPrinted>2012-09-25T11:26:21Z</cp:lastPrinted>
  <dcterms:modified xsi:type="dcterms:W3CDTF">2020-06-20T14:33:53Z</dcterms:modified>
  <cp:revision>23</cp:revision>
  <dc:subject>Apresentação de TCC</dc:subject>
  <dc:title>Modelo de apresentação de TCC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PUC Minas Virtual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11</vt:i4>
  </property>
  <property fmtid="{D5CDD505-2E9C-101B-9397-08002B2CF9AE}" pid="13" name="category">
    <vt:lpwstr>Educação</vt:lpwstr>
  </property>
</Properties>
</file>