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0BFCF-6D7C-864E-88C8-905BD2771C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2FA05C04-1B52-AB9C-74E9-75259866B8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8789CAC-1C16-4604-D23D-5B27AB75B07D}"/>
              </a:ext>
            </a:extLst>
          </p:cNvPr>
          <p:cNvSpPr>
            <a:spLocks noGrp="1"/>
          </p:cNvSpPr>
          <p:nvPr>
            <p:ph type="dt" sz="half" idx="10"/>
          </p:nvPr>
        </p:nvSpPr>
        <p:spPr/>
        <p:txBody>
          <a:bodyPr/>
          <a:lstStyle/>
          <a:p>
            <a:fld id="{D5F7775F-BBF1-4581-8468-BE3503FD2FB1}" type="datetimeFigureOut">
              <a:rPr lang="en-SG" smtClean="0"/>
              <a:t>25/4/2023</a:t>
            </a:fld>
            <a:endParaRPr lang="en-SG"/>
          </a:p>
        </p:txBody>
      </p:sp>
      <p:sp>
        <p:nvSpPr>
          <p:cNvPr id="5" name="Footer Placeholder 4">
            <a:extLst>
              <a:ext uri="{FF2B5EF4-FFF2-40B4-BE49-F238E27FC236}">
                <a16:creationId xmlns:a16="http://schemas.microsoft.com/office/drawing/2014/main" id="{7E9EBF2D-1AFA-347C-295C-DCAE36F5A39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1EEF99C-5B5C-73A1-E24B-E0A426DFD1A9}"/>
              </a:ext>
            </a:extLst>
          </p:cNvPr>
          <p:cNvSpPr>
            <a:spLocks noGrp="1"/>
          </p:cNvSpPr>
          <p:nvPr>
            <p:ph type="sldNum" sz="quarter" idx="12"/>
          </p:nvPr>
        </p:nvSpPr>
        <p:spPr/>
        <p:txBody>
          <a:bodyPr/>
          <a:lstStyle/>
          <a:p>
            <a:fld id="{A1532755-B629-4042-B447-C2686136AA16}" type="slidenum">
              <a:rPr lang="en-SG" smtClean="0"/>
              <a:t>‹#›</a:t>
            </a:fld>
            <a:endParaRPr lang="en-SG"/>
          </a:p>
        </p:txBody>
      </p:sp>
    </p:spTree>
    <p:extLst>
      <p:ext uri="{BB962C8B-B14F-4D97-AF65-F5344CB8AC3E}">
        <p14:creationId xmlns:p14="http://schemas.microsoft.com/office/powerpoint/2010/main" val="330726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BAE3-2576-C4A4-C1D8-82F6462C457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92A17CA-39DF-08DF-D136-E29A0611E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7DAE650-555C-92D2-0DA7-C1B616D2FC4F}"/>
              </a:ext>
            </a:extLst>
          </p:cNvPr>
          <p:cNvSpPr>
            <a:spLocks noGrp="1"/>
          </p:cNvSpPr>
          <p:nvPr>
            <p:ph type="dt" sz="half" idx="10"/>
          </p:nvPr>
        </p:nvSpPr>
        <p:spPr/>
        <p:txBody>
          <a:bodyPr/>
          <a:lstStyle/>
          <a:p>
            <a:fld id="{D5F7775F-BBF1-4581-8468-BE3503FD2FB1}" type="datetimeFigureOut">
              <a:rPr lang="en-SG" smtClean="0"/>
              <a:t>25/4/2023</a:t>
            </a:fld>
            <a:endParaRPr lang="en-SG"/>
          </a:p>
        </p:txBody>
      </p:sp>
      <p:sp>
        <p:nvSpPr>
          <p:cNvPr id="5" name="Footer Placeholder 4">
            <a:extLst>
              <a:ext uri="{FF2B5EF4-FFF2-40B4-BE49-F238E27FC236}">
                <a16:creationId xmlns:a16="http://schemas.microsoft.com/office/drawing/2014/main" id="{27FA3AB8-9BA4-5384-0ED8-4E9D88F840C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8BC89B4-FD63-70B1-280B-F130B0AF41A6}"/>
              </a:ext>
            </a:extLst>
          </p:cNvPr>
          <p:cNvSpPr>
            <a:spLocks noGrp="1"/>
          </p:cNvSpPr>
          <p:nvPr>
            <p:ph type="sldNum" sz="quarter" idx="12"/>
          </p:nvPr>
        </p:nvSpPr>
        <p:spPr/>
        <p:txBody>
          <a:bodyPr/>
          <a:lstStyle/>
          <a:p>
            <a:fld id="{A1532755-B629-4042-B447-C2686136AA16}" type="slidenum">
              <a:rPr lang="en-SG" smtClean="0"/>
              <a:t>‹#›</a:t>
            </a:fld>
            <a:endParaRPr lang="en-SG"/>
          </a:p>
        </p:txBody>
      </p:sp>
    </p:spTree>
    <p:extLst>
      <p:ext uri="{BB962C8B-B14F-4D97-AF65-F5344CB8AC3E}">
        <p14:creationId xmlns:p14="http://schemas.microsoft.com/office/powerpoint/2010/main" val="3574713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961451-39A5-2349-71DB-0728DEDDC9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D86228B-891E-5F7A-FBBE-9B4F944AC9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0F026B1-430D-FA61-1882-BD1FF899A566}"/>
              </a:ext>
            </a:extLst>
          </p:cNvPr>
          <p:cNvSpPr>
            <a:spLocks noGrp="1"/>
          </p:cNvSpPr>
          <p:nvPr>
            <p:ph type="dt" sz="half" idx="10"/>
          </p:nvPr>
        </p:nvSpPr>
        <p:spPr/>
        <p:txBody>
          <a:bodyPr/>
          <a:lstStyle/>
          <a:p>
            <a:fld id="{D5F7775F-BBF1-4581-8468-BE3503FD2FB1}" type="datetimeFigureOut">
              <a:rPr lang="en-SG" smtClean="0"/>
              <a:t>25/4/2023</a:t>
            </a:fld>
            <a:endParaRPr lang="en-SG"/>
          </a:p>
        </p:txBody>
      </p:sp>
      <p:sp>
        <p:nvSpPr>
          <p:cNvPr id="5" name="Footer Placeholder 4">
            <a:extLst>
              <a:ext uri="{FF2B5EF4-FFF2-40B4-BE49-F238E27FC236}">
                <a16:creationId xmlns:a16="http://schemas.microsoft.com/office/drawing/2014/main" id="{C385E1BE-8486-1CBE-397F-B3B634E4E61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B75B8EF-70A1-BBF7-37E6-0115025BA83A}"/>
              </a:ext>
            </a:extLst>
          </p:cNvPr>
          <p:cNvSpPr>
            <a:spLocks noGrp="1"/>
          </p:cNvSpPr>
          <p:nvPr>
            <p:ph type="sldNum" sz="quarter" idx="12"/>
          </p:nvPr>
        </p:nvSpPr>
        <p:spPr/>
        <p:txBody>
          <a:bodyPr/>
          <a:lstStyle/>
          <a:p>
            <a:fld id="{A1532755-B629-4042-B447-C2686136AA16}" type="slidenum">
              <a:rPr lang="en-SG" smtClean="0"/>
              <a:t>‹#›</a:t>
            </a:fld>
            <a:endParaRPr lang="en-SG"/>
          </a:p>
        </p:txBody>
      </p:sp>
    </p:spTree>
    <p:extLst>
      <p:ext uri="{BB962C8B-B14F-4D97-AF65-F5344CB8AC3E}">
        <p14:creationId xmlns:p14="http://schemas.microsoft.com/office/powerpoint/2010/main" val="3744734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F080-871E-2CB1-672F-5FBDA30F97B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D99F246-CD02-0EFE-CE7D-A9D3B9E763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E1324B9-6C87-CF77-23C2-3A87D30E2713}"/>
              </a:ext>
            </a:extLst>
          </p:cNvPr>
          <p:cNvSpPr>
            <a:spLocks noGrp="1"/>
          </p:cNvSpPr>
          <p:nvPr>
            <p:ph type="dt" sz="half" idx="10"/>
          </p:nvPr>
        </p:nvSpPr>
        <p:spPr/>
        <p:txBody>
          <a:bodyPr/>
          <a:lstStyle/>
          <a:p>
            <a:fld id="{D5F7775F-BBF1-4581-8468-BE3503FD2FB1}" type="datetimeFigureOut">
              <a:rPr lang="en-SG" smtClean="0"/>
              <a:t>25/4/2023</a:t>
            </a:fld>
            <a:endParaRPr lang="en-SG"/>
          </a:p>
        </p:txBody>
      </p:sp>
      <p:sp>
        <p:nvSpPr>
          <p:cNvPr id="5" name="Footer Placeholder 4">
            <a:extLst>
              <a:ext uri="{FF2B5EF4-FFF2-40B4-BE49-F238E27FC236}">
                <a16:creationId xmlns:a16="http://schemas.microsoft.com/office/drawing/2014/main" id="{D5CE94C4-CE3C-482F-7AB1-A71238A846B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64A9093-4D09-8E45-8CE7-381D36B6AC41}"/>
              </a:ext>
            </a:extLst>
          </p:cNvPr>
          <p:cNvSpPr>
            <a:spLocks noGrp="1"/>
          </p:cNvSpPr>
          <p:nvPr>
            <p:ph type="sldNum" sz="quarter" idx="12"/>
          </p:nvPr>
        </p:nvSpPr>
        <p:spPr/>
        <p:txBody>
          <a:bodyPr/>
          <a:lstStyle/>
          <a:p>
            <a:fld id="{A1532755-B629-4042-B447-C2686136AA16}" type="slidenum">
              <a:rPr lang="en-SG" smtClean="0"/>
              <a:t>‹#›</a:t>
            </a:fld>
            <a:endParaRPr lang="en-SG"/>
          </a:p>
        </p:txBody>
      </p:sp>
    </p:spTree>
    <p:extLst>
      <p:ext uri="{BB962C8B-B14F-4D97-AF65-F5344CB8AC3E}">
        <p14:creationId xmlns:p14="http://schemas.microsoft.com/office/powerpoint/2010/main" val="42454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DE849-9295-34DC-563C-56102A129E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F1F9CD1-3A8B-94DF-2BB4-97E5479F11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8CEAD5-206C-143A-A051-299977B55A5E}"/>
              </a:ext>
            </a:extLst>
          </p:cNvPr>
          <p:cNvSpPr>
            <a:spLocks noGrp="1"/>
          </p:cNvSpPr>
          <p:nvPr>
            <p:ph type="dt" sz="half" idx="10"/>
          </p:nvPr>
        </p:nvSpPr>
        <p:spPr/>
        <p:txBody>
          <a:bodyPr/>
          <a:lstStyle/>
          <a:p>
            <a:fld id="{D5F7775F-BBF1-4581-8468-BE3503FD2FB1}" type="datetimeFigureOut">
              <a:rPr lang="en-SG" smtClean="0"/>
              <a:t>25/4/2023</a:t>
            </a:fld>
            <a:endParaRPr lang="en-SG"/>
          </a:p>
        </p:txBody>
      </p:sp>
      <p:sp>
        <p:nvSpPr>
          <p:cNvPr id="5" name="Footer Placeholder 4">
            <a:extLst>
              <a:ext uri="{FF2B5EF4-FFF2-40B4-BE49-F238E27FC236}">
                <a16:creationId xmlns:a16="http://schemas.microsoft.com/office/drawing/2014/main" id="{A751C4AD-3DF4-EDB1-4688-701913876D1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674A626-0252-13C6-DBE7-7871873E2B81}"/>
              </a:ext>
            </a:extLst>
          </p:cNvPr>
          <p:cNvSpPr>
            <a:spLocks noGrp="1"/>
          </p:cNvSpPr>
          <p:nvPr>
            <p:ph type="sldNum" sz="quarter" idx="12"/>
          </p:nvPr>
        </p:nvSpPr>
        <p:spPr/>
        <p:txBody>
          <a:bodyPr/>
          <a:lstStyle/>
          <a:p>
            <a:fld id="{A1532755-B629-4042-B447-C2686136AA16}" type="slidenum">
              <a:rPr lang="en-SG" smtClean="0"/>
              <a:t>‹#›</a:t>
            </a:fld>
            <a:endParaRPr lang="en-SG"/>
          </a:p>
        </p:txBody>
      </p:sp>
    </p:spTree>
    <p:extLst>
      <p:ext uri="{BB962C8B-B14F-4D97-AF65-F5344CB8AC3E}">
        <p14:creationId xmlns:p14="http://schemas.microsoft.com/office/powerpoint/2010/main" val="19041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550ED-40C8-133D-52A4-9BD2027A8A1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004F16E-5CA7-61CC-8F66-B6A9D8415F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98961C60-8E8E-7426-1C75-09E990D0AC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E185236-2CFC-145A-E9E0-E26DEDB151AA}"/>
              </a:ext>
            </a:extLst>
          </p:cNvPr>
          <p:cNvSpPr>
            <a:spLocks noGrp="1"/>
          </p:cNvSpPr>
          <p:nvPr>
            <p:ph type="dt" sz="half" idx="10"/>
          </p:nvPr>
        </p:nvSpPr>
        <p:spPr/>
        <p:txBody>
          <a:bodyPr/>
          <a:lstStyle/>
          <a:p>
            <a:fld id="{D5F7775F-BBF1-4581-8468-BE3503FD2FB1}" type="datetimeFigureOut">
              <a:rPr lang="en-SG" smtClean="0"/>
              <a:t>25/4/2023</a:t>
            </a:fld>
            <a:endParaRPr lang="en-SG"/>
          </a:p>
        </p:txBody>
      </p:sp>
      <p:sp>
        <p:nvSpPr>
          <p:cNvPr id="6" name="Footer Placeholder 5">
            <a:extLst>
              <a:ext uri="{FF2B5EF4-FFF2-40B4-BE49-F238E27FC236}">
                <a16:creationId xmlns:a16="http://schemas.microsoft.com/office/drawing/2014/main" id="{A1EAC3FA-F51A-2E6F-C47B-58645441503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261001C-776C-628A-6A40-C174D6E4DF16}"/>
              </a:ext>
            </a:extLst>
          </p:cNvPr>
          <p:cNvSpPr>
            <a:spLocks noGrp="1"/>
          </p:cNvSpPr>
          <p:nvPr>
            <p:ph type="sldNum" sz="quarter" idx="12"/>
          </p:nvPr>
        </p:nvSpPr>
        <p:spPr/>
        <p:txBody>
          <a:bodyPr/>
          <a:lstStyle/>
          <a:p>
            <a:fld id="{A1532755-B629-4042-B447-C2686136AA16}" type="slidenum">
              <a:rPr lang="en-SG" smtClean="0"/>
              <a:t>‹#›</a:t>
            </a:fld>
            <a:endParaRPr lang="en-SG"/>
          </a:p>
        </p:txBody>
      </p:sp>
    </p:spTree>
    <p:extLst>
      <p:ext uri="{BB962C8B-B14F-4D97-AF65-F5344CB8AC3E}">
        <p14:creationId xmlns:p14="http://schemas.microsoft.com/office/powerpoint/2010/main" val="210737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DE8B0-D371-2D37-6E3B-F371BC0A82E5}"/>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90BA6FF-F8C6-8992-A078-01CE7827CB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51DD62-3279-C736-5468-28BD04069C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B49A1ABC-028A-D5C6-12B0-44306BFCA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4C3BB1-495C-4FE4-FDAA-BDA7F0EFF0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C07BD09-C2CD-45B4-6DD6-3EE784575591}"/>
              </a:ext>
            </a:extLst>
          </p:cNvPr>
          <p:cNvSpPr>
            <a:spLocks noGrp="1"/>
          </p:cNvSpPr>
          <p:nvPr>
            <p:ph type="dt" sz="half" idx="10"/>
          </p:nvPr>
        </p:nvSpPr>
        <p:spPr/>
        <p:txBody>
          <a:bodyPr/>
          <a:lstStyle/>
          <a:p>
            <a:fld id="{D5F7775F-BBF1-4581-8468-BE3503FD2FB1}" type="datetimeFigureOut">
              <a:rPr lang="en-SG" smtClean="0"/>
              <a:t>25/4/2023</a:t>
            </a:fld>
            <a:endParaRPr lang="en-SG"/>
          </a:p>
        </p:txBody>
      </p:sp>
      <p:sp>
        <p:nvSpPr>
          <p:cNvPr id="8" name="Footer Placeholder 7">
            <a:extLst>
              <a:ext uri="{FF2B5EF4-FFF2-40B4-BE49-F238E27FC236}">
                <a16:creationId xmlns:a16="http://schemas.microsoft.com/office/drawing/2014/main" id="{D091DA84-9457-4F2A-52C8-2089C472F45F}"/>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7260767-69E6-900A-0736-4052F750ACA1}"/>
              </a:ext>
            </a:extLst>
          </p:cNvPr>
          <p:cNvSpPr>
            <a:spLocks noGrp="1"/>
          </p:cNvSpPr>
          <p:nvPr>
            <p:ph type="sldNum" sz="quarter" idx="12"/>
          </p:nvPr>
        </p:nvSpPr>
        <p:spPr/>
        <p:txBody>
          <a:bodyPr/>
          <a:lstStyle/>
          <a:p>
            <a:fld id="{A1532755-B629-4042-B447-C2686136AA16}" type="slidenum">
              <a:rPr lang="en-SG" smtClean="0"/>
              <a:t>‹#›</a:t>
            </a:fld>
            <a:endParaRPr lang="en-SG"/>
          </a:p>
        </p:txBody>
      </p:sp>
    </p:spTree>
    <p:extLst>
      <p:ext uri="{BB962C8B-B14F-4D97-AF65-F5344CB8AC3E}">
        <p14:creationId xmlns:p14="http://schemas.microsoft.com/office/powerpoint/2010/main" val="271867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A5CD7-F889-26A7-70F6-102C7DA5CED2}"/>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47E778B7-09CA-D1A2-9909-BF7735834670}"/>
              </a:ext>
            </a:extLst>
          </p:cNvPr>
          <p:cNvSpPr>
            <a:spLocks noGrp="1"/>
          </p:cNvSpPr>
          <p:nvPr>
            <p:ph type="dt" sz="half" idx="10"/>
          </p:nvPr>
        </p:nvSpPr>
        <p:spPr/>
        <p:txBody>
          <a:bodyPr/>
          <a:lstStyle/>
          <a:p>
            <a:fld id="{D5F7775F-BBF1-4581-8468-BE3503FD2FB1}" type="datetimeFigureOut">
              <a:rPr lang="en-SG" smtClean="0"/>
              <a:t>25/4/2023</a:t>
            </a:fld>
            <a:endParaRPr lang="en-SG"/>
          </a:p>
        </p:txBody>
      </p:sp>
      <p:sp>
        <p:nvSpPr>
          <p:cNvPr id="4" name="Footer Placeholder 3">
            <a:extLst>
              <a:ext uri="{FF2B5EF4-FFF2-40B4-BE49-F238E27FC236}">
                <a16:creationId xmlns:a16="http://schemas.microsoft.com/office/drawing/2014/main" id="{AF98F1B8-AD69-E677-1DA2-5CB6D48EC9C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3FD8640-1E57-7207-0D4F-59300776FD45}"/>
              </a:ext>
            </a:extLst>
          </p:cNvPr>
          <p:cNvSpPr>
            <a:spLocks noGrp="1"/>
          </p:cNvSpPr>
          <p:nvPr>
            <p:ph type="sldNum" sz="quarter" idx="12"/>
          </p:nvPr>
        </p:nvSpPr>
        <p:spPr/>
        <p:txBody>
          <a:bodyPr/>
          <a:lstStyle/>
          <a:p>
            <a:fld id="{A1532755-B629-4042-B447-C2686136AA16}" type="slidenum">
              <a:rPr lang="en-SG" smtClean="0"/>
              <a:t>‹#›</a:t>
            </a:fld>
            <a:endParaRPr lang="en-SG"/>
          </a:p>
        </p:txBody>
      </p:sp>
    </p:spTree>
    <p:extLst>
      <p:ext uri="{BB962C8B-B14F-4D97-AF65-F5344CB8AC3E}">
        <p14:creationId xmlns:p14="http://schemas.microsoft.com/office/powerpoint/2010/main" val="2823577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82E01C-B867-EE3F-6D37-A6874FA78410}"/>
              </a:ext>
            </a:extLst>
          </p:cNvPr>
          <p:cNvSpPr>
            <a:spLocks noGrp="1"/>
          </p:cNvSpPr>
          <p:nvPr>
            <p:ph type="dt" sz="half" idx="10"/>
          </p:nvPr>
        </p:nvSpPr>
        <p:spPr/>
        <p:txBody>
          <a:bodyPr/>
          <a:lstStyle/>
          <a:p>
            <a:fld id="{D5F7775F-BBF1-4581-8468-BE3503FD2FB1}" type="datetimeFigureOut">
              <a:rPr lang="en-SG" smtClean="0"/>
              <a:t>25/4/2023</a:t>
            </a:fld>
            <a:endParaRPr lang="en-SG"/>
          </a:p>
        </p:txBody>
      </p:sp>
      <p:sp>
        <p:nvSpPr>
          <p:cNvPr id="3" name="Footer Placeholder 2">
            <a:extLst>
              <a:ext uri="{FF2B5EF4-FFF2-40B4-BE49-F238E27FC236}">
                <a16:creationId xmlns:a16="http://schemas.microsoft.com/office/drawing/2014/main" id="{F8D508A4-9201-A912-E833-2F391ED5DF9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3FC402B-54EE-7BFD-E538-0489A62C3E49}"/>
              </a:ext>
            </a:extLst>
          </p:cNvPr>
          <p:cNvSpPr>
            <a:spLocks noGrp="1"/>
          </p:cNvSpPr>
          <p:nvPr>
            <p:ph type="sldNum" sz="quarter" idx="12"/>
          </p:nvPr>
        </p:nvSpPr>
        <p:spPr/>
        <p:txBody>
          <a:bodyPr/>
          <a:lstStyle/>
          <a:p>
            <a:fld id="{A1532755-B629-4042-B447-C2686136AA16}" type="slidenum">
              <a:rPr lang="en-SG" smtClean="0"/>
              <a:t>‹#›</a:t>
            </a:fld>
            <a:endParaRPr lang="en-SG"/>
          </a:p>
        </p:txBody>
      </p:sp>
    </p:spTree>
    <p:extLst>
      <p:ext uri="{BB962C8B-B14F-4D97-AF65-F5344CB8AC3E}">
        <p14:creationId xmlns:p14="http://schemas.microsoft.com/office/powerpoint/2010/main" val="172160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F31D-1048-F34F-5EBB-42368EA19D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06917EF5-6553-21BC-110A-88485FC142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3BF0FC6C-89A8-B275-85ED-26CB3C8D5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2D443-8A87-A7A9-3572-6037FC7B5BAC}"/>
              </a:ext>
            </a:extLst>
          </p:cNvPr>
          <p:cNvSpPr>
            <a:spLocks noGrp="1"/>
          </p:cNvSpPr>
          <p:nvPr>
            <p:ph type="dt" sz="half" idx="10"/>
          </p:nvPr>
        </p:nvSpPr>
        <p:spPr/>
        <p:txBody>
          <a:bodyPr/>
          <a:lstStyle/>
          <a:p>
            <a:fld id="{D5F7775F-BBF1-4581-8468-BE3503FD2FB1}" type="datetimeFigureOut">
              <a:rPr lang="en-SG" smtClean="0"/>
              <a:t>25/4/2023</a:t>
            </a:fld>
            <a:endParaRPr lang="en-SG"/>
          </a:p>
        </p:txBody>
      </p:sp>
      <p:sp>
        <p:nvSpPr>
          <p:cNvPr id="6" name="Footer Placeholder 5">
            <a:extLst>
              <a:ext uri="{FF2B5EF4-FFF2-40B4-BE49-F238E27FC236}">
                <a16:creationId xmlns:a16="http://schemas.microsoft.com/office/drawing/2014/main" id="{49545C2C-EED4-4112-2E0A-DE26E12B4C9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2FE87C8-5396-2F09-D763-6FA6E54C52E6}"/>
              </a:ext>
            </a:extLst>
          </p:cNvPr>
          <p:cNvSpPr>
            <a:spLocks noGrp="1"/>
          </p:cNvSpPr>
          <p:nvPr>
            <p:ph type="sldNum" sz="quarter" idx="12"/>
          </p:nvPr>
        </p:nvSpPr>
        <p:spPr/>
        <p:txBody>
          <a:bodyPr/>
          <a:lstStyle/>
          <a:p>
            <a:fld id="{A1532755-B629-4042-B447-C2686136AA16}" type="slidenum">
              <a:rPr lang="en-SG" smtClean="0"/>
              <a:t>‹#›</a:t>
            </a:fld>
            <a:endParaRPr lang="en-SG"/>
          </a:p>
        </p:txBody>
      </p:sp>
    </p:spTree>
    <p:extLst>
      <p:ext uri="{BB962C8B-B14F-4D97-AF65-F5344CB8AC3E}">
        <p14:creationId xmlns:p14="http://schemas.microsoft.com/office/powerpoint/2010/main" val="410316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7C0B-4C93-1CAF-CCDB-62C3E8821F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F51488E7-1FFB-7D90-6313-DE3AAC1E5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0A1DFE1-A5B0-CC4F-D03C-0BD3D384B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D54223-902E-B4B9-AE95-EFE7622425C2}"/>
              </a:ext>
            </a:extLst>
          </p:cNvPr>
          <p:cNvSpPr>
            <a:spLocks noGrp="1"/>
          </p:cNvSpPr>
          <p:nvPr>
            <p:ph type="dt" sz="half" idx="10"/>
          </p:nvPr>
        </p:nvSpPr>
        <p:spPr/>
        <p:txBody>
          <a:bodyPr/>
          <a:lstStyle/>
          <a:p>
            <a:fld id="{D5F7775F-BBF1-4581-8468-BE3503FD2FB1}" type="datetimeFigureOut">
              <a:rPr lang="en-SG" smtClean="0"/>
              <a:t>25/4/2023</a:t>
            </a:fld>
            <a:endParaRPr lang="en-SG"/>
          </a:p>
        </p:txBody>
      </p:sp>
      <p:sp>
        <p:nvSpPr>
          <p:cNvPr id="6" name="Footer Placeholder 5">
            <a:extLst>
              <a:ext uri="{FF2B5EF4-FFF2-40B4-BE49-F238E27FC236}">
                <a16:creationId xmlns:a16="http://schemas.microsoft.com/office/drawing/2014/main" id="{D2E908CD-4F6E-3B62-99EB-F442CD06F7D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F41E695-D83F-6A1E-2539-34DE25878762}"/>
              </a:ext>
            </a:extLst>
          </p:cNvPr>
          <p:cNvSpPr>
            <a:spLocks noGrp="1"/>
          </p:cNvSpPr>
          <p:nvPr>
            <p:ph type="sldNum" sz="quarter" idx="12"/>
          </p:nvPr>
        </p:nvSpPr>
        <p:spPr/>
        <p:txBody>
          <a:bodyPr/>
          <a:lstStyle/>
          <a:p>
            <a:fld id="{A1532755-B629-4042-B447-C2686136AA16}" type="slidenum">
              <a:rPr lang="en-SG" smtClean="0"/>
              <a:t>‹#›</a:t>
            </a:fld>
            <a:endParaRPr lang="en-SG"/>
          </a:p>
        </p:txBody>
      </p:sp>
    </p:spTree>
    <p:extLst>
      <p:ext uri="{BB962C8B-B14F-4D97-AF65-F5344CB8AC3E}">
        <p14:creationId xmlns:p14="http://schemas.microsoft.com/office/powerpoint/2010/main" val="390890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D26EAC-3A64-66CC-C229-1A16F8E4B0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2E5BA87-4409-CFAE-6E65-2012299753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4445D06-B198-4B12-8645-6BE650C8AC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7775F-BBF1-4581-8468-BE3503FD2FB1}" type="datetimeFigureOut">
              <a:rPr lang="en-SG" smtClean="0"/>
              <a:t>25/4/2023</a:t>
            </a:fld>
            <a:endParaRPr lang="en-SG"/>
          </a:p>
        </p:txBody>
      </p:sp>
      <p:sp>
        <p:nvSpPr>
          <p:cNvPr id="5" name="Footer Placeholder 4">
            <a:extLst>
              <a:ext uri="{FF2B5EF4-FFF2-40B4-BE49-F238E27FC236}">
                <a16:creationId xmlns:a16="http://schemas.microsoft.com/office/drawing/2014/main" id="{2333BD33-C660-D921-078E-78BF060571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C54E74F3-A487-9EF5-6E7F-A9F18D89BC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32755-B629-4042-B447-C2686136AA16}" type="slidenum">
              <a:rPr lang="en-SG" smtClean="0"/>
              <a:t>‹#›</a:t>
            </a:fld>
            <a:endParaRPr lang="en-SG"/>
          </a:p>
        </p:txBody>
      </p:sp>
    </p:spTree>
    <p:extLst>
      <p:ext uri="{BB962C8B-B14F-4D97-AF65-F5344CB8AC3E}">
        <p14:creationId xmlns:p14="http://schemas.microsoft.com/office/powerpoint/2010/main" val="2478042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35043-D4D2-90B5-2B9D-B9405CA9A6C8}"/>
              </a:ext>
            </a:extLst>
          </p:cNvPr>
          <p:cNvSpPr>
            <a:spLocks noGrp="1"/>
          </p:cNvSpPr>
          <p:nvPr>
            <p:ph type="ctrTitle"/>
          </p:nvPr>
        </p:nvSpPr>
        <p:spPr>
          <a:xfrm>
            <a:off x="715453" y="637762"/>
            <a:ext cx="3223401" cy="5576770"/>
          </a:xfrm>
        </p:spPr>
        <p:txBody>
          <a:bodyPr anchor="ctr">
            <a:normAutofit/>
          </a:bodyPr>
          <a:lstStyle/>
          <a:p>
            <a:pPr algn="l"/>
            <a:r>
              <a:rPr lang="en-SG" sz="4800" dirty="0">
                <a:solidFill>
                  <a:schemeClr val="bg1"/>
                </a:solidFill>
              </a:rPr>
              <a:t>AIML LAB 2</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7D4152A-96B9-BD9F-DBF2-30D6DF400905}"/>
              </a:ext>
            </a:extLst>
          </p:cNvPr>
          <p:cNvSpPr>
            <a:spLocks noGrp="1"/>
          </p:cNvSpPr>
          <p:nvPr>
            <p:ph type="subTitle" idx="1"/>
          </p:nvPr>
        </p:nvSpPr>
        <p:spPr>
          <a:xfrm>
            <a:off x="5444775" y="637762"/>
            <a:ext cx="5600580" cy="5576770"/>
          </a:xfrm>
        </p:spPr>
        <p:txBody>
          <a:bodyPr anchor="ctr">
            <a:normAutofit/>
          </a:bodyPr>
          <a:lstStyle/>
          <a:p>
            <a:pPr algn="l"/>
            <a:r>
              <a:rPr lang="en-SG" sz="2800" dirty="0"/>
              <a:t>Name: 	Liang Zheng Kai Lucas </a:t>
            </a:r>
          </a:p>
          <a:p>
            <a:pPr algn="l"/>
            <a:r>
              <a:rPr lang="en-SG" sz="2800" dirty="0"/>
              <a:t>Admin No.: 	P2222770 </a:t>
            </a:r>
          </a:p>
          <a:p>
            <a:pPr algn="l"/>
            <a:r>
              <a:rPr lang="en-SG" sz="2800" dirty="0"/>
              <a:t>Class: 		DAAA2A06</a:t>
            </a:r>
          </a:p>
        </p:txBody>
      </p:sp>
    </p:spTree>
    <p:extLst>
      <p:ext uri="{BB962C8B-B14F-4D97-AF65-F5344CB8AC3E}">
        <p14:creationId xmlns:p14="http://schemas.microsoft.com/office/powerpoint/2010/main" val="1954183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35043-D4D2-90B5-2B9D-B9405CA9A6C8}"/>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2800" kern="1200" dirty="0">
                <a:solidFill>
                  <a:srgbClr val="FFFFFF"/>
                </a:solidFill>
                <a:latin typeface="+mj-lt"/>
                <a:ea typeface="+mj-ea"/>
                <a:cs typeface="+mj-cs"/>
              </a:rPr>
              <a:t>Step 10: Visualize results</a:t>
            </a:r>
          </a:p>
        </p:txBody>
      </p:sp>
      <p:sp>
        <p:nvSpPr>
          <p:cNvPr id="5" name="Title 1">
            <a:extLst>
              <a:ext uri="{FF2B5EF4-FFF2-40B4-BE49-F238E27FC236}">
                <a16:creationId xmlns:a16="http://schemas.microsoft.com/office/drawing/2014/main" id="{A1475D82-F08D-D7F6-5541-50ACDD474B49}"/>
              </a:ext>
            </a:extLst>
          </p:cNvPr>
          <p:cNvSpPr txBox="1">
            <a:spLocks/>
          </p:cNvSpPr>
          <p:nvPr/>
        </p:nvSpPr>
        <p:spPr>
          <a:xfrm>
            <a:off x="717422" y="5161768"/>
            <a:ext cx="9490330" cy="1770634"/>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buFontTx/>
              <a:buChar char="-"/>
            </a:pPr>
            <a:r>
              <a:rPr lang="en-US" sz="1800" dirty="0"/>
              <a:t>For the Tree model, this is the visualized result</a:t>
            </a:r>
          </a:p>
          <a:p>
            <a:pPr marL="285750" indent="-285750" algn="l">
              <a:buFontTx/>
              <a:buChar char="-"/>
            </a:pPr>
            <a:r>
              <a:rPr lang="en-US" sz="1800" dirty="0"/>
              <a:t>Out of the 367 people who did not survive, 328 were predicted to have not survived and did not survive (True Positive), and 39 were predicted to have not survived but survived (False Positive)</a:t>
            </a:r>
          </a:p>
          <a:p>
            <a:pPr marL="285750" indent="-285750" algn="l">
              <a:buFontTx/>
              <a:buChar char="-"/>
            </a:pPr>
            <a:r>
              <a:rPr lang="en-US" sz="1800" dirty="0"/>
              <a:t>Out of the 205 people who survived, 193 were predicted to survived and survived (True Negative), and 12 were predicted to survive but did not survive (False Negative)</a:t>
            </a:r>
          </a:p>
        </p:txBody>
      </p:sp>
      <p:pic>
        <p:nvPicPr>
          <p:cNvPr id="28" name="Picture 27">
            <a:extLst>
              <a:ext uri="{FF2B5EF4-FFF2-40B4-BE49-F238E27FC236}">
                <a16:creationId xmlns:a16="http://schemas.microsoft.com/office/drawing/2014/main" id="{FC8D1586-FE0F-3741-4FE5-0AFC0C0DCEE7}"/>
              </a:ext>
            </a:extLst>
          </p:cNvPr>
          <p:cNvPicPr>
            <a:picLocks noChangeAspect="1"/>
          </p:cNvPicPr>
          <p:nvPr/>
        </p:nvPicPr>
        <p:blipFill>
          <a:blip r:embed="rId2"/>
          <a:stretch>
            <a:fillRect/>
          </a:stretch>
        </p:blipFill>
        <p:spPr>
          <a:xfrm>
            <a:off x="4777316" y="1570026"/>
            <a:ext cx="6697262" cy="3333750"/>
          </a:xfrm>
          <a:prstGeom prst="rect">
            <a:avLst/>
          </a:prstGeom>
        </p:spPr>
      </p:pic>
    </p:spTree>
    <p:extLst>
      <p:ext uri="{BB962C8B-B14F-4D97-AF65-F5344CB8AC3E}">
        <p14:creationId xmlns:p14="http://schemas.microsoft.com/office/powerpoint/2010/main" val="3185444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58AA6A-9131-9258-8D74-A4A77A95BCF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Thank you</a:t>
            </a:r>
          </a:p>
        </p:txBody>
      </p:sp>
    </p:spTree>
    <p:extLst>
      <p:ext uri="{BB962C8B-B14F-4D97-AF65-F5344CB8AC3E}">
        <p14:creationId xmlns:p14="http://schemas.microsoft.com/office/powerpoint/2010/main" val="19282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35043-D4D2-90B5-2B9D-B9405CA9A6C8}"/>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2500" kern="1200" dirty="0">
                <a:solidFill>
                  <a:srgbClr val="FFFFFF"/>
                </a:solidFill>
                <a:latin typeface="+mj-lt"/>
                <a:ea typeface="+mj-ea"/>
                <a:cs typeface="+mj-cs"/>
              </a:rPr>
              <a:t>Step 1: I import the titanic.csv file and set the ‘Survived’ feature as the target</a:t>
            </a:r>
          </a:p>
        </p:txBody>
      </p:sp>
      <p:pic>
        <p:nvPicPr>
          <p:cNvPr id="6" name="Picture 5" descr="Graphical user interface, text, application&#10;&#10;Description automatically generated">
            <a:extLst>
              <a:ext uri="{FF2B5EF4-FFF2-40B4-BE49-F238E27FC236}">
                <a16:creationId xmlns:a16="http://schemas.microsoft.com/office/drawing/2014/main" id="{E5D01747-D35F-3BFC-75AA-475DF7D1EDBD}"/>
              </a:ext>
            </a:extLst>
          </p:cNvPr>
          <p:cNvPicPr>
            <a:picLocks noChangeAspect="1"/>
          </p:cNvPicPr>
          <p:nvPr/>
        </p:nvPicPr>
        <p:blipFill>
          <a:blip r:embed="rId2"/>
          <a:stretch>
            <a:fillRect/>
          </a:stretch>
        </p:blipFill>
        <p:spPr>
          <a:xfrm>
            <a:off x="4777316" y="1529240"/>
            <a:ext cx="6780700" cy="3797191"/>
          </a:xfrm>
          <a:prstGeom prst="rect">
            <a:avLst/>
          </a:prstGeom>
        </p:spPr>
      </p:pic>
      <p:sp>
        <p:nvSpPr>
          <p:cNvPr id="8" name="Title 1">
            <a:extLst>
              <a:ext uri="{FF2B5EF4-FFF2-40B4-BE49-F238E27FC236}">
                <a16:creationId xmlns:a16="http://schemas.microsoft.com/office/drawing/2014/main" id="{08D182EF-F1FB-445A-6551-4A3F0DECC2BF}"/>
              </a:ext>
            </a:extLst>
          </p:cNvPr>
          <p:cNvSpPr txBox="1">
            <a:spLocks/>
          </p:cNvSpPr>
          <p:nvPr/>
        </p:nvSpPr>
        <p:spPr>
          <a:xfrm>
            <a:off x="717422" y="5771314"/>
            <a:ext cx="9490330" cy="907088"/>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buFontTx/>
              <a:buChar char="-"/>
            </a:pPr>
            <a:r>
              <a:rPr lang="en-US" sz="1800" dirty="0"/>
              <a:t>I set the target to this feature as I want to predict who will survive the Titanic disaster.</a:t>
            </a:r>
          </a:p>
          <a:p>
            <a:pPr marL="285750" indent="-285750" algn="l">
              <a:buFontTx/>
              <a:buChar char="-"/>
            </a:pPr>
            <a:endParaRPr lang="en-US" sz="1800" dirty="0"/>
          </a:p>
        </p:txBody>
      </p:sp>
    </p:spTree>
    <p:extLst>
      <p:ext uri="{BB962C8B-B14F-4D97-AF65-F5344CB8AC3E}">
        <p14:creationId xmlns:p14="http://schemas.microsoft.com/office/powerpoint/2010/main" val="350324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35043-D4D2-90B5-2B9D-B9405CA9A6C8}"/>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2800" kern="1200">
                <a:solidFill>
                  <a:srgbClr val="FFFFFF"/>
                </a:solidFill>
                <a:latin typeface="+mj-lt"/>
                <a:ea typeface="+mj-ea"/>
                <a:cs typeface="+mj-cs"/>
              </a:rPr>
              <a:t>Step 2: Connect the file to a Data Table to observe the dataset</a:t>
            </a:r>
          </a:p>
        </p:txBody>
      </p:sp>
      <p:pic>
        <p:nvPicPr>
          <p:cNvPr id="4" name="Picture 3">
            <a:extLst>
              <a:ext uri="{FF2B5EF4-FFF2-40B4-BE49-F238E27FC236}">
                <a16:creationId xmlns:a16="http://schemas.microsoft.com/office/drawing/2014/main" id="{6EF76B31-96E8-84CB-F020-920A257A7988}"/>
              </a:ext>
            </a:extLst>
          </p:cNvPr>
          <p:cNvPicPr>
            <a:picLocks noChangeAspect="1"/>
          </p:cNvPicPr>
          <p:nvPr/>
        </p:nvPicPr>
        <p:blipFill>
          <a:blip r:embed="rId2"/>
          <a:stretch>
            <a:fillRect/>
          </a:stretch>
        </p:blipFill>
        <p:spPr>
          <a:xfrm>
            <a:off x="4777316" y="1520765"/>
            <a:ext cx="6780700" cy="3814141"/>
          </a:xfrm>
          <a:prstGeom prst="rect">
            <a:avLst/>
          </a:prstGeom>
        </p:spPr>
      </p:pic>
      <p:sp>
        <p:nvSpPr>
          <p:cNvPr id="5" name="Title 1">
            <a:extLst>
              <a:ext uri="{FF2B5EF4-FFF2-40B4-BE49-F238E27FC236}">
                <a16:creationId xmlns:a16="http://schemas.microsoft.com/office/drawing/2014/main" id="{A1475D82-F08D-D7F6-5541-50ACDD474B49}"/>
              </a:ext>
            </a:extLst>
          </p:cNvPr>
          <p:cNvSpPr txBox="1">
            <a:spLocks/>
          </p:cNvSpPr>
          <p:nvPr/>
        </p:nvSpPr>
        <p:spPr>
          <a:xfrm>
            <a:off x="717422" y="5771314"/>
            <a:ext cx="9490330" cy="907088"/>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buFontTx/>
              <a:buChar char="-"/>
            </a:pPr>
            <a:r>
              <a:rPr lang="en-US" sz="1800" dirty="0"/>
              <a:t>From here I observe that there are missing values in the ‘Cabin’ and ‘Age’ feature</a:t>
            </a:r>
          </a:p>
          <a:p>
            <a:pPr marL="285750" indent="-285750" algn="l">
              <a:buFontTx/>
              <a:buChar char="-"/>
            </a:pPr>
            <a:endParaRPr lang="en-US" sz="1800" dirty="0"/>
          </a:p>
        </p:txBody>
      </p:sp>
    </p:spTree>
    <p:extLst>
      <p:ext uri="{BB962C8B-B14F-4D97-AF65-F5344CB8AC3E}">
        <p14:creationId xmlns:p14="http://schemas.microsoft.com/office/powerpoint/2010/main" val="2811249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35043-D4D2-90B5-2B9D-B9405CA9A6C8}"/>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2800" kern="1200" dirty="0">
                <a:solidFill>
                  <a:srgbClr val="FFFFFF"/>
                </a:solidFill>
                <a:latin typeface="+mj-lt"/>
                <a:ea typeface="+mj-ea"/>
                <a:cs typeface="+mj-cs"/>
              </a:rPr>
              <a:t>Step 3: Remove features which I find do not aid in the model training </a:t>
            </a:r>
          </a:p>
        </p:txBody>
      </p:sp>
      <p:sp>
        <p:nvSpPr>
          <p:cNvPr id="5" name="Title 1">
            <a:extLst>
              <a:ext uri="{FF2B5EF4-FFF2-40B4-BE49-F238E27FC236}">
                <a16:creationId xmlns:a16="http://schemas.microsoft.com/office/drawing/2014/main" id="{A1475D82-F08D-D7F6-5541-50ACDD474B49}"/>
              </a:ext>
            </a:extLst>
          </p:cNvPr>
          <p:cNvSpPr txBox="1">
            <a:spLocks/>
          </p:cNvSpPr>
          <p:nvPr/>
        </p:nvSpPr>
        <p:spPr>
          <a:xfrm>
            <a:off x="717422" y="5771314"/>
            <a:ext cx="9490330" cy="907088"/>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buFontTx/>
              <a:buChar char="-"/>
            </a:pPr>
            <a:r>
              <a:rPr lang="en-US" sz="1800" dirty="0"/>
              <a:t>Aside from the Metas that are not used, I ignored the feature ‘</a:t>
            </a:r>
            <a:r>
              <a:rPr lang="en-US" sz="1800" dirty="0" err="1"/>
              <a:t>PassengerId</a:t>
            </a:r>
            <a:r>
              <a:rPr lang="en-US" sz="1800" dirty="0"/>
              <a:t>’</a:t>
            </a:r>
          </a:p>
          <a:p>
            <a:pPr algn="l"/>
            <a:r>
              <a:rPr lang="en-US" sz="1800" dirty="0"/>
              <a:t> </a:t>
            </a:r>
          </a:p>
          <a:p>
            <a:pPr marL="285750" indent="-285750" algn="l">
              <a:buFontTx/>
              <a:buChar char="-"/>
            </a:pPr>
            <a:endParaRPr lang="en-US" sz="1800" dirty="0"/>
          </a:p>
        </p:txBody>
      </p:sp>
      <p:pic>
        <p:nvPicPr>
          <p:cNvPr id="14" name="Picture 13">
            <a:extLst>
              <a:ext uri="{FF2B5EF4-FFF2-40B4-BE49-F238E27FC236}">
                <a16:creationId xmlns:a16="http://schemas.microsoft.com/office/drawing/2014/main" id="{9CC5B68E-CAE9-4FD0-EA34-AD7A95CEEE21}"/>
              </a:ext>
            </a:extLst>
          </p:cNvPr>
          <p:cNvPicPr>
            <a:picLocks noChangeAspect="1"/>
          </p:cNvPicPr>
          <p:nvPr/>
        </p:nvPicPr>
        <p:blipFill>
          <a:blip r:embed="rId2"/>
          <a:stretch>
            <a:fillRect/>
          </a:stretch>
        </p:blipFill>
        <p:spPr>
          <a:xfrm>
            <a:off x="4777316" y="1520765"/>
            <a:ext cx="6697262" cy="3767209"/>
          </a:xfrm>
          <a:prstGeom prst="rect">
            <a:avLst/>
          </a:prstGeom>
        </p:spPr>
      </p:pic>
    </p:spTree>
    <p:extLst>
      <p:ext uri="{BB962C8B-B14F-4D97-AF65-F5344CB8AC3E}">
        <p14:creationId xmlns:p14="http://schemas.microsoft.com/office/powerpoint/2010/main" val="342723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35043-D4D2-90B5-2B9D-B9405CA9A6C8}"/>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2800" kern="1200" dirty="0">
                <a:solidFill>
                  <a:srgbClr val="FFFFFF"/>
                </a:solidFill>
                <a:latin typeface="+mj-lt"/>
                <a:ea typeface="+mj-ea"/>
                <a:cs typeface="+mj-cs"/>
              </a:rPr>
              <a:t>Step 4: Visualize the data </a:t>
            </a:r>
          </a:p>
        </p:txBody>
      </p:sp>
      <p:sp>
        <p:nvSpPr>
          <p:cNvPr id="5" name="Title 1">
            <a:extLst>
              <a:ext uri="{FF2B5EF4-FFF2-40B4-BE49-F238E27FC236}">
                <a16:creationId xmlns:a16="http://schemas.microsoft.com/office/drawing/2014/main" id="{A1475D82-F08D-D7F6-5541-50ACDD474B49}"/>
              </a:ext>
            </a:extLst>
          </p:cNvPr>
          <p:cNvSpPr txBox="1">
            <a:spLocks/>
          </p:cNvSpPr>
          <p:nvPr/>
        </p:nvSpPr>
        <p:spPr>
          <a:xfrm>
            <a:off x="717422" y="5161768"/>
            <a:ext cx="9490330" cy="1770634"/>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buFontTx/>
              <a:buChar char="-"/>
            </a:pPr>
            <a:r>
              <a:rPr lang="en-US" sz="2000" dirty="0"/>
              <a:t>From the count plot, we notice that more females survived compared to males</a:t>
            </a:r>
          </a:p>
          <a:p>
            <a:pPr marL="285750" indent="-285750" algn="l">
              <a:buFontTx/>
              <a:buChar char="-"/>
            </a:pPr>
            <a:r>
              <a:rPr lang="en-US" sz="2000" dirty="0"/>
              <a:t>From the violin plot, we notice that the age of those who survived is bimodal (0-10 years old &amp; 25-35 years old)</a:t>
            </a:r>
          </a:p>
          <a:p>
            <a:pPr marL="285750" indent="-285750" algn="l">
              <a:buFontTx/>
              <a:buChar char="-"/>
            </a:pPr>
            <a:r>
              <a:rPr lang="en-US" sz="2000" dirty="0"/>
              <a:t>Such observations are important the machine learning algorithm to recognize when predicting who would survive the titanic</a:t>
            </a:r>
          </a:p>
          <a:p>
            <a:pPr algn="l"/>
            <a:r>
              <a:rPr lang="en-US" sz="1800" dirty="0"/>
              <a:t> </a:t>
            </a:r>
          </a:p>
          <a:p>
            <a:pPr marL="285750" indent="-285750" algn="l">
              <a:buFontTx/>
              <a:buChar char="-"/>
            </a:pPr>
            <a:endParaRPr lang="en-US" sz="1800" dirty="0"/>
          </a:p>
        </p:txBody>
      </p:sp>
      <p:pic>
        <p:nvPicPr>
          <p:cNvPr id="4" name="Picture 3">
            <a:extLst>
              <a:ext uri="{FF2B5EF4-FFF2-40B4-BE49-F238E27FC236}">
                <a16:creationId xmlns:a16="http://schemas.microsoft.com/office/drawing/2014/main" id="{2901707D-11BF-4544-D71C-1450C0B8A4D3}"/>
              </a:ext>
            </a:extLst>
          </p:cNvPr>
          <p:cNvPicPr>
            <a:picLocks noChangeAspect="1"/>
          </p:cNvPicPr>
          <p:nvPr/>
        </p:nvPicPr>
        <p:blipFill>
          <a:blip r:embed="rId2"/>
          <a:stretch>
            <a:fillRect/>
          </a:stretch>
        </p:blipFill>
        <p:spPr>
          <a:xfrm>
            <a:off x="4277363" y="1574018"/>
            <a:ext cx="3499104" cy="3333751"/>
          </a:xfrm>
          <a:prstGeom prst="rect">
            <a:avLst/>
          </a:prstGeom>
        </p:spPr>
      </p:pic>
      <p:pic>
        <p:nvPicPr>
          <p:cNvPr id="9" name="Picture 8">
            <a:extLst>
              <a:ext uri="{FF2B5EF4-FFF2-40B4-BE49-F238E27FC236}">
                <a16:creationId xmlns:a16="http://schemas.microsoft.com/office/drawing/2014/main" id="{3B4746BA-AC1A-3EBE-09C6-0053695A10DF}"/>
              </a:ext>
            </a:extLst>
          </p:cNvPr>
          <p:cNvPicPr>
            <a:picLocks noChangeAspect="1"/>
          </p:cNvPicPr>
          <p:nvPr/>
        </p:nvPicPr>
        <p:blipFill>
          <a:blip r:embed="rId3"/>
          <a:stretch>
            <a:fillRect/>
          </a:stretch>
        </p:blipFill>
        <p:spPr>
          <a:xfrm>
            <a:off x="7776467" y="1574018"/>
            <a:ext cx="3499104" cy="3333750"/>
          </a:xfrm>
          <a:prstGeom prst="rect">
            <a:avLst/>
          </a:prstGeom>
        </p:spPr>
      </p:pic>
    </p:spTree>
    <p:extLst>
      <p:ext uri="{BB962C8B-B14F-4D97-AF65-F5344CB8AC3E}">
        <p14:creationId xmlns:p14="http://schemas.microsoft.com/office/powerpoint/2010/main" val="1892457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35043-D4D2-90B5-2B9D-B9405CA9A6C8}"/>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2800" kern="1200" dirty="0">
                <a:solidFill>
                  <a:srgbClr val="FFFFFF"/>
                </a:solidFill>
                <a:latin typeface="+mj-lt"/>
                <a:ea typeface="+mj-ea"/>
                <a:cs typeface="+mj-cs"/>
              </a:rPr>
              <a:t>Step 5: Cleaning the data</a:t>
            </a:r>
          </a:p>
        </p:txBody>
      </p:sp>
      <p:sp>
        <p:nvSpPr>
          <p:cNvPr id="5" name="Title 1">
            <a:extLst>
              <a:ext uri="{FF2B5EF4-FFF2-40B4-BE49-F238E27FC236}">
                <a16:creationId xmlns:a16="http://schemas.microsoft.com/office/drawing/2014/main" id="{A1475D82-F08D-D7F6-5541-50ACDD474B49}"/>
              </a:ext>
            </a:extLst>
          </p:cNvPr>
          <p:cNvSpPr txBox="1">
            <a:spLocks/>
          </p:cNvSpPr>
          <p:nvPr/>
        </p:nvSpPr>
        <p:spPr>
          <a:xfrm>
            <a:off x="717422" y="5161768"/>
            <a:ext cx="9490330" cy="1770634"/>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buFontTx/>
              <a:buChar char="-"/>
            </a:pPr>
            <a:r>
              <a:rPr lang="en-US" sz="1800" dirty="0"/>
              <a:t>From step 2, I know that aside from the ‘Cabin’ feature (Meta), the ‘Age’ feature also has unknown values</a:t>
            </a:r>
          </a:p>
          <a:p>
            <a:pPr marL="285750" indent="-285750" algn="l">
              <a:buFontTx/>
              <a:buChar char="-"/>
            </a:pPr>
            <a:r>
              <a:rPr lang="en-US" sz="1800" dirty="0"/>
              <a:t>As age is a factor that is hard to predict using the data given (predicting might cause skewness, causing inaccuracy)</a:t>
            </a:r>
          </a:p>
          <a:p>
            <a:pPr marL="285750" indent="-285750" algn="l">
              <a:buFontTx/>
              <a:buChar char="-"/>
            </a:pPr>
            <a:r>
              <a:rPr lang="en-US" sz="1800" dirty="0"/>
              <a:t>I decided to drop rows with unknown values of age </a:t>
            </a:r>
          </a:p>
          <a:p>
            <a:pPr marL="285750" indent="-285750" algn="l">
              <a:buFontTx/>
              <a:buChar char="-"/>
            </a:pPr>
            <a:endParaRPr lang="en-US" sz="1800" dirty="0"/>
          </a:p>
        </p:txBody>
      </p:sp>
      <p:pic>
        <p:nvPicPr>
          <p:cNvPr id="7" name="Picture 6">
            <a:extLst>
              <a:ext uri="{FF2B5EF4-FFF2-40B4-BE49-F238E27FC236}">
                <a16:creationId xmlns:a16="http://schemas.microsoft.com/office/drawing/2014/main" id="{E8E425FE-80F1-6E21-CE5A-51FE9EDABC2E}"/>
              </a:ext>
            </a:extLst>
          </p:cNvPr>
          <p:cNvPicPr>
            <a:picLocks noChangeAspect="1"/>
          </p:cNvPicPr>
          <p:nvPr/>
        </p:nvPicPr>
        <p:blipFill>
          <a:blip r:embed="rId2"/>
          <a:stretch>
            <a:fillRect/>
          </a:stretch>
        </p:blipFill>
        <p:spPr>
          <a:xfrm>
            <a:off x="4777316" y="1570026"/>
            <a:ext cx="6697262" cy="3333750"/>
          </a:xfrm>
          <a:prstGeom prst="rect">
            <a:avLst/>
          </a:prstGeom>
        </p:spPr>
      </p:pic>
    </p:spTree>
    <p:extLst>
      <p:ext uri="{BB962C8B-B14F-4D97-AF65-F5344CB8AC3E}">
        <p14:creationId xmlns:p14="http://schemas.microsoft.com/office/powerpoint/2010/main" val="132953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35043-D4D2-90B5-2B9D-B9405CA9A6C8}"/>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2800" kern="1200" dirty="0">
                <a:solidFill>
                  <a:srgbClr val="FFFFFF"/>
                </a:solidFill>
                <a:latin typeface="+mj-lt"/>
                <a:ea typeface="+mj-ea"/>
                <a:cs typeface="+mj-cs"/>
              </a:rPr>
              <a:t>Step </a:t>
            </a:r>
            <a:r>
              <a:rPr lang="en-US" sz="2800" dirty="0">
                <a:solidFill>
                  <a:srgbClr val="FFFFFF"/>
                </a:solidFill>
              </a:rPr>
              <a:t>6</a:t>
            </a:r>
            <a:r>
              <a:rPr lang="en-US" sz="2800" kern="1200" dirty="0">
                <a:solidFill>
                  <a:srgbClr val="FFFFFF"/>
                </a:solidFill>
                <a:latin typeface="+mj-lt"/>
                <a:ea typeface="+mj-ea"/>
                <a:cs typeface="+mj-cs"/>
              </a:rPr>
              <a:t>: Sampling the data</a:t>
            </a:r>
          </a:p>
        </p:txBody>
      </p:sp>
      <p:sp>
        <p:nvSpPr>
          <p:cNvPr id="5" name="Title 1">
            <a:extLst>
              <a:ext uri="{FF2B5EF4-FFF2-40B4-BE49-F238E27FC236}">
                <a16:creationId xmlns:a16="http://schemas.microsoft.com/office/drawing/2014/main" id="{A1475D82-F08D-D7F6-5541-50ACDD474B49}"/>
              </a:ext>
            </a:extLst>
          </p:cNvPr>
          <p:cNvSpPr txBox="1">
            <a:spLocks/>
          </p:cNvSpPr>
          <p:nvPr/>
        </p:nvSpPr>
        <p:spPr>
          <a:xfrm>
            <a:off x="717422" y="5161768"/>
            <a:ext cx="9490330" cy="1770634"/>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buFontTx/>
              <a:buChar char="-"/>
            </a:pPr>
            <a:r>
              <a:rPr lang="en-US" sz="1800" dirty="0"/>
              <a:t>I split the original dataset into training data and testing data at a fixed proportion of 80%.</a:t>
            </a:r>
          </a:p>
          <a:p>
            <a:pPr marL="285750" indent="-285750" algn="l">
              <a:buFontTx/>
              <a:buChar char="-"/>
            </a:pPr>
            <a:r>
              <a:rPr lang="en-US" sz="1800" dirty="0"/>
              <a:t>Training data is used to build the machine learning model</a:t>
            </a:r>
          </a:p>
          <a:p>
            <a:pPr marL="285750" indent="-285750" algn="l">
              <a:buFontTx/>
              <a:buChar char="-"/>
            </a:pPr>
            <a:r>
              <a:rPr lang="en-US" sz="1800" dirty="0"/>
              <a:t>Test data is used to evaluate the machine learning model</a:t>
            </a:r>
          </a:p>
        </p:txBody>
      </p:sp>
      <p:pic>
        <p:nvPicPr>
          <p:cNvPr id="4" name="Picture 3">
            <a:extLst>
              <a:ext uri="{FF2B5EF4-FFF2-40B4-BE49-F238E27FC236}">
                <a16:creationId xmlns:a16="http://schemas.microsoft.com/office/drawing/2014/main" id="{67087B75-89E4-A739-86CA-6DB20F7615E4}"/>
              </a:ext>
            </a:extLst>
          </p:cNvPr>
          <p:cNvPicPr>
            <a:picLocks noChangeAspect="1"/>
          </p:cNvPicPr>
          <p:nvPr/>
        </p:nvPicPr>
        <p:blipFill>
          <a:blip r:embed="rId2"/>
          <a:stretch>
            <a:fillRect/>
          </a:stretch>
        </p:blipFill>
        <p:spPr>
          <a:xfrm>
            <a:off x="4883404" y="1574018"/>
            <a:ext cx="4791385" cy="3333751"/>
          </a:xfrm>
          <a:prstGeom prst="rect">
            <a:avLst/>
          </a:prstGeom>
        </p:spPr>
      </p:pic>
    </p:spTree>
    <p:extLst>
      <p:ext uri="{BB962C8B-B14F-4D97-AF65-F5344CB8AC3E}">
        <p14:creationId xmlns:p14="http://schemas.microsoft.com/office/powerpoint/2010/main" val="796980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35043-D4D2-90B5-2B9D-B9405CA9A6C8}"/>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2800" kern="1200" dirty="0">
                <a:solidFill>
                  <a:srgbClr val="FFFFFF"/>
                </a:solidFill>
                <a:latin typeface="+mj-lt"/>
                <a:ea typeface="+mj-ea"/>
                <a:cs typeface="+mj-cs"/>
              </a:rPr>
              <a:t>Step 7: Add models to the workflow</a:t>
            </a:r>
          </a:p>
        </p:txBody>
      </p:sp>
      <p:sp>
        <p:nvSpPr>
          <p:cNvPr id="5" name="Title 1">
            <a:extLst>
              <a:ext uri="{FF2B5EF4-FFF2-40B4-BE49-F238E27FC236}">
                <a16:creationId xmlns:a16="http://schemas.microsoft.com/office/drawing/2014/main" id="{A1475D82-F08D-D7F6-5541-50ACDD474B49}"/>
              </a:ext>
            </a:extLst>
          </p:cNvPr>
          <p:cNvSpPr txBox="1">
            <a:spLocks/>
          </p:cNvSpPr>
          <p:nvPr/>
        </p:nvSpPr>
        <p:spPr>
          <a:xfrm>
            <a:off x="717422" y="5161768"/>
            <a:ext cx="9490330" cy="1770634"/>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buFontTx/>
              <a:buChar char="-"/>
            </a:pPr>
            <a:r>
              <a:rPr lang="en-US" sz="1800" dirty="0"/>
              <a:t>After sampling the data, I assigned the data sample (80%) as test data and the remaining data (20%) as sample data</a:t>
            </a:r>
          </a:p>
          <a:p>
            <a:pPr marL="285750" indent="-285750" algn="l">
              <a:buFontTx/>
              <a:buChar char="-"/>
            </a:pPr>
            <a:r>
              <a:rPr lang="en-US" sz="1800" dirty="0"/>
              <a:t>For the case of the titanic, I felt that classifications models for supervised learning should be used</a:t>
            </a:r>
          </a:p>
          <a:p>
            <a:pPr marL="285750" indent="-285750" algn="l">
              <a:buFontTx/>
              <a:buChar char="-"/>
            </a:pPr>
            <a:r>
              <a:rPr lang="en-US" sz="1800" dirty="0"/>
              <a:t>Thus, I decided to test models such as SVM, Random Forest, Logistic Regression etc..</a:t>
            </a:r>
          </a:p>
          <a:p>
            <a:pPr marL="285750" indent="-285750" algn="l">
              <a:buFontTx/>
              <a:buChar char="-"/>
            </a:pPr>
            <a:endParaRPr lang="en-US" sz="1800" dirty="0"/>
          </a:p>
          <a:p>
            <a:pPr marL="285750" indent="-285750" algn="l">
              <a:buFontTx/>
              <a:buChar char="-"/>
            </a:pPr>
            <a:endParaRPr lang="en-US" sz="1800" dirty="0"/>
          </a:p>
        </p:txBody>
      </p:sp>
      <p:pic>
        <p:nvPicPr>
          <p:cNvPr id="6" name="Picture 5">
            <a:extLst>
              <a:ext uri="{FF2B5EF4-FFF2-40B4-BE49-F238E27FC236}">
                <a16:creationId xmlns:a16="http://schemas.microsoft.com/office/drawing/2014/main" id="{4F39F512-CE1C-ECD2-05EE-55EDE66231FF}"/>
              </a:ext>
            </a:extLst>
          </p:cNvPr>
          <p:cNvPicPr>
            <a:picLocks noChangeAspect="1"/>
          </p:cNvPicPr>
          <p:nvPr/>
        </p:nvPicPr>
        <p:blipFill>
          <a:blip r:embed="rId2"/>
          <a:stretch>
            <a:fillRect/>
          </a:stretch>
        </p:blipFill>
        <p:spPr>
          <a:xfrm>
            <a:off x="4777316" y="1570026"/>
            <a:ext cx="6697262" cy="3333750"/>
          </a:xfrm>
          <a:prstGeom prst="rect">
            <a:avLst/>
          </a:prstGeom>
        </p:spPr>
      </p:pic>
    </p:spTree>
    <p:extLst>
      <p:ext uri="{BB962C8B-B14F-4D97-AF65-F5344CB8AC3E}">
        <p14:creationId xmlns:p14="http://schemas.microsoft.com/office/powerpoint/2010/main" val="411353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35043-D4D2-90B5-2B9D-B9405CA9A6C8}"/>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Step </a:t>
            </a:r>
            <a:r>
              <a:rPr lang="en-US" sz="2800" dirty="0">
                <a:solidFill>
                  <a:srgbClr val="FFFFFF"/>
                </a:solidFill>
              </a:rPr>
              <a:t>9</a:t>
            </a:r>
            <a:r>
              <a:rPr lang="en-US" sz="2800" kern="1200" dirty="0">
                <a:solidFill>
                  <a:srgbClr val="FFFFFF"/>
                </a:solidFill>
                <a:latin typeface="+mj-lt"/>
                <a:ea typeface="+mj-ea"/>
                <a:cs typeface="+mj-cs"/>
              </a:rPr>
              <a:t>: Interpreting the results</a:t>
            </a:r>
          </a:p>
        </p:txBody>
      </p:sp>
      <p:sp>
        <p:nvSpPr>
          <p:cNvPr id="5" name="Title 1">
            <a:extLst>
              <a:ext uri="{FF2B5EF4-FFF2-40B4-BE49-F238E27FC236}">
                <a16:creationId xmlns:a16="http://schemas.microsoft.com/office/drawing/2014/main" id="{A1475D82-F08D-D7F6-5541-50ACDD474B49}"/>
              </a:ext>
            </a:extLst>
          </p:cNvPr>
          <p:cNvSpPr txBox="1">
            <a:spLocks/>
          </p:cNvSpPr>
          <p:nvPr/>
        </p:nvSpPr>
        <p:spPr>
          <a:xfrm>
            <a:off x="717422" y="5161768"/>
            <a:ext cx="9490330" cy="1770634"/>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buFontTx/>
              <a:buChar char="-"/>
            </a:pPr>
            <a:r>
              <a:rPr lang="en-US" sz="1800" dirty="0"/>
              <a:t>After sampling the data twice, I obtained 2 pairs of results for train and test data.</a:t>
            </a:r>
          </a:p>
          <a:p>
            <a:pPr marL="285750" indent="-285750" algn="l">
              <a:buFontTx/>
              <a:buChar char="-"/>
            </a:pPr>
            <a:r>
              <a:rPr lang="en-US" sz="1800" dirty="0"/>
              <a:t>From the results, I can determine that the best model for predicting would be Tree. </a:t>
            </a:r>
          </a:p>
          <a:p>
            <a:pPr marL="285750" indent="-285750" algn="l">
              <a:buFontTx/>
              <a:buChar char="-"/>
            </a:pPr>
            <a:r>
              <a:rPr lang="en-US" sz="1800" dirty="0"/>
              <a:t>Even though the accuracy of the train data is not the highest for Tree, the accuracy of the test data is the highest amongst other models indicating a good fit</a:t>
            </a:r>
          </a:p>
          <a:p>
            <a:pPr marL="285750" indent="-285750" algn="l">
              <a:buFontTx/>
              <a:buChar char="-"/>
            </a:pPr>
            <a:endParaRPr lang="en-US" sz="1800" dirty="0"/>
          </a:p>
        </p:txBody>
      </p:sp>
      <p:pic>
        <p:nvPicPr>
          <p:cNvPr id="4" name="Picture 3">
            <a:extLst>
              <a:ext uri="{FF2B5EF4-FFF2-40B4-BE49-F238E27FC236}">
                <a16:creationId xmlns:a16="http://schemas.microsoft.com/office/drawing/2014/main" id="{BD9DD080-C3DD-9978-6DBD-21ADDE0A8E7B}"/>
              </a:ext>
            </a:extLst>
          </p:cNvPr>
          <p:cNvPicPr>
            <a:picLocks noChangeAspect="1"/>
          </p:cNvPicPr>
          <p:nvPr/>
        </p:nvPicPr>
        <p:blipFill>
          <a:blip r:embed="rId2"/>
          <a:stretch>
            <a:fillRect/>
          </a:stretch>
        </p:blipFill>
        <p:spPr>
          <a:xfrm>
            <a:off x="4527804" y="574253"/>
            <a:ext cx="2978303" cy="1625684"/>
          </a:xfrm>
          <a:prstGeom prst="rect">
            <a:avLst/>
          </a:prstGeom>
        </p:spPr>
      </p:pic>
      <p:pic>
        <p:nvPicPr>
          <p:cNvPr id="8" name="Picture 7">
            <a:extLst>
              <a:ext uri="{FF2B5EF4-FFF2-40B4-BE49-F238E27FC236}">
                <a16:creationId xmlns:a16="http://schemas.microsoft.com/office/drawing/2014/main" id="{A360460F-F192-439C-0CE6-EEA522D26430}"/>
              </a:ext>
            </a:extLst>
          </p:cNvPr>
          <p:cNvPicPr>
            <a:picLocks noChangeAspect="1"/>
          </p:cNvPicPr>
          <p:nvPr/>
        </p:nvPicPr>
        <p:blipFill>
          <a:blip r:embed="rId3"/>
          <a:stretch>
            <a:fillRect/>
          </a:stretch>
        </p:blipFill>
        <p:spPr>
          <a:xfrm>
            <a:off x="8380652" y="574253"/>
            <a:ext cx="3010055" cy="1619333"/>
          </a:xfrm>
          <a:prstGeom prst="rect">
            <a:avLst/>
          </a:prstGeom>
        </p:spPr>
      </p:pic>
      <p:sp>
        <p:nvSpPr>
          <p:cNvPr id="9" name="TextBox 8">
            <a:extLst>
              <a:ext uri="{FF2B5EF4-FFF2-40B4-BE49-F238E27FC236}">
                <a16:creationId xmlns:a16="http://schemas.microsoft.com/office/drawing/2014/main" id="{49D7A444-9BC4-5CF3-392C-2547B750C09F}"/>
              </a:ext>
            </a:extLst>
          </p:cNvPr>
          <p:cNvSpPr txBox="1"/>
          <p:nvPr/>
        </p:nvSpPr>
        <p:spPr>
          <a:xfrm>
            <a:off x="4527804" y="172720"/>
            <a:ext cx="2978303" cy="369332"/>
          </a:xfrm>
          <a:prstGeom prst="rect">
            <a:avLst/>
          </a:prstGeom>
          <a:noFill/>
        </p:spPr>
        <p:txBody>
          <a:bodyPr wrap="square" rtlCol="0">
            <a:spAutoFit/>
          </a:bodyPr>
          <a:lstStyle/>
          <a:p>
            <a:r>
              <a:rPr lang="en-SG" dirty="0"/>
              <a:t>Train data:</a:t>
            </a:r>
          </a:p>
        </p:txBody>
      </p:sp>
      <p:sp>
        <p:nvSpPr>
          <p:cNvPr id="10" name="TextBox 9">
            <a:extLst>
              <a:ext uri="{FF2B5EF4-FFF2-40B4-BE49-F238E27FC236}">
                <a16:creationId xmlns:a16="http://schemas.microsoft.com/office/drawing/2014/main" id="{36A64AC7-AE9E-0BE5-EEFF-5B8478CCC045}"/>
              </a:ext>
            </a:extLst>
          </p:cNvPr>
          <p:cNvSpPr txBox="1"/>
          <p:nvPr/>
        </p:nvSpPr>
        <p:spPr>
          <a:xfrm>
            <a:off x="8380652" y="181094"/>
            <a:ext cx="2978303" cy="369332"/>
          </a:xfrm>
          <a:prstGeom prst="rect">
            <a:avLst/>
          </a:prstGeom>
          <a:noFill/>
        </p:spPr>
        <p:txBody>
          <a:bodyPr wrap="square" rtlCol="0">
            <a:spAutoFit/>
          </a:bodyPr>
          <a:lstStyle/>
          <a:p>
            <a:r>
              <a:rPr lang="en-SG" dirty="0"/>
              <a:t>Test data:</a:t>
            </a:r>
          </a:p>
        </p:txBody>
      </p:sp>
      <p:cxnSp>
        <p:nvCxnSpPr>
          <p:cNvPr id="12" name="Straight Connector 11">
            <a:extLst>
              <a:ext uri="{FF2B5EF4-FFF2-40B4-BE49-F238E27FC236}">
                <a16:creationId xmlns:a16="http://schemas.microsoft.com/office/drawing/2014/main" id="{4C22C142-8A47-A8B8-4D06-FD3BA6021E72}"/>
              </a:ext>
            </a:extLst>
          </p:cNvPr>
          <p:cNvCxnSpPr>
            <a:cxnSpLocks/>
          </p:cNvCxnSpPr>
          <p:nvPr/>
        </p:nvCxnSpPr>
        <p:spPr>
          <a:xfrm>
            <a:off x="4023360" y="2578608"/>
            <a:ext cx="81686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B7A134B-9FE5-9BD0-4C1D-40B60DB68230}"/>
              </a:ext>
            </a:extLst>
          </p:cNvPr>
          <p:cNvPicPr>
            <a:picLocks noChangeAspect="1"/>
          </p:cNvPicPr>
          <p:nvPr/>
        </p:nvPicPr>
        <p:blipFill>
          <a:blip r:embed="rId4"/>
          <a:stretch>
            <a:fillRect/>
          </a:stretch>
        </p:blipFill>
        <p:spPr>
          <a:xfrm>
            <a:off x="4508752" y="3212031"/>
            <a:ext cx="3016405" cy="1663786"/>
          </a:xfrm>
          <a:prstGeom prst="rect">
            <a:avLst/>
          </a:prstGeom>
        </p:spPr>
      </p:pic>
      <p:pic>
        <p:nvPicPr>
          <p:cNvPr id="17" name="Picture 16">
            <a:extLst>
              <a:ext uri="{FF2B5EF4-FFF2-40B4-BE49-F238E27FC236}">
                <a16:creationId xmlns:a16="http://schemas.microsoft.com/office/drawing/2014/main" id="{D9199554-452E-CD88-24A3-C5FA422E88F2}"/>
              </a:ext>
            </a:extLst>
          </p:cNvPr>
          <p:cNvPicPr>
            <a:picLocks noChangeAspect="1"/>
          </p:cNvPicPr>
          <p:nvPr/>
        </p:nvPicPr>
        <p:blipFill>
          <a:blip r:embed="rId5"/>
          <a:stretch>
            <a:fillRect/>
          </a:stretch>
        </p:blipFill>
        <p:spPr>
          <a:xfrm>
            <a:off x="8380652" y="3227907"/>
            <a:ext cx="3010055" cy="1632034"/>
          </a:xfrm>
          <a:prstGeom prst="rect">
            <a:avLst/>
          </a:prstGeom>
        </p:spPr>
      </p:pic>
      <p:sp>
        <p:nvSpPr>
          <p:cNvPr id="18" name="TextBox 17">
            <a:extLst>
              <a:ext uri="{FF2B5EF4-FFF2-40B4-BE49-F238E27FC236}">
                <a16:creationId xmlns:a16="http://schemas.microsoft.com/office/drawing/2014/main" id="{8B782397-CE23-533C-1CE3-D302FC3F5BFD}"/>
              </a:ext>
            </a:extLst>
          </p:cNvPr>
          <p:cNvSpPr txBox="1"/>
          <p:nvPr/>
        </p:nvSpPr>
        <p:spPr>
          <a:xfrm>
            <a:off x="4508752" y="2858575"/>
            <a:ext cx="2978303" cy="369332"/>
          </a:xfrm>
          <a:prstGeom prst="rect">
            <a:avLst/>
          </a:prstGeom>
          <a:noFill/>
        </p:spPr>
        <p:txBody>
          <a:bodyPr wrap="square" rtlCol="0">
            <a:spAutoFit/>
          </a:bodyPr>
          <a:lstStyle/>
          <a:p>
            <a:r>
              <a:rPr lang="en-SG" dirty="0"/>
              <a:t>Train data:</a:t>
            </a:r>
          </a:p>
        </p:txBody>
      </p:sp>
      <p:sp>
        <p:nvSpPr>
          <p:cNvPr id="19" name="TextBox 18">
            <a:extLst>
              <a:ext uri="{FF2B5EF4-FFF2-40B4-BE49-F238E27FC236}">
                <a16:creationId xmlns:a16="http://schemas.microsoft.com/office/drawing/2014/main" id="{4615348B-31EF-4AD3-7CD8-403509A802D5}"/>
              </a:ext>
            </a:extLst>
          </p:cNvPr>
          <p:cNvSpPr txBox="1"/>
          <p:nvPr/>
        </p:nvSpPr>
        <p:spPr>
          <a:xfrm>
            <a:off x="8380651" y="2873809"/>
            <a:ext cx="2978303" cy="369332"/>
          </a:xfrm>
          <a:prstGeom prst="rect">
            <a:avLst/>
          </a:prstGeom>
          <a:noFill/>
        </p:spPr>
        <p:txBody>
          <a:bodyPr wrap="square" rtlCol="0">
            <a:spAutoFit/>
          </a:bodyPr>
          <a:lstStyle/>
          <a:p>
            <a:r>
              <a:rPr lang="en-SG" dirty="0"/>
              <a:t>Test data:</a:t>
            </a:r>
          </a:p>
        </p:txBody>
      </p:sp>
      <p:sp>
        <p:nvSpPr>
          <p:cNvPr id="22" name="Rectangle 21">
            <a:extLst>
              <a:ext uri="{FF2B5EF4-FFF2-40B4-BE49-F238E27FC236}">
                <a16:creationId xmlns:a16="http://schemas.microsoft.com/office/drawing/2014/main" id="{BEF50E04-30DB-C580-AFFE-BC6DB1265C7A}"/>
              </a:ext>
            </a:extLst>
          </p:cNvPr>
          <p:cNvSpPr/>
          <p:nvPr/>
        </p:nvSpPr>
        <p:spPr>
          <a:xfrm>
            <a:off x="5879592" y="574253"/>
            <a:ext cx="347472" cy="161933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DA7C7382-A05C-C7F4-9A07-54C760D56463}"/>
              </a:ext>
            </a:extLst>
          </p:cNvPr>
          <p:cNvSpPr/>
          <p:nvPr/>
        </p:nvSpPr>
        <p:spPr>
          <a:xfrm>
            <a:off x="5879592" y="3246848"/>
            <a:ext cx="347472" cy="161933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4" name="Rectangle 23">
            <a:extLst>
              <a:ext uri="{FF2B5EF4-FFF2-40B4-BE49-F238E27FC236}">
                <a16:creationId xmlns:a16="http://schemas.microsoft.com/office/drawing/2014/main" id="{55A7A549-CB08-655C-55BF-40ADBA408341}"/>
              </a:ext>
            </a:extLst>
          </p:cNvPr>
          <p:cNvSpPr/>
          <p:nvPr/>
        </p:nvSpPr>
        <p:spPr>
          <a:xfrm>
            <a:off x="9696066" y="583397"/>
            <a:ext cx="347472" cy="161933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5" name="Rectangle 24">
            <a:extLst>
              <a:ext uri="{FF2B5EF4-FFF2-40B4-BE49-F238E27FC236}">
                <a16:creationId xmlns:a16="http://schemas.microsoft.com/office/drawing/2014/main" id="{44E0B85F-8931-D596-79CB-97EB41CF79BD}"/>
              </a:ext>
            </a:extLst>
          </p:cNvPr>
          <p:cNvSpPr/>
          <p:nvPr/>
        </p:nvSpPr>
        <p:spPr>
          <a:xfrm>
            <a:off x="9711943" y="3240894"/>
            <a:ext cx="347472" cy="161933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72839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540</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AIML LAB 2</vt:lpstr>
      <vt:lpstr>Step 1: I import the titanic.csv file and set the ‘Survived’ feature as the target</vt:lpstr>
      <vt:lpstr>Step 2: Connect the file to a Data Table to observe the dataset</vt:lpstr>
      <vt:lpstr>Step 3: Remove features which I find do not aid in the model training </vt:lpstr>
      <vt:lpstr>Step 4: Visualize the data </vt:lpstr>
      <vt:lpstr>Step 5: Cleaning the data</vt:lpstr>
      <vt:lpstr>Step 6: Sampling the data</vt:lpstr>
      <vt:lpstr>Step 7: Add models to the workflow</vt:lpstr>
      <vt:lpstr> Step 9: Interpreting the results</vt:lpstr>
      <vt:lpstr>Step 10: Visualize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LAB 2</dc:title>
  <dc:creator>Lucas Liang</dc:creator>
  <cp:lastModifiedBy>Lucas Liang</cp:lastModifiedBy>
  <cp:revision>3</cp:revision>
  <dcterms:created xsi:type="dcterms:W3CDTF">2023-04-25T08:53:38Z</dcterms:created>
  <dcterms:modified xsi:type="dcterms:W3CDTF">2023-04-25T10:53:49Z</dcterms:modified>
</cp:coreProperties>
</file>