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9" r:id="rId2"/>
    <p:sldId id="1316" r:id="rId3"/>
    <p:sldId id="1359" r:id="rId4"/>
    <p:sldId id="1317" r:id="rId5"/>
    <p:sldId id="1382" r:id="rId6"/>
    <p:sldId id="1383" r:id="rId7"/>
    <p:sldId id="1384" r:id="rId8"/>
    <p:sldId id="1368" r:id="rId9"/>
    <p:sldId id="1369" r:id="rId10"/>
    <p:sldId id="1318" r:id="rId11"/>
    <p:sldId id="1319" r:id="rId12"/>
    <p:sldId id="1320" r:id="rId13"/>
    <p:sldId id="1321" r:id="rId14"/>
    <p:sldId id="1322" r:id="rId15"/>
    <p:sldId id="1323" r:id="rId16"/>
    <p:sldId id="1324" r:id="rId17"/>
    <p:sldId id="1325" r:id="rId18"/>
    <p:sldId id="1326" r:id="rId19"/>
    <p:sldId id="1327" r:id="rId20"/>
    <p:sldId id="1328" r:id="rId21"/>
    <p:sldId id="1329" r:id="rId22"/>
    <p:sldId id="1330" r:id="rId23"/>
    <p:sldId id="1331" r:id="rId24"/>
    <p:sldId id="1332" r:id="rId25"/>
    <p:sldId id="1333" r:id="rId26"/>
    <p:sldId id="1334" r:id="rId27"/>
    <p:sldId id="1335" r:id="rId28"/>
    <p:sldId id="1336" r:id="rId29"/>
    <p:sldId id="1337" r:id="rId30"/>
    <p:sldId id="1338" r:id="rId31"/>
    <p:sldId id="1339" r:id="rId32"/>
    <p:sldId id="1340" r:id="rId33"/>
    <p:sldId id="1341" r:id="rId34"/>
    <p:sldId id="1342" r:id="rId35"/>
    <p:sldId id="1343" r:id="rId36"/>
    <p:sldId id="1344" r:id="rId37"/>
    <p:sldId id="1345" r:id="rId38"/>
    <p:sldId id="1346" r:id="rId39"/>
    <p:sldId id="1347" r:id="rId40"/>
    <p:sldId id="1348" r:id="rId41"/>
    <p:sldId id="1349" r:id="rId42"/>
    <p:sldId id="1350" r:id="rId43"/>
    <p:sldId id="1351" r:id="rId44"/>
    <p:sldId id="1352" r:id="rId45"/>
    <p:sldId id="1353" r:id="rId46"/>
    <p:sldId id="1354" r:id="rId47"/>
    <p:sldId id="1355" r:id="rId48"/>
    <p:sldId id="1356" r:id="rId49"/>
    <p:sldId id="1357" r:id="rId50"/>
    <p:sldId id="1358" r:id="rId51"/>
    <p:sldId id="1315" r:id="rId52"/>
  </p:sldIdLst>
  <p:sldSz cx="9144000" cy="6858000" type="screen4x3"/>
  <p:notesSz cx="6858000" cy="9144000"/>
  <p:custDataLst>
    <p:tags r:id="rId55"/>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3300"/>
    <a:srgbClr val="000000"/>
    <a:srgbClr val="FFFFFF"/>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0" autoAdjust="0"/>
    <p:restoredTop sz="85027" autoAdjust="0"/>
  </p:normalViewPr>
  <p:slideViewPr>
    <p:cSldViewPr showGuides="1">
      <p:cViewPr varScale="1">
        <p:scale>
          <a:sx n="136" d="100"/>
          <a:sy n="136" d="100"/>
        </p:scale>
        <p:origin x="2392" y="200"/>
      </p:cViewPr>
      <p:guideLst>
        <p:guide orient="horz" pos="2041"/>
        <p:guide pos="286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a:t>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AE04DF-5DAF-8942-8809-7549A96DA271}" type="datetimeFigureOut">
              <a:rPr lang="zh-CN" altLang="en-US" smtClean="0"/>
              <a:t>2023/10/20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t>‹#›</a:t>
            </a:fld>
            <a:endParaRPr lang="en-US" altLang="zh-CN" dirty="0"/>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t>2023/10/20</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t>‹#›</a:t>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t>2023/10/20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404AE7-26EC-0148-A357-DD3C7FD71093}" type="datetimeFigureOut">
              <a:rPr lang="zh-CN" altLang="en-US" smtClean="0"/>
              <a:t>2023/10/20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1EEEB-2E2A-DF4A-9E58-105270FF4219}" type="datetimeFigureOut">
              <a:rPr lang="zh-CN" altLang="en-US" smtClean="0"/>
              <a:t>2023/10/20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35DA5F-FC16-9841-AD03-8B8DB561F239}" type="datetimeFigureOut">
              <a:rPr lang="zh-CN" altLang="en-US" smtClean="0"/>
              <a:t>2023/10/20</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7877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2420938"/>
            <a:ext cx="40386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2420938"/>
            <a:ext cx="40386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159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E08765-4B7D-2143-8328-FBBE326002BF}" type="datetimeFigureOut">
              <a:rPr lang="zh-CN" altLang="en-US" smtClean="0"/>
              <a:t>2023/10/20</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2420938"/>
            <a:ext cx="40386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9313" y="2420938"/>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59313" y="4189413"/>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92455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a:t>单击此处编辑母版标题样式</a:t>
            </a:r>
          </a:p>
        </p:txBody>
      </p:sp>
      <p:sp>
        <p:nvSpPr>
          <p:cNvPr id="3" name="表格占位符 2"/>
          <p:cNvSpPr>
            <a:spLocks noGrp="1"/>
          </p:cNvSpPr>
          <p:nvPr>
            <p:ph type="tbl" idx="1"/>
          </p:nvPr>
        </p:nvSpPr>
        <p:spPr>
          <a:xfrm>
            <a:off x="468313" y="2420938"/>
            <a:ext cx="8229600" cy="3384550"/>
          </a:xfrm>
        </p:spPr>
        <p:txBody>
          <a:bodyPr/>
          <a:lstStyle/>
          <a:p>
            <a:pPr lvl="0"/>
            <a:endParaRPr lang="zh-CN" altLang="en-US" noProof="0"/>
          </a:p>
        </p:txBody>
      </p:sp>
    </p:spTree>
    <p:extLst>
      <p:ext uri="{BB962C8B-B14F-4D97-AF65-F5344CB8AC3E}">
        <p14:creationId xmlns:p14="http://schemas.microsoft.com/office/powerpoint/2010/main" val="154780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t>2023/10/20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3"/>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p>
        </p:txBody>
      </p:sp>
      <p:sp>
        <p:nvSpPr>
          <p:cNvPr id="5" name="Rectangle 8"/>
          <p:cNvSpPr>
            <a:spLocks noRot="1" noChangeArrowheads="1"/>
          </p:cNvSpPr>
          <p:nvPr/>
        </p:nvSpPr>
        <p:spPr bwMode="auto">
          <a:xfrm>
            <a:off x="684213" y="4348480"/>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3.3 – </a:t>
            </a:r>
            <a:r>
              <a:rPr lang="zh-CN" altLang="en-US" sz="2800" b="1" noProof="0" dirty="0">
                <a:effectLst>
                  <a:outerShdw blurRad="38100" dist="38100" dir="2700000" algn="tl">
                    <a:srgbClr val="FFFFFF"/>
                  </a:outerShdw>
                </a:effectLst>
                <a:latin typeface="+mn-ea"/>
                <a:ea typeface="+mn-ea"/>
              </a:rPr>
              <a:t>多模式</a:t>
            </a:r>
            <a:r>
              <a:rPr lang="en-US" altLang="zh-CN" sz="2800" b="1" noProof="0" dirty="0">
                <a:effectLst>
                  <a:outerShdw blurRad="38100" dist="38100" dir="2700000" algn="tl">
                    <a:srgbClr val="FFFFFF"/>
                  </a:outerShdw>
                </a:effectLst>
                <a:latin typeface="+mn-ea"/>
                <a:ea typeface="+mn-ea"/>
              </a:rPr>
              <a:t>-AC</a:t>
            </a:r>
            <a:r>
              <a:rPr lang="zh-CN" altLang="en-US" sz="2800" b="1" noProof="0" dirty="0">
                <a:effectLst>
                  <a:outerShdw blurRad="38100" dist="38100" dir="2700000" algn="tl">
                    <a:srgbClr val="FFFFFF"/>
                  </a:outerShdw>
                </a:effectLst>
                <a:latin typeface="+mn-ea"/>
                <a:ea typeface="+mn-ea"/>
              </a:rPr>
              <a:t>算法</a:t>
            </a:r>
            <a:endPar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ext Box 2"/>
          <p:cNvSpPr txBox="1">
            <a:spLocks noChangeArrowheads="1"/>
          </p:cNvSpPr>
          <p:nvPr/>
        </p:nvSpPr>
        <p:spPr bwMode="auto">
          <a:xfrm>
            <a:off x="323850" y="836613"/>
            <a:ext cx="7993063" cy="457200"/>
          </a:xfrm>
          <a:prstGeom prst="rect">
            <a:avLst/>
          </a:prstGeom>
          <a:noFill/>
          <a:ln w="9525">
            <a:noFill/>
            <a:miter lim="800000"/>
            <a:headEnd/>
            <a:tailEnd/>
          </a:ln>
        </p:spPr>
        <p:txBody>
          <a:bodyPr>
            <a:spAutoFit/>
          </a:bodyPr>
          <a:lstStyle/>
          <a:p>
            <a:pPr>
              <a:spcBef>
                <a:spcPct val="50000"/>
              </a:spcBef>
            </a:pPr>
            <a:r>
              <a:rPr lang="zh-CN" altLang="en-US" sz="2400" dirty="0">
                <a:solidFill>
                  <a:srgbClr val="000000"/>
                </a:solidFill>
                <a:latin typeface="Arial" charset="0"/>
                <a:ea typeface="宋体" charset="-122"/>
              </a:rPr>
              <a:t>对应模式集</a:t>
            </a:r>
            <a:r>
              <a:rPr lang="en-US" altLang="zh-CN" sz="2400" dirty="0">
                <a:solidFill>
                  <a:srgbClr val="000000"/>
                </a:solidFill>
                <a:latin typeface="Arial" charset="0"/>
                <a:ea typeface="宋体" charset="-122"/>
              </a:rPr>
              <a:t>{</a:t>
            </a:r>
            <a:r>
              <a:rPr lang="en-US" altLang="zh-CN" sz="2400" i="1" dirty="0">
                <a:solidFill>
                  <a:srgbClr val="000000"/>
                </a:solidFill>
                <a:latin typeface="Arial" charset="0"/>
                <a:ea typeface="宋体" charset="-122"/>
              </a:rPr>
              <a:t>he, she, his, hers</a:t>
            </a:r>
            <a:r>
              <a:rPr lang="en-US" altLang="zh-CN" sz="2400" dirty="0">
                <a:solidFill>
                  <a:srgbClr val="000000"/>
                </a:solidFill>
                <a:latin typeface="Arial" charset="0"/>
                <a:ea typeface="宋体" charset="-122"/>
              </a:rPr>
              <a:t>}</a:t>
            </a:r>
            <a:r>
              <a:rPr lang="zh-CN" altLang="en-US" sz="2400" dirty="0">
                <a:solidFill>
                  <a:srgbClr val="000000"/>
                </a:solidFill>
                <a:latin typeface="Arial" charset="0"/>
                <a:ea typeface="宋体" charset="-122"/>
              </a:rPr>
              <a:t>的树型有限自动机</a:t>
            </a:r>
          </a:p>
        </p:txBody>
      </p:sp>
      <p:pic>
        <p:nvPicPr>
          <p:cNvPr id="110594" name="Picture 3"/>
          <p:cNvPicPr>
            <a:picLocks noChangeAspect="1" noChangeArrowheads="1"/>
          </p:cNvPicPr>
          <p:nvPr/>
        </p:nvPicPr>
        <p:blipFill>
          <a:blip r:embed="rId2"/>
          <a:srcRect/>
          <a:stretch>
            <a:fillRect/>
          </a:stretch>
        </p:blipFill>
        <p:spPr bwMode="auto">
          <a:xfrm>
            <a:off x="2411760" y="1755443"/>
            <a:ext cx="4321175" cy="1728788"/>
          </a:xfrm>
          <a:prstGeom prst="rect">
            <a:avLst/>
          </a:prstGeom>
          <a:noFill/>
          <a:ln w="9525">
            <a:noFill/>
            <a:miter lim="800000"/>
            <a:headEnd/>
            <a:tailEnd/>
          </a:ln>
        </p:spPr>
      </p:pic>
      <p:sp>
        <p:nvSpPr>
          <p:cNvPr id="110595" name="Text Box 4"/>
          <p:cNvSpPr txBox="1">
            <a:spLocks noChangeArrowheads="1"/>
          </p:cNvSpPr>
          <p:nvPr/>
        </p:nvSpPr>
        <p:spPr bwMode="auto">
          <a:xfrm>
            <a:off x="646906" y="2156942"/>
            <a:ext cx="2519362" cy="366713"/>
          </a:xfrm>
          <a:prstGeom prst="rect">
            <a:avLst/>
          </a:prstGeom>
          <a:noFill/>
          <a:ln w="9525">
            <a:noFill/>
            <a:miter lim="800000"/>
            <a:headEnd/>
            <a:tailEnd/>
          </a:ln>
        </p:spPr>
        <p:txBody>
          <a:bodyPr>
            <a:spAutoFit/>
          </a:bodyPr>
          <a:lstStyle/>
          <a:p>
            <a:pPr>
              <a:spcBef>
                <a:spcPct val="50000"/>
              </a:spcBef>
            </a:pPr>
            <a:r>
              <a:rPr lang="zh-CN" altLang="en-US" sz="1800" b="1" dirty="0">
                <a:solidFill>
                  <a:srgbClr val="C00000"/>
                </a:solidFill>
                <a:latin typeface="Arial" charset="0"/>
                <a:ea typeface="宋体" charset="-122"/>
              </a:rPr>
              <a:t>转向函数</a:t>
            </a:r>
            <a:r>
              <a:rPr lang="en-US" altLang="zh-CN" sz="1800" b="1" dirty="0">
                <a:solidFill>
                  <a:srgbClr val="C00000"/>
                </a:solidFill>
                <a:latin typeface="Arial" charset="0"/>
                <a:ea typeface="宋体" charset="-122"/>
              </a:rPr>
              <a:t>g</a:t>
            </a:r>
          </a:p>
        </p:txBody>
      </p:sp>
      <p:sp>
        <p:nvSpPr>
          <p:cNvPr id="110597" name="Text Box 6"/>
          <p:cNvSpPr txBox="1">
            <a:spLocks noChangeArrowheads="1"/>
          </p:cNvSpPr>
          <p:nvPr/>
        </p:nvSpPr>
        <p:spPr bwMode="auto">
          <a:xfrm>
            <a:off x="646906" y="3961120"/>
            <a:ext cx="2376487" cy="366713"/>
          </a:xfrm>
          <a:prstGeom prst="rect">
            <a:avLst/>
          </a:prstGeom>
          <a:noFill/>
          <a:ln w="9525">
            <a:noFill/>
            <a:miter lim="800000"/>
            <a:headEnd/>
            <a:tailEnd/>
          </a:ln>
        </p:spPr>
        <p:txBody>
          <a:bodyPr>
            <a:spAutoFit/>
          </a:bodyPr>
          <a:lstStyle/>
          <a:p>
            <a:r>
              <a:rPr lang="zh-CN" altLang="en-US" sz="1800" b="1" dirty="0">
                <a:solidFill>
                  <a:srgbClr val="C00000"/>
                </a:solidFill>
                <a:latin typeface="Arial" charset="0"/>
                <a:ea typeface="宋体" charset="-122"/>
              </a:rPr>
              <a:t>失效函数</a:t>
            </a:r>
            <a:r>
              <a:rPr lang="en-US" altLang="zh-CN" sz="1800" b="1" dirty="0">
                <a:solidFill>
                  <a:srgbClr val="C00000"/>
                </a:solidFill>
                <a:latin typeface="Arial" charset="0"/>
                <a:ea typeface="宋体" charset="-122"/>
              </a:rPr>
              <a:t>f </a:t>
            </a:r>
          </a:p>
        </p:txBody>
      </p:sp>
      <p:sp>
        <p:nvSpPr>
          <p:cNvPr id="110599" name="Text Box 8"/>
          <p:cNvSpPr txBox="1">
            <a:spLocks noChangeArrowheads="1"/>
          </p:cNvSpPr>
          <p:nvPr/>
        </p:nvSpPr>
        <p:spPr bwMode="auto">
          <a:xfrm>
            <a:off x="646906" y="5417992"/>
            <a:ext cx="2736850" cy="366713"/>
          </a:xfrm>
          <a:prstGeom prst="rect">
            <a:avLst/>
          </a:prstGeom>
          <a:noFill/>
          <a:ln w="9525">
            <a:noFill/>
            <a:miter lim="800000"/>
            <a:headEnd/>
            <a:tailEnd/>
          </a:ln>
        </p:spPr>
        <p:txBody>
          <a:bodyPr>
            <a:spAutoFit/>
          </a:bodyPr>
          <a:lstStyle/>
          <a:p>
            <a:pPr>
              <a:spcBef>
                <a:spcPct val="50000"/>
              </a:spcBef>
            </a:pPr>
            <a:r>
              <a:rPr lang="zh-CN" altLang="en-US" sz="1800" b="1" dirty="0">
                <a:solidFill>
                  <a:srgbClr val="C00000"/>
                </a:solidFill>
                <a:latin typeface="Arial" charset="0"/>
                <a:ea typeface="宋体" charset="-122"/>
              </a:rPr>
              <a:t>输出函数</a:t>
            </a:r>
            <a:r>
              <a:rPr lang="en-US" altLang="zh-CN" sz="1800" b="1" i="1" dirty="0">
                <a:solidFill>
                  <a:srgbClr val="C00000"/>
                </a:solidFill>
                <a:latin typeface="Arial" charset="0"/>
                <a:ea typeface="宋体" charset="-122"/>
              </a:rPr>
              <a:t>output  </a:t>
            </a:r>
          </a:p>
        </p:txBody>
      </p:sp>
      <p:sp>
        <p:nvSpPr>
          <p:cNvPr id="9" name="Text Box 2"/>
          <p:cNvSpPr txBox="1">
            <a:spLocks noChangeArrowheads="1"/>
          </p:cNvSpPr>
          <p:nvPr/>
        </p:nvSpPr>
        <p:spPr bwMode="auto">
          <a:xfrm>
            <a:off x="341989" y="260351"/>
            <a:ext cx="7993063" cy="457200"/>
          </a:xfrm>
          <a:prstGeom prst="rect">
            <a:avLst/>
          </a:prstGeom>
          <a:noFill/>
          <a:ln w="9525">
            <a:noFill/>
            <a:miter lim="800000"/>
            <a:headEnd/>
            <a:tailEnd/>
          </a:ln>
        </p:spPr>
        <p:txBody>
          <a:bodyPr>
            <a:spAutoFit/>
          </a:bodyPr>
          <a:lstStyle/>
          <a:p>
            <a:pPr>
              <a:spcBef>
                <a:spcPct val="50000"/>
              </a:spcBef>
            </a:pPr>
            <a:r>
              <a:rPr lang="zh-CN" altLang="en-US" sz="2400" dirty="0">
                <a:solidFill>
                  <a:srgbClr val="000000"/>
                </a:solidFill>
                <a:latin typeface="Arial" charset="0"/>
                <a:ea typeface="宋体" charset="-122"/>
              </a:rPr>
              <a:t>例：</a:t>
            </a:r>
          </a:p>
        </p:txBody>
      </p:sp>
      <p:graphicFrame>
        <p:nvGraphicFramePr>
          <p:cNvPr id="2" name="表格 1"/>
          <p:cNvGraphicFramePr>
            <a:graphicFrameLocks noGrp="1"/>
          </p:cNvGraphicFramePr>
          <p:nvPr>
            <p:extLst>
              <p:ext uri="{D42A27DB-BD31-4B8C-83A1-F6EECF244321}">
                <p14:modId xmlns:p14="http://schemas.microsoft.com/office/powerpoint/2010/main" val="3899393726"/>
              </p:ext>
            </p:extLst>
          </p:nvPr>
        </p:nvGraphicFramePr>
        <p:xfrm>
          <a:off x="2643809" y="4763148"/>
          <a:ext cx="2592288" cy="1676400"/>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600" b="1" dirty="0" err="1"/>
                        <a:t>i</a:t>
                      </a:r>
                      <a:endParaRPr lang="zh-CN" altLang="en-US" sz="1600" b="1" dirty="0"/>
                    </a:p>
                  </a:txBody>
                  <a:tcPr/>
                </a:tc>
                <a:tc>
                  <a:txBody>
                    <a:bodyPr/>
                    <a:lstStyle/>
                    <a:p>
                      <a:pPr algn="ctr"/>
                      <a:r>
                        <a:rPr lang="en-US" altLang="zh-CN" sz="1600" b="1" dirty="0"/>
                        <a:t>output(</a:t>
                      </a:r>
                      <a:r>
                        <a:rPr lang="en-US" altLang="zh-CN" sz="1600" b="1" dirty="0" err="1"/>
                        <a:t>i</a:t>
                      </a:r>
                      <a:r>
                        <a:rPr lang="en-US" altLang="zh-CN" sz="1600" b="1" dirty="0"/>
                        <a:t>)</a:t>
                      </a:r>
                      <a:endParaRPr lang="zh-CN" altLang="en-US" sz="1600" b="1" dirty="0"/>
                    </a:p>
                  </a:txBody>
                  <a:tcPr/>
                </a:tc>
                <a:extLst>
                  <a:ext uri="{0D108BD9-81ED-4DB2-BD59-A6C34878D82A}">
                    <a16:rowId xmlns:a16="http://schemas.microsoft.com/office/drawing/2014/main" val="3620685717"/>
                  </a:ext>
                </a:extLst>
              </a:tr>
              <a:tr h="239856">
                <a:tc>
                  <a:txBody>
                    <a:bodyPr/>
                    <a:lstStyle/>
                    <a:p>
                      <a:pPr algn="ctr"/>
                      <a:r>
                        <a:rPr lang="en-US" altLang="zh-CN" sz="1600" b="1" dirty="0"/>
                        <a:t>2</a:t>
                      </a:r>
                      <a:endParaRPr lang="zh-CN" altLang="en-US" sz="1600" b="1" dirty="0"/>
                    </a:p>
                  </a:txBody>
                  <a:tcPr/>
                </a:tc>
                <a:tc>
                  <a:txBody>
                    <a:bodyPr/>
                    <a:lstStyle/>
                    <a:p>
                      <a:pPr algn="ctr"/>
                      <a:r>
                        <a:rPr lang="en-US" altLang="zh-CN" sz="1600" b="1" dirty="0"/>
                        <a:t>{he}</a:t>
                      </a:r>
                      <a:endParaRPr lang="zh-CN" altLang="en-US" sz="1600" b="1" dirty="0"/>
                    </a:p>
                  </a:txBody>
                  <a:tcPr/>
                </a:tc>
                <a:extLst>
                  <a:ext uri="{0D108BD9-81ED-4DB2-BD59-A6C34878D82A}">
                    <a16:rowId xmlns:a16="http://schemas.microsoft.com/office/drawing/2014/main" val="1846983558"/>
                  </a:ext>
                </a:extLst>
              </a:tr>
              <a:tr h="239856">
                <a:tc>
                  <a:txBody>
                    <a:bodyPr/>
                    <a:lstStyle/>
                    <a:p>
                      <a:pPr algn="ctr"/>
                      <a:r>
                        <a:rPr lang="en-US" altLang="zh-CN" sz="1600" b="1" dirty="0"/>
                        <a:t>5</a:t>
                      </a:r>
                      <a:endParaRPr lang="zh-CN" altLang="en-US" sz="1600" b="1" dirty="0"/>
                    </a:p>
                  </a:txBody>
                  <a:tcPr/>
                </a:tc>
                <a:tc>
                  <a:txBody>
                    <a:bodyPr/>
                    <a:lstStyle/>
                    <a:p>
                      <a:pPr algn="ctr"/>
                      <a:r>
                        <a:rPr lang="en-US" altLang="zh-CN" sz="1600" b="1" dirty="0"/>
                        <a:t>{</a:t>
                      </a:r>
                      <a:r>
                        <a:rPr lang="en-US" altLang="zh-CN" sz="1600" b="1" dirty="0" err="1"/>
                        <a:t>she,he</a:t>
                      </a:r>
                      <a:r>
                        <a:rPr lang="en-US" altLang="zh-CN" sz="1600" b="1" dirty="0"/>
                        <a:t>}</a:t>
                      </a:r>
                      <a:endParaRPr lang="zh-CN" altLang="en-US" sz="1600" b="1" dirty="0"/>
                    </a:p>
                  </a:txBody>
                  <a:tcPr/>
                </a:tc>
                <a:extLst>
                  <a:ext uri="{0D108BD9-81ED-4DB2-BD59-A6C34878D82A}">
                    <a16:rowId xmlns:a16="http://schemas.microsoft.com/office/drawing/2014/main" val="323124049"/>
                  </a:ext>
                </a:extLst>
              </a:tr>
              <a:tr h="315168">
                <a:tc>
                  <a:txBody>
                    <a:bodyPr/>
                    <a:lstStyle/>
                    <a:p>
                      <a:pPr algn="ctr"/>
                      <a:r>
                        <a:rPr lang="en-US" altLang="zh-CN" sz="1600" b="1" dirty="0"/>
                        <a:t>7</a:t>
                      </a:r>
                      <a:endParaRPr lang="zh-CN" altLang="en-US" sz="1600" b="1" dirty="0"/>
                    </a:p>
                  </a:txBody>
                  <a:tcPr/>
                </a:tc>
                <a:tc>
                  <a:txBody>
                    <a:bodyPr/>
                    <a:lstStyle/>
                    <a:p>
                      <a:pPr algn="ctr"/>
                      <a:r>
                        <a:rPr lang="en-US" altLang="zh-CN" sz="1600" b="1" dirty="0"/>
                        <a:t>{his}</a:t>
                      </a:r>
                      <a:endParaRPr lang="zh-CN" altLang="en-US" sz="1600" b="1" dirty="0"/>
                    </a:p>
                  </a:txBody>
                  <a:tcPr/>
                </a:tc>
                <a:extLst>
                  <a:ext uri="{0D108BD9-81ED-4DB2-BD59-A6C34878D82A}">
                    <a16:rowId xmlns:a16="http://schemas.microsoft.com/office/drawing/2014/main" val="2411774582"/>
                  </a:ext>
                </a:extLst>
              </a:tr>
              <a:tr h="239856">
                <a:tc>
                  <a:txBody>
                    <a:bodyPr/>
                    <a:lstStyle/>
                    <a:p>
                      <a:pPr algn="ctr"/>
                      <a:r>
                        <a:rPr lang="en-US" altLang="zh-CN" sz="1600" b="1" dirty="0"/>
                        <a:t>9</a:t>
                      </a:r>
                      <a:endParaRPr lang="zh-CN" altLang="en-US" sz="1600" b="1" dirty="0"/>
                    </a:p>
                  </a:txBody>
                  <a:tcPr/>
                </a:tc>
                <a:tc>
                  <a:txBody>
                    <a:bodyPr/>
                    <a:lstStyle/>
                    <a:p>
                      <a:pPr algn="ctr"/>
                      <a:r>
                        <a:rPr lang="en-US" altLang="zh-CN" sz="1600" b="1" dirty="0"/>
                        <a:t>{hers}</a:t>
                      </a:r>
                      <a:endParaRPr lang="zh-CN" altLang="en-US" sz="1600" b="1" dirty="0"/>
                    </a:p>
                  </a:txBody>
                  <a:tcPr/>
                </a:tc>
                <a:extLst>
                  <a:ext uri="{0D108BD9-81ED-4DB2-BD59-A6C34878D82A}">
                    <a16:rowId xmlns:a16="http://schemas.microsoft.com/office/drawing/2014/main" val="3510416239"/>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215808724"/>
              </p:ext>
            </p:extLst>
          </p:nvPr>
        </p:nvGraphicFramePr>
        <p:xfrm>
          <a:off x="2647607" y="3753499"/>
          <a:ext cx="6096000" cy="74168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1788543723"/>
                    </a:ext>
                  </a:extLst>
                </a:gridCol>
                <a:gridCol w="609600">
                  <a:extLst>
                    <a:ext uri="{9D8B030D-6E8A-4147-A177-3AD203B41FA5}">
                      <a16:colId xmlns:a16="http://schemas.microsoft.com/office/drawing/2014/main" val="710718517"/>
                    </a:ext>
                  </a:extLst>
                </a:gridCol>
                <a:gridCol w="609600">
                  <a:extLst>
                    <a:ext uri="{9D8B030D-6E8A-4147-A177-3AD203B41FA5}">
                      <a16:colId xmlns:a16="http://schemas.microsoft.com/office/drawing/2014/main" val="2348014865"/>
                    </a:ext>
                  </a:extLst>
                </a:gridCol>
                <a:gridCol w="609600">
                  <a:extLst>
                    <a:ext uri="{9D8B030D-6E8A-4147-A177-3AD203B41FA5}">
                      <a16:colId xmlns:a16="http://schemas.microsoft.com/office/drawing/2014/main" val="41734849"/>
                    </a:ext>
                  </a:extLst>
                </a:gridCol>
                <a:gridCol w="609600">
                  <a:extLst>
                    <a:ext uri="{9D8B030D-6E8A-4147-A177-3AD203B41FA5}">
                      <a16:colId xmlns:a16="http://schemas.microsoft.com/office/drawing/2014/main" val="2150804657"/>
                    </a:ext>
                  </a:extLst>
                </a:gridCol>
                <a:gridCol w="609600">
                  <a:extLst>
                    <a:ext uri="{9D8B030D-6E8A-4147-A177-3AD203B41FA5}">
                      <a16:colId xmlns:a16="http://schemas.microsoft.com/office/drawing/2014/main" val="3684523266"/>
                    </a:ext>
                  </a:extLst>
                </a:gridCol>
                <a:gridCol w="609600">
                  <a:extLst>
                    <a:ext uri="{9D8B030D-6E8A-4147-A177-3AD203B41FA5}">
                      <a16:colId xmlns:a16="http://schemas.microsoft.com/office/drawing/2014/main" val="414335154"/>
                    </a:ext>
                  </a:extLst>
                </a:gridCol>
                <a:gridCol w="609600">
                  <a:extLst>
                    <a:ext uri="{9D8B030D-6E8A-4147-A177-3AD203B41FA5}">
                      <a16:colId xmlns:a16="http://schemas.microsoft.com/office/drawing/2014/main" val="253081263"/>
                    </a:ext>
                  </a:extLst>
                </a:gridCol>
                <a:gridCol w="609600">
                  <a:extLst>
                    <a:ext uri="{9D8B030D-6E8A-4147-A177-3AD203B41FA5}">
                      <a16:colId xmlns:a16="http://schemas.microsoft.com/office/drawing/2014/main" val="2377190385"/>
                    </a:ext>
                  </a:extLst>
                </a:gridCol>
                <a:gridCol w="609600">
                  <a:extLst>
                    <a:ext uri="{9D8B030D-6E8A-4147-A177-3AD203B41FA5}">
                      <a16:colId xmlns:a16="http://schemas.microsoft.com/office/drawing/2014/main" val="4172074916"/>
                    </a:ext>
                  </a:extLst>
                </a:gridCol>
              </a:tblGrid>
              <a:tr h="370840">
                <a:tc>
                  <a:txBody>
                    <a:bodyPr/>
                    <a:lstStyle/>
                    <a:p>
                      <a:pPr algn="ctr"/>
                      <a:r>
                        <a:rPr lang="en-US" altLang="zh-CN" sz="1600" b="1" dirty="0" err="1"/>
                        <a:t>i</a:t>
                      </a:r>
                      <a:endParaRPr lang="zh-CN" altLang="en-US" sz="1600" b="1" dirty="0"/>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4</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5</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6</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7</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8</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9</a:t>
                      </a:r>
                      <a:endParaRPr lang="zh-CN" altLang="en-US" sz="1600" b="1" kern="1200" dirty="0">
                        <a:solidFill>
                          <a:schemeClr val="tx1"/>
                        </a:solidFill>
                        <a:latin typeface="+mn-lt"/>
                        <a:ea typeface="+mn-ea"/>
                        <a:cs typeface="+mn-cs"/>
                      </a:endParaRPr>
                    </a:p>
                  </a:txBody>
                  <a:tcPr/>
                </a:tc>
                <a:extLst>
                  <a:ext uri="{0D108BD9-81ED-4DB2-BD59-A6C34878D82A}">
                    <a16:rowId xmlns:a16="http://schemas.microsoft.com/office/drawing/2014/main" val="3148569289"/>
                  </a:ext>
                </a:extLst>
              </a:tr>
              <a:tr h="370840">
                <a:tc>
                  <a:txBody>
                    <a:bodyPr/>
                    <a:lstStyle/>
                    <a:p>
                      <a:pPr marL="0" algn="ctr" defTabSz="685800" rtl="0" eaLnBrk="1" latinLnBrk="0" hangingPunct="1"/>
                      <a:r>
                        <a:rPr lang="en-US" altLang="zh-CN" sz="1600" b="1" kern="1200" dirty="0">
                          <a:solidFill>
                            <a:schemeClr val="tx1"/>
                          </a:solidFill>
                          <a:latin typeface="+mn-lt"/>
                          <a:ea typeface="+mn-ea"/>
                          <a:cs typeface="+mn-cs"/>
                        </a:rPr>
                        <a:t>f(</a:t>
                      </a:r>
                      <a:r>
                        <a:rPr lang="en-US" altLang="zh-CN" sz="1600" b="1" kern="1200" dirty="0" err="1">
                          <a:solidFill>
                            <a:schemeClr val="tx1"/>
                          </a:solidFill>
                          <a:latin typeface="+mn-lt"/>
                          <a:ea typeface="+mn-ea"/>
                          <a:cs typeface="+mn-cs"/>
                        </a:rPr>
                        <a:t>i</a:t>
                      </a:r>
                      <a:r>
                        <a:rPr lang="en-US" altLang="zh-CN" sz="1600" b="1" kern="1200" dirty="0">
                          <a:solidFill>
                            <a:schemeClr val="tx1"/>
                          </a:solidFill>
                          <a:latin typeface="+mn-lt"/>
                          <a:ea typeface="+mn-ea"/>
                          <a:cs typeface="+mn-cs"/>
                        </a:rPr>
                        <a:t>)</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extLst>
                  <a:ext uri="{0D108BD9-81ED-4DB2-BD59-A6C34878D82A}">
                    <a16:rowId xmlns:a16="http://schemas.microsoft.com/office/drawing/2014/main" val="341509647"/>
                  </a:ext>
                </a:extLst>
              </a:tr>
            </a:tbl>
          </a:graphicData>
        </a:graphic>
      </p:graphicFrame>
    </p:spTree>
    <p:extLst>
      <p:ext uri="{BB962C8B-B14F-4D97-AF65-F5344CB8AC3E}">
        <p14:creationId xmlns:p14="http://schemas.microsoft.com/office/powerpoint/2010/main" val="21141558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323528" y="1052736"/>
            <a:ext cx="8229600" cy="3384550"/>
          </a:xfrm>
        </p:spPr>
        <p:txBody>
          <a:bodyPr>
            <a:noAutofit/>
          </a:bodyPr>
          <a:lstStyle/>
          <a:p>
            <a:pPr eaLnBrk="1" hangingPunct="1">
              <a:lnSpc>
                <a:spcPct val="90000"/>
              </a:lnSpc>
            </a:pPr>
            <a:r>
              <a:rPr lang="en-US" altLang="zh-CN" sz="2800" dirty="0"/>
              <a:t>AC</a:t>
            </a:r>
            <a:r>
              <a:rPr lang="zh-CN" altLang="en-US" sz="2800" dirty="0"/>
              <a:t>算法的基本思想是这样的：</a:t>
            </a:r>
          </a:p>
          <a:p>
            <a:pPr lvl="1" algn="just" eaLnBrk="1" hangingPunct="1">
              <a:lnSpc>
                <a:spcPct val="90000"/>
              </a:lnSpc>
            </a:pPr>
            <a:r>
              <a:rPr lang="zh-CN" altLang="en-US" sz="2800" dirty="0"/>
              <a:t>在预处理阶段，</a:t>
            </a:r>
            <a:r>
              <a:rPr lang="en-US" altLang="zh-CN" sz="2800" dirty="0"/>
              <a:t>AC</a:t>
            </a:r>
            <a:r>
              <a:rPr lang="zh-CN" altLang="en-US" sz="2800" dirty="0"/>
              <a:t>自动机算法建立了三个函数，转向函数</a:t>
            </a:r>
            <a:r>
              <a:rPr lang="en-US" altLang="zh-CN" sz="2800" i="1" dirty="0" err="1"/>
              <a:t>goto</a:t>
            </a:r>
            <a:r>
              <a:rPr lang="zh-CN" altLang="en-US" sz="2800" dirty="0"/>
              <a:t>，失效函数</a:t>
            </a:r>
            <a:r>
              <a:rPr lang="en-US" altLang="zh-CN" sz="2800" i="1" dirty="0"/>
              <a:t>failure</a:t>
            </a:r>
            <a:r>
              <a:rPr lang="zh-CN" altLang="en-US" sz="2800" dirty="0"/>
              <a:t>和输出函数</a:t>
            </a:r>
            <a:r>
              <a:rPr lang="en-US" altLang="zh-CN" sz="2800" i="1" dirty="0"/>
              <a:t>output</a:t>
            </a:r>
            <a:r>
              <a:rPr lang="zh-CN" altLang="en-US" sz="2800" dirty="0"/>
              <a:t>，由此构造了一个树型有限自动机。</a:t>
            </a:r>
          </a:p>
          <a:p>
            <a:pPr lvl="1" algn="just" eaLnBrk="1" hangingPunct="1">
              <a:lnSpc>
                <a:spcPct val="90000"/>
              </a:lnSpc>
            </a:pPr>
            <a:r>
              <a:rPr lang="zh-CN" altLang="en-US" sz="2800" dirty="0"/>
              <a:t>在搜索查找阶段，则通过这三个函数的交叉使用扫描文本，定位出关键字在文本中的所有出现位置。</a:t>
            </a:r>
          </a:p>
          <a:p>
            <a:pPr eaLnBrk="1" hangingPunct="1">
              <a:lnSpc>
                <a:spcPct val="90000"/>
              </a:lnSpc>
            </a:pPr>
            <a:r>
              <a:rPr lang="zh-CN" altLang="en-US" sz="2800" dirty="0"/>
              <a:t>此算法有两个特点，一个是扫描文本时完全不需要回溯，另一个是时间复杂度为</a:t>
            </a:r>
            <a:r>
              <a:rPr lang="en-US" altLang="zh-CN" sz="2800" i="1" dirty="0"/>
              <a:t>O</a:t>
            </a:r>
            <a:r>
              <a:rPr lang="en-US" altLang="zh-CN" sz="2800" dirty="0"/>
              <a:t>(</a:t>
            </a:r>
            <a:r>
              <a:rPr lang="en-US" altLang="zh-CN" sz="2800" i="1" dirty="0"/>
              <a:t>n</a:t>
            </a:r>
            <a:r>
              <a:rPr lang="en-US" altLang="zh-CN" sz="2800" dirty="0"/>
              <a:t>)</a:t>
            </a:r>
            <a:r>
              <a:rPr lang="zh-CN" altLang="en-US" sz="2800" dirty="0"/>
              <a:t>，时间复杂度与关键字的数目和长度无关。</a:t>
            </a:r>
          </a:p>
        </p:txBody>
      </p:sp>
    </p:spTree>
    <p:extLst>
      <p:ext uri="{BB962C8B-B14F-4D97-AF65-F5344CB8AC3E}">
        <p14:creationId xmlns:p14="http://schemas.microsoft.com/office/powerpoint/2010/main" val="1133482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ext Box 2"/>
          <p:cNvSpPr txBox="1">
            <a:spLocks noChangeArrowheads="1"/>
          </p:cNvSpPr>
          <p:nvPr/>
        </p:nvSpPr>
        <p:spPr bwMode="auto">
          <a:xfrm>
            <a:off x="395288" y="836613"/>
            <a:ext cx="8497887" cy="5078313"/>
          </a:xfrm>
          <a:prstGeom prst="rect">
            <a:avLst/>
          </a:prstGeom>
          <a:noFill/>
          <a:ln w="9525">
            <a:noFill/>
            <a:miter lim="800000"/>
            <a:headEnd/>
            <a:tailEnd/>
          </a:ln>
        </p:spPr>
        <p:txBody>
          <a:bodyPr>
            <a:spAutoFit/>
          </a:bodyPr>
          <a:lstStyle/>
          <a:p>
            <a:pPr>
              <a:spcBef>
                <a:spcPct val="50000"/>
              </a:spcBef>
            </a:pPr>
            <a:r>
              <a:rPr lang="zh-CN" altLang="en-US" sz="2400" b="0" dirty="0">
                <a:solidFill>
                  <a:srgbClr val="000000"/>
                </a:solidFill>
                <a:latin typeface="楷体_GB2312" pitchFamily="49" charset="-122"/>
              </a:rPr>
              <a:t>整个构建包含两个部分</a:t>
            </a:r>
            <a:r>
              <a:rPr lang="en-US" altLang="zh-CN" sz="2400" b="0" dirty="0">
                <a:solidFill>
                  <a:srgbClr val="000000"/>
                </a:solidFill>
                <a:latin typeface="楷体_GB2312" pitchFamily="49" charset="-122"/>
              </a:rPr>
              <a:t>:</a:t>
            </a:r>
          </a:p>
          <a:p>
            <a:pPr marL="342900" indent="-342900">
              <a:spcBef>
                <a:spcPct val="50000"/>
              </a:spcBef>
              <a:buFont typeface="Wingdings" panose="05000000000000000000" pitchFamily="2" charset="2"/>
              <a:buChar char="p"/>
            </a:pPr>
            <a:r>
              <a:rPr lang="en-US" altLang="zh-CN" dirty="0">
                <a:solidFill>
                  <a:srgbClr val="000000"/>
                </a:solidFill>
                <a:latin typeface="楷体_GB2312" pitchFamily="49" charset="-122"/>
              </a:rPr>
              <a:t>1:</a:t>
            </a:r>
            <a:r>
              <a:rPr lang="zh-CN" altLang="en-US" sz="2400" b="1" dirty="0">
                <a:solidFill>
                  <a:srgbClr val="C00000"/>
                </a:solidFill>
                <a:latin typeface="楷体_GB2312" pitchFamily="49" charset="-122"/>
              </a:rPr>
              <a:t>确定状态和转向函数</a:t>
            </a:r>
            <a:r>
              <a:rPr lang="zh-CN" altLang="en-US"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342900" indent="-342900">
              <a:spcBef>
                <a:spcPct val="50000"/>
              </a:spcBef>
              <a:buFont typeface="Wingdings" panose="05000000000000000000" pitchFamily="2" charset="2"/>
              <a:buChar char="p"/>
            </a:pPr>
            <a:r>
              <a:rPr lang="en-US" altLang="zh-CN" dirty="0">
                <a:solidFill>
                  <a:srgbClr val="000000"/>
                </a:solidFill>
                <a:latin typeface="楷体_GB2312" pitchFamily="49" charset="-122"/>
              </a:rPr>
              <a:t>2:</a:t>
            </a:r>
            <a:r>
              <a:rPr lang="zh-CN" altLang="en-US" sz="2400" b="1" dirty="0">
                <a:solidFill>
                  <a:srgbClr val="C00000"/>
                </a:solidFill>
                <a:latin typeface="楷体_GB2312" pitchFamily="49" charset="-122"/>
              </a:rPr>
              <a:t>计算失效函数</a:t>
            </a:r>
            <a:r>
              <a:rPr lang="zh-CN" altLang="en-US"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342900" indent="-342900">
              <a:spcBef>
                <a:spcPct val="50000"/>
              </a:spcBef>
              <a:buFont typeface="Wingdings" panose="05000000000000000000" pitchFamily="2" charset="2"/>
              <a:buChar char="p"/>
            </a:pPr>
            <a:r>
              <a:rPr lang="zh-CN" altLang="en-US" sz="2400" b="0" dirty="0">
                <a:solidFill>
                  <a:srgbClr val="C00000"/>
                </a:solidFill>
                <a:latin typeface="楷体_GB2312" pitchFamily="49" charset="-122"/>
              </a:rPr>
              <a:t>输出函数</a:t>
            </a:r>
            <a:r>
              <a:rPr lang="zh-CN" altLang="en-US" sz="2400" b="0" dirty="0">
                <a:solidFill>
                  <a:srgbClr val="000000"/>
                </a:solidFill>
                <a:latin typeface="楷体_GB2312" pitchFamily="49" charset="-122"/>
              </a:rPr>
              <a:t>的计算则是穿插在第一部分和第二部分中完成。</a:t>
            </a:r>
          </a:p>
          <a:p>
            <a:r>
              <a:rPr lang="zh-CN" altLang="en-US" sz="2400" b="0" dirty="0">
                <a:solidFill>
                  <a:srgbClr val="0070C0"/>
                </a:solidFill>
                <a:latin typeface="楷体_GB2312" pitchFamily="49" charset="-122"/>
              </a:rPr>
              <a:t>构建转向函数</a:t>
            </a:r>
            <a:r>
              <a:rPr lang="en-US" altLang="zh-CN" sz="2400" b="0" dirty="0">
                <a:solidFill>
                  <a:srgbClr val="0070C0"/>
                </a:solidFill>
                <a:latin typeface="楷体_GB2312" pitchFamily="49" charset="-122"/>
              </a:rPr>
              <a:t>: </a:t>
            </a:r>
            <a:r>
              <a:rPr lang="zh-CN" altLang="en-US" sz="2400" b="0" dirty="0">
                <a:solidFill>
                  <a:srgbClr val="0070C0"/>
                </a:solidFill>
                <a:latin typeface="楷体_GB2312" pitchFamily="49" charset="-122"/>
              </a:rPr>
              <a:t>需要建立一个状态转移图。</a:t>
            </a:r>
            <a:endParaRPr lang="en-US" altLang="zh-CN" sz="2400" b="0" dirty="0">
              <a:solidFill>
                <a:srgbClr val="0070C0"/>
              </a:solidFill>
              <a:latin typeface="楷体_GB2312" pitchFamily="49" charset="-122"/>
            </a:endParaRPr>
          </a:p>
          <a:p>
            <a:pPr marL="457200" indent="-457200">
              <a:buFont typeface="Wingdings" panose="05000000000000000000" pitchFamily="2" charset="2"/>
              <a:buChar char="Ø"/>
            </a:pPr>
            <a:r>
              <a:rPr lang="zh-CN" altLang="en-US" sz="2400" b="0" dirty="0">
                <a:solidFill>
                  <a:srgbClr val="000000"/>
                </a:solidFill>
                <a:latin typeface="楷体_GB2312" pitchFamily="49" charset="-122"/>
              </a:rPr>
              <a:t>开始，这个图只包含一个</a:t>
            </a:r>
            <a:r>
              <a:rPr lang="zh-CN" altLang="en-US" dirty="0">
                <a:solidFill>
                  <a:srgbClr val="000000"/>
                </a:solidFill>
                <a:latin typeface="楷体_GB2312" pitchFamily="49" charset="-122"/>
              </a:rPr>
              <a:t>节点，</a:t>
            </a:r>
            <a:r>
              <a:rPr lang="zh-CN" altLang="en-US" sz="2400" b="0" dirty="0">
                <a:solidFill>
                  <a:srgbClr val="000000"/>
                </a:solidFill>
                <a:latin typeface="楷体_GB2312" pitchFamily="49" charset="-122"/>
              </a:rPr>
              <a:t>代表初始状态</a:t>
            </a:r>
            <a:r>
              <a:rPr lang="en-US" altLang="zh-CN" sz="2400" b="0" i="1" dirty="0">
                <a:solidFill>
                  <a:srgbClr val="000000"/>
                </a:solidFill>
                <a:latin typeface="楷体_GB2312" pitchFamily="49" charset="-122"/>
              </a:rPr>
              <a:t>0</a:t>
            </a:r>
            <a:r>
              <a:rPr lang="zh-CN" altLang="en-US"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457200" indent="-457200">
              <a:buFont typeface="Wingdings" panose="05000000000000000000" pitchFamily="2" charset="2"/>
              <a:buChar char="Ø"/>
            </a:pPr>
            <a:r>
              <a:rPr lang="zh-CN" altLang="en-US" sz="2400" b="0" dirty="0">
                <a:solidFill>
                  <a:srgbClr val="000000"/>
                </a:solidFill>
                <a:latin typeface="楷体_GB2312" pitchFamily="49" charset="-122"/>
              </a:rPr>
              <a:t>然后，通过添加一条从起始状态出发的路径的方式，依次向图中输入每个关键字</a:t>
            </a:r>
            <a:r>
              <a:rPr lang="en-US" altLang="zh-CN" sz="2400" b="0" i="1" dirty="0">
                <a:solidFill>
                  <a:srgbClr val="000000"/>
                </a:solidFill>
                <a:latin typeface="楷体_GB2312" pitchFamily="49" charset="-122"/>
              </a:rPr>
              <a:t>p</a:t>
            </a:r>
            <a:r>
              <a:rPr lang="zh-CN" altLang="en-US" sz="2400" b="0" dirty="0">
                <a:solidFill>
                  <a:srgbClr val="000000"/>
                </a:solidFill>
                <a:latin typeface="楷体_GB2312" pitchFamily="49" charset="-122"/>
              </a:rPr>
              <a:t>。新的顶点和边被加入到图表中，以致于产生了一条能拼写出关键字</a:t>
            </a:r>
            <a:r>
              <a:rPr lang="en-US" altLang="zh-CN" sz="2400" b="0" i="1" dirty="0">
                <a:solidFill>
                  <a:srgbClr val="000000"/>
                </a:solidFill>
                <a:latin typeface="楷体_GB2312" pitchFamily="49" charset="-122"/>
              </a:rPr>
              <a:t>p</a:t>
            </a:r>
            <a:r>
              <a:rPr lang="zh-CN" altLang="en-US" sz="2400" b="0" dirty="0">
                <a:solidFill>
                  <a:srgbClr val="000000"/>
                </a:solidFill>
                <a:latin typeface="楷体_GB2312" pitchFamily="49" charset="-122"/>
              </a:rPr>
              <a:t>的路径。</a:t>
            </a:r>
            <a:endParaRPr lang="en-US" altLang="zh-CN" sz="2400" b="0" dirty="0">
              <a:solidFill>
                <a:srgbClr val="000000"/>
              </a:solidFill>
              <a:latin typeface="楷体_GB2312" pitchFamily="49" charset="-122"/>
            </a:endParaRPr>
          </a:p>
          <a:p>
            <a:pPr marL="457200" indent="-457200">
              <a:buFont typeface="Wingdings" panose="05000000000000000000" pitchFamily="2" charset="2"/>
              <a:buChar char="Ø"/>
            </a:pPr>
            <a:r>
              <a:rPr lang="zh-CN" altLang="en-US" sz="2400" b="0" dirty="0">
                <a:solidFill>
                  <a:srgbClr val="000000"/>
                </a:solidFill>
                <a:latin typeface="楷体_GB2312" pitchFamily="49" charset="-122"/>
              </a:rPr>
              <a:t>关键字</a:t>
            </a:r>
            <a:r>
              <a:rPr lang="en-US" altLang="zh-CN" sz="2400" b="0" i="1" dirty="0">
                <a:solidFill>
                  <a:srgbClr val="000000"/>
                </a:solidFill>
                <a:latin typeface="楷体_GB2312" pitchFamily="49" charset="-122"/>
              </a:rPr>
              <a:t>p</a:t>
            </a:r>
            <a:r>
              <a:rPr lang="zh-CN" altLang="en-US" sz="2400" b="0" dirty="0">
                <a:solidFill>
                  <a:srgbClr val="000000"/>
                </a:solidFill>
                <a:latin typeface="楷体_GB2312" pitchFamily="49" charset="-122"/>
              </a:rPr>
              <a:t>会被添加到这条路径的终止状态的输出函数中。</a:t>
            </a:r>
          </a:p>
        </p:txBody>
      </p:sp>
      <p:sp>
        <p:nvSpPr>
          <p:cNvPr id="2" name="矩形 1"/>
          <p:cNvSpPr/>
          <p:nvPr/>
        </p:nvSpPr>
        <p:spPr>
          <a:xfrm>
            <a:off x="308379" y="260648"/>
            <a:ext cx="4339650" cy="461665"/>
          </a:xfrm>
          <a:prstGeom prst="rect">
            <a:avLst/>
          </a:prstGeom>
        </p:spPr>
        <p:txBody>
          <a:bodyPr wrap="none">
            <a:spAutoFit/>
          </a:bodyPr>
          <a:lstStyle/>
          <a:p>
            <a:r>
              <a:rPr lang="zh-CN" altLang="en-US" b="1" dirty="0">
                <a:solidFill>
                  <a:srgbClr val="C00000"/>
                </a:solidFill>
                <a:latin typeface="楷体_GB2312" pitchFamily="49" charset="-122"/>
              </a:rPr>
              <a:t>转向，失效和输出函数的构建 </a:t>
            </a:r>
          </a:p>
        </p:txBody>
      </p:sp>
    </p:spTree>
    <p:extLst>
      <p:ext uri="{BB962C8B-B14F-4D97-AF65-F5344CB8AC3E}">
        <p14:creationId xmlns:p14="http://schemas.microsoft.com/office/powerpoint/2010/main" val="42102505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2"/>
          <p:cNvSpPr txBox="1">
            <a:spLocks noChangeArrowheads="1"/>
          </p:cNvSpPr>
          <p:nvPr/>
        </p:nvSpPr>
        <p:spPr bwMode="auto">
          <a:xfrm>
            <a:off x="395288" y="836613"/>
            <a:ext cx="8208962" cy="1004887"/>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例如</a:t>
            </a:r>
            <a:r>
              <a:rPr lang="en-US" altLang="zh-CN" sz="2400" b="0">
                <a:solidFill>
                  <a:srgbClr val="000000"/>
                </a:solidFill>
              </a:rPr>
              <a:t>: </a:t>
            </a:r>
            <a:r>
              <a:rPr lang="zh-CN" altLang="en-US" sz="2400" b="0">
                <a:solidFill>
                  <a:srgbClr val="000000"/>
                </a:solidFill>
              </a:rPr>
              <a:t>对关键字集</a:t>
            </a:r>
            <a:r>
              <a:rPr lang="en-US" altLang="zh-CN" sz="2400" b="0">
                <a:solidFill>
                  <a:srgbClr val="000000"/>
                </a:solidFill>
              </a:rPr>
              <a:t>{</a:t>
            </a:r>
            <a:r>
              <a:rPr lang="en-US" altLang="zh-CN" sz="2400" b="0" i="1">
                <a:solidFill>
                  <a:srgbClr val="000000"/>
                </a:solidFill>
              </a:rPr>
              <a:t>he, she, his, hers</a:t>
            </a:r>
            <a:r>
              <a:rPr lang="en-US" altLang="zh-CN" sz="2400" b="0">
                <a:solidFill>
                  <a:srgbClr val="000000"/>
                </a:solidFill>
              </a:rPr>
              <a:t>}</a:t>
            </a:r>
            <a:r>
              <a:rPr lang="zh-CN" altLang="en-US" sz="2400" b="0">
                <a:solidFill>
                  <a:srgbClr val="000000"/>
                </a:solidFill>
              </a:rPr>
              <a:t>建立转向函数。</a:t>
            </a:r>
          </a:p>
          <a:p>
            <a:pPr>
              <a:spcBef>
                <a:spcPct val="50000"/>
              </a:spcBef>
              <a:buFont typeface="Wingdings"/>
              <a:buChar char="Ø"/>
            </a:pPr>
            <a:r>
              <a:rPr lang="zh-CN" altLang="en-US" sz="2400" b="0">
                <a:solidFill>
                  <a:srgbClr val="000000"/>
                </a:solidFill>
              </a:rPr>
              <a:t> 向图表中添加第一个关键字，得到：</a:t>
            </a:r>
          </a:p>
        </p:txBody>
      </p:sp>
      <p:pic>
        <p:nvPicPr>
          <p:cNvPr id="113666" name="Picture 3"/>
          <p:cNvPicPr>
            <a:picLocks noChangeAspect="1" noChangeArrowheads="1"/>
          </p:cNvPicPr>
          <p:nvPr/>
        </p:nvPicPr>
        <p:blipFill>
          <a:blip r:embed="rId2"/>
          <a:srcRect/>
          <a:stretch>
            <a:fillRect/>
          </a:stretch>
        </p:blipFill>
        <p:spPr bwMode="auto">
          <a:xfrm>
            <a:off x="2339975" y="1844675"/>
            <a:ext cx="3959225" cy="792163"/>
          </a:xfrm>
          <a:prstGeom prst="rect">
            <a:avLst/>
          </a:prstGeom>
          <a:noFill/>
          <a:ln w="9525">
            <a:noFill/>
            <a:miter lim="800000"/>
            <a:headEnd/>
            <a:tailEnd/>
          </a:ln>
        </p:spPr>
      </p:pic>
      <p:sp>
        <p:nvSpPr>
          <p:cNvPr id="113667" name="Text Box 4"/>
          <p:cNvSpPr txBox="1">
            <a:spLocks noChangeArrowheads="1"/>
          </p:cNvSpPr>
          <p:nvPr/>
        </p:nvSpPr>
        <p:spPr bwMode="auto">
          <a:xfrm>
            <a:off x="468313" y="2779713"/>
            <a:ext cx="8064500" cy="1370012"/>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 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2</a:t>
            </a:r>
            <a:r>
              <a:rPr lang="zh-CN" altLang="en-US" sz="2400" b="0">
                <a:solidFill>
                  <a:srgbClr val="000000"/>
                </a:solidFill>
              </a:rPr>
              <a:t>的路径拼写出了关键字“</a:t>
            </a:r>
            <a:r>
              <a:rPr lang="en-US" altLang="zh-CN" sz="2400" b="0" i="1">
                <a:solidFill>
                  <a:srgbClr val="000000"/>
                </a:solidFill>
              </a:rPr>
              <a:t>he</a:t>
            </a:r>
            <a:r>
              <a:rPr lang="en-US" altLang="zh-CN" sz="2400" b="0">
                <a:solidFill>
                  <a:srgbClr val="000000"/>
                </a:solidFill>
              </a:rPr>
              <a:t>”</a:t>
            </a:r>
            <a:r>
              <a:rPr lang="zh-CN" altLang="en-US" sz="2400" b="0">
                <a:solidFill>
                  <a:srgbClr val="000000"/>
                </a:solidFill>
              </a:rPr>
              <a:t>，我们把输出“</a:t>
            </a:r>
            <a:r>
              <a:rPr lang="en-US" altLang="zh-CN" sz="2400" b="0" i="1">
                <a:solidFill>
                  <a:srgbClr val="000000"/>
                </a:solidFill>
              </a:rPr>
              <a:t>he</a:t>
            </a:r>
            <a:r>
              <a:rPr lang="en-US" altLang="zh-CN" sz="2400" b="0">
                <a:solidFill>
                  <a:srgbClr val="000000"/>
                </a:solidFill>
              </a:rPr>
              <a:t>”</a:t>
            </a:r>
            <a:r>
              <a:rPr lang="zh-CN" altLang="en-US" sz="2400" b="0">
                <a:solidFill>
                  <a:srgbClr val="000000"/>
                </a:solidFill>
              </a:rPr>
              <a:t>和状态</a:t>
            </a:r>
            <a:r>
              <a:rPr lang="en-US" altLang="zh-CN" sz="2400" b="0">
                <a:solidFill>
                  <a:srgbClr val="000000"/>
                </a:solidFill>
              </a:rPr>
              <a:t>2</a:t>
            </a:r>
            <a:r>
              <a:rPr lang="zh-CN" altLang="en-US" sz="2400" b="0">
                <a:solidFill>
                  <a:srgbClr val="000000"/>
                </a:solidFill>
              </a:rPr>
              <a:t>相关联。</a:t>
            </a:r>
          </a:p>
          <a:p>
            <a:pPr>
              <a:spcBef>
                <a:spcPct val="50000"/>
              </a:spcBef>
              <a:buFont typeface="Wingdings"/>
              <a:buChar char="Ø"/>
            </a:pPr>
            <a:r>
              <a:rPr lang="zh-CN" altLang="en-US" sz="2400" b="0">
                <a:solidFill>
                  <a:srgbClr val="000000"/>
                </a:solidFill>
              </a:rPr>
              <a:t> 添加第二个关键字“</a:t>
            </a:r>
            <a:r>
              <a:rPr lang="en-US" altLang="zh-CN" sz="2400" b="0" i="1">
                <a:solidFill>
                  <a:srgbClr val="000000"/>
                </a:solidFill>
              </a:rPr>
              <a:t>she</a:t>
            </a:r>
            <a:r>
              <a:rPr lang="en-US" altLang="zh-CN" sz="2400" b="0">
                <a:solidFill>
                  <a:srgbClr val="000000"/>
                </a:solidFill>
              </a:rPr>
              <a:t>”</a:t>
            </a:r>
            <a:r>
              <a:rPr lang="zh-CN" altLang="en-US" sz="2400" b="0">
                <a:solidFill>
                  <a:srgbClr val="000000"/>
                </a:solidFill>
              </a:rPr>
              <a:t>，得到：</a:t>
            </a:r>
          </a:p>
        </p:txBody>
      </p:sp>
      <p:pic>
        <p:nvPicPr>
          <p:cNvPr id="113668" name="Picture 5"/>
          <p:cNvPicPr>
            <a:picLocks noChangeAspect="1" noChangeArrowheads="1"/>
          </p:cNvPicPr>
          <p:nvPr/>
        </p:nvPicPr>
        <p:blipFill>
          <a:blip r:embed="rId3"/>
          <a:srcRect/>
          <a:stretch>
            <a:fillRect/>
          </a:stretch>
        </p:blipFill>
        <p:spPr bwMode="auto">
          <a:xfrm>
            <a:off x="2268538" y="4149725"/>
            <a:ext cx="3959225" cy="1706563"/>
          </a:xfrm>
          <a:prstGeom prst="rect">
            <a:avLst/>
          </a:prstGeom>
          <a:noFill/>
          <a:ln w="9525">
            <a:noFill/>
            <a:miter lim="800000"/>
            <a:headEnd/>
            <a:tailEnd/>
          </a:ln>
        </p:spPr>
      </p:pic>
      <p:sp>
        <p:nvSpPr>
          <p:cNvPr id="113669" name="Text Box 6"/>
          <p:cNvSpPr txBox="1">
            <a:spLocks noChangeArrowheads="1"/>
          </p:cNvSpPr>
          <p:nvPr/>
        </p:nvSpPr>
        <p:spPr bwMode="auto">
          <a:xfrm>
            <a:off x="755650" y="6092825"/>
            <a:ext cx="4392613" cy="457200"/>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输出“</a:t>
            </a:r>
            <a:r>
              <a:rPr lang="en-US" altLang="zh-CN" sz="2400" b="0" i="1">
                <a:solidFill>
                  <a:srgbClr val="000000"/>
                </a:solidFill>
              </a:rPr>
              <a:t>she</a:t>
            </a:r>
            <a:r>
              <a:rPr lang="en-US" altLang="zh-CN" sz="2400" b="0">
                <a:solidFill>
                  <a:srgbClr val="000000"/>
                </a:solidFill>
              </a:rPr>
              <a:t>”</a:t>
            </a:r>
            <a:r>
              <a:rPr lang="zh-CN" altLang="en-US" sz="2400" b="0">
                <a:solidFill>
                  <a:srgbClr val="000000"/>
                </a:solidFill>
              </a:rPr>
              <a:t>和状态</a:t>
            </a:r>
            <a:r>
              <a:rPr lang="en-US" altLang="zh-CN" sz="2400" b="0" i="1">
                <a:solidFill>
                  <a:srgbClr val="000000"/>
                </a:solidFill>
              </a:rPr>
              <a:t>5</a:t>
            </a:r>
            <a:r>
              <a:rPr lang="zh-CN" altLang="en-US" sz="2400" b="0">
                <a:solidFill>
                  <a:srgbClr val="000000"/>
                </a:solidFill>
              </a:rPr>
              <a:t>相关联。</a:t>
            </a:r>
          </a:p>
        </p:txBody>
      </p:sp>
      <p:graphicFrame>
        <p:nvGraphicFramePr>
          <p:cNvPr id="7" name="表格 6"/>
          <p:cNvGraphicFramePr>
            <a:graphicFrameLocks noGrp="1"/>
          </p:cNvGraphicFramePr>
          <p:nvPr>
            <p:extLst>
              <p:ext uri="{D42A27DB-BD31-4B8C-83A1-F6EECF244321}">
                <p14:modId xmlns:p14="http://schemas.microsoft.com/office/powerpoint/2010/main" val="3917716182"/>
              </p:ext>
            </p:extLst>
          </p:nvPr>
        </p:nvGraphicFramePr>
        <p:xfrm>
          <a:off x="6254081" y="3468638"/>
          <a:ext cx="2592288" cy="1534368"/>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extLst>
                  <a:ext uri="{0D108BD9-81ED-4DB2-BD59-A6C34878D82A}">
                    <a16:rowId xmlns:a16="http://schemas.microsoft.com/office/drawing/2014/main" val="3620685717"/>
                  </a:ext>
                </a:extLst>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extLst>
                  <a:ext uri="{0D108BD9-81ED-4DB2-BD59-A6C34878D82A}">
                    <a16:rowId xmlns:a16="http://schemas.microsoft.com/office/drawing/2014/main" val="1846983558"/>
                  </a:ext>
                </a:extLst>
              </a:tr>
              <a:tr h="239856">
                <a:tc>
                  <a:txBody>
                    <a:bodyPr/>
                    <a:lstStyle/>
                    <a:p>
                      <a:pPr algn="ctr"/>
                      <a:r>
                        <a:rPr lang="en-US" altLang="zh-CN" sz="1400" b="1" dirty="0">
                          <a:solidFill>
                            <a:srgbClr val="0070C0"/>
                          </a:solidFill>
                        </a:rPr>
                        <a:t>5</a:t>
                      </a:r>
                      <a:endParaRPr lang="zh-CN" altLang="en-US" sz="1400" b="1" dirty="0">
                        <a:solidFill>
                          <a:srgbClr val="0070C0"/>
                        </a:solidFill>
                      </a:endParaRPr>
                    </a:p>
                  </a:txBody>
                  <a:tcPr/>
                </a:tc>
                <a:tc>
                  <a:txBody>
                    <a:bodyPr/>
                    <a:lstStyle/>
                    <a:p>
                      <a:pPr algn="ctr"/>
                      <a:r>
                        <a:rPr lang="en-US" altLang="zh-CN" sz="1400" b="1" dirty="0">
                          <a:solidFill>
                            <a:srgbClr val="0070C0"/>
                          </a:solidFill>
                        </a:rPr>
                        <a:t>{she}</a:t>
                      </a:r>
                      <a:endParaRPr lang="zh-CN" altLang="en-US" sz="1400" b="1" dirty="0">
                        <a:solidFill>
                          <a:srgbClr val="0070C0"/>
                        </a:solidFill>
                      </a:endParaRPr>
                    </a:p>
                  </a:txBody>
                  <a:tcPr/>
                </a:tc>
                <a:extLst>
                  <a:ext uri="{0D108BD9-81ED-4DB2-BD59-A6C34878D82A}">
                    <a16:rowId xmlns:a16="http://schemas.microsoft.com/office/drawing/2014/main" val="323124049"/>
                  </a:ext>
                </a:extLst>
              </a:tr>
              <a:tr h="315168">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2411774582"/>
                  </a:ext>
                </a:extLst>
              </a:tr>
              <a:tr h="239856">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351041623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806784758"/>
              </p:ext>
            </p:extLst>
          </p:nvPr>
        </p:nvGraphicFramePr>
        <p:xfrm>
          <a:off x="6271066" y="1268760"/>
          <a:ext cx="2592288" cy="1534368"/>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extLst>
                  <a:ext uri="{0D108BD9-81ED-4DB2-BD59-A6C34878D82A}">
                    <a16:rowId xmlns:a16="http://schemas.microsoft.com/office/drawing/2014/main" val="3620685717"/>
                  </a:ext>
                </a:extLst>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extLst>
                  <a:ext uri="{0D108BD9-81ED-4DB2-BD59-A6C34878D82A}">
                    <a16:rowId xmlns:a16="http://schemas.microsoft.com/office/drawing/2014/main" val="1846983558"/>
                  </a:ext>
                </a:extLst>
              </a:tr>
              <a:tr h="239856">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323124049"/>
                  </a:ext>
                </a:extLst>
              </a:tr>
              <a:tr h="315168">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2411774582"/>
                  </a:ext>
                </a:extLst>
              </a:tr>
              <a:tr h="239856">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3510416239"/>
                  </a:ext>
                </a:extLst>
              </a:tr>
            </a:tbl>
          </a:graphicData>
        </a:graphic>
      </p:graphicFrame>
    </p:spTree>
    <p:extLst>
      <p:ext uri="{BB962C8B-B14F-4D97-AF65-F5344CB8AC3E}">
        <p14:creationId xmlns:p14="http://schemas.microsoft.com/office/powerpoint/2010/main" val="2571846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Box 2"/>
          <p:cNvSpPr txBox="1">
            <a:spLocks noChangeArrowheads="1"/>
          </p:cNvSpPr>
          <p:nvPr/>
        </p:nvSpPr>
        <p:spPr bwMode="auto">
          <a:xfrm>
            <a:off x="395288" y="1017588"/>
            <a:ext cx="8353425" cy="1187450"/>
          </a:xfrm>
          <a:prstGeom prst="rect">
            <a:avLst/>
          </a:prstGeom>
          <a:noFill/>
          <a:ln w="9525">
            <a:noFill/>
            <a:miter lim="800000"/>
            <a:headEnd/>
            <a:tailEnd/>
          </a:ln>
        </p:spPr>
        <p:txBody>
          <a:bodyPr>
            <a:spAutoFit/>
          </a:bodyPr>
          <a:lstStyle/>
          <a:p>
            <a:pPr>
              <a:spcBef>
                <a:spcPct val="50000"/>
              </a:spcBef>
              <a:buFont typeface="Wingdings"/>
              <a:buChar char="Ø"/>
            </a:pPr>
            <a:r>
              <a:rPr lang="zh-CN" altLang="en-US" sz="2400" b="0">
                <a:solidFill>
                  <a:srgbClr val="000000"/>
                </a:solidFill>
              </a:rPr>
              <a:t> 增加第三个关键字“</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，我们得到了下面这个图。注意到当我们增加关键字“</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时，已经存在一条从状态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1</a:t>
            </a:r>
            <a:r>
              <a:rPr lang="zh-CN" altLang="en-US" sz="2400" b="0">
                <a:solidFill>
                  <a:srgbClr val="000000"/>
                </a:solidFill>
              </a:rPr>
              <a:t>标记着</a:t>
            </a:r>
            <a:r>
              <a:rPr lang="en-US" altLang="zh-CN" sz="2400" b="0" i="1">
                <a:solidFill>
                  <a:srgbClr val="000000"/>
                </a:solidFill>
              </a:rPr>
              <a:t>h</a:t>
            </a:r>
            <a:r>
              <a:rPr lang="zh-CN" altLang="en-US" sz="2400" b="0">
                <a:solidFill>
                  <a:srgbClr val="000000"/>
                </a:solidFill>
              </a:rPr>
              <a:t>的边了，所以我们不必另外添加一条同样的边。</a:t>
            </a:r>
            <a:endParaRPr lang="zh-CN" altLang="en-US" sz="1800" b="0"/>
          </a:p>
        </p:txBody>
      </p:sp>
      <p:pic>
        <p:nvPicPr>
          <p:cNvPr id="114690" name="Picture 3"/>
          <p:cNvPicPr>
            <a:picLocks noChangeAspect="1" noChangeArrowheads="1"/>
          </p:cNvPicPr>
          <p:nvPr/>
        </p:nvPicPr>
        <p:blipFill>
          <a:blip r:embed="rId2"/>
          <a:srcRect/>
          <a:stretch>
            <a:fillRect/>
          </a:stretch>
        </p:blipFill>
        <p:spPr bwMode="auto">
          <a:xfrm>
            <a:off x="755576" y="2599678"/>
            <a:ext cx="4104109" cy="2111534"/>
          </a:xfrm>
          <a:prstGeom prst="rect">
            <a:avLst/>
          </a:prstGeom>
          <a:noFill/>
          <a:ln w="9525">
            <a:noFill/>
            <a:miter lim="800000"/>
            <a:headEnd/>
            <a:tailEnd/>
          </a:ln>
        </p:spPr>
      </p:pic>
      <p:sp>
        <p:nvSpPr>
          <p:cNvPr id="114691" name="Text Box 4"/>
          <p:cNvSpPr txBox="1">
            <a:spLocks noChangeArrowheads="1"/>
          </p:cNvSpPr>
          <p:nvPr/>
        </p:nvSpPr>
        <p:spPr bwMode="auto">
          <a:xfrm>
            <a:off x="539750" y="5157788"/>
            <a:ext cx="7345363" cy="869950"/>
          </a:xfrm>
          <a:prstGeom prst="rect">
            <a:avLst/>
          </a:prstGeom>
          <a:noFill/>
          <a:ln w="9525">
            <a:noFill/>
            <a:miter lim="800000"/>
            <a:headEnd/>
            <a:tailEnd/>
          </a:ln>
        </p:spPr>
        <p:txBody>
          <a:bodyPr>
            <a:spAutoFit/>
          </a:bodyPr>
          <a:lstStyle/>
          <a:p>
            <a:pPr>
              <a:spcBef>
                <a:spcPct val="50000"/>
              </a:spcBef>
              <a:buFont typeface="Wingdings"/>
              <a:buNone/>
            </a:pPr>
            <a:r>
              <a:rPr lang="zh-CN" altLang="en-US" sz="2400" b="0">
                <a:solidFill>
                  <a:srgbClr val="000000"/>
                </a:solidFill>
              </a:rPr>
              <a:t>输出“</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是和状态</a:t>
            </a:r>
            <a:r>
              <a:rPr lang="en-US" altLang="zh-CN" sz="2400" b="0">
                <a:solidFill>
                  <a:srgbClr val="000000"/>
                </a:solidFill>
              </a:rPr>
              <a:t>7</a:t>
            </a:r>
            <a:r>
              <a:rPr lang="zh-CN" altLang="en-US" sz="2400" b="0">
                <a:solidFill>
                  <a:srgbClr val="000000"/>
                </a:solidFill>
              </a:rPr>
              <a:t>相关联的</a:t>
            </a:r>
            <a:endParaRPr lang="zh-CN" altLang="en-US" sz="1800" b="0"/>
          </a:p>
          <a:p>
            <a:pPr>
              <a:spcBef>
                <a:spcPct val="50000"/>
              </a:spcBef>
            </a:pPr>
            <a:endParaRPr lang="zh-CN" altLang="en-US" sz="1800" b="0"/>
          </a:p>
        </p:txBody>
      </p:sp>
      <p:graphicFrame>
        <p:nvGraphicFramePr>
          <p:cNvPr id="5" name="表格 4"/>
          <p:cNvGraphicFramePr>
            <a:graphicFrameLocks noGrp="1"/>
          </p:cNvGraphicFramePr>
          <p:nvPr>
            <p:extLst>
              <p:ext uri="{D42A27DB-BD31-4B8C-83A1-F6EECF244321}">
                <p14:modId xmlns:p14="http://schemas.microsoft.com/office/powerpoint/2010/main" val="4164482876"/>
              </p:ext>
            </p:extLst>
          </p:nvPr>
        </p:nvGraphicFramePr>
        <p:xfrm>
          <a:off x="5868144" y="3036228"/>
          <a:ext cx="2592288" cy="1564848"/>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extLst>
                  <a:ext uri="{0D108BD9-81ED-4DB2-BD59-A6C34878D82A}">
                    <a16:rowId xmlns:a16="http://schemas.microsoft.com/office/drawing/2014/main" val="3620685717"/>
                  </a:ext>
                </a:extLst>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extLst>
                  <a:ext uri="{0D108BD9-81ED-4DB2-BD59-A6C34878D82A}">
                    <a16:rowId xmlns:a16="http://schemas.microsoft.com/office/drawing/2014/main" val="1846983558"/>
                  </a:ext>
                </a:extLst>
              </a:tr>
              <a:tr h="239856">
                <a:tc>
                  <a:txBody>
                    <a:bodyPr/>
                    <a:lstStyle/>
                    <a:p>
                      <a:pPr algn="ctr"/>
                      <a:r>
                        <a:rPr lang="en-US" altLang="zh-CN" sz="1400" b="1" dirty="0">
                          <a:solidFill>
                            <a:srgbClr val="0070C0"/>
                          </a:solidFill>
                        </a:rPr>
                        <a:t>5</a:t>
                      </a:r>
                      <a:endParaRPr lang="zh-CN" altLang="en-US" sz="1400" b="1" dirty="0">
                        <a:solidFill>
                          <a:srgbClr val="0070C0"/>
                        </a:solidFill>
                      </a:endParaRPr>
                    </a:p>
                  </a:txBody>
                  <a:tcPr/>
                </a:tc>
                <a:tc>
                  <a:txBody>
                    <a:bodyPr/>
                    <a:lstStyle/>
                    <a:p>
                      <a:pPr algn="ctr"/>
                      <a:r>
                        <a:rPr lang="en-US" altLang="zh-CN" sz="1400" b="1" dirty="0">
                          <a:solidFill>
                            <a:srgbClr val="0070C0"/>
                          </a:solidFill>
                        </a:rPr>
                        <a:t>{she}</a:t>
                      </a:r>
                      <a:endParaRPr lang="zh-CN" altLang="en-US" sz="1400" b="1" dirty="0">
                        <a:solidFill>
                          <a:srgbClr val="0070C0"/>
                        </a:solidFill>
                      </a:endParaRPr>
                    </a:p>
                  </a:txBody>
                  <a:tcPr/>
                </a:tc>
                <a:extLst>
                  <a:ext uri="{0D108BD9-81ED-4DB2-BD59-A6C34878D82A}">
                    <a16:rowId xmlns:a16="http://schemas.microsoft.com/office/drawing/2014/main" val="323124049"/>
                  </a:ext>
                </a:extLst>
              </a:tr>
              <a:tr h="315168">
                <a:tc>
                  <a:txBody>
                    <a:bodyPr/>
                    <a:lstStyle/>
                    <a:p>
                      <a:pPr algn="ctr"/>
                      <a:r>
                        <a:rPr lang="en-US" altLang="zh-CN" sz="1400" b="1" dirty="0">
                          <a:solidFill>
                            <a:srgbClr val="0070C0"/>
                          </a:solidFill>
                        </a:rPr>
                        <a:t>7</a:t>
                      </a:r>
                      <a:endParaRPr lang="zh-CN" altLang="en-US" sz="1400" b="1" dirty="0">
                        <a:solidFill>
                          <a:srgbClr val="0070C0"/>
                        </a:solidFill>
                      </a:endParaRPr>
                    </a:p>
                  </a:txBody>
                  <a:tcPr/>
                </a:tc>
                <a:tc>
                  <a:txBody>
                    <a:bodyPr/>
                    <a:lstStyle/>
                    <a:p>
                      <a:pPr algn="ctr"/>
                      <a:r>
                        <a:rPr lang="en-US" altLang="zh-CN" sz="1400" b="1" dirty="0">
                          <a:solidFill>
                            <a:srgbClr val="0070C0"/>
                          </a:solidFill>
                        </a:rPr>
                        <a:t>{his}</a:t>
                      </a:r>
                      <a:endParaRPr lang="zh-CN" altLang="en-US" sz="1400" b="1" dirty="0">
                        <a:solidFill>
                          <a:srgbClr val="0070C0"/>
                        </a:solidFill>
                      </a:endParaRPr>
                    </a:p>
                  </a:txBody>
                  <a:tcPr/>
                </a:tc>
                <a:extLst>
                  <a:ext uri="{0D108BD9-81ED-4DB2-BD59-A6C34878D82A}">
                    <a16:rowId xmlns:a16="http://schemas.microsoft.com/office/drawing/2014/main" val="2411774582"/>
                  </a:ext>
                </a:extLst>
              </a:tr>
              <a:tr h="239856">
                <a:tc>
                  <a:txBody>
                    <a:bodyPr/>
                    <a:lstStyle/>
                    <a:p>
                      <a:pPr algn="ctr"/>
                      <a:endParaRPr lang="zh-CN" altLang="en-US" sz="1600" b="1" dirty="0"/>
                    </a:p>
                  </a:txBody>
                  <a:tcPr/>
                </a:tc>
                <a:tc>
                  <a:txBody>
                    <a:bodyPr/>
                    <a:lstStyle/>
                    <a:p>
                      <a:pPr algn="ctr"/>
                      <a:endParaRPr lang="zh-CN" altLang="en-US" sz="1600" b="1" dirty="0"/>
                    </a:p>
                  </a:txBody>
                  <a:tcPr/>
                </a:tc>
                <a:extLst>
                  <a:ext uri="{0D108BD9-81ED-4DB2-BD59-A6C34878D82A}">
                    <a16:rowId xmlns:a16="http://schemas.microsoft.com/office/drawing/2014/main" val="3510416239"/>
                  </a:ext>
                </a:extLst>
              </a:tr>
            </a:tbl>
          </a:graphicData>
        </a:graphic>
      </p:graphicFrame>
    </p:spTree>
    <p:extLst>
      <p:ext uri="{BB962C8B-B14F-4D97-AF65-F5344CB8AC3E}">
        <p14:creationId xmlns:p14="http://schemas.microsoft.com/office/powerpoint/2010/main" val="35815666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Box 2"/>
          <p:cNvSpPr txBox="1">
            <a:spLocks noChangeArrowheads="1"/>
          </p:cNvSpPr>
          <p:nvPr/>
        </p:nvSpPr>
        <p:spPr bwMode="auto">
          <a:xfrm>
            <a:off x="395288" y="981075"/>
            <a:ext cx="6408737" cy="457200"/>
          </a:xfrm>
          <a:prstGeom prst="rect">
            <a:avLst/>
          </a:prstGeom>
          <a:noFill/>
          <a:ln w="9525">
            <a:noFill/>
            <a:miter lim="800000"/>
            <a:headEnd/>
            <a:tailEnd/>
          </a:ln>
        </p:spPr>
        <p:txBody>
          <a:bodyPr>
            <a:spAutoFit/>
          </a:bodyPr>
          <a:lstStyle/>
          <a:p>
            <a:pPr>
              <a:spcBef>
                <a:spcPct val="50000"/>
              </a:spcBef>
              <a:buFont typeface="Wingdings"/>
              <a:buChar char="Ø"/>
            </a:pPr>
            <a:r>
              <a:rPr lang="zh-CN" altLang="en-US" sz="2400" b="0">
                <a:solidFill>
                  <a:srgbClr val="000000"/>
                </a:solidFill>
              </a:rPr>
              <a:t> 添加第四个关键字“</a:t>
            </a:r>
            <a:r>
              <a:rPr lang="en-US" altLang="zh-CN" sz="2400" b="0" i="1">
                <a:solidFill>
                  <a:srgbClr val="000000"/>
                </a:solidFill>
              </a:rPr>
              <a:t>hers</a:t>
            </a:r>
            <a:r>
              <a:rPr lang="en-US" altLang="zh-CN" sz="2400" b="0">
                <a:solidFill>
                  <a:srgbClr val="000000"/>
                </a:solidFill>
              </a:rPr>
              <a:t>”</a:t>
            </a:r>
            <a:r>
              <a:rPr lang="zh-CN" altLang="en-US" sz="2400" b="0">
                <a:solidFill>
                  <a:srgbClr val="000000"/>
                </a:solidFill>
              </a:rPr>
              <a:t>，可以得到：</a:t>
            </a:r>
          </a:p>
        </p:txBody>
      </p:sp>
      <p:pic>
        <p:nvPicPr>
          <p:cNvPr id="115714" name="Picture 3"/>
          <p:cNvPicPr>
            <a:picLocks noChangeAspect="1" noChangeArrowheads="1"/>
          </p:cNvPicPr>
          <p:nvPr/>
        </p:nvPicPr>
        <p:blipFill>
          <a:blip r:embed="rId2"/>
          <a:srcRect/>
          <a:stretch>
            <a:fillRect/>
          </a:stretch>
        </p:blipFill>
        <p:spPr bwMode="auto">
          <a:xfrm>
            <a:off x="630527" y="1916832"/>
            <a:ext cx="3887713" cy="2020676"/>
          </a:xfrm>
          <a:prstGeom prst="rect">
            <a:avLst/>
          </a:prstGeom>
          <a:noFill/>
          <a:ln w="9525">
            <a:noFill/>
            <a:miter lim="800000"/>
            <a:headEnd/>
            <a:tailEnd/>
          </a:ln>
        </p:spPr>
      </p:pic>
      <p:sp>
        <p:nvSpPr>
          <p:cNvPr id="115715" name="Text Box 4"/>
          <p:cNvSpPr txBox="1">
            <a:spLocks noChangeArrowheads="1"/>
          </p:cNvSpPr>
          <p:nvPr/>
        </p:nvSpPr>
        <p:spPr bwMode="auto">
          <a:xfrm>
            <a:off x="611188" y="4618038"/>
            <a:ext cx="7777162" cy="1370012"/>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输出“</a:t>
            </a:r>
            <a:r>
              <a:rPr lang="en-US" altLang="zh-CN" sz="2400" b="0" i="1">
                <a:solidFill>
                  <a:srgbClr val="000000"/>
                </a:solidFill>
              </a:rPr>
              <a:t>hers</a:t>
            </a:r>
            <a:r>
              <a:rPr lang="en-US" altLang="zh-CN" sz="2400" b="0">
                <a:solidFill>
                  <a:srgbClr val="000000"/>
                </a:solidFill>
              </a:rPr>
              <a:t>”</a:t>
            </a:r>
            <a:r>
              <a:rPr lang="zh-CN" altLang="en-US" sz="2400" b="0">
                <a:solidFill>
                  <a:srgbClr val="000000"/>
                </a:solidFill>
              </a:rPr>
              <a:t>和状态</a:t>
            </a:r>
            <a:r>
              <a:rPr lang="en-US" altLang="zh-CN" sz="2400" b="0">
                <a:solidFill>
                  <a:srgbClr val="000000"/>
                </a:solidFill>
              </a:rPr>
              <a:t>9</a:t>
            </a:r>
            <a:r>
              <a:rPr lang="zh-CN" altLang="en-US" sz="2400" b="0">
                <a:solidFill>
                  <a:srgbClr val="000000"/>
                </a:solidFill>
              </a:rPr>
              <a:t>相关联。</a:t>
            </a:r>
          </a:p>
          <a:p>
            <a:pPr>
              <a:spcBef>
                <a:spcPct val="50000"/>
              </a:spcBef>
            </a:pPr>
            <a:r>
              <a:rPr lang="zh-CN" altLang="en-US" sz="2400" b="0">
                <a:solidFill>
                  <a:srgbClr val="000000"/>
                </a:solidFill>
              </a:rPr>
              <a:t>在这里，我们能够使用已有的两条边：一条是从状态</a:t>
            </a:r>
            <a:r>
              <a:rPr lang="en-US" altLang="zh-CN" sz="2400" b="0">
                <a:solidFill>
                  <a:srgbClr val="000000"/>
                </a:solidFill>
              </a:rPr>
              <a:t>0</a:t>
            </a:r>
            <a:r>
              <a:rPr lang="zh-CN" altLang="en-US" sz="2400" b="0">
                <a:solidFill>
                  <a:srgbClr val="000000"/>
                </a:solidFill>
              </a:rPr>
              <a:t>到</a:t>
            </a:r>
            <a:r>
              <a:rPr lang="en-US" altLang="zh-CN" sz="2400" b="0">
                <a:solidFill>
                  <a:srgbClr val="000000"/>
                </a:solidFill>
              </a:rPr>
              <a:t>1</a:t>
            </a:r>
            <a:r>
              <a:rPr lang="zh-CN" altLang="en-US" sz="2400" b="0">
                <a:solidFill>
                  <a:srgbClr val="000000"/>
                </a:solidFill>
              </a:rPr>
              <a:t>标记着</a:t>
            </a:r>
            <a:r>
              <a:rPr lang="en-US" altLang="zh-CN" sz="2400" b="0" i="1">
                <a:solidFill>
                  <a:srgbClr val="000000"/>
                </a:solidFill>
              </a:rPr>
              <a:t>h</a:t>
            </a:r>
            <a:r>
              <a:rPr lang="zh-CN" altLang="en-US" sz="2400" b="0">
                <a:solidFill>
                  <a:srgbClr val="000000"/>
                </a:solidFill>
              </a:rPr>
              <a:t>的边；一条是从状态</a:t>
            </a:r>
            <a:r>
              <a:rPr lang="en-US" altLang="zh-CN" sz="2400" b="0">
                <a:solidFill>
                  <a:srgbClr val="000000"/>
                </a:solidFill>
              </a:rPr>
              <a:t>1</a:t>
            </a:r>
            <a:r>
              <a:rPr lang="zh-CN" altLang="en-US" sz="2400" b="0">
                <a:solidFill>
                  <a:srgbClr val="000000"/>
                </a:solidFill>
              </a:rPr>
              <a:t>到</a:t>
            </a:r>
            <a:r>
              <a:rPr lang="en-US" altLang="zh-CN" sz="2400" b="0">
                <a:solidFill>
                  <a:srgbClr val="000000"/>
                </a:solidFill>
              </a:rPr>
              <a:t>2</a:t>
            </a:r>
            <a:r>
              <a:rPr lang="zh-CN" altLang="en-US" sz="2400" b="0">
                <a:solidFill>
                  <a:srgbClr val="000000"/>
                </a:solidFill>
              </a:rPr>
              <a:t>标记着</a:t>
            </a:r>
            <a:r>
              <a:rPr lang="en-US" altLang="zh-CN" sz="2400" b="0" i="1">
                <a:solidFill>
                  <a:srgbClr val="000000"/>
                </a:solidFill>
              </a:rPr>
              <a:t>e</a:t>
            </a:r>
            <a:r>
              <a:rPr lang="zh-CN" altLang="en-US" sz="2400" b="0">
                <a:solidFill>
                  <a:srgbClr val="000000"/>
                </a:solidFill>
              </a:rPr>
              <a:t>的边。</a:t>
            </a:r>
            <a:r>
              <a:rPr lang="zh-CN" altLang="en-US" sz="1800" b="0"/>
              <a:t> </a:t>
            </a:r>
          </a:p>
        </p:txBody>
      </p:sp>
      <p:graphicFrame>
        <p:nvGraphicFramePr>
          <p:cNvPr id="5" name="表格 4"/>
          <p:cNvGraphicFramePr>
            <a:graphicFrameLocks noGrp="1"/>
          </p:cNvGraphicFramePr>
          <p:nvPr>
            <p:extLst>
              <p:ext uri="{D42A27DB-BD31-4B8C-83A1-F6EECF244321}">
                <p14:modId xmlns:p14="http://schemas.microsoft.com/office/powerpoint/2010/main" val="1637296151"/>
              </p:ext>
            </p:extLst>
          </p:nvPr>
        </p:nvGraphicFramePr>
        <p:xfrm>
          <a:off x="5580112" y="2372660"/>
          <a:ext cx="2592288" cy="1534368"/>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extLst>
                  <a:ext uri="{0D108BD9-81ED-4DB2-BD59-A6C34878D82A}">
                    <a16:rowId xmlns:a16="http://schemas.microsoft.com/office/drawing/2014/main" val="3620685717"/>
                  </a:ext>
                </a:extLst>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extLst>
                  <a:ext uri="{0D108BD9-81ED-4DB2-BD59-A6C34878D82A}">
                    <a16:rowId xmlns:a16="http://schemas.microsoft.com/office/drawing/2014/main" val="1846983558"/>
                  </a:ext>
                </a:extLst>
              </a:tr>
              <a:tr h="239856">
                <a:tc>
                  <a:txBody>
                    <a:bodyPr/>
                    <a:lstStyle/>
                    <a:p>
                      <a:pPr algn="ctr"/>
                      <a:r>
                        <a:rPr lang="en-US" altLang="zh-CN" sz="1400" b="1" dirty="0">
                          <a:solidFill>
                            <a:srgbClr val="0070C0"/>
                          </a:solidFill>
                        </a:rPr>
                        <a:t>5</a:t>
                      </a:r>
                      <a:endParaRPr lang="zh-CN" altLang="en-US" sz="1400" b="1" dirty="0">
                        <a:solidFill>
                          <a:srgbClr val="0070C0"/>
                        </a:solidFill>
                      </a:endParaRPr>
                    </a:p>
                  </a:txBody>
                  <a:tcPr/>
                </a:tc>
                <a:tc>
                  <a:txBody>
                    <a:bodyPr/>
                    <a:lstStyle/>
                    <a:p>
                      <a:pPr algn="ctr"/>
                      <a:r>
                        <a:rPr lang="en-US" altLang="zh-CN" sz="1400" b="1" dirty="0">
                          <a:solidFill>
                            <a:srgbClr val="0070C0"/>
                          </a:solidFill>
                        </a:rPr>
                        <a:t>{she}</a:t>
                      </a:r>
                      <a:endParaRPr lang="zh-CN" altLang="en-US" sz="1400" b="1" dirty="0">
                        <a:solidFill>
                          <a:srgbClr val="0070C0"/>
                        </a:solidFill>
                      </a:endParaRPr>
                    </a:p>
                  </a:txBody>
                  <a:tcPr/>
                </a:tc>
                <a:extLst>
                  <a:ext uri="{0D108BD9-81ED-4DB2-BD59-A6C34878D82A}">
                    <a16:rowId xmlns:a16="http://schemas.microsoft.com/office/drawing/2014/main" val="323124049"/>
                  </a:ext>
                </a:extLst>
              </a:tr>
              <a:tr h="315168">
                <a:tc>
                  <a:txBody>
                    <a:bodyPr/>
                    <a:lstStyle/>
                    <a:p>
                      <a:pPr algn="ctr"/>
                      <a:r>
                        <a:rPr lang="en-US" altLang="zh-CN" sz="1400" b="1" dirty="0">
                          <a:solidFill>
                            <a:srgbClr val="0070C0"/>
                          </a:solidFill>
                        </a:rPr>
                        <a:t>7</a:t>
                      </a:r>
                      <a:endParaRPr lang="zh-CN" altLang="en-US" sz="1400" b="1" dirty="0">
                        <a:solidFill>
                          <a:srgbClr val="0070C0"/>
                        </a:solidFill>
                      </a:endParaRPr>
                    </a:p>
                  </a:txBody>
                  <a:tcPr/>
                </a:tc>
                <a:tc>
                  <a:txBody>
                    <a:bodyPr/>
                    <a:lstStyle/>
                    <a:p>
                      <a:pPr algn="ctr"/>
                      <a:r>
                        <a:rPr lang="en-US" altLang="zh-CN" sz="1400" b="1" dirty="0">
                          <a:solidFill>
                            <a:srgbClr val="0070C0"/>
                          </a:solidFill>
                        </a:rPr>
                        <a:t>{his}</a:t>
                      </a:r>
                      <a:endParaRPr lang="zh-CN" altLang="en-US" sz="1400" b="1" dirty="0">
                        <a:solidFill>
                          <a:srgbClr val="0070C0"/>
                        </a:solidFill>
                      </a:endParaRPr>
                    </a:p>
                  </a:txBody>
                  <a:tcPr/>
                </a:tc>
                <a:extLst>
                  <a:ext uri="{0D108BD9-81ED-4DB2-BD59-A6C34878D82A}">
                    <a16:rowId xmlns:a16="http://schemas.microsoft.com/office/drawing/2014/main" val="2411774582"/>
                  </a:ext>
                </a:extLst>
              </a:tr>
              <a:tr h="239856">
                <a:tc>
                  <a:txBody>
                    <a:bodyPr/>
                    <a:lstStyle/>
                    <a:p>
                      <a:pPr marL="0" algn="ctr" defTabSz="685800" rtl="0" eaLnBrk="1" latinLnBrk="0" hangingPunct="1"/>
                      <a:r>
                        <a:rPr lang="en-US" altLang="zh-CN" sz="1400" b="1" kern="1200" dirty="0">
                          <a:solidFill>
                            <a:srgbClr val="0070C0"/>
                          </a:solidFill>
                          <a:latin typeface="+mn-lt"/>
                          <a:ea typeface="+mn-ea"/>
                          <a:cs typeface="+mn-cs"/>
                        </a:rPr>
                        <a:t>9</a:t>
                      </a:r>
                      <a:endParaRPr lang="zh-CN" altLang="en-US" sz="1400" b="1" kern="1200" dirty="0">
                        <a:solidFill>
                          <a:srgbClr val="0070C0"/>
                        </a:solidFill>
                        <a:latin typeface="+mn-lt"/>
                        <a:ea typeface="+mn-ea"/>
                        <a:cs typeface="+mn-cs"/>
                      </a:endParaRPr>
                    </a:p>
                  </a:txBody>
                  <a:tcPr/>
                </a:tc>
                <a:tc>
                  <a:txBody>
                    <a:bodyPr/>
                    <a:lstStyle/>
                    <a:p>
                      <a:pPr marL="0" algn="ctr" defTabSz="685800" rtl="0" eaLnBrk="1" latinLnBrk="0" hangingPunct="1"/>
                      <a:r>
                        <a:rPr lang="en-US" altLang="zh-CN" sz="1400" b="1" kern="1200" dirty="0">
                          <a:solidFill>
                            <a:srgbClr val="0070C0"/>
                          </a:solidFill>
                          <a:latin typeface="+mn-lt"/>
                          <a:ea typeface="+mn-ea"/>
                          <a:cs typeface="+mn-cs"/>
                        </a:rPr>
                        <a:t>{hers}</a:t>
                      </a:r>
                      <a:endParaRPr lang="zh-CN" altLang="en-US" sz="1400" b="1" kern="1200" dirty="0">
                        <a:solidFill>
                          <a:srgbClr val="0070C0"/>
                        </a:solidFill>
                        <a:latin typeface="+mn-lt"/>
                        <a:ea typeface="+mn-ea"/>
                        <a:cs typeface="+mn-cs"/>
                      </a:endParaRPr>
                    </a:p>
                  </a:txBody>
                  <a:tcPr/>
                </a:tc>
                <a:extLst>
                  <a:ext uri="{0D108BD9-81ED-4DB2-BD59-A6C34878D82A}">
                    <a16:rowId xmlns:a16="http://schemas.microsoft.com/office/drawing/2014/main" val="3510416239"/>
                  </a:ext>
                </a:extLst>
              </a:tr>
            </a:tbl>
          </a:graphicData>
        </a:graphic>
      </p:graphicFrame>
    </p:spTree>
    <p:extLst>
      <p:ext uri="{BB962C8B-B14F-4D97-AF65-F5344CB8AC3E}">
        <p14:creationId xmlns:p14="http://schemas.microsoft.com/office/powerpoint/2010/main" val="386218201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 Box 2"/>
          <p:cNvSpPr txBox="1">
            <a:spLocks noChangeArrowheads="1"/>
          </p:cNvSpPr>
          <p:nvPr/>
        </p:nvSpPr>
        <p:spPr bwMode="auto">
          <a:xfrm>
            <a:off x="611188" y="908050"/>
            <a:ext cx="7848600" cy="1552575"/>
          </a:xfrm>
          <a:prstGeom prst="rect">
            <a:avLst/>
          </a:prstGeom>
          <a:noFill/>
          <a:ln w="9525">
            <a:noFill/>
            <a:miter lim="800000"/>
            <a:headEnd/>
            <a:tailEnd/>
          </a:ln>
        </p:spPr>
        <p:txBody>
          <a:bodyPr>
            <a:spAutoFit/>
          </a:bodyPr>
          <a:lstStyle/>
          <a:p>
            <a:pPr>
              <a:spcBef>
                <a:spcPct val="50000"/>
              </a:spcBef>
            </a:pPr>
            <a:r>
              <a:rPr lang="zh-CN" altLang="en-US" sz="1800" b="0"/>
              <a:t>          </a:t>
            </a:r>
            <a:r>
              <a:rPr lang="zh-CN" altLang="en-US" sz="2400" b="0">
                <a:solidFill>
                  <a:srgbClr val="000000"/>
                </a:solidFill>
              </a:rPr>
              <a:t>这样，图已经成为一棵带根的树。为了完成转向函数的构建，我们对除了</a:t>
            </a:r>
            <a:r>
              <a:rPr lang="en-US" altLang="zh-CN" sz="2400" b="0">
                <a:solidFill>
                  <a:srgbClr val="000000"/>
                </a:solidFill>
              </a:rPr>
              <a:t>h</a:t>
            </a:r>
            <a:r>
              <a:rPr lang="zh-CN" altLang="en-US" sz="2400" b="0">
                <a:solidFill>
                  <a:srgbClr val="000000"/>
                </a:solidFill>
              </a:rPr>
              <a:t>和</a:t>
            </a:r>
            <a:r>
              <a:rPr lang="en-US" altLang="zh-CN" sz="2400" b="0">
                <a:solidFill>
                  <a:srgbClr val="000000"/>
                </a:solidFill>
              </a:rPr>
              <a:t>s</a:t>
            </a:r>
            <a:r>
              <a:rPr lang="zh-CN" altLang="en-US" sz="2400" b="0">
                <a:solidFill>
                  <a:srgbClr val="000000"/>
                </a:solidFill>
              </a:rPr>
              <a:t>外的其他每个字符，都增加一个从状态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0</a:t>
            </a:r>
            <a:r>
              <a:rPr lang="zh-CN" altLang="en-US" sz="2400" b="0">
                <a:solidFill>
                  <a:srgbClr val="000000"/>
                </a:solidFill>
              </a:rPr>
              <a:t>的循环。这样，我们得到了如图</a:t>
            </a:r>
            <a:r>
              <a:rPr lang="en-US" altLang="zh-CN" sz="2400" b="0">
                <a:solidFill>
                  <a:srgbClr val="000000"/>
                </a:solidFill>
              </a:rPr>
              <a:t>1 a) </a:t>
            </a:r>
            <a:r>
              <a:rPr lang="zh-CN" altLang="en-US" sz="2400" b="0">
                <a:solidFill>
                  <a:srgbClr val="000000"/>
                </a:solidFill>
              </a:rPr>
              <a:t>所示的状态转移图，这个图就代表转向函数。</a:t>
            </a:r>
          </a:p>
        </p:txBody>
      </p:sp>
      <p:pic>
        <p:nvPicPr>
          <p:cNvPr id="116738" name="Picture 3"/>
          <p:cNvPicPr>
            <a:picLocks noChangeAspect="1" noChangeArrowheads="1"/>
          </p:cNvPicPr>
          <p:nvPr/>
        </p:nvPicPr>
        <p:blipFill>
          <a:blip r:embed="rId2"/>
          <a:srcRect/>
          <a:stretch>
            <a:fillRect/>
          </a:stretch>
        </p:blipFill>
        <p:spPr bwMode="auto">
          <a:xfrm>
            <a:off x="1547813" y="2708275"/>
            <a:ext cx="5545137" cy="2808288"/>
          </a:xfrm>
          <a:prstGeom prst="rect">
            <a:avLst/>
          </a:prstGeom>
          <a:noFill/>
          <a:ln w="9525">
            <a:noFill/>
            <a:miter lim="800000"/>
            <a:headEnd/>
            <a:tailEnd/>
          </a:ln>
        </p:spPr>
      </p:pic>
      <p:sp>
        <p:nvSpPr>
          <p:cNvPr id="116739" name="Text Box 4"/>
          <p:cNvSpPr txBox="1">
            <a:spLocks noChangeArrowheads="1"/>
          </p:cNvSpPr>
          <p:nvPr/>
        </p:nvSpPr>
        <p:spPr bwMode="auto">
          <a:xfrm>
            <a:off x="3890963" y="5875338"/>
            <a:ext cx="825500" cy="396875"/>
          </a:xfrm>
          <a:prstGeom prst="rect">
            <a:avLst/>
          </a:prstGeom>
          <a:noFill/>
          <a:ln w="9525">
            <a:noFill/>
            <a:miter lim="800000"/>
            <a:headEnd/>
            <a:tailEnd/>
          </a:ln>
        </p:spPr>
        <p:txBody>
          <a:bodyPr wrap="none">
            <a:spAutoFit/>
          </a:bodyPr>
          <a:lstStyle/>
          <a:p>
            <a:pPr eaLnBrk="0" hangingPunct="0"/>
            <a:r>
              <a:rPr lang="zh-CN" altLang="en-US" sz="2000" b="0">
                <a:solidFill>
                  <a:srgbClr val="000000"/>
                </a:solidFill>
              </a:rPr>
              <a:t>图</a:t>
            </a:r>
            <a:r>
              <a:rPr lang="en-US" altLang="zh-CN" sz="2000" b="0">
                <a:solidFill>
                  <a:srgbClr val="000000"/>
                </a:solidFill>
              </a:rPr>
              <a:t>1 a)</a:t>
            </a:r>
            <a:endParaRPr lang="zh-CN" altLang="en-US" sz="2000" b="0">
              <a:solidFill>
                <a:srgbClr val="000000"/>
              </a:solidFill>
            </a:endParaRPr>
          </a:p>
        </p:txBody>
      </p:sp>
    </p:spTree>
    <p:extLst>
      <p:ext uri="{BB962C8B-B14F-4D97-AF65-F5344CB8AC3E}">
        <p14:creationId xmlns:p14="http://schemas.microsoft.com/office/powerpoint/2010/main" val="12445545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59632" y="332656"/>
            <a:ext cx="6624638" cy="6199187"/>
            <a:chOff x="1187450" y="620713"/>
            <a:chExt cx="6624638" cy="6199187"/>
          </a:xfrm>
        </p:grpSpPr>
        <p:sp>
          <p:nvSpPr>
            <p:cNvPr id="6" name="Rectangle 2"/>
            <p:cNvSpPr>
              <a:spLocks noChangeArrowheads="1"/>
            </p:cNvSpPr>
            <p:nvPr/>
          </p:nvSpPr>
          <p:spPr bwMode="auto">
            <a:xfrm>
              <a:off x="1187450" y="620713"/>
              <a:ext cx="6624638" cy="5832475"/>
            </a:xfrm>
            <a:prstGeom prst="rect">
              <a:avLst/>
            </a:prstGeom>
            <a:solidFill>
              <a:srgbClr val="FFFFFF"/>
            </a:solidFill>
            <a:ln w="9525">
              <a:solidFill>
                <a:srgbClr val="000000"/>
              </a:solidFill>
              <a:miter lim="800000"/>
              <a:headEnd/>
              <a:tailEnd/>
            </a:ln>
          </p:spPr>
          <p:txBody>
            <a:bodyPr/>
            <a:lstStyle/>
            <a:p>
              <a:pPr>
                <a:spcBef>
                  <a:spcPct val="0"/>
                </a:spcBef>
              </a:pPr>
              <a:r>
                <a:rPr lang="zh-CN" altLang="en-US" sz="1800" b="1" dirty="0">
                  <a:solidFill>
                    <a:srgbClr val="000000"/>
                  </a:solidFill>
                  <a:latin typeface="宋体" charset="-122"/>
                  <a:ea typeface="宋体" charset="-122"/>
                </a:rPr>
                <a:t>算法</a:t>
              </a:r>
              <a:r>
                <a:rPr lang="en-US" altLang="zh-CN" sz="1800" b="1" dirty="0">
                  <a:solidFill>
                    <a:srgbClr val="000000"/>
                  </a:solidFill>
                  <a:latin typeface="宋体" charset="-122"/>
                  <a:ea typeface="宋体" charset="-122"/>
                </a:rPr>
                <a:t>1</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建立转向函数</a:t>
              </a:r>
              <a:r>
                <a:rPr lang="en-US" altLang="zh-CN" sz="1800" i="1" dirty="0">
                  <a:solidFill>
                    <a:srgbClr val="000000"/>
                  </a:solidFill>
                  <a:latin typeface="宋体" charset="-122"/>
                  <a:ea typeface="宋体" charset="-122"/>
                </a:rPr>
                <a:t>g</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宋体" charset="-122"/>
                  <a:ea typeface="宋体" charset="-122"/>
                </a:rPr>
                <a:t>输入</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关键字集</a:t>
              </a:r>
              <a:r>
                <a:rPr lang="en-US" altLang="zh-CN" sz="1800" i="1" dirty="0">
                  <a:solidFill>
                    <a:srgbClr val="000000"/>
                  </a:solidFill>
                  <a:latin typeface="Times New Roman"/>
                  <a:ea typeface="宋体" charset="-122"/>
                </a:rPr>
                <a:t>y</a:t>
              </a:r>
              <a:r>
                <a:rPr lang="en-US" altLang="zh-CN" sz="1800" dirty="0">
                  <a:solidFill>
                    <a:srgbClr val="000000"/>
                  </a:solidFill>
                  <a:latin typeface="Times New Roman"/>
                  <a:ea typeface="宋体" charset="-122"/>
                </a:rPr>
                <a:t>={</a:t>
              </a:r>
              <a:r>
                <a:rPr lang="en-US" altLang="zh-CN" sz="1800" i="1" dirty="0">
                  <a:solidFill>
                    <a:srgbClr val="000000"/>
                  </a:solidFill>
                  <a:latin typeface="Times New Roman"/>
                  <a:ea typeface="宋体" charset="-122"/>
                </a:rPr>
                <a:t>y</a:t>
              </a:r>
              <a:r>
                <a:rPr lang="en-US" altLang="zh-CN" sz="1800" i="1" baseline="-25000" dirty="0">
                  <a:solidFill>
                    <a:srgbClr val="000000"/>
                  </a:solidFill>
                  <a:latin typeface="Times New Roman"/>
                  <a:ea typeface="宋体" charset="-122"/>
                </a:rPr>
                <a:t>1</a:t>
              </a:r>
              <a:r>
                <a:rPr lang="en-US" altLang="zh-CN" sz="1800" i="1" dirty="0">
                  <a:solidFill>
                    <a:srgbClr val="000000"/>
                  </a:solidFill>
                  <a:latin typeface="Times New Roman"/>
                  <a:ea typeface="宋体" charset="-122"/>
                </a:rPr>
                <a:t>, y</a:t>
              </a:r>
              <a:r>
                <a:rPr lang="en-US" altLang="zh-CN" sz="1800" i="1" baseline="-25000" dirty="0">
                  <a:solidFill>
                    <a:srgbClr val="000000"/>
                  </a:solidFill>
                  <a:latin typeface="Times New Roman"/>
                  <a:ea typeface="宋体" charset="-122"/>
                </a:rPr>
                <a:t>2</a:t>
              </a:r>
              <a:r>
                <a:rPr lang="en-US" altLang="zh-CN" sz="1800" i="1" dirty="0">
                  <a:solidFill>
                    <a:srgbClr val="000000"/>
                  </a:solidFill>
                  <a:latin typeface="Times New Roman"/>
                  <a:ea typeface="宋体" charset="-122"/>
                </a:rPr>
                <a:t>, y</a:t>
              </a:r>
              <a:r>
                <a:rPr lang="en-US" altLang="zh-CN" sz="1800" i="1" baseline="-25000" dirty="0">
                  <a:solidFill>
                    <a:srgbClr val="000000"/>
                  </a:solidFill>
                  <a:latin typeface="Times New Roman"/>
                  <a:ea typeface="宋体" charset="-122"/>
                </a:rPr>
                <a:t>3</a:t>
              </a:r>
              <a:r>
                <a:rPr lang="en-US" altLang="zh-CN" sz="1800" i="1" dirty="0">
                  <a:solidFill>
                    <a:srgbClr val="000000"/>
                  </a:solidFill>
                  <a:latin typeface="Times New Roman"/>
                  <a:ea typeface="宋体" charset="-122"/>
                </a:rPr>
                <a:t>,…, </a:t>
              </a:r>
              <a:r>
                <a:rPr lang="en-US" altLang="zh-CN" sz="1800" i="1" dirty="0" err="1">
                  <a:solidFill>
                    <a:srgbClr val="000000"/>
                  </a:solidFill>
                  <a:latin typeface="Times New Roman"/>
                  <a:ea typeface="宋体" charset="-122"/>
                </a:rPr>
                <a:t>y</a:t>
              </a:r>
              <a:r>
                <a:rPr lang="en-US" altLang="zh-CN" sz="1800" i="1" baseline="-25000" dirty="0" err="1">
                  <a:solidFill>
                    <a:srgbClr val="000000"/>
                  </a:solidFill>
                  <a:latin typeface="Times New Roman"/>
                  <a:ea typeface="宋体" charset="-122"/>
                </a:rPr>
                <a:t>i</a:t>
              </a:r>
              <a:r>
                <a:rPr lang="en-US" altLang="zh-CN" sz="1800" dirty="0">
                  <a:solidFill>
                    <a:srgbClr val="000000"/>
                  </a:solidFill>
                  <a:latin typeface="Times New Roman"/>
                  <a:ea typeface="宋体" charset="-122"/>
                </a:rPr>
                <a:t>}</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宋体" charset="-122"/>
                  <a:ea typeface="宋体" charset="-122"/>
                </a:rPr>
                <a:t>输出</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转向函数</a:t>
              </a:r>
              <a:r>
                <a:rPr lang="en-US" altLang="zh-CN" sz="1800" i="1" dirty="0">
                  <a:solidFill>
                    <a:srgbClr val="000000"/>
                  </a:solidFill>
                  <a:latin typeface="Times New Roman"/>
                  <a:ea typeface="楷体_GB2312" pitchFamily="49" charset="-122"/>
                </a:rPr>
                <a:t>g</a:t>
              </a:r>
              <a:r>
                <a:rPr lang="zh-CN" altLang="en-US" sz="1800" dirty="0">
                  <a:solidFill>
                    <a:srgbClr val="000000"/>
                  </a:solidFill>
                  <a:latin typeface="楷体_GB2312" pitchFamily="49" charset="-122"/>
                  <a:ea typeface="楷体_GB2312" pitchFamily="49" charset="-122"/>
                </a:rPr>
                <a:t>和部分的</a:t>
              </a:r>
              <a:r>
                <a:rPr lang="en-US" altLang="zh-CN" sz="1800" i="1" dirty="0">
                  <a:solidFill>
                    <a:srgbClr val="000000"/>
                  </a:solidFill>
                  <a:latin typeface="Times New Roman"/>
                  <a:ea typeface="楷体_GB2312" pitchFamily="49" charset="-122"/>
                </a:rPr>
                <a:t>output</a:t>
              </a:r>
              <a:r>
                <a:rPr lang="zh-CN" altLang="en-US" sz="1800" dirty="0">
                  <a:solidFill>
                    <a:srgbClr val="000000"/>
                  </a:solidFill>
                  <a:latin typeface="楷体_GB2312" pitchFamily="49" charset="-122"/>
                  <a:ea typeface="楷体_GB2312" pitchFamily="49" charset="-122"/>
                </a:rPr>
                <a:t>函数</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宋体" charset="-122"/>
                  <a:ea typeface="宋体" charset="-122"/>
                </a:rPr>
                <a:t>方法</a:t>
              </a:r>
              <a:r>
                <a:rPr lang="en-US" altLang="zh-CN" sz="1800" b="1" dirty="0">
                  <a:solidFill>
                    <a:srgbClr val="000000"/>
                  </a:solidFill>
                  <a:latin typeface="宋体" charset="-122"/>
                  <a:ea typeface="宋体" charset="-122"/>
                </a:rPr>
                <a:t>:</a:t>
              </a:r>
            </a:p>
            <a:p>
              <a:pPr>
                <a:spcBef>
                  <a:spcPct val="0"/>
                </a:spcBef>
              </a:pPr>
              <a:r>
                <a:rPr lang="en-US" altLang="zh-CN" sz="1000" dirty="0">
                  <a:solidFill>
                    <a:srgbClr val="000000"/>
                  </a:solidFill>
                  <a:latin typeface="Times New Roman"/>
                  <a:ea typeface="宋体" charset="-122"/>
                </a:rPr>
                <a:t>     </a:t>
              </a:r>
            </a:p>
            <a:p>
              <a:pPr>
                <a:spcBef>
                  <a:spcPct val="0"/>
                </a:spcBef>
              </a:pPr>
              <a:endParaRPr lang="zh-CN" altLang="en-US" sz="1800" dirty="0">
                <a:solidFill>
                  <a:srgbClr val="000000"/>
                </a:solidFill>
                <a:latin typeface="Arial" charset="0"/>
                <a:ea typeface="宋体" charset="-122"/>
              </a:endParaRPr>
            </a:p>
          </p:txBody>
        </p:sp>
        <p:pic>
          <p:nvPicPr>
            <p:cNvPr id="7" name="Picture 3"/>
            <p:cNvPicPr>
              <a:picLocks noChangeAspect="1" noChangeArrowheads="1"/>
            </p:cNvPicPr>
            <p:nvPr/>
          </p:nvPicPr>
          <p:blipFill>
            <a:blip r:embed="rId2"/>
            <a:srcRect/>
            <a:stretch>
              <a:fillRect/>
            </a:stretch>
          </p:blipFill>
          <p:spPr bwMode="auto">
            <a:xfrm>
              <a:off x="2124075" y="1484313"/>
              <a:ext cx="5111750" cy="4824412"/>
            </a:xfrm>
            <a:prstGeom prst="rect">
              <a:avLst/>
            </a:prstGeom>
            <a:noFill/>
            <a:ln w="9525">
              <a:noFill/>
              <a:miter lim="800000"/>
              <a:headEnd/>
              <a:tailEnd/>
            </a:ln>
          </p:spPr>
        </p:pic>
        <p:sp>
          <p:nvSpPr>
            <p:cNvPr id="8" name="Text Box 4"/>
            <p:cNvSpPr txBox="1">
              <a:spLocks noChangeArrowheads="1"/>
            </p:cNvSpPr>
            <p:nvPr/>
          </p:nvSpPr>
          <p:spPr bwMode="auto">
            <a:xfrm>
              <a:off x="2268538" y="6453188"/>
              <a:ext cx="4248150" cy="366712"/>
            </a:xfrm>
            <a:prstGeom prst="rect">
              <a:avLst/>
            </a:prstGeom>
            <a:noFill/>
            <a:ln w="9525">
              <a:noFill/>
              <a:miter lim="800000"/>
              <a:headEnd/>
              <a:tailEnd/>
            </a:ln>
          </p:spPr>
          <p:txBody>
            <a:bodyPr>
              <a:spAutoFit/>
            </a:bodyPr>
            <a:lstStyle/>
            <a:p>
              <a:r>
                <a:rPr lang="zh-CN" altLang="en-US" sz="1800">
                  <a:solidFill>
                    <a:srgbClr val="000000"/>
                  </a:solidFill>
                  <a:latin typeface="Arial" charset="0"/>
                  <a:ea typeface="宋体" charset="-122"/>
                </a:rPr>
                <a:t>图</a:t>
              </a:r>
              <a:r>
                <a:rPr lang="en-US" altLang="zh-CN" sz="1800">
                  <a:solidFill>
                    <a:srgbClr val="000000"/>
                  </a:solidFill>
                  <a:latin typeface="Arial" charset="0"/>
                  <a:ea typeface="宋体" charset="-122"/>
                </a:rPr>
                <a:t>2  </a:t>
              </a:r>
              <a:r>
                <a:rPr lang="zh-CN" altLang="en-US" sz="1800">
                  <a:solidFill>
                    <a:srgbClr val="000000"/>
                  </a:solidFill>
                  <a:latin typeface="Arial" charset="0"/>
                  <a:ea typeface="宋体" charset="-122"/>
                </a:rPr>
                <a:t>建立转向函数</a:t>
              </a:r>
              <a:r>
                <a:rPr lang="en-US" altLang="zh-CN" sz="1800" i="1">
                  <a:solidFill>
                    <a:srgbClr val="000000"/>
                  </a:solidFill>
                  <a:latin typeface="Arial" charset="0"/>
                  <a:ea typeface="宋体" charset="-122"/>
                </a:rPr>
                <a:t>g</a:t>
              </a:r>
              <a:r>
                <a:rPr lang="zh-CN" altLang="en-US" sz="1800">
                  <a:solidFill>
                    <a:srgbClr val="000000"/>
                  </a:solidFill>
                  <a:latin typeface="Arial" charset="0"/>
                  <a:ea typeface="宋体" charset="-122"/>
                </a:rPr>
                <a:t>的伪代码</a:t>
              </a:r>
            </a:p>
          </p:txBody>
        </p:sp>
      </p:grpSp>
    </p:spTree>
    <p:extLst>
      <p:ext uri="{BB962C8B-B14F-4D97-AF65-F5344CB8AC3E}">
        <p14:creationId xmlns:p14="http://schemas.microsoft.com/office/powerpoint/2010/main" val="39448948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 Box 2"/>
          <p:cNvSpPr txBox="1">
            <a:spLocks noChangeArrowheads="1"/>
          </p:cNvSpPr>
          <p:nvPr/>
        </p:nvSpPr>
        <p:spPr bwMode="auto">
          <a:xfrm>
            <a:off x="431800" y="836712"/>
            <a:ext cx="8064500" cy="1646605"/>
          </a:xfrm>
          <a:prstGeom prst="rect">
            <a:avLst/>
          </a:prstGeom>
          <a:noFill/>
          <a:ln w="9525">
            <a:noFill/>
            <a:miter lim="800000"/>
            <a:headEnd/>
            <a:tailEnd/>
          </a:ln>
        </p:spPr>
        <p:txBody>
          <a:bodyPr>
            <a:spAutoFit/>
          </a:bodyPr>
          <a:lstStyle/>
          <a:p>
            <a:pPr>
              <a:spcBef>
                <a:spcPts val="600"/>
              </a:spcBef>
            </a:pPr>
            <a:r>
              <a:rPr lang="zh-CN" altLang="en-US" sz="2400" b="0" dirty="0">
                <a:solidFill>
                  <a:srgbClr val="000000"/>
                </a:solidFill>
              </a:rPr>
              <a:t>    </a:t>
            </a:r>
            <a:r>
              <a:rPr lang="zh-CN" altLang="en-US" sz="2400" b="1" dirty="0">
                <a:solidFill>
                  <a:srgbClr val="C00000"/>
                </a:solidFill>
              </a:rPr>
              <a:t>失效函数是根据转向函数建立的。首先，我们定义状态转移图中状态</a:t>
            </a:r>
            <a:r>
              <a:rPr lang="en-US" altLang="zh-CN" sz="2400" b="1" dirty="0">
                <a:solidFill>
                  <a:srgbClr val="C00000"/>
                </a:solidFill>
              </a:rPr>
              <a:t>s</a:t>
            </a:r>
            <a:r>
              <a:rPr lang="zh-CN" altLang="en-US" sz="2400" b="1" dirty="0">
                <a:solidFill>
                  <a:srgbClr val="C00000"/>
                </a:solidFill>
              </a:rPr>
              <a:t>的深度为从状态</a:t>
            </a:r>
            <a:r>
              <a:rPr lang="en-US" altLang="zh-CN" sz="2400" b="1" dirty="0">
                <a:solidFill>
                  <a:srgbClr val="C00000"/>
                </a:solidFill>
              </a:rPr>
              <a:t>0</a:t>
            </a:r>
            <a:r>
              <a:rPr lang="zh-CN" altLang="en-US" sz="2400" b="1" dirty="0">
                <a:solidFill>
                  <a:srgbClr val="C00000"/>
                </a:solidFill>
              </a:rPr>
              <a:t>到状态</a:t>
            </a:r>
            <a:r>
              <a:rPr lang="en-US" altLang="zh-CN" sz="2400" b="1" dirty="0">
                <a:solidFill>
                  <a:srgbClr val="C00000"/>
                </a:solidFill>
              </a:rPr>
              <a:t>s</a:t>
            </a:r>
            <a:r>
              <a:rPr lang="zh-CN" altLang="en-US" sz="2400" b="1" dirty="0">
                <a:solidFill>
                  <a:srgbClr val="C00000"/>
                </a:solidFill>
              </a:rPr>
              <a:t>的最短路径。</a:t>
            </a:r>
          </a:p>
          <a:p>
            <a:pPr>
              <a:spcBef>
                <a:spcPts val="600"/>
              </a:spcBef>
            </a:pPr>
            <a:r>
              <a:rPr lang="zh-CN" altLang="en-US" sz="2400" b="0" dirty="0">
                <a:solidFill>
                  <a:srgbClr val="000000"/>
                </a:solidFill>
              </a:rPr>
              <a:t>例：如图</a:t>
            </a:r>
            <a:r>
              <a:rPr lang="en-US" altLang="zh-CN" sz="2400" b="0" dirty="0">
                <a:solidFill>
                  <a:srgbClr val="000000"/>
                </a:solidFill>
              </a:rPr>
              <a:t>1 a)</a:t>
            </a:r>
            <a:r>
              <a:rPr lang="zh-CN" altLang="en-US" sz="2400" b="0" dirty="0">
                <a:solidFill>
                  <a:srgbClr val="000000"/>
                </a:solidFill>
              </a:rPr>
              <a:t>起始状态的深度是</a:t>
            </a:r>
            <a:r>
              <a:rPr lang="en-US" altLang="zh-CN" sz="2400" b="0" dirty="0">
                <a:solidFill>
                  <a:srgbClr val="000000"/>
                </a:solidFill>
              </a:rPr>
              <a:t>0</a:t>
            </a:r>
            <a:r>
              <a:rPr lang="zh-CN" altLang="en-US" sz="2400" b="0" dirty="0">
                <a:solidFill>
                  <a:srgbClr val="000000"/>
                </a:solidFill>
              </a:rPr>
              <a:t>，状态</a:t>
            </a:r>
            <a:r>
              <a:rPr lang="en-US" altLang="zh-CN" sz="2400" b="0" dirty="0">
                <a:solidFill>
                  <a:srgbClr val="000000"/>
                </a:solidFill>
              </a:rPr>
              <a:t>1</a:t>
            </a:r>
            <a:r>
              <a:rPr lang="zh-CN" altLang="en-US" sz="2400" b="0" dirty="0">
                <a:solidFill>
                  <a:srgbClr val="000000"/>
                </a:solidFill>
              </a:rPr>
              <a:t>和</a:t>
            </a:r>
            <a:r>
              <a:rPr lang="en-US" altLang="zh-CN" sz="2400" b="0" dirty="0">
                <a:solidFill>
                  <a:srgbClr val="000000"/>
                </a:solidFill>
              </a:rPr>
              <a:t>3</a:t>
            </a:r>
            <a:r>
              <a:rPr lang="zh-CN" altLang="en-US" sz="2400" b="0" dirty="0">
                <a:solidFill>
                  <a:srgbClr val="000000"/>
                </a:solidFill>
              </a:rPr>
              <a:t>的深度是</a:t>
            </a:r>
            <a:r>
              <a:rPr lang="en-US" altLang="zh-CN" sz="2400" b="0" dirty="0">
                <a:solidFill>
                  <a:srgbClr val="000000"/>
                </a:solidFill>
              </a:rPr>
              <a:t>1</a:t>
            </a:r>
            <a:r>
              <a:rPr lang="zh-CN" altLang="en-US" sz="2400" b="0" dirty="0">
                <a:solidFill>
                  <a:srgbClr val="000000"/>
                </a:solidFill>
              </a:rPr>
              <a:t>，状态</a:t>
            </a:r>
            <a:r>
              <a:rPr lang="en-US" altLang="zh-CN" sz="2400" b="0" dirty="0">
                <a:solidFill>
                  <a:srgbClr val="000000"/>
                </a:solidFill>
              </a:rPr>
              <a:t>2</a:t>
            </a:r>
            <a:r>
              <a:rPr lang="zh-CN" altLang="en-US" sz="2400" b="0" dirty="0">
                <a:solidFill>
                  <a:srgbClr val="000000"/>
                </a:solidFill>
              </a:rPr>
              <a:t>，</a:t>
            </a:r>
            <a:r>
              <a:rPr lang="en-US" altLang="zh-CN" sz="2400" b="0" dirty="0">
                <a:solidFill>
                  <a:srgbClr val="000000"/>
                </a:solidFill>
              </a:rPr>
              <a:t>4</a:t>
            </a:r>
            <a:r>
              <a:rPr lang="zh-CN" altLang="en-US" sz="2400" b="0" dirty="0">
                <a:solidFill>
                  <a:srgbClr val="000000"/>
                </a:solidFill>
              </a:rPr>
              <a:t>，和</a:t>
            </a:r>
            <a:r>
              <a:rPr lang="en-US" altLang="zh-CN" sz="2400" b="0" dirty="0">
                <a:solidFill>
                  <a:srgbClr val="000000"/>
                </a:solidFill>
              </a:rPr>
              <a:t>6</a:t>
            </a:r>
            <a:r>
              <a:rPr lang="zh-CN" altLang="en-US" sz="2400" b="0" dirty="0">
                <a:solidFill>
                  <a:srgbClr val="000000"/>
                </a:solidFill>
              </a:rPr>
              <a:t>的深度是</a:t>
            </a:r>
            <a:r>
              <a:rPr lang="en-US" altLang="zh-CN" sz="2400" b="0" dirty="0">
                <a:solidFill>
                  <a:srgbClr val="000000"/>
                </a:solidFill>
              </a:rPr>
              <a:t>2</a:t>
            </a:r>
            <a:r>
              <a:rPr lang="zh-CN" altLang="en-US" sz="2400" b="0" dirty="0">
                <a:solidFill>
                  <a:srgbClr val="000000"/>
                </a:solidFill>
              </a:rPr>
              <a:t>，等等。 </a:t>
            </a:r>
            <a:endParaRPr lang="zh-CN" altLang="en-US" sz="1800" b="0" dirty="0"/>
          </a:p>
        </p:txBody>
      </p:sp>
      <p:pic>
        <p:nvPicPr>
          <p:cNvPr id="118786" name="Picture 3"/>
          <p:cNvPicPr>
            <a:picLocks noChangeAspect="1" noChangeArrowheads="1"/>
          </p:cNvPicPr>
          <p:nvPr/>
        </p:nvPicPr>
        <p:blipFill>
          <a:blip r:embed="rId2"/>
          <a:srcRect/>
          <a:stretch>
            <a:fillRect/>
          </a:stretch>
        </p:blipFill>
        <p:spPr bwMode="auto">
          <a:xfrm>
            <a:off x="1835696" y="2531386"/>
            <a:ext cx="5041801" cy="2553377"/>
          </a:xfrm>
          <a:prstGeom prst="rect">
            <a:avLst/>
          </a:prstGeom>
          <a:noFill/>
          <a:ln w="9525">
            <a:noFill/>
            <a:miter lim="800000"/>
            <a:headEnd/>
            <a:tailEnd/>
          </a:ln>
        </p:spPr>
      </p:pic>
      <p:sp>
        <p:nvSpPr>
          <p:cNvPr id="118787" name="Text Box 4"/>
          <p:cNvSpPr txBox="1">
            <a:spLocks noChangeArrowheads="1"/>
          </p:cNvSpPr>
          <p:nvPr/>
        </p:nvSpPr>
        <p:spPr bwMode="auto">
          <a:xfrm>
            <a:off x="611188" y="5084763"/>
            <a:ext cx="7705725" cy="1552575"/>
          </a:xfrm>
          <a:prstGeom prst="rect">
            <a:avLst/>
          </a:prstGeom>
          <a:noFill/>
          <a:ln w="9525">
            <a:noFill/>
            <a:miter lim="800000"/>
            <a:headEnd/>
            <a:tailEnd/>
          </a:ln>
        </p:spPr>
        <p:txBody>
          <a:bodyPr>
            <a:spAutoFit/>
          </a:bodyPr>
          <a:lstStyle/>
          <a:p>
            <a:pPr algn="ctr">
              <a:spcBef>
                <a:spcPct val="50000"/>
              </a:spcBef>
            </a:pPr>
            <a:r>
              <a:rPr lang="zh-CN" altLang="en-US" sz="2400" b="0">
                <a:solidFill>
                  <a:srgbClr val="000000"/>
                </a:solidFill>
              </a:rPr>
              <a:t>   图</a:t>
            </a:r>
            <a:r>
              <a:rPr lang="en-US" altLang="zh-CN" sz="2400" b="0">
                <a:solidFill>
                  <a:srgbClr val="000000"/>
                </a:solidFill>
              </a:rPr>
              <a:t>1 a)</a:t>
            </a:r>
          </a:p>
          <a:p>
            <a:pPr>
              <a:spcBef>
                <a:spcPct val="50000"/>
              </a:spcBef>
            </a:pPr>
            <a:r>
              <a:rPr lang="en-US" altLang="zh-CN" sz="2400" b="0">
                <a:solidFill>
                  <a:srgbClr val="000000"/>
                </a:solidFill>
              </a:rPr>
              <a:t>d(0) = 0;        d(1) =</a:t>
            </a:r>
            <a:r>
              <a:rPr lang="en-US" altLang="zh-CN" sz="1800" b="0"/>
              <a:t> </a:t>
            </a:r>
            <a:r>
              <a:rPr lang="en-US" altLang="zh-CN" sz="2400" b="0">
                <a:solidFill>
                  <a:srgbClr val="000000"/>
                </a:solidFill>
              </a:rPr>
              <a:t>d(3) = 1;      d(2) = d(6) = d(4) = 2</a:t>
            </a:r>
          </a:p>
          <a:p>
            <a:pPr>
              <a:spcBef>
                <a:spcPct val="50000"/>
              </a:spcBef>
            </a:pPr>
            <a:r>
              <a:rPr lang="en-US" altLang="zh-CN" sz="2400" b="0">
                <a:solidFill>
                  <a:srgbClr val="000000"/>
                </a:solidFill>
              </a:rPr>
              <a:t>              d(8) = d(7) = d(5) = 3;      d(9) = 4</a:t>
            </a:r>
          </a:p>
        </p:txBody>
      </p:sp>
    </p:spTree>
    <p:extLst>
      <p:ext uri="{BB962C8B-B14F-4D97-AF65-F5344CB8AC3E}">
        <p14:creationId xmlns:p14="http://schemas.microsoft.com/office/powerpoint/2010/main" val="21979445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Box 2"/>
          <p:cNvSpPr txBox="1">
            <a:spLocks noChangeArrowheads="1"/>
          </p:cNvSpPr>
          <p:nvPr/>
        </p:nvSpPr>
        <p:spPr bwMode="auto">
          <a:xfrm>
            <a:off x="323850" y="938213"/>
            <a:ext cx="8351838" cy="3925887"/>
          </a:xfrm>
          <a:prstGeom prst="rect">
            <a:avLst/>
          </a:prstGeom>
          <a:noFill/>
          <a:ln w="9525">
            <a:noFill/>
            <a:miter lim="800000"/>
            <a:headEnd/>
            <a:tailEnd/>
          </a:ln>
        </p:spPr>
        <p:txBody>
          <a:bodyPr>
            <a:spAutoFit/>
          </a:bodyPr>
          <a:lstStyle/>
          <a:p>
            <a:pPr>
              <a:buFont typeface="Wingdings"/>
              <a:buChar char="Ø"/>
            </a:pPr>
            <a:r>
              <a:rPr lang="zh-CN" altLang="en-US" sz="2400" b="0" dirty="0">
                <a:solidFill>
                  <a:srgbClr val="000000"/>
                </a:solidFill>
                <a:latin typeface="楷体_GB2312" pitchFamily="49" charset="-122"/>
              </a:rPr>
              <a:t> 计算思路：先计算所有深度是</a:t>
            </a:r>
            <a:r>
              <a:rPr lang="en-US" altLang="zh-CN" sz="2400" b="0" dirty="0">
                <a:solidFill>
                  <a:srgbClr val="000000"/>
                </a:solidFill>
                <a:latin typeface="楷体_GB2312" pitchFamily="49" charset="-122"/>
              </a:rPr>
              <a:t>1</a:t>
            </a:r>
            <a:r>
              <a:rPr lang="zh-CN" altLang="en-US" sz="2400" b="0" dirty="0">
                <a:solidFill>
                  <a:srgbClr val="000000"/>
                </a:solidFill>
                <a:latin typeface="楷体_GB2312" pitchFamily="49" charset="-122"/>
              </a:rPr>
              <a:t>的状态的失效函数值，然后计算所有深度为</a:t>
            </a:r>
            <a:r>
              <a:rPr lang="en-US" altLang="zh-CN" sz="2400" b="0" dirty="0">
                <a:solidFill>
                  <a:srgbClr val="000000"/>
                </a:solidFill>
                <a:latin typeface="楷体_GB2312" pitchFamily="49" charset="-122"/>
              </a:rPr>
              <a:t>2</a:t>
            </a:r>
            <a:r>
              <a:rPr lang="zh-CN" altLang="en-US" sz="2400" b="0" dirty="0">
                <a:solidFill>
                  <a:srgbClr val="000000"/>
                </a:solidFill>
                <a:latin typeface="楷体_GB2312" pitchFamily="49" charset="-122"/>
              </a:rPr>
              <a:t>的状态，以此类推，直到所有状态（除了状态</a:t>
            </a:r>
            <a:r>
              <a:rPr lang="en-US" altLang="zh-CN" sz="2400" b="0" dirty="0">
                <a:solidFill>
                  <a:srgbClr val="000000"/>
                </a:solidFill>
                <a:latin typeface="楷体_GB2312" pitchFamily="49" charset="-122"/>
              </a:rPr>
              <a:t>0</a:t>
            </a:r>
            <a:r>
              <a:rPr lang="zh-CN" altLang="en-US" sz="2400" b="0" dirty="0">
                <a:solidFill>
                  <a:srgbClr val="000000"/>
                </a:solidFill>
                <a:latin typeface="楷体_GB2312" pitchFamily="49" charset="-122"/>
              </a:rPr>
              <a:t>，因为它的深度没有定义）的失效函数值都被计算出。</a:t>
            </a:r>
          </a:p>
          <a:p>
            <a:pPr>
              <a:buFont typeface="Wingdings"/>
              <a:buChar char="Ø"/>
            </a:pPr>
            <a:r>
              <a:rPr lang="zh-CN" altLang="en-US" sz="2400" b="0" dirty="0">
                <a:solidFill>
                  <a:srgbClr val="000000"/>
                </a:solidFill>
                <a:latin typeface="楷体_GB2312" pitchFamily="49" charset="-122"/>
              </a:rPr>
              <a:t> 计算方法：用于计算某个状态失效函数值的算法在概念上是非常简单的。首先，令所有深度为</a:t>
            </a:r>
            <a:r>
              <a:rPr lang="en-US" altLang="zh-CN" sz="2400" b="0" dirty="0">
                <a:solidFill>
                  <a:srgbClr val="000000"/>
                </a:solidFill>
                <a:latin typeface="楷体_GB2312" pitchFamily="49" charset="-122"/>
              </a:rPr>
              <a:t>1</a:t>
            </a:r>
            <a:r>
              <a:rPr lang="zh-CN" altLang="en-US" sz="2400" b="0" dirty="0">
                <a:solidFill>
                  <a:srgbClr val="000000"/>
                </a:solidFill>
                <a:latin typeface="楷体_GB2312" pitchFamily="49" charset="-122"/>
              </a:rPr>
              <a:t>的状态</a:t>
            </a:r>
            <a:r>
              <a:rPr lang="en-US" altLang="zh-CN" sz="2400" b="0" dirty="0">
                <a:solidFill>
                  <a:srgbClr val="000000"/>
                </a:solidFill>
                <a:latin typeface="楷体_GB2312" pitchFamily="49" charset="-122"/>
              </a:rPr>
              <a:t>s</a:t>
            </a:r>
            <a:r>
              <a:rPr lang="zh-CN" altLang="en-US" sz="2400" b="0" dirty="0">
                <a:solidFill>
                  <a:srgbClr val="000000"/>
                </a:solidFill>
                <a:latin typeface="楷体_GB2312" pitchFamily="49" charset="-122"/>
              </a:rPr>
              <a:t>的函数值为</a:t>
            </a:r>
            <a:r>
              <a:rPr lang="en-US" altLang="zh-CN" sz="2400" b="0" dirty="0">
                <a:solidFill>
                  <a:srgbClr val="000000"/>
                </a:solidFill>
                <a:latin typeface="楷体_GB2312" pitchFamily="49" charset="-122"/>
              </a:rPr>
              <a:t>f(s) = 0</a:t>
            </a:r>
            <a:r>
              <a:rPr lang="zh-CN" altLang="en-US" sz="2400" b="0" dirty="0">
                <a:solidFill>
                  <a:srgbClr val="000000"/>
                </a:solidFill>
                <a:latin typeface="楷体_GB2312" pitchFamily="49" charset="-122"/>
              </a:rPr>
              <a:t>。假设所有深度小于</a:t>
            </a:r>
            <a:r>
              <a:rPr lang="en-US" altLang="zh-CN" sz="2400" b="0" dirty="0">
                <a:solidFill>
                  <a:srgbClr val="000000"/>
                </a:solidFill>
                <a:latin typeface="楷体_GB2312" pitchFamily="49" charset="-122"/>
              </a:rPr>
              <a:t>d</a:t>
            </a:r>
            <a:r>
              <a:rPr lang="zh-CN" altLang="en-US" sz="2400" b="0" dirty="0">
                <a:solidFill>
                  <a:srgbClr val="000000"/>
                </a:solidFill>
                <a:latin typeface="楷体_GB2312" pitchFamily="49" charset="-122"/>
              </a:rPr>
              <a:t>的状态的</a:t>
            </a:r>
            <a:r>
              <a:rPr lang="en-US" altLang="zh-CN" sz="2400" b="0" dirty="0">
                <a:solidFill>
                  <a:srgbClr val="000000"/>
                </a:solidFill>
                <a:latin typeface="楷体_GB2312" pitchFamily="49" charset="-122"/>
              </a:rPr>
              <a:t>f</a:t>
            </a:r>
            <a:r>
              <a:rPr lang="zh-CN" altLang="en-US" sz="2400" b="0" dirty="0">
                <a:solidFill>
                  <a:srgbClr val="000000"/>
                </a:solidFill>
                <a:latin typeface="楷体_GB2312" pitchFamily="49" charset="-122"/>
              </a:rPr>
              <a:t>值都已经被算出了，那么深度为</a:t>
            </a:r>
            <a:r>
              <a:rPr lang="en-US" altLang="zh-CN" sz="2400" b="0" dirty="0">
                <a:solidFill>
                  <a:srgbClr val="000000"/>
                </a:solidFill>
                <a:latin typeface="楷体_GB2312" pitchFamily="49" charset="-122"/>
              </a:rPr>
              <a:t>d</a:t>
            </a:r>
            <a:r>
              <a:rPr lang="zh-CN" altLang="en-US" sz="2400" b="0" dirty="0">
                <a:solidFill>
                  <a:srgbClr val="000000"/>
                </a:solidFill>
                <a:latin typeface="楷体_GB2312" pitchFamily="49" charset="-122"/>
              </a:rPr>
              <a:t>的状态的失效函数值将根据深度小于</a:t>
            </a:r>
            <a:r>
              <a:rPr lang="en-US" altLang="zh-CN" sz="2400" b="0" dirty="0">
                <a:solidFill>
                  <a:srgbClr val="000000"/>
                </a:solidFill>
                <a:latin typeface="楷体_GB2312" pitchFamily="49" charset="-122"/>
              </a:rPr>
              <a:t>d</a:t>
            </a:r>
            <a:r>
              <a:rPr lang="zh-CN" altLang="en-US" sz="2400" b="0" dirty="0">
                <a:solidFill>
                  <a:srgbClr val="000000"/>
                </a:solidFill>
                <a:latin typeface="楷体_GB2312" pitchFamily="49" charset="-122"/>
              </a:rPr>
              <a:t>的状态的失效函数值来计算。 </a:t>
            </a:r>
          </a:p>
          <a:p>
            <a:pPr>
              <a:spcBef>
                <a:spcPct val="50000"/>
              </a:spcBef>
            </a:pPr>
            <a:endParaRPr lang="zh-CN" altLang="en-US" sz="2400" b="0" dirty="0">
              <a:solidFill>
                <a:srgbClr val="000000"/>
              </a:solidFill>
              <a:latin typeface="楷体_GB2312" pitchFamily="49" charset="-122"/>
            </a:endParaRPr>
          </a:p>
        </p:txBody>
      </p:sp>
      <p:sp>
        <p:nvSpPr>
          <p:cNvPr id="119810" name="Text Box 3"/>
          <p:cNvSpPr txBox="1">
            <a:spLocks noChangeArrowheads="1"/>
          </p:cNvSpPr>
          <p:nvPr/>
        </p:nvSpPr>
        <p:spPr bwMode="auto">
          <a:xfrm>
            <a:off x="289820" y="4365104"/>
            <a:ext cx="8496300" cy="1631216"/>
          </a:xfrm>
          <a:prstGeom prst="rect">
            <a:avLst/>
          </a:prstGeom>
          <a:noFill/>
          <a:ln w="9525">
            <a:noFill/>
            <a:miter lim="800000"/>
            <a:headEnd/>
            <a:tailEnd/>
          </a:ln>
        </p:spPr>
        <p:txBody>
          <a:bodyPr>
            <a:spAutoFit/>
          </a:bodyPr>
          <a:lstStyle/>
          <a:p>
            <a:pPr marL="342900" indent="-342900"/>
            <a:r>
              <a:rPr lang="zh-CN" altLang="en-US" sz="2000" b="0" dirty="0">
                <a:solidFill>
                  <a:srgbClr val="000000"/>
                </a:solidFill>
              </a:rPr>
              <a:t>    </a:t>
            </a:r>
            <a:r>
              <a:rPr lang="zh-CN" altLang="en-US" sz="2000" b="1" dirty="0">
                <a:solidFill>
                  <a:srgbClr val="C00000"/>
                </a:solidFill>
              </a:rPr>
              <a:t>为了计算深度为</a:t>
            </a:r>
            <a:r>
              <a:rPr lang="en-US" altLang="zh-CN" sz="2000" b="1" dirty="0">
                <a:solidFill>
                  <a:srgbClr val="C00000"/>
                </a:solidFill>
              </a:rPr>
              <a:t>d</a:t>
            </a:r>
            <a:r>
              <a:rPr lang="zh-CN" altLang="en-US" sz="2000" b="1" dirty="0">
                <a:solidFill>
                  <a:srgbClr val="C00000"/>
                </a:solidFill>
              </a:rPr>
              <a:t>的</a:t>
            </a:r>
            <a:r>
              <a:rPr lang="en-US" altLang="zh-CN" sz="2000" b="1" dirty="0">
                <a:solidFill>
                  <a:srgbClr val="C00000"/>
                </a:solidFill>
              </a:rPr>
              <a:t>s</a:t>
            </a:r>
            <a:r>
              <a:rPr lang="zh-CN" altLang="en-US" sz="2000" b="1" dirty="0">
                <a:solidFill>
                  <a:srgbClr val="C00000"/>
                </a:solidFill>
              </a:rPr>
              <a:t>状态的失效函数值，我们考虑深度为</a:t>
            </a:r>
            <a:r>
              <a:rPr lang="en-US" altLang="zh-CN" sz="2000" b="1" dirty="0">
                <a:solidFill>
                  <a:srgbClr val="C00000"/>
                </a:solidFill>
              </a:rPr>
              <a:t>d-1</a:t>
            </a:r>
            <a:r>
              <a:rPr lang="zh-CN" altLang="en-US" sz="2000" b="1" dirty="0">
                <a:solidFill>
                  <a:srgbClr val="C00000"/>
                </a:solidFill>
              </a:rPr>
              <a:t>的状态</a:t>
            </a:r>
            <a:r>
              <a:rPr lang="en-US" altLang="zh-CN" sz="2000" b="1" dirty="0">
                <a:solidFill>
                  <a:srgbClr val="C00000"/>
                </a:solidFill>
              </a:rPr>
              <a:t>r</a:t>
            </a:r>
            <a:r>
              <a:rPr lang="zh-CN" altLang="en-US" sz="2000" b="1" dirty="0">
                <a:solidFill>
                  <a:srgbClr val="C00000"/>
                </a:solidFill>
              </a:rPr>
              <a:t>，存在某个输入</a:t>
            </a:r>
            <a:r>
              <a:rPr lang="en-US" altLang="zh-CN" sz="2000" b="1" dirty="0">
                <a:solidFill>
                  <a:srgbClr val="C00000"/>
                </a:solidFill>
              </a:rPr>
              <a:t>a</a:t>
            </a:r>
            <a:r>
              <a:rPr lang="zh-CN" altLang="en-US" sz="2000" b="1" dirty="0">
                <a:solidFill>
                  <a:srgbClr val="C00000"/>
                </a:solidFill>
              </a:rPr>
              <a:t>，使得</a:t>
            </a:r>
            <a:r>
              <a:rPr lang="en-US" altLang="zh-CN" sz="2000" b="1" dirty="0">
                <a:solidFill>
                  <a:srgbClr val="C00000"/>
                </a:solidFill>
              </a:rPr>
              <a:t>g(r, a) = s</a:t>
            </a:r>
            <a:r>
              <a:rPr lang="zh-CN" altLang="en-US" sz="2000" b="1" dirty="0">
                <a:solidFill>
                  <a:srgbClr val="C00000"/>
                </a:solidFill>
              </a:rPr>
              <a:t>。执行以下步骤：</a:t>
            </a:r>
          </a:p>
          <a:p>
            <a:pPr marL="342900" indent="-342900">
              <a:buFont typeface="Wingdings"/>
              <a:buChar char="Ø"/>
            </a:pPr>
            <a:r>
              <a:rPr lang="en-US" altLang="zh-CN" sz="2000" b="1" dirty="0">
                <a:solidFill>
                  <a:srgbClr val="C00000"/>
                </a:solidFill>
              </a:rPr>
              <a:t>Step1</a:t>
            </a:r>
            <a:r>
              <a:rPr lang="zh-CN" altLang="en-US" sz="2000" b="1" dirty="0">
                <a:solidFill>
                  <a:srgbClr val="C00000"/>
                </a:solidFill>
              </a:rPr>
              <a:t>：</a:t>
            </a:r>
            <a:r>
              <a:rPr lang="en-US" altLang="zh-CN" sz="2000" b="1" dirty="0">
                <a:solidFill>
                  <a:srgbClr val="C00000"/>
                </a:solidFill>
              </a:rPr>
              <a:t>state = f(r)</a:t>
            </a:r>
            <a:r>
              <a:rPr lang="zh-CN" altLang="en-US" sz="2000" b="1" dirty="0">
                <a:solidFill>
                  <a:srgbClr val="C00000"/>
                </a:solidFill>
              </a:rPr>
              <a:t>。</a:t>
            </a:r>
          </a:p>
          <a:p>
            <a:pPr marL="342900" indent="-342900">
              <a:buFont typeface="Wingdings"/>
              <a:buChar char="Ø"/>
            </a:pPr>
            <a:r>
              <a:rPr lang="en-US" altLang="zh-CN" sz="2000" b="1" dirty="0">
                <a:solidFill>
                  <a:srgbClr val="C00000"/>
                </a:solidFill>
              </a:rPr>
              <a:t>Step2</a:t>
            </a:r>
            <a:r>
              <a:rPr lang="zh-CN" altLang="en-US" sz="2000" b="1" dirty="0">
                <a:solidFill>
                  <a:srgbClr val="C00000"/>
                </a:solidFill>
              </a:rPr>
              <a:t>：记</a:t>
            </a:r>
            <a:r>
              <a:rPr lang="en-US" altLang="zh-CN" sz="2000" b="1" dirty="0">
                <a:solidFill>
                  <a:srgbClr val="C00000"/>
                </a:solidFill>
              </a:rPr>
              <a:t>f(s) = g(state, a)</a:t>
            </a:r>
          </a:p>
        </p:txBody>
      </p:sp>
    </p:spTree>
    <p:extLst>
      <p:ext uri="{BB962C8B-B14F-4D97-AF65-F5344CB8AC3E}">
        <p14:creationId xmlns:p14="http://schemas.microsoft.com/office/powerpoint/2010/main" val="40050276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323528" y="23711"/>
            <a:ext cx="8229600" cy="711200"/>
          </a:xfrm>
        </p:spPr>
        <p:txBody>
          <a:bodyPr/>
          <a:lstStyle/>
          <a:p>
            <a:pPr eaLnBrk="1" hangingPunct="1"/>
            <a:r>
              <a:rPr lang="zh-CN" altLang="en-US" dirty="0"/>
              <a:t>多模式匹配算法</a:t>
            </a:r>
          </a:p>
        </p:txBody>
      </p:sp>
      <p:sp>
        <p:nvSpPr>
          <p:cNvPr id="108546" name="Rectangle 3"/>
          <p:cNvSpPr>
            <a:spLocks noGrp="1" noChangeArrowheads="1"/>
          </p:cNvSpPr>
          <p:nvPr>
            <p:ph type="body" idx="1"/>
          </p:nvPr>
        </p:nvSpPr>
        <p:spPr>
          <a:xfrm>
            <a:off x="417269" y="1196752"/>
            <a:ext cx="8137525" cy="4752975"/>
          </a:xfrm>
        </p:spPr>
        <p:txBody>
          <a:bodyPr>
            <a:normAutofit fontScale="85000" lnSpcReduction="20000"/>
          </a:bodyPr>
          <a:lstStyle/>
          <a:p>
            <a:pPr eaLnBrk="1" hangingPunct="1">
              <a:lnSpc>
                <a:spcPct val="110000"/>
              </a:lnSpc>
            </a:pPr>
            <a:r>
              <a:rPr lang="zh-CN" altLang="en-US" sz="2800" dirty="0"/>
              <a:t>多模式匹配问题在生物计算、信息检索及信号处理领域有着非常广泛的应用。</a:t>
            </a:r>
          </a:p>
          <a:p>
            <a:pPr eaLnBrk="1" hangingPunct="1">
              <a:lnSpc>
                <a:spcPct val="110000"/>
              </a:lnSpc>
            </a:pPr>
            <a:r>
              <a:rPr lang="zh-CN" altLang="en-US" sz="2800" dirty="0"/>
              <a:t>最早也是最著名的以线性时间复杂度解决这个问题的算法是</a:t>
            </a:r>
            <a:r>
              <a:rPr lang="en-US" altLang="zh-CN" sz="2800" dirty="0"/>
              <a:t>1975</a:t>
            </a:r>
            <a:r>
              <a:rPr lang="zh-CN" altLang="en-US" sz="2800" dirty="0"/>
              <a:t>年</a:t>
            </a:r>
            <a:r>
              <a:rPr lang="en-US" altLang="zh-CN" sz="2800" dirty="0" err="1"/>
              <a:t>Aho-Corasick</a:t>
            </a:r>
            <a:r>
              <a:rPr lang="zh-CN" altLang="en-US" sz="2800" dirty="0"/>
              <a:t>提出的</a:t>
            </a:r>
            <a:r>
              <a:rPr lang="en-US" altLang="zh-CN" sz="2800" dirty="0"/>
              <a:t>AC75</a:t>
            </a:r>
            <a:r>
              <a:rPr lang="zh-CN" altLang="en-US" sz="2800" dirty="0"/>
              <a:t>；</a:t>
            </a:r>
          </a:p>
          <a:p>
            <a:pPr eaLnBrk="1" hangingPunct="1">
              <a:lnSpc>
                <a:spcPct val="110000"/>
              </a:lnSpc>
            </a:pPr>
            <a:r>
              <a:rPr lang="zh-CN" altLang="en-US" sz="2800" dirty="0"/>
              <a:t>对于单模式还有非常好高效的算法</a:t>
            </a:r>
            <a:r>
              <a:rPr lang="en-US" altLang="zh-CN" sz="2800" dirty="0"/>
              <a:t>BM77,</a:t>
            </a:r>
            <a:r>
              <a:rPr lang="zh-CN" altLang="en-US" sz="2800" dirty="0"/>
              <a:t>由</a:t>
            </a:r>
            <a:r>
              <a:rPr lang="en-US" altLang="zh-CN" sz="2800" dirty="0"/>
              <a:t>BM</a:t>
            </a:r>
            <a:r>
              <a:rPr lang="zh-CN" altLang="en-US" sz="2800" dirty="0"/>
              <a:t>中的跳跃思想衍生出了许多变种，应用于单模式和多模式匹配中。</a:t>
            </a:r>
          </a:p>
          <a:p>
            <a:pPr eaLnBrk="1" hangingPunct="1">
              <a:lnSpc>
                <a:spcPct val="110000"/>
              </a:lnSpc>
            </a:pPr>
            <a:r>
              <a:rPr lang="en-US" altLang="zh-CN" sz="2800" dirty="0" err="1"/>
              <a:t>Commentz</a:t>
            </a:r>
            <a:r>
              <a:rPr lang="en-US" altLang="zh-CN" sz="2800" dirty="0"/>
              <a:t>-Walter</a:t>
            </a:r>
            <a:r>
              <a:rPr lang="zh-CN" altLang="en-US" sz="2800" dirty="0"/>
              <a:t>就是在结合</a:t>
            </a:r>
            <a:r>
              <a:rPr lang="en-US" altLang="zh-CN" sz="2800" dirty="0"/>
              <a:t>AC</a:t>
            </a:r>
            <a:r>
              <a:rPr lang="zh-CN" altLang="en-US" sz="2800" dirty="0"/>
              <a:t>和</a:t>
            </a:r>
            <a:r>
              <a:rPr lang="en-US" altLang="zh-CN" sz="2800" dirty="0"/>
              <a:t>BM</a:t>
            </a:r>
            <a:r>
              <a:rPr lang="zh-CN" altLang="en-US" sz="2800" dirty="0"/>
              <a:t>的思想产生的一种多模式匹配算法，</a:t>
            </a:r>
          </a:p>
          <a:p>
            <a:pPr eaLnBrk="1" hangingPunct="1">
              <a:lnSpc>
                <a:spcPct val="110000"/>
              </a:lnSpc>
            </a:pPr>
            <a:r>
              <a:rPr lang="zh-CN" altLang="en-US" sz="2800" dirty="0"/>
              <a:t>另外，</a:t>
            </a:r>
            <a:r>
              <a:rPr lang="en-US" altLang="zh-CN" sz="2800" dirty="0"/>
              <a:t>1992</a:t>
            </a:r>
            <a:r>
              <a:rPr lang="zh-CN" altLang="en-US" sz="2800" dirty="0"/>
              <a:t>年</a:t>
            </a:r>
            <a:r>
              <a:rPr lang="en-US" altLang="zh-CN" sz="2800" dirty="0" err="1"/>
              <a:t>Wu.Sum</a:t>
            </a:r>
            <a:r>
              <a:rPr lang="zh-CN" altLang="en-US" sz="2800" dirty="0"/>
              <a:t>和</a:t>
            </a:r>
            <a:r>
              <a:rPr lang="en-US" altLang="zh-CN" sz="2800" dirty="0" err="1"/>
              <a:t>Udi.manber</a:t>
            </a:r>
            <a:r>
              <a:rPr lang="zh-CN" altLang="en-US" sz="2800" dirty="0"/>
              <a:t>提出的</a:t>
            </a:r>
            <a:r>
              <a:rPr lang="en-US" altLang="zh-CN" sz="2800" dirty="0" err="1"/>
              <a:t>agrep</a:t>
            </a:r>
            <a:r>
              <a:rPr lang="zh-CN" altLang="en-US" sz="2800" dirty="0"/>
              <a:t>是最好的多模算法之一。</a:t>
            </a:r>
          </a:p>
          <a:p>
            <a:pPr eaLnBrk="1" hangingPunct="1">
              <a:lnSpc>
                <a:spcPct val="110000"/>
              </a:lnSpc>
            </a:pPr>
            <a:r>
              <a:rPr lang="zh-CN" altLang="en-US" sz="2800" dirty="0"/>
              <a:t>近年来，由于后缀树（</a:t>
            </a:r>
            <a:r>
              <a:rPr lang="en-US" altLang="zh-CN" sz="2800" dirty="0"/>
              <a:t>suffix tree</a:t>
            </a:r>
            <a:r>
              <a:rPr lang="zh-CN" altLang="en-US" sz="2800" dirty="0"/>
              <a:t>）和后缀自动机</a:t>
            </a:r>
            <a:r>
              <a:rPr lang="en-US" altLang="zh-CN" sz="2800" dirty="0"/>
              <a:t>(suffix </a:t>
            </a:r>
            <a:r>
              <a:rPr lang="en-US" altLang="zh-CN" sz="2800" dirty="0" err="1"/>
              <a:t>auromaton</a:t>
            </a:r>
            <a:r>
              <a:rPr lang="en-US" altLang="zh-CN" sz="2800" dirty="0"/>
              <a:t>)</a:t>
            </a:r>
            <a:r>
              <a:rPr lang="zh-CN" altLang="en-US" sz="2800" dirty="0"/>
              <a:t>的引入，又出现了</a:t>
            </a:r>
            <a:r>
              <a:rPr lang="en-US" altLang="zh-CN" sz="2800" dirty="0"/>
              <a:t>DAWG</a:t>
            </a:r>
            <a:r>
              <a:rPr lang="zh-CN" altLang="en-US" sz="2800" dirty="0"/>
              <a:t>－</a:t>
            </a:r>
            <a:r>
              <a:rPr lang="en-US" altLang="zh-CN" sz="2800" dirty="0"/>
              <a:t>MATCH</a:t>
            </a:r>
            <a:r>
              <a:rPr lang="zh-CN" altLang="en-US" sz="2800" dirty="0"/>
              <a:t>和</a:t>
            </a:r>
            <a:r>
              <a:rPr lang="en-US" altLang="zh-CN" sz="2800" dirty="0" err="1"/>
              <a:t>MultiBDM</a:t>
            </a:r>
            <a:r>
              <a:rPr lang="zh-CN" altLang="en-US" sz="2800" dirty="0"/>
              <a:t>。</a:t>
            </a:r>
          </a:p>
        </p:txBody>
      </p:sp>
    </p:spTree>
    <p:extLst>
      <p:ext uri="{BB962C8B-B14F-4D97-AF65-F5344CB8AC3E}">
        <p14:creationId xmlns:p14="http://schemas.microsoft.com/office/powerpoint/2010/main" val="17282562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altLang="zh-CN" dirty="0"/>
              <a:t>{</a:t>
            </a:r>
            <a:r>
              <a:rPr lang="en-US" altLang="zh-CN" dirty="0" err="1"/>
              <a:t>hers,his,she</a:t>
            </a:r>
            <a:r>
              <a:rPr lang="en-US" altLang="zh-CN" dirty="0"/>
              <a:t>}</a:t>
            </a:r>
            <a:endParaRPr lang="zh-CN" altLang="en-US" dirty="0"/>
          </a:p>
        </p:txBody>
      </p:sp>
      <p:sp>
        <p:nvSpPr>
          <p:cNvPr id="120834"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0</a:t>
            </a:r>
          </a:p>
        </p:txBody>
      </p:sp>
      <p:sp>
        <p:nvSpPr>
          <p:cNvPr id="120835"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1</a:t>
            </a:r>
          </a:p>
        </p:txBody>
      </p:sp>
      <p:sp>
        <p:nvSpPr>
          <p:cNvPr id="120836"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2</a:t>
            </a:r>
          </a:p>
        </p:txBody>
      </p:sp>
      <p:sp>
        <p:nvSpPr>
          <p:cNvPr id="120837"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8</a:t>
            </a:r>
          </a:p>
        </p:txBody>
      </p:sp>
      <p:sp>
        <p:nvSpPr>
          <p:cNvPr id="120838"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9</a:t>
            </a:r>
          </a:p>
        </p:txBody>
      </p:sp>
      <p:sp>
        <p:nvSpPr>
          <p:cNvPr id="120839"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6</a:t>
            </a:r>
          </a:p>
        </p:txBody>
      </p:sp>
      <p:sp>
        <p:nvSpPr>
          <p:cNvPr id="120840"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7</a:t>
            </a:r>
          </a:p>
        </p:txBody>
      </p:sp>
      <p:sp>
        <p:nvSpPr>
          <p:cNvPr id="120841"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3</a:t>
            </a:r>
          </a:p>
        </p:txBody>
      </p:sp>
      <p:sp>
        <p:nvSpPr>
          <p:cNvPr id="120842"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4</a:t>
            </a:r>
          </a:p>
        </p:txBody>
      </p:sp>
      <p:sp>
        <p:nvSpPr>
          <p:cNvPr id="120843"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5</a:t>
            </a:r>
          </a:p>
        </p:txBody>
      </p:sp>
      <p:cxnSp>
        <p:nvCxnSpPr>
          <p:cNvPr id="120844" name="AutoShape 13"/>
          <p:cNvCxnSpPr>
            <a:cxnSpLocks noChangeShapeType="1"/>
            <a:stCxn id="120834" idx="4"/>
            <a:endCxn id="120841"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20845"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20846"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20847"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20848"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20849" name="AutoShape 18"/>
          <p:cNvCxnSpPr>
            <a:cxnSpLocks noChangeShapeType="1"/>
            <a:stCxn id="120835" idx="4"/>
            <a:endCxn id="120839" idx="2"/>
          </p:cNvCxnSpPr>
          <p:nvPr/>
        </p:nvCxnSpPr>
        <p:spPr bwMode="auto">
          <a:xfrm rot="16200000" flipH="1">
            <a:off x="3707606" y="3031332"/>
            <a:ext cx="1044575" cy="973138"/>
          </a:xfrm>
          <a:prstGeom prst="bentConnector2">
            <a:avLst/>
          </a:prstGeom>
          <a:noFill/>
          <a:ln w="9525">
            <a:solidFill>
              <a:schemeClr val="tx1"/>
            </a:solidFill>
            <a:miter lim="800000"/>
            <a:headEnd/>
            <a:tailEnd type="triangle" w="med" len="med"/>
          </a:ln>
        </p:spPr>
      </p:cxnSp>
      <p:sp>
        <p:nvSpPr>
          <p:cNvPr id="120850"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20851"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20852"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cxnSp>
        <p:nvCxnSpPr>
          <p:cNvPr id="120853" name="AutoShape 22"/>
          <p:cNvCxnSpPr>
            <a:cxnSpLocks noChangeShapeType="1"/>
            <a:stCxn id="120834" idx="0"/>
            <a:endCxn id="120834"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20854" name="Text Box 23"/>
          <p:cNvSpPr txBox="1">
            <a:spLocks noChangeArrowheads="1"/>
          </p:cNvSpPr>
          <p:nvPr/>
        </p:nvSpPr>
        <p:spPr bwMode="auto">
          <a:xfrm>
            <a:off x="1114425" y="2060575"/>
            <a:ext cx="1296988" cy="396875"/>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000">
                <a:solidFill>
                  <a:srgbClr val="272777"/>
                </a:solidFill>
              </a:rPr>
              <a:t>¬{h,s}</a:t>
            </a:r>
          </a:p>
        </p:txBody>
      </p:sp>
      <p:sp>
        <p:nvSpPr>
          <p:cNvPr id="120855" name="Text Box 24"/>
          <p:cNvSpPr txBox="1">
            <a:spLocks noChangeArrowheads="1"/>
          </p:cNvSpPr>
          <p:nvPr/>
        </p:nvSpPr>
        <p:spPr bwMode="auto">
          <a:xfrm>
            <a:off x="2555875" y="2203450"/>
            <a:ext cx="576263" cy="396875"/>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20856" name="Text Box 25"/>
          <p:cNvSpPr txBox="1">
            <a:spLocks noChangeArrowheads="1"/>
          </p:cNvSpPr>
          <p:nvPr/>
        </p:nvSpPr>
        <p:spPr bwMode="auto">
          <a:xfrm>
            <a:off x="2555875" y="2060575"/>
            <a:ext cx="360363" cy="519113"/>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20857" name="Text Box 26"/>
          <p:cNvSpPr txBox="1">
            <a:spLocks noChangeArrowheads="1"/>
          </p:cNvSpPr>
          <p:nvPr/>
        </p:nvSpPr>
        <p:spPr bwMode="auto">
          <a:xfrm>
            <a:off x="4140200" y="2132013"/>
            <a:ext cx="360363"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sp>
        <p:nvSpPr>
          <p:cNvPr id="120858" name="Text Box 27"/>
          <p:cNvSpPr txBox="1">
            <a:spLocks noChangeArrowheads="1"/>
          </p:cNvSpPr>
          <p:nvPr/>
        </p:nvSpPr>
        <p:spPr bwMode="auto">
          <a:xfrm>
            <a:off x="5364163" y="2132013"/>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r</a:t>
            </a:r>
          </a:p>
        </p:txBody>
      </p:sp>
      <p:sp>
        <p:nvSpPr>
          <p:cNvPr id="120859" name="Text Box 28"/>
          <p:cNvSpPr txBox="1">
            <a:spLocks noChangeArrowheads="1"/>
          </p:cNvSpPr>
          <p:nvPr/>
        </p:nvSpPr>
        <p:spPr bwMode="auto">
          <a:xfrm>
            <a:off x="6732588" y="2203450"/>
            <a:ext cx="360362" cy="519113"/>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20860" name="Text Box 29"/>
          <p:cNvSpPr txBox="1">
            <a:spLocks noChangeArrowheads="1"/>
          </p:cNvSpPr>
          <p:nvPr/>
        </p:nvSpPr>
        <p:spPr bwMode="auto">
          <a:xfrm>
            <a:off x="4067175" y="3484563"/>
            <a:ext cx="360363"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i</a:t>
            </a:r>
          </a:p>
        </p:txBody>
      </p:sp>
      <p:sp>
        <p:nvSpPr>
          <p:cNvPr id="120861" name="Text Box 30"/>
          <p:cNvSpPr txBox="1">
            <a:spLocks noChangeArrowheads="1"/>
          </p:cNvSpPr>
          <p:nvPr/>
        </p:nvSpPr>
        <p:spPr bwMode="auto">
          <a:xfrm>
            <a:off x="5364163" y="3484563"/>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20862" name="Text Box 31"/>
          <p:cNvSpPr txBox="1">
            <a:spLocks noChangeArrowheads="1"/>
          </p:cNvSpPr>
          <p:nvPr/>
        </p:nvSpPr>
        <p:spPr bwMode="auto">
          <a:xfrm>
            <a:off x="2700338" y="4637088"/>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20863" name="Text Box 32"/>
          <p:cNvSpPr txBox="1">
            <a:spLocks noChangeArrowheads="1"/>
          </p:cNvSpPr>
          <p:nvPr/>
        </p:nvSpPr>
        <p:spPr bwMode="auto">
          <a:xfrm>
            <a:off x="4211638" y="4637088"/>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20864" name="Text Box 33"/>
          <p:cNvSpPr txBox="1">
            <a:spLocks noChangeArrowheads="1"/>
          </p:cNvSpPr>
          <p:nvPr/>
        </p:nvSpPr>
        <p:spPr bwMode="auto">
          <a:xfrm>
            <a:off x="5508625" y="4637088"/>
            <a:ext cx="360363"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spTree>
    <p:extLst>
      <p:ext uri="{BB962C8B-B14F-4D97-AF65-F5344CB8AC3E}">
        <p14:creationId xmlns:p14="http://schemas.microsoft.com/office/powerpoint/2010/main" val="2689326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468313" y="908050"/>
            <a:ext cx="8229600" cy="711200"/>
          </a:xfrm>
        </p:spPr>
        <p:txBody>
          <a:bodyPr/>
          <a:lstStyle/>
          <a:p>
            <a:pPr eaLnBrk="1" hangingPunct="1"/>
            <a:r>
              <a:rPr lang="zh-CN" altLang="en-US"/>
              <a:t>失效函数</a:t>
            </a:r>
          </a:p>
        </p:txBody>
      </p:sp>
      <p:sp>
        <p:nvSpPr>
          <p:cNvPr id="1282051" name="Rectangle 3"/>
          <p:cNvSpPr>
            <a:spLocks noGrp="1" noChangeArrowheads="1"/>
          </p:cNvSpPr>
          <p:nvPr>
            <p:ph type="body" idx="1"/>
          </p:nvPr>
        </p:nvSpPr>
        <p:spPr>
          <a:xfrm>
            <a:off x="755650" y="1628775"/>
            <a:ext cx="7772400" cy="4968875"/>
          </a:xfrm>
        </p:spPr>
        <p:txBody>
          <a:bodyPr/>
          <a:lstStyle/>
          <a:p>
            <a:pPr eaLnBrk="1" hangingPunct="1">
              <a:lnSpc>
                <a:spcPct val="90000"/>
              </a:lnSpc>
            </a:pPr>
            <a:r>
              <a:rPr lang="en-US" altLang="zh-CN" sz="2800"/>
              <a:t>g(r,a)=r’</a:t>
            </a:r>
          </a:p>
          <a:p>
            <a:pPr eaLnBrk="1" hangingPunct="1">
              <a:lnSpc>
                <a:spcPct val="90000"/>
              </a:lnSpc>
            </a:pPr>
            <a:r>
              <a:rPr lang="en-US" altLang="zh-CN" sz="2800"/>
              <a:t>state=f(r)</a:t>
            </a:r>
          </a:p>
          <a:p>
            <a:pPr eaLnBrk="1" hangingPunct="1">
              <a:lnSpc>
                <a:spcPct val="90000"/>
              </a:lnSpc>
            </a:pPr>
            <a:r>
              <a:rPr lang="en-US" altLang="zh-CN" sz="2800"/>
              <a:t>f(r’)=g(state,a)</a:t>
            </a:r>
          </a:p>
          <a:p>
            <a:pPr eaLnBrk="1" hangingPunct="1">
              <a:lnSpc>
                <a:spcPct val="90000"/>
              </a:lnSpc>
            </a:pPr>
            <a:r>
              <a:rPr lang="en-US" altLang="zh-CN" sz="2800"/>
              <a:t>d=1 </a:t>
            </a:r>
          </a:p>
          <a:p>
            <a:pPr eaLnBrk="1" hangingPunct="1">
              <a:lnSpc>
                <a:spcPct val="90000"/>
              </a:lnSpc>
            </a:pPr>
            <a:r>
              <a:rPr lang="en-US" altLang="zh-CN" sz="2800">
                <a:hlinkClick r:id="rId2" action="ppaction://hlinksldjump"/>
              </a:rPr>
              <a:t>1</a:t>
            </a:r>
            <a:r>
              <a:rPr lang="en-US" altLang="zh-CN" sz="2800"/>
              <a:t>,</a:t>
            </a:r>
            <a:r>
              <a:rPr lang="en-US" altLang="zh-CN" sz="2800">
                <a:hlinkClick r:id="rId2" action="ppaction://hlinksldjump"/>
              </a:rPr>
              <a:t>3</a:t>
            </a:r>
            <a:endParaRPr lang="en-US" altLang="zh-CN" sz="2800"/>
          </a:p>
          <a:p>
            <a:pPr eaLnBrk="1" hangingPunct="1">
              <a:lnSpc>
                <a:spcPct val="90000"/>
              </a:lnSpc>
            </a:pPr>
            <a:r>
              <a:rPr lang="en-US" altLang="zh-CN" sz="2800"/>
              <a:t>f(1)=0,f(3)=0</a:t>
            </a:r>
          </a:p>
          <a:p>
            <a:pPr eaLnBrk="1" hangingPunct="1">
              <a:lnSpc>
                <a:spcPct val="90000"/>
              </a:lnSpc>
            </a:pPr>
            <a:r>
              <a:rPr lang="en-US" altLang="zh-CN" sz="2800"/>
              <a:t>d=2</a:t>
            </a:r>
          </a:p>
          <a:p>
            <a:pPr eaLnBrk="1" hangingPunct="1">
              <a:lnSpc>
                <a:spcPct val="90000"/>
              </a:lnSpc>
            </a:pPr>
            <a:r>
              <a:rPr lang="en-US" altLang="zh-CN" sz="2800">
                <a:hlinkClick r:id="rId2" action="ppaction://hlinksldjump"/>
              </a:rPr>
              <a:t>2</a:t>
            </a:r>
            <a:r>
              <a:rPr lang="en-US" altLang="zh-CN" sz="2800"/>
              <a:t>=g(1,e),state=f(1)=0,  f(2)=g(state,e)=0</a:t>
            </a:r>
          </a:p>
          <a:p>
            <a:pPr eaLnBrk="1" hangingPunct="1">
              <a:lnSpc>
                <a:spcPct val="90000"/>
              </a:lnSpc>
            </a:pPr>
            <a:r>
              <a:rPr lang="en-US" altLang="zh-CN" sz="2800">
                <a:hlinkClick r:id="rId2" action="ppaction://hlinksldjump"/>
              </a:rPr>
              <a:t>6</a:t>
            </a:r>
            <a:r>
              <a:rPr lang="en-US" altLang="zh-CN" sz="2800"/>
              <a:t>=g(1,i),state=f(1)=0,  f(6)=g(state,i)=0</a:t>
            </a:r>
          </a:p>
          <a:p>
            <a:pPr eaLnBrk="1" hangingPunct="1">
              <a:lnSpc>
                <a:spcPct val="90000"/>
              </a:lnSpc>
            </a:pPr>
            <a:r>
              <a:rPr lang="en-US" altLang="zh-CN" sz="2800">
                <a:hlinkClick r:id="rId2" action="ppaction://hlinksldjump"/>
              </a:rPr>
              <a:t>4</a:t>
            </a:r>
            <a:r>
              <a:rPr lang="en-US" altLang="zh-CN" sz="2800"/>
              <a:t>=g(3,h),state=f(3)=0, f(4)=g(state,h)=g(0,h)=1</a:t>
            </a:r>
          </a:p>
          <a:p>
            <a:pPr eaLnBrk="1" hangingPunct="1">
              <a:lnSpc>
                <a:spcPct val="90000"/>
              </a:lnSpc>
            </a:pPr>
            <a:endParaRPr lang="zh-CN" altLang="en-US" sz="2800"/>
          </a:p>
        </p:txBody>
      </p:sp>
      <p:grpSp>
        <p:nvGrpSpPr>
          <p:cNvPr id="121859" name="组合 1"/>
          <p:cNvGrpSpPr>
            <a:grpSpLocks/>
          </p:cNvGrpSpPr>
          <p:nvPr/>
        </p:nvGrpSpPr>
        <p:grpSpPr bwMode="auto">
          <a:xfrm>
            <a:off x="3462553" y="1468151"/>
            <a:ext cx="5357597" cy="2465674"/>
            <a:chOff x="791071" y="1933270"/>
            <a:chExt cx="7092454" cy="3583293"/>
          </a:xfrm>
        </p:grpSpPr>
        <p:sp>
          <p:nvSpPr>
            <p:cNvPr id="121860"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0</a:t>
              </a:r>
            </a:p>
          </p:txBody>
        </p:sp>
        <p:sp>
          <p:nvSpPr>
            <p:cNvPr id="121861"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1</a:t>
              </a:r>
            </a:p>
          </p:txBody>
        </p:sp>
        <p:sp>
          <p:nvSpPr>
            <p:cNvPr id="121862"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2</a:t>
              </a:r>
            </a:p>
          </p:txBody>
        </p:sp>
        <p:sp>
          <p:nvSpPr>
            <p:cNvPr id="121863"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8</a:t>
              </a:r>
            </a:p>
          </p:txBody>
        </p:sp>
        <p:sp>
          <p:nvSpPr>
            <p:cNvPr id="121864"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9</a:t>
              </a:r>
            </a:p>
          </p:txBody>
        </p:sp>
        <p:sp>
          <p:nvSpPr>
            <p:cNvPr id="121865"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6</a:t>
              </a:r>
            </a:p>
          </p:txBody>
        </p:sp>
        <p:sp>
          <p:nvSpPr>
            <p:cNvPr id="121866"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7</a:t>
              </a:r>
            </a:p>
          </p:txBody>
        </p:sp>
        <p:sp>
          <p:nvSpPr>
            <p:cNvPr id="121867"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3</a:t>
              </a:r>
            </a:p>
          </p:txBody>
        </p:sp>
        <p:sp>
          <p:nvSpPr>
            <p:cNvPr id="121868"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4</a:t>
              </a:r>
            </a:p>
          </p:txBody>
        </p:sp>
        <p:sp>
          <p:nvSpPr>
            <p:cNvPr id="121869"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5</a:t>
              </a:r>
            </a:p>
          </p:txBody>
        </p:sp>
        <p:cxnSp>
          <p:nvCxnSpPr>
            <p:cNvPr id="121870" name="AutoShape 13"/>
            <p:cNvCxnSpPr>
              <a:cxnSpLocks noChangeShapeType="1"/>
              <a:stCxn id="121860" idx="4"/>
              <a:endCxn id="121867"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21871"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21872"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21873"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21874"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21875" name="AutoShape 18"/>
            <p:cNvCxnSpPr>
              <a:cxnSpLocks noChangeShapeType="1"/>
              <a:stCxn id="121861" idx="4"/>
              <a:endCxn id="121865" idx="2"/>
            </p:cNvCxnSpPr>
            <p:nvPr/>
          </p:nvCxnSpPr>
          <p:spPr bwMode="auto">
            <a:xfrm rot="16200000" flipH="1">
              <a:off x="3707606" y="3031332"/>
              <a:ext cx="1044575" cy="973138"/>
            </a:xfrm>
            <a:prstGeom prst="bentConnector2">
              <a:avLst/>
            </a:prstGeom>
            <a:noFill/>
            <a:ln w="9525">
              <a:solidFill>
                <a:schemeClr val="tx1"/>
              </a:solidFill>
              <a:miter lim="800000"/>
              <a:headEnd/>
              <a:tailEnd type="triangle" w="med" len="med"/>
            </a:ln>
          </p:spPr>
        </p:cxnSp>
        <p:sp>
          <p:nvSpPr>
            <p:cNvPr id="121876"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21877"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21878"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cxnSp>
          <p:nvCxnSpPr>
            <p:cNvPr id="121879" name="AutoShape 22"/>
            <p:cNvCxnSpPr>
              <a:cxnSpLocks noChangeShapeType="1"/>
              <a:stCxn id="121860" idx="0"/>
              <a:endCxn id="121860"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21880" name="Text Box 23"/>
            <p:cNvSpPr txBox="1">
              <a:spLocks noChangeArrowheads="1"/>
            </p:cNvSpPr>
            <p:nvPr/>
          </p:nvSpPr>
          <p:spPr bwMode="auto">
            <a:xfrm>
              <a:off x="791071" y="1933270"/>
              <a:ext cx="1296988"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dirty="0">
                  <a:solidFill>
                    <a:srgbClr val="272777"/>
                  </a:solidFill>
                </a:rPr>
                <a:t>¬{</a:t>
              </a:r>
              <a:r>
                <a:rPr kumimoji="1" lang="en-US" altLang="zh-CN" dirty="0" err="1">
                  <a:solidFill>
                    <a:srgbClr val="272777"/>
                  </a:solidFill>
                </a:rPr>
                <a:t>h,s</a:t>
              </a:r>
              <a:r>
                <a:rPr kumimoji="1" lang="en-US" altLang="zh-CN" dirty="0">
                  <a:solidFill>
                    <a:srgbClr val="272777"/>
                  </a:solidFill>
                </a:rPr>
                <a:t>}</a:t>
              </a:r>
            </a:p>
          </p:txBody>
        </p:sp>
        <p:sp>
          <p:nvSpPr>
            <p:cNvPr id="121881" name="Text Box 24"/>
            <p:cNvSpPr txBox="1">
              <a:spLocks noChangeArrowheads="1"/>
            </p:cNvSpPr>
            <p:nvPr/>
          </p:nvSpPr>
          <p:spPr bwMode="auto">
            <a:xfrm>
              <a:off x="2555874" y="2203450"/>
              <a:ext cx="5762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a:solidFill>
                  <a:srgbClr val="272777"/>
                </a:solidFill>
              </a:endParaRPr>
            </a:p>
          </p:txBody>
        </p:sp>
        <p:sp>
          <p:nvSpPr>
            <p:cNvPr id="121882" name="Text Box 25"/>
            <p:cNvSpPr txBox="1">
              <a:spLocks noChangeArrowheads="1"/>
            </p:cNvSpPr>
            <p:nvPr/>
          </p:nvSpPr>
          <p:spPr bwMode="auto">
            <a:xfrm>
              <a:off x="2555874" y="2060575"/>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1883" name="Text Box 26"/>
            <p:cNvSpPr txBox="1">
              <a:spLocks noChangeArrowheads="1"/>
            </p:cNvSpPr>
            <p:nvPr/>
          </p:nvSpPr>
          <p:spPr bwMode="auto">
            <a:xfrm>
              <a:off x="4140200"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sp>
          <p:nvSpPr>
            <p:cNvPr id="121884" name="Text Box 27"/>
            <p:cNvSpPr txBox="1">
              <a:spLocks noChangeArrowheads="1"/>
            </p:cNvSpPr>
            <p:nvPr/>
          </p:nvSpPr>
          <p:spPr bwMode="auto">
            <a:xfrm>
              <a:off x="5364163"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r</a:t>
              </a:r>
            </a:p>
          </p:txBody>
        </p:sp>
        <p:sp>
          <p:nvSpPr>
            <p:cNvPr id="121885" name="Text Box 28"/>
            <p:cNvSpPr txBox="1">
              <a:spLocks noChangeArrowheads="1"/>
            </p:cNvSpPr>
            <p:nvPr/>
          </p:nvSpPr>
          <p:spPr bwMode="auto">
            <a:xfrm>
              <a:off x="6732587" y="2203450"/>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1886" name="Text Box 29"/>
            <p:cNvSpPr txBox="1">
              <a:spLocks noChangeArrowheads="1"/>
            </p:cNvSpPr>
            <p:nvPr/>
          </p:nvSpPr>
          <p:spPr bwMode="auto">
            <a:xfrm>
              <a:off x="4067174"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i</a:t>
              </a:r>
            </a:p>
          </p:txBody>
        </p:sp>
        <p:sp>
          <p:nvSpPr>
            <p:cNvPr id="121887" name="Text Box 30"/>
            <p:cNvSpPr txBox="1">
              <a:spLocks noChangeArrowheads="1"/>
            </p:cNvSpPr>
            <p:nvPr/>
          </p:nvSpPr>
          <p:spPr bwMode="auto">
            <a:xfrm>
              <a:off x="5364163"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1888" name="Text Box 31"/>
            <p:cNvSpPr txBox="1">
              <a:spLocks noChangeArrowheads="1"/>
            </p:cNvSpPr>
            <p:nvPr/>
          </p:nvSpPr>
          <p:spPr bwMode="auto">
            <a:xfrm>
              <a:off x="27003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1889" name="Text Box 32"/>
            <p:cNvSpPr txBox="1">
              <a:spLocks noChangeArrowheads="1"/>
            </p:cNvSpPr>
            <p:nvPr/>
          </p:nvSpPr>
          <p:spPr bwMode="auto">
            <a:xfrm>
              <a:off x="42116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1890" name="Text Box 33"/>
            <p:cNvSpPr txBox="1">
              <a:spLocks noChangeArrowheads="1"/>
            </p:cNvSpPr>
            <p:nvPr/>
          </p:nvSpPr>
          <p:spPr bwMode="auto">
            <a:xfrm>
              <a:off x="5508625"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grpSp>
    </p:spTree>
    <p:extLst>
      <p:ext uri="{BB962C8B-B14F-4D97-AF65-F5344CB8AC3E}">
        <p14:creationId xmlns:p14="http://schemas.microsoft.com/office/powerpoint/2010/main" val="3576300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2051">
                                            <p:txEl>
                                              <p:pRg st="3" end="3"/>
                                            </p:txEl>
                                          </p:spTgt>
                                        </p:tgtEl>
                                        <p:attrNameLst>
                                          <p:attrName>style.visibility</p:attrName>
                                        </p:attrNameLst>
                                      </p:cBhvr>
                                      <p:to>
                                        <p:strVal val="visible"/>
                                      </p:to>
                                    </p:set>
                                    <p:animEffect transition="in" filter="blinds(horizontal)">
                                      <p:cBhvr>
                                        <p:cTn id="7" dur="500"/>
                                        <p:tgtEl>
                                          <p:spTgt spid="12820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2051">
                                            <p:txEl>
                                              <p:pRg st="4" end="4"/>
                                            </p:txEl>
                                          </p:spTgt>
                                        </p:tgtEl>
                                        <p:attrNameLst>
                                          <p:attrName>style.visibility</p:attrName>
                                        </p:attrNameLst>
                                      </p:cBhvr>
                                      <p:to>
                                        <p:strVal val="visible"/>
                                      </p:to>
                                    </p:set>
                                    <p:animEffect transition="in" filter="blinds(horizontal)">
                                      <p:cBhvr>
                                        <p:cTn id="12" dur="500"/>
                                        <p:tgtEl>
                                          <p:spTgt spid="128205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2051">
                                            <p:txEl>
                                              <p:pRg st="5" end="5"/>
                                            </p:txEl>
                                          </p:spTgt>
                                        </p:tgtEl>
                                        <p:attrNameLst>
                                          <p:attrName>style.visibility</p:attrName>
                                        </p:attrNameLst>
                                      </p:cBhvr>
                                      <p:to>
                                        <p:strVal val="visible"/>
                                      </p:to>
                                    </p:set>
                                    <p:animEffect transition="in" filter="blinds(horizontal)">
                                      <p:cBhvr>
                                        <p:cTn id="17" dur="500"/>
                                        <p:tgtEl>
                                          <p:spTgt spid="12820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2051">
                                            <p:txEl>
                                              <p:pRg st="6" end="6"/>
                                            </p:txEl>
                                          </p:spTgt>
                                        </p:tgtEl>
                                        <p:attrNameLst>
                                          <p:attrName>style.visibility</p:attrName>
                                        </p:attrNameLst>
                                      </p:cBhvr>
                                      <p:to>
                                        <p:strVal val="visible"/>
                                      </p:to>
                                    </p:set>
                                    <p:animEffect transition="in" filter="blinds(horizontal)">
                                      <p:cBhvr>
                                        <p:cTn id="22" dur="500"/>
                                        <p:tgtEl>
                                          <p:spTgt spid="128205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82051">
                                            <p:txEl>
                                              <p:pRg st="7" end="7"/>
                                            </p:txEl>
                                          </p:spTgt>
                                        </p:tgtEl>
                                        <p:attrNameLst>
                                          <p:attrName>style.visibility</p:attrName>
                                        </p:attrNameLst>
                                      </p:cBhvr>
                                      <p:to>
                                        <p:strVal val="visible"/>
                                      </p:to>
                                    </p:set>
                                    <p:animEffect transition="in" filter="blinds(horizontal)">
                                      <p:cBhvr>
                                        <p:cTn id="27" dur="500"/>
                                        <p:tgtEl>
                                          <p:spTgt spid="128205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82051">
                                            <p:txEl>
                                              <p:pRg st="8" end="8"/>
                                            </p:txEl>
                                          </p:spTgt>
                                        </p:tgtEl>
                                        <p:attrNameLst>
                                          <p:attrName>style.visibility</p:attrName>
                                        </p:attrNameLst>
                                      </p:cBhvr>
                                      <p:to>
                                        <p:strVal val="visible"/>
                                      </p:to>
                                    </p:set>
                                    <p:animEffect transition="in" filter="blinds(horizontal)">
                                      <p:cBhvr>
                                        <p:cTn id="32" dur="500"/>
                                        <p:tgtEl>
                                          <p:spTgt spid="128205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82051">
                                            <p:txEl>
                                              <p:pRg st="9" end="9"/>
                                            </p:txEl>
                                          </p:spTgt>
                                        </p:tgtEl>
                                        <p:attrNameLst>
                                          <p:attrName>style.visibility</p:attrName>
                                        </p:attrNameLst>
                                      </p:cBhvr>
                                      <p:to>
                                        <p:strVal val="visible"/>
                                      </p:to>
                                    </p:set>
                                    <p:animEffect transition="in" filter="blinds(horizontal)">
                                      <p:cBhvr>
                                        <p:cTn id="37" dur="500"/>
                                        <p:tgtEl>
                                          <p:spTgt spid="1282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a:xfrm>
            <a:off x="539750" y="836613"/>
            <a:ext cx="8229600" cy="711200"/>
          </a:xfrm>
        </p:spPr>
        <p:txBody>
          <a:bodyPr/>
          <a:lstStyle/>
          <a:p>
            <a:pPr eaLnBrk="1" hangingPunct="1"/>
            <a:r>
              <a:rPr lang="zh-CN" altLang="en-US"/>
              <a:t>失效函数</a:t>
            </a:r>
          </a:p>
        </p:txBody>
      </p:sp>
      <p:sp>
        <p:nvSpPr>
          <p:cNvPr id="1283075" name="Rectangle 3"/>
          <p:cNvSpPr>
            <a:spLocks noGrp="1" noChangeArrowheads="1"/>
          </p:cNvSpPr>
          <p:nvPr>
            <p:ph type="body" idx="1"/>
          </p:nvPr>
        </p:nvSpPr>
        <p:spPr>
          <a:xfrm>
            <a:off x="827088" y="1557338"/>
            <a:ext cx="7772400" cy="4891087"/>
          </a:xfrm>
        </p:spPr>
        <p:txBody>
          <a:bodyPr>
            <a:normAutofit lnSpcReduction="10000"/>
          </a:bodyPr>
          <a:lstStyle/>
          <a:p>
            <a:pPr eaLnBrk="1" hangingPunct="1">
              <a:lnSpc>
                <a:spcPct val="80000"/>
              </a:lnSpc>
            </a:pPr>
            <a:r>
              <a:rPr lang="en-US" altLang="zh-CN" sz="2800"/>
              <a:t>g(r,a)=r’</a:t>
            </a:r>
          </a:p>
          <a:p>
            <a:pPr eaLnBrk="1" hangingPunct="1">
              <a:lnSpc>
                <a:spcPct val="80000"/>
              </a:lnSpc>
            </a:pPr>
            <a:r>
              <a:rPr lang="en-US" altLang="zh-CN" sz="2800"/>
              <a:t>state=f(r) </a:t>
            </a:r>
          </a:p>
          <a:p>
            <a:pPr eaLnBrk="1" hangingPunct="1">
              <a:lnSpc>
                <a:spcPct val="80000"/>
              </a:lnSpc>
            </a:pPr>
            <a:r>
              <a:rPr lang="en-US" altLang="zh-CN" sz="2800"/>
              <a:t>f(r’)=g(state,a)</a:t>
            </a:r>
          </a:p>
          <a:p>
            <a:pPr eaLnBrk="1" hangingPunct="1">
              <a:lnSpc>
                <a:spcPct val="80000"/>
              </a:lnSpc>
            </a:pPr>
            <a:r>
              <a:rPr lang="en-US" altLang="zh-CN" sz="2800"/>
              <a:t>if g(state,a)=fails state=f(r)</a:t>
            </a:r>
          </a:p>
          <a:p>
            <a:pPr eaLnBrk="1" hangingPunct="1"/>
            <a:r>
              <a:rPr lang="en-US" altLang="zh-CN" sz="2800"/>
              <a:t>f(6)=0   f(2)=0  f(4)=1</a:t>
            </a:r>
          </a:p>
          <a:p>
            <a:pPr eaLnBrk="1" hangingPunct="1"/>
            <a:r>
              <a:rPr lang="en-US" altLang="zh-CN" sz="2800"/>
              <a:t>d=3</a:t>
            </a:r>
          </a:p>
          <a:p>
            <a:pPr eaLnBrk="1" hangingPunct="1"/>
            <a:r>
              <a:rPr lang="en-US" altLang="zh-CN" sz="2800">
                <a:hlinkClick r:id="rId2" action="ppaction://hlinksldjump"/>
              </a:rPr>
              <a:t>8</a:t>
            </a:r>
            <a:r>
              <a:rPr lang="en-US" altLang="zh-CN" sz="2800"/>
              <a:t>=g(2,r) state=f(2)=0, f(8)=g(state,r)=0</a:t>
            </a:r>
          </a:p>
          <a:p>
            <a:pPr eaLnBrk="1" hangingPunct="1"/>
            <a:r>
              <a:rPr lang="en-US" altLang="zh-CN" sz="2800">
                <a:hlinkClick r:id="rId2" action="ppaction://hlinksldjump"/>
              </a:rPr>
              <a:t>7</a:t>
            </a:r>
            <a:r>
              <a:rPr lang="en-US" altLang="zh-CN" sz="2800"/>
              <a:t>=g(6,s) state=f(6)=0,f(7)=g(state,s)=g(0,s)=3</a:t>
            </a:r>
          </a:p>
          <a:p>
            <a:pPr eaLnBrk="1" hangingPunct="1"/>
            <a:r>
              <a:rPr lang="en-US" altLang="zh-CN" sz="2800">
                <a:hlinkClick r:id="rId2" action="ppaction://hlinksldjump"/>
              </a:rPr>
              <a:t>5</a:t>
            </a:r>
            <a:r>
              <a:rPr lang="en-US" altLang="zh-CN" sz="2800"/>
              <a:t>=g(4,e) state=f(4)=1,f(5)=g(1,e)=2</a:t>
            </a:r>
          </a:p>
          <a:p>
            <a:pPr eaLnBrk="1" hangingPunct="1"/>
            <a:r>
              <a:rPr lang="en-US" altLang="zh-CN" sz="2800"/>
              <a:t>d=4</a:t>
            </a:r>
          </a:p>
          <a:p>
            <a:pPr eaLnBrk="1" hangingPunct="1"/>
            <a:r>
              <a:rPr lang="en-US" altLang="zh-CN" sz="2800">
                <a:hlinkClick r:id="rId2" action="ppaction://hlinksldjump"/>
              </a:rPr>
              <a:t>9</a:t>
            </a:r>
            <a:r>
              <a:rPr lang="en-US" altLang="zh-CN" sz="2800"/>
              <a:t>=g(8,s) state=f(8)=0,f(9)=g(0,s)=3</a:t>
            </a:r>
          </a:p>
          <a:p>
            <a:pPr eaLnBrk="1" hangingPunct="1">
              <a:lnSpc>
                <a:spcPct val="80000"/>
              </a:lnSpc>
            </a:pPr>
            <a:endParaRPr lang="zh-CN" altLang="en-US" sz="2800"/>
          </a:p>
        </p:txBody>
      </p:sp>
      <p:grpSp>
        <p:nvGrpSpPr>
          <p:cNvPr id="122883" name="组合 3"/>
          <p:cNvGrpSpPr>
            <a:grpSpLocks/>
          </p:cNvGrpSpPr>
          <p:nvPr/>
        </p:nvGrpSpPr>
        <p:grpSpPr bwMode="auto">
          <a:xfrm>
            <a:off x="3793429" y="1221155"/>
            <a:ext cx="5315646" cy="2568208"/>
            <a:chOff x="846606" y="1781768"/>
            <a:chExt cx="7036919" cy="3734795"/>
          </a:xfrm>
        </p:grpSpPr>
        <p:sp>
          <p:nvSpPr>
            <p:cNvPr id="122884"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0</a:t>
              </a:r>
            </a:p>
          </p:txBody>
        </p:sp>
        <p:sp>
          <p:nvSpPr>
            <p:cNvPr id="122885"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1</a:t>
              </a:r>
            </a:p>
          </p:txBody>
        </p:sp>
        <p:sp>
          <p:nvSpPr>
            <p:cNvPr id="122886"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2</a:t>
              </a:r>
            </a:p>
          </p:txBody>
        </p:sp>
        <p:sp>
          <p:nvSpPr>
            <p:cNvPr id="122887"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8</a:t>
              </a:r>
            </a:p>
          </p:txBody>
        </p:sp>
        <p:sp>
          <p:nvSpPr>
            <p:cNvPr id="122888"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9</a:t>
              </a:r>
            </a:p>
          </p:txBody>
        </p:sp>
        <p:sp>
          <p:nvSpPr>
            <p:cNvPr id="122889"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6</a:t>
              </a:r>
            </a:p>
          </p:txBody>
        </p:sp>
        <p:sp>
          <p:nvSpPr>
            <p:cNvPr id="122890"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7</a:t>
              </a:r>
            </a:p>
          </p:txBody>
        </p:sp>
        <p:sp>
          <p:nvSpPr>
            <p:cNvPr id="122891"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3</a:t>
              </a:r>
            </a:p>
          </p:txBody>
        </p:sp>
        <p:sp>
          <p:nvSpPr>
            <p:cNvPr id="122892"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4</a:t>
              </a:r>
            </a:p>
          </p:txBody>
        </p:sp>
        <p:sp>
          <p:nvSpPr>
            <p:cNvPr id="122893"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5</a:t>
              </a:r>
            </a:p>
          </p:txBody>
        </p:sp>
        <p:cxnSp>
          <p:nvCxnSpPr>
            <p:cNvPr id="122894" name="AutoShape 13"/>
            <p:cNvCxnSpPr>
              <a:cxnSpLocks noChangeShapeType="1"/>
              <a:stCxn id="122884" idx="4"/>
              <a:endCxn id="122891"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22895"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22896"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22897"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22898"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22899" name="AutoShape 18"/>
            <p:cNvCxnSpPr>
              <a:cxnSpLocks noChangeShapeType="1"/>
              <a:stCxn id="122885" idx="4"/>
              <a:endCxn id="122889" idx="2"/>
            </p:cNvCxnSpPr>
            <p:nvPr/>
          </p:nvCxnSpPr>
          <p:spPr bwMode="auto">
            <a:xfrm rot="16200000" flipH="1">
              <a:off x="3707606" y="3031332"/>
              <a:ext cx="1044575" cy="973138"/>
            </a:xfrm>
            <a:prstGeom prst="bentConnector2">
              <a:avLst/>
            </a:prstGeom>
            <a:noFill/>
            <a:ln w="9525">
              <a:solidFill>
                <a:schemeClr val="tx1"/>
              </a:solidFill>
              <a:miter lim="800000"/>
              <a:headEnd/>
              <a:tailEnd type="triangle" w="med" len="med"/>
            </a:ln>
          </p:spPr>
        </p:cxnSp>
        <p:sp>
          <p:nvSpPr>
            <p:cNvPr id="122900"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22901"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22902"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cxnSp>
          <p:nvCxnSpPr>
            <p:cNvPr id="122903" name="AutoShape 22"/>
            <p:cNvCxnSpPr>
              <a:cxnSpLocks noChangeShapeType="1"/>
              <a:stCxn id="122884" idx="0"/>
              <a:endCxn id="122884"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22904" name="Text Box 23"/>
            <p:cNvSpPr txBox="1">
              <a:spLocks noChangeArrowheads="1"/>
            </p:cNvSpPr>
            <p:nvPr/>
          </p:nvSpPr>
          <p:spPr bwMode="auto">
            <a:xfrm>
              <a:off x="846606" y="1781768"/>
              <a:ext cx="1296988"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dirty="0">
                  <a:solidFill>
                    <a:srgbClr val="272777"/>
                  </a:solidFill>
                </a:rPr>
                <a:t>¬{</a:t>
              </a:r>
              <a:r>
                <a:rPr kumimoji="1" lang="en-US" altLang="zh-CN" dirty="0" err="1">
                  <a:solidFill>
                    <a:srgbClr val="272777"/>
                  </a:solidFill>
                </a:rPr>
                <a:t>h,s</a:t>
              </a:r>
              <a:r>
                <a:rPr kumimoji="1" lang="en-US" altLang="zh-CN" dirty="0">
                  <a:solidFill>
                    <a:srgbClr val="272777"/>
                  </a:solidFill>
                </a:rPr>
                <a:t>}</a:t>
              </a:r>
            </a:p>
          </p:txBody>
        </p:sp>
        <p:sp>
          <p:nvSpPr>
            <p:cNvPr id="122905" name="Text Box 24"/>
            <p:cNvSpPr txBox="1">
              <a:spLocks noChangeArrowheads="1"/>
            </p:cNvSpPr>
            <p:nvPr/>
          </p:nvSpPr>
          <p:spPr bwMode="auto">
            <a:xfrm>
              <a:off x="2555874" y="2203450"/>
              <a:ext cx="5762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a:solidFill>
                  <a:srgbClr val="272777"/>
                </a:solidFill>
              </a:endParaRPr>
            </a:p>
          </p:txBody>
        </p:sp>
        <p:sp>
          <p:nvSpPr>
            <p:cNvPr id="122906" name="Text Box 25"/>
            <p:cNvSpPr txBox="1">
              <a:spLocks noChangeArrowheads="1"/>
            </p:cNvSpPr>
            <p:nvPr/>
          </p:nvSpPr>
          <p:spPr bwMode="auto">
            <a:xfrm>
              <a:off x="2555874" y="2060575"/>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2907" name="Text Box 26"/>
            <p:cNvSpPr txBox="1">
              <a:spLocks noChangeArrowheads="1"/>
            </p:cNvSpPr>
            <p:nvPr/>
          </p:nvSpPr>
          <p:spPr bwMode="auto">
            <a:xfrm>
              <a:off x="4140200"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sp>
          <p:nvSpPr>
            <p:cNvPr id="122908" name="Text Box 27"/>
            <p:cNvSpPr txBox="1">
              <a:spLocks noChangeArrowheads="1"/>
            </p:cNvSpPr>
            <p:nvPr/>
          </p:nvSpPr>
          <p:spPr bwMode="auto">
            <a:xfrm>
              <a:off x="5364163"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r</a:t>
              </a:r>
            </a:p>
          </p:txBody>
        </p:sp>
        <p:sp>
          <p:nvSpPr>
            <p:cNvPr id="122909" name="Text Box 28"/>
            <p:cNvSpPr txBox="1">
              <a:spLocks noChangeArrowheads="1"/>
            </p:cNvSpPr>
            <p:nvPr/>
          </p:nvSpPr>
          <p:spPr bwMode="auto">
            <a:xfrm>
              <a:off x="6732587" y="2203450"/>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2910" name="Text Box 29"/>
            <p:cNvSpPr txBox="1">
              <a:spLocks noChangeArrowheads="1"/>
            </p:cNvSpPr>
            <p:nvPr/>
          </p:nvSpPr>
          <p:spPr bwMode="auto">
            <a:xfrm>
              <a:off x="4067174"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i</a:t>
              </a:r>
            </a:p>
          </p:txBody>
        </p:sp>
        <p:sp>
          <p:nvSpPr>
            <p:cNvPr id="122911" name="Text Box 30"/>
            <p:cNvSpPr txBox="1">
              <a:spLocks noChangeArrowheads="1"/>
            </p:cNvSpPr>
            <p:nvPr/>
          </p:nvSpPr>
          <p:spPr bwMode="auto">
            <a:xfrm>
              <a:off x="5364163"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2912" name="Text Box 31"/>
            <p:cNvSpPr txBox="1">
              <a:spLocks noChangeArrowheads="1"/>
            </p:cNvSpPr>
            <p:nvPr/>
          </p:nvSpPr>
          <p:spPr bwMode="auto">
            <a:xfrm>
              <a:off x="27003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2913" name="Text Box 32"/>
            <p:cNvSpPr txBox="1">
              <a:spLocks noChangeArrowheads="1"/>
            </p:cNvSpPr>
            <p:nvPr/>
          </p:nvSpPr>
          <p:spPr bwMode="auto">
            <a:xfrm>
              <a:off x="42116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2914" name="Text Box 33"/>
            <p:cNvSpPr txBox="1">
              <a:spLocks noChangeArrowheads="1"/>
            </p:cNvSpPr>
            <p:nvPr/>
          </p:nvSpPr>
          <p:spPr bwMode="auto">
            <a:xfrm>
              <a:off x="5508625"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grpSp>
    </p:spTree>
    <p:extLst>
      <p:ext uri="{BB962C8B-B14F-4D97-AF65-F5344CB8AC3E}">
        <p14:creationId xmlns:p14="http://schemas.microsoft.com/office/powerpoint/2010/main" val="301464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3075">
                                            <p:txEl>
                                              <p:pRg st="5" end="5"/>
                                            </p:txEl>
                                          </p:spTgt>
                                        </p:tgtEl>
                                        <p:attrNameLst>
                                          <p:attrName>style.visibility</p:attrName>
                                        </p:attrNameLst>
                                      </p:cBhvr>
                                      <p:to>
                                        <p:strVal val="visible"/>
                                      </p:to>
                                    </p:set>
                                    <p:animEffect transition="in" filter="blinds(horizontal)">
                                      <p:cBhvr>
                                        <p:cTn id="7" dur="500"/>
                                        <p:tgtEl>
                                          <p:spTgt spid="12830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3075">
                                            <p:txEl>
                                              <p:pRg st="6" end="6"/>
                                            </p:txEl>
                                          </p:spTgt>
                                        </p:tgtEl>
                                        <p:attrNameLst>
                                          <p:attrName>style.visibility</p:attrName>
                                        </p:attrNameLst>
                                      </p:cBhvr>
                                      <p:to>
                                        <p:strVal val="visible"/>
                                      </p:to>
                                    </p:set>
                                    <p:animEffect transition="in" filter="blinds(horizontal)">
                                      <p:cBhvr>
                                        <p:cTn id="12" dur="500"/>
                                        <p:tgtEl>
                                          <p:spTgt spid="12830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3075">
                                            <p:txEl>
                                              <p:pRg st="7" end="7"/>
                                            </p:txEl>
                                          </p:spTgt>
                                        </p:tgtEl>
                                        <p:attrNameLst>
                                          <p:attrName>style.visibility</p:attrName>
                                        </p:attrNameLst>
                                      </p:cBhvr>
                                      <p:to>
                                        <p:strVal val="visible"/>
                                      </p:to>
                                    </p:set>
                                    <p:animEffect transition="in" filter="blinds(horizontal)">
                                      <p:cBhvr>
                                        <p:cTn id="17" dur="500"/>
                                        <p:tgtEl>
                                          <p:spTgt spid="128307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3075">
                                            <p:txEl>
                                              <p:pRg st="8" end="8"/>
                                            </p:txEl>
                                          </p:spTgt>
                                        </p:tgtEl>
                                        <p:attrNameLst>
                                          <p:attrName>style.visibility</p:attrName>
                                        </p:attrNameLst>
                                      </p:cBhvr>
                                      <p:to>
                                        <p:strVal val="visible"/>
                                      </p:to>
                                    </p:set>
                                    <p:animEffect transition="in" filter="blinds(horizontal)">
                                      <p:cBhvr>
                                        <p:cTn id="22" dur="500"/>
                                        <p:tgtEl>
                                          <p:spTgt spid="1283075">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83075">
                                            <p:txEl>
                                              <p:pRg st="9" end="9"/>
                                            </p:txEl>
                                          </p:spTgt>
                                        </p:tgtEl>
                                        <p:attrNameLst>
                                          <p:attrName>style.visibility</p:attrName>
                                        </p:attrNameLst>
                                      </p:cBhvr>
                                      <p:to>
                                        <p:strVal val="visible"/>
                                      </p:to>
                                    </p:set>
                                    <p:animEffect transition="in" filter="blinds(horizontal)">
                                      <p:cBhvr>
                                        <p:cTn id="27" dur="500"/>
                                        <p:tgtEl>
                                          <p:spTgt spid="1283075">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83075">
                                            <p:txEl>
                                              <p:pRg st="10" end="10"/>
                                            </p:txEl>
                                          </p:spTgt>
                                        </p:tgtEl>
                                        <p:attrNameLst>
                                          <p:attrName>style.visibility</p:attrName>
                                        </p:attrNameLst>
                                      </p:cBhvr>
                                      <p:to>
                                        <p:strVal val="visible"/>
                                      </p:to>
                                    </p:set>
                                    <p:animEffect transition="in" filter="blinds(horizontal)">
                                      <p:cBhvr>
                                        <p:cTn id="32" dur="500"/>
                                        <p:tgtEl>
                                          <p:spTgt spid="1283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zh-CN" altLang="en-US"/>
              <a:t>输出函数</a:t>
            </a:r>
          </a:p>
        </p:txBody>
      </p:sp>
      <p:sp>
        <p:nvSpPr>
          <p:cNvPr id="1284099" name="Rectangle 3"/>
          <p:cNvSpPr>
            <a:spLocks noGrp="1" noChangeArrowheads="1"/>
          </p:cNvSpPr>
          <p:nvPr>
            <p:ph type="body" idx="1"/>
          </p:nvPr>
        </p:nvSpPr>
        <p:spPr/>
        <p:txBody>
          <a:bodyPr/>
          <a:lstStyle/>
          <a:p>
            <a:pPr eaLnBrk="1" hangingPunct="1"/>
            <a:r>
              <a:rPr lang="zh-CN" altLang="en-US"/>
              <a:t>在计算失效函数的过程中，也更新了输出函数。当求出</a:t>
            </a:r>
            <a:r>
              <a:rPr lang="en-US" altLang="zh-CN" i="1"/>
              <a:t>f</a:t>
            </a:r>
            <a:r>
              <a:rPr lang="en-US" altLang="zh-CN"/>
              <a:t>(s) = </a:t>
            </a:r>
            <a:r>
              <a:rPr lang="en-US" altLang="zh-CN" i="1"/>
              <a:t>s</a:t>
            </a:r>
            <a:r>
              <a:rPr lang="en-US" altLang="zh-CN"/>
              <a:t>’</a:t>
            </a:r>
            <a:r>
              <a:rPr lang="zh-CN" altLang="en-US"/>
              <a:t>时，我们把状态</a:t>
            </a:r>
            <a:r>
              <a:rPr lang="en-US" altLang="zh-CN" i="1"/>
              <a:t>s</a:t>
            </a:r>
            <a:r>
              <a:rPr lang="zh-CN" altLang="en-US"/>
              <a:t>的输出和状态</a:t>
            </a:r>
            <a:r>
              <a:rPr lang="en-US" altLang="zh-CN" i="1"/>
              <a:t>s</a:t>
            </a:r>
            <a:r>
              <a:rPr lang="en-US" altLang="zh-CN"/>
              <a:t>’</a:t>
            </a:r>
            <a:r>
              <a:rPr lang="zh-CN" altLang="en-US"/>
              <a:t>的输出合并到一起。</a:t>
            </a:r>
          </a:p>
          <a:p>
            <a:pPr eaLnBrk="1" hangingPunct="1"/>
            <a:r>
              <a:rPr lang="zh-CN" altLang="en-US"/>
              <a:t>对于上面的例子，</a:t>
            </a:r>
            <a:r>
              <a:rPr lang="en-US" altLang="zh-CN" i="1"/>
              <a:t>f</a:t>
            </a:r>
            <a:r>
              <a:rPr lang="en-US" altLang="zh-CN"/>
              <a:t>(5) = 2</a:t>
            </a:r>
            <a:r>
              <a:rPr lang="zh-CN" altLang="en-US"/>
              <a:t>。这时，把状态</a:t>
            </a:r>
            <a:r>
              <a:rPr lang="en-US" altLang="zh-CN"/>
              <a:t>2</a:t>
            </a:r>
            <a:r>
              <a:rPr lang="zh-CN" altLang="en-US"/>
              <a:t>的输出集，也就是</a:t>
            </a:r>
            <a:r>
              <a:rPr lang="en-US" altLang="zh-CN"/>
              <a:t>{</a:t>
            </a:r>
            <a:r>
              <a:rPr lang="en-US" altLang="zh-CN" i="1"/>
              <a:t>he</a:t>
            </a:r>
            <a:r>
              <a:rPr lang="en-US" altLang="zh-CN"/>
              <a:t>}</a:t>
            </a:r>
            <a:r>
              <a:rPr lang="zh-CN" altLang="en-US"/>
              <a:t>，增加到状态</a:t>
            </a:r>
            <a:r>
              <a:rPr lang="en-US" altLang="zh-CN"/>
              <a:t>5</a:t>
            </a:r>
            <a:r>
              <a:rPr lang="zh-CN" altLang="en-US"/>
              <a:t>的输出集中，这样就得到了</a:t>
            </a:r>
            <a:r>
              <a:rPr lang="en-US" altLang="zh-CN"/>
              <a:t>5</a:t>
            </a:r>
            <a:r>
              <a:rPr lang="zh-CN" altLang="en-US"/>
              <a:t>的新的输出集合</a:t>
            </a:r>
            <a:r>
              <a:rPr lang="en-US" altLang="zh-CN"/>
              <a:t>{</a:t>
            </a:r>
            <a:r>
              <a:rPr lang="en-US" altLang="zh-CN" i="1"/>
              <a:t>he</a:t>
            </a:r>
            <a:r>
              <a:rPr lang="en-US" altLang="zh-CN"/>
              <a:t>, </a:t>
            </a:r>
            <a:r>
              <a:rPr lang="en-US" altLang="zh-CN" i="1"/>
              <a:t>she</a:t>
            </a:r>
            <a:r>
              <a:rPr lang="en-US" altLang="zh-CN"/>
              <a:t>}</a:t>
            </a:r>
            <a:r>
              <a:rPr lang="zh-CN" altLang="en-US"/>
              <a:t>。</a:t>
            </a:r>
          </a:p>
        </p:txBody>
      </p:sp>
      <p:graphicFrame>
        <p:nvGraphicFramePr>
          <p:cNvPr id="4" name="表格 3"/>
          <p:cNvGraphicFramePr>
            <a:graphicFrameLocks noGrp="1"/>
          </p:cNvGraphicFramePr>
          <p:nvPr>
            <p:extLst>
              <p:ext uri="{D42A27DB-BD31-4B8C-83A1-F6EECF244321}">
                <p14:modId xmlns:p14="http://schemas.microsoft.com/office/powerpoint/2010/main" val="2118975765"/>
              </p:ext>
            </p:extLst>
          </p:nvPr>
        </p:nvGraphicFramePr>
        <p:xfrm>
          <a:off x="3419872" y="3645024"/>
          <a:ext cx="2592288" cy="1676400"/>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600" b="1" dirty="0" err="1"/>
                        <a:t>i</a:t>
                      </a:r>
                      <a:endParaRPr lang="zh-CN" altLang="en-US" sz="1600" b="1" dirty="0"/>
                    </a:p>
                  </a:txBody>
                  <a:tcPr/>
                </a:tc>
                <a:tc>
                  <a:txBody>
                    <a:bodyPr/>
                    <a:lstStyle/>
                    <a:p>
                      <a:pPr algn="ctr"/>
                      <a:r>
                        <a:rPr lang="en-US" altLang="zh-CN" sz="1600" b="1" dirty="0"/>
                        <a:t>output(</a:t>
                      </a:r>
                      <a:r>
                        <a:rPr lang="en-US" altLang="zh-CN" sz="1600" b="1" dirty="0" err="1"/>
                        <a:t>i</a:t>
                      </a:r>
                      <a:r>
                        <a:rPr lang="en-US" altLang="zh-CN" sz="1600" b="1" dirty="0"/>
                        <a:t>)</a:t>
                      </a:r>
                      <a:endParaRPr lang="zh-CN" altLang="en-US" sz="1600" b="1" dirty="0"/>
                    </a:p>
                  </a:txBody>
                  <a:tcPr/>
                </a:tc>
                <a:extLst>
                  <a:ext uri="{0D108BD9-81ED-4DB2-BD59-A6C34878D82A}">
                    <a16:rowId xmlns:a16="http://schemas.microsoft.com/office/drawing/2014/main" val="3620685717"/>
                  </a:ext>
                </a:extLst>
              </a:tr>
              <a:tr h="239856">
                <a:tc>
                  <a:txBody>
                    <a:bodyPr/>
                    <a:lstStyle/>
                    <a:p>
                      <a:pPr algn="ctr"/>
                      <a:r>
                        <a:rPr lang="en-US" altLang="zh-CN" sz="1600" b="1" dirty="0"/>
                        <a:t>2</a:t>
                      </a:r>
                      <a:endParaRPr lang="zh-CN" altLang="en-US" sz="1600" b="1" dirty="0"/>
                    </a:p>
                  </a:txBody>
                  <a:tcPr/>
                </a:tc>
                <a:tc>
                  <a:txBody>
                    <a:bodyPr/>
                    <a:lstStyle/>
                    <a:p>
                      <a:pPr algn="ctr"/>
                      <a:r>
                        <a:rPr lang="en-US" altLang="zh-CN" sz="1600" b="1" dirty="0"/>
                        <a:t>{he}</a:t>
                      </a:r>
                      <a:endParaRPr lang="zh-CN" altLang="en-US" sz="1600" b="1" dirty="0"/>
                    </a:p>
                  </a:txBody>
                  <a:tcPr/>
                </a:tc>
                <a:extLst>
                  <a:ext uri="{0D108BD9-81ED-4DB2-BD59-A6C34878D82A}">
                    <a16:rowId xmlns:a16="http://schemas.microsoft.com/office/drawing/2014/main" val="1846983558"/>
                  </a:ext>
                </a:extLst>
              </a:tr>
              <a:tr h="239856">
                <a:tc>
                  <a:txBody>
                    <a:bodyPr/>
                    <a:lstStyle/>
                    <a:p>
                      <a:pPr algn="ctr"/>
                      <a:r>
                        <a:rPr lang="en-US" altLang="zh-CN" sz="1600" b="1" dirty="0"/>
                        <a:t>5</a:t>
                      </a:r>
                      <a:endParaRPr lang="zh-CN" altLang="en-US" sz="1600" b="1" dirty="0"/>
                    </a:p>
                  </a:txBody>
                  <a:tcPr/>
                </a:tc>
                <a:tc>
                  <a:txBody>
                    <a:bodyPr/>
                    <a:lstStyle/>
                    <a:p>
                      <a:pPr algn="ctr"/>
                      <a:r>
                        <a:rPr lang="en-US" altLang="zh-CN" sz="1600" b="1" dirty="0"/>
                        <a:t>{</a:t>
                      </a:r>
                      <a:r>
                        <a:rPr lang="en-US" altLang="zh-CN" sz="1600" b="1" dirty="0" err="1"/>
                        <a:t>she,he</a:t>
                      </a:r>
                      <a:r>
                        <a:rPr lang="en-US" altLang="zh-CN" sz="1600" b="1" dirty="0"/>
                        <a:t>}</a:t>
                      </a:r>
                      <a:endParaRPr lang="zh-CN" altLang="en-US" sz="1600" b="1" dirty="0"/>
                    </a:p>
                  </a:txBody>
                  <a:tcPr/>
                </a:tc>
                <a:extLst>
                  <a:ext uri="{0D108BD9-81ED-4DB2-BD59-A6C34878D82A}">
                    <a16:rowId xmlns:a16="http://schemas.microsoft.com/office/drawing/2014/main" val="323124049"/>
                  </a:ext>
                </a:extLst>
              </a:tr>
              <a:tr h="315168">
                <a:tc>
                  <a:txBody>
                    <a:bodyPr/>
                    <a:lstStyle/>
                    <a:p>
                      <a:pPr algn="ctr"/>
                      <a:r>
                        <a:rPr lang="en-US" altLang="zh-CN" sz="1600" b="1" dirty="0"/>
                        <a:t>7</a:t>
                      </a:r>
                      <a:endParaRPr lang="zh-CN" altLang="en-US" sz="1600" b="1" dirty="0"/>
                    </a:p>
                  </a:txBody>
                  <a:tcPr/>
                </a:tc>
                <a:tc>
                  <a:txBody>
                    <a:bodyPr/>
                    <a:lstStyle/>
                    <a:p>
                      <a:pPr algn="ctr"/>
                      <a:r>
                        <a:rPr lang="en-US" altLang="zh-CN" sz="1600" b="1" dirty="0"/>
                        <a:t>{his}</a:t>
                      </a:r>
                      <a:endParaRPr lang="zh-CN" altLang="en-US" sz="1600" b="1" dirty="0"/>
                    </a:p>
                  </a:txBody>
                  <a:tcPr/>
                </a:tc>
                <a:extLst>
                  <a:ext uri="{0D108BD9-81ED-4DB2-BD59-A6C34878D82A}">
                    <a16:rowId xmlns:a16="http://schemas.microsoft.com/office/drawing/2014/main" val="2411774582"/>
                  </a:ext>
                </a:extLst>
              </a:tr>
              <a:tr h="239856">
                <a:tc>
                  <a:txBody>
                    <a:bodyPr/>
                    <a:lstStyle/>
                    <a:p>
                      <a:pPr algn="ctr"/>
                      <a:r>
                        <a:rPr lang="en-US" altLang="zh-CN" sz="1600" b="1" dirty="0"/>
                        <a:t>9</a:t>
                      </a:r>
                      <a:endParaRPr lang="zh-CN" altLang="en-US" sz="1600" b="1" dirty="0"/>
                    </a:p>
                  </a:txBody>
                  <a:tcPr/>
                </a:tc>
                <a:tc>
                  <a:txBody>
                    <a:bodyPr/>
                    <a:lstStyle/>
                    <a:p>
                      <a:pPr algn="ctr"/>
                      <a:r>
                        <a:rPr lang="en-US" altLang="zh-CN" sz="1600" b="1" dirty="0"/>
                        <a:t>{hers}</a:t>
                      </a:r>
                      <a:endParaRPr lang="zh-CN" altLang="en-US" sz="1600" b="1" dirty="0"/>
                    </a:p>
                  </a:txBody>
                  <a:tcPr/>
                </a:tc>
                <a:extLst>
                  <a:ext uri="{0D108BD9-81ED-4DB2-BD59-A6C34878D82A}">
                    <a16:rowId xmlns:a16="http://schemas.microsoft.com/office/drawing/2014/main" val="3510416239"/>
                  </a:ext>
                </a:extLst>
              </a:tr>
            </a:tbl>
          </a:graphicData>
        </a:graphic>
      </p:graphicFrame>
    </p:spTree>
    <p:extLst>
      <p:ext uri="{BB962C8B-B14F-4D97-AF65-F5344CB8AC3E}">
        <p14:creationId xmlns:p14="http://schemas.microsoft.com/office/powerpoint/2010/main" val="1251612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4099">
                                            <p:txEl>
                                              <p:pRg st="0" end="0"/>
                                            </p:txEl>
                                          </p:spTgt>
                                        </p:tgtEl>
                                        <p:attrNameLst>
                                          <p:attrName>style.visibility</p:attrName>
                                        </p:attrNameLst>
                                      </p:cBhvr>
                                      <p:to>
                                        <p:strVal val="visible"/>
                                      </p:to>
                                    </p:set>
                                    <p:animEffect transition="in" filter="blinds(horizontal)">
                                      <p:cBhvr>
                                        <p:cTn id="7" dur="500"/>
                                        <p:tgtEl>
                                          <p:spTgt spid="128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4099">
                                            <p:txEl>
                                              <p:pRg st="1" end="1"/>
                                            </p:txEl>
                                          </p:spTgt>
                                        </p:tgtEl>
                                        <p:attrNameLst>
                                          <p:attrName>style.visibility</p:attrName>
                                        </p:attrNameLst>
                                      </p:cBhvr>
                                      <p:to>
                                        <p:strVal val="visible"/>
                                      </p:to>
                                    </p:set>
                                    <p:animEffect transition="in" filter="blinds(horizontal)">
                                      <p:cBhvr>
                                        <p:cTn id="12" dur="500"/>
                                        <p:tgtEl>
                                          <p:spTgt spid="128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15616" y="404664"/>
            <a:ext cx="6624638" cy="6192838"/>
            <a:chOff x="1187450" y="692150"/>
            <a:chExt cx="6624638" cy="6192838"/>
          </a:xfrm>
        </p:grpSpPr>
        <p:sp>
          <p:nvSpPr>
            <p:cNvPr id="6" name="Rectangle 2"/>
            <p:cNvSpPr>
              <a:spLocks noChangeArrowheads="1"/>
            </p:cNvSpPr>
            <p:nvPr/>
          </p:nvSpPr>
          <p:spPr bwMode="auto">
            <a:xfrm>
              <a:off x="1187450" y="692150"/>
              <a:ext cx="6624638" cy="5832475"/>
            </a:xfrm>
            <a:prstGeom prst="rect">
              <a:avLst/>
            </a:prstGeom>
            <a:solidFill>
              <a:srgbClr val="FFFFFF"/>
            </a:solidFill>
            <a:ln w="9525">
              <a:solidFill>
                <a:srgbClr val="000000"/>
              </a:solidFill>
              <a:miter lim="800000"/>
              <a:headEnd/>
              <a:tailEnd/>
            </a:ln>
          </p:spPr>
          <p:txBody>
            <a:bodyPr/>
            <a:lstStyle/>
            <a:p>
              <a:pPr>
                <a:spcBef>
                  <a:spcPct val="0"/>
                </a:spcBef>
              </a:pPr>
              <a:r>
                <a:rPr lang="zh-CN" altLang="en-US" sz="1800" b="1" dirty="0">
                  <a:solidFill>
                    <a:srgbClr val="000000"/>
                  </a:solidFill>
                  <a:latin typeface="宋体" charset="-122"/>
                  <a:ea typeface="宋体" charset="-122"/>
                </a:rPr>
                <a:t>算法</a:t>
              </a:r>
              <a:r>
                <a:rPr lang="en-US" altLang="zh-CN" sz="1800" b="1" dirty="0">
                  <a:solidFill>
                    <a:srgbClr val="000000"/>
                  </a:solidFill>
                  <a:latin typeface="宋体" charset="-122"/>
                  <a:ea typeface="宋体" charset="-122"/>
                </a:rPr>
                <a:t>2</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建立</a:t>
              </a:r>
              <a:r>
                <a:rPr lang="zh-CN" altLang="en-US" sz="1800" dirty="0">
                  <a:solidFill>
                    <a:srgbClr val="000000"/>
                  </a:solidFill>
                  <a:latin typeface="Times New Roman"/>
                  <a:ea typeface="楷体_GB2312" pitchFamily="49" charset="-122"/>
                </a:rPr>
                <a:t>失效函数</a:t>
              </a:r>
              <a:r>
                <a:rPr lang="en-US" altLang="zh-CN" sz="1800" i="1" dirty="0">
                  <a:solidFill>
                    <a:srgbClr val="000000"/>
                  </a:solidFill>
                  <a:latin typeface="Times New Roman"/>
                  <a:ea typeface="宋体" charset="-122"/>
                </a:rPr>
                <a:t>f</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宋体" charset="-122"/>
                  <a:ea typeface="宋体" charset="-122"/>
                </a:rPr>
                <a:t>输入</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转向函数</a:t>
              </a:r>
              <a:r>
                <a:rPr lang="en-US" altLang="zh-CN" sz="1800" i="1" dirty="0">
                  <a:solidFill>
                    <a:srgbClr val="000000"/>
                  </a:solidFill>
                  <a:latin typeface="Times New Roman"/>
                  <a:ea typeface="楷体_GB2312" pitchFamily="49" charset="-122"/>
                </a:rPr>
                <a:t>g</a:t>
              </a:r>
              <a:r>
                <a:rPr lang="zh-CN" altLang="en-US" sz="1800" dirty="0">
                  <a:solidFill>
                    <a:srgbClr val="000000"/>
                  </a:solidFill>
                  <a:latin typeface="楷体_GB2312" pitchFamily="49" charset="-122"/>
                  <a:ea typeface="楷体_GB2312" pitchFamily="49" charset="-122"/>
                </a:rPr>
                <a:t>和部分的输出函数</a:t>
              </a:r>
              <a:r>
                <a:rPr lang="en-US" altLang="zh-CN" sz="1800" i="1" dirty="0">
                  <a:solidFill>
                    <a:srgbClr val="000000"/>
                  </a:solidFill>
                  <a:latin typeface="Times New Roman"/>
                  <a:ea typeface="楷体_GB2312" pitchFamily="49" charset="-122"/>
                </a:rPr>
                <a:t>output</a:t>
              </a:r>
              <a:r>
                <a:rPr lang="zh-CN" altLang="en-US" sz="1800" dirty="0">
                  <a:solidFill>
                    <a:srgbClr val="000000"/>
                  </a:solidFill>
                  <a:latin typeface="宋体" charset="-122"/>
                  <a:ea typeface="宋体" charset="-122"/>
                </a:rPr>
                <a:t>。</a:t>
              </a:r>
            </a:p>
            <a:p>
              <a:pPr algn="just">
                <a:spcBef>
                  <a:spcPct val="0"/>
                </a:spcBef>
              </a:pPr>
              <a:r>
                <a:rPr lang="zh-CN" altLang="en-US" sz="1800" b="1" dirty="0">
                  <a:solidFill>
                    <a:srgbClr val="000000"/>
                  </a:solidFill>
                  <a:latin typeface="宋体" charset="-122"/>
                  <a:ea typeface="宋体" charset="-122"/>
                </a:rPr>
                <a:t>输出</a:t>
              </a:r>
              <a:r>
                <a:rPr lang="zh-CN" altLang="en-US" sz="1800" dirty="0">
                  <a:solidFill>
                    <a:srgbClr val="000000"/>
                  </a:solidFill>
                  <a:latin typeface="宋体" charset="-122"/>
                  <a:ea typeface="宋体" charset="-122"/>
                </a:rPr>
                <a:t>：</a:t>
              </a:r>
              <a:r>
                <a:rPr lang="zh-CN" altLang="en-US" sz="1800" dirty="0">
                  <a:solidFill>
                    <a:srgbClr val="000000"/>
                  </a:solidFill>
                  <a:latin typeface="Times New Roman"/>
                  <a:ea typeface="楷体_GB2312" pitchFamily="49" charset="-122"/>
                </a:rPr>
                <a:t>失效函数</a:t>
              </a:r>
              <a:r>
                <a:rPr lang="en-US" altLang="zh-CN" sz="1800" i="1" dirty="0">
                  <a:solidFill>
                    <a:srgbClr val="000000"/>
                  </a:solidFill>
                  <a:latin typeface="Times New Roman"/>
                  <a:ea typeface="宋体" charset="-122"/>
                </a:rPr>
                <a:t>f</a:t>
              </a:r>
              <a:r>
                <a:rPr lang="zh-CN" altLang="en-US" sz="1800" dirty="0">
                  <a:solidFill>
                    <a:srgbClr val="000000"/>
                  </a:solidFill>
                  <a:latin typeface="Times New Roman"/>
                  <a:ea typeface="楷体_GB2312" pitchFamily="49" charset="-122"/>
                </a:rPr>
                <a:t>和完整</a:t>
              </a:r>
              <a:r>
                <a:rPr lang="zh-CN" altLang="en-US" sz="1800" dirty="0">
                  <a:solidFill>
                    <a:srgbClr val="000000"/>
                  </a:solidFill>
                  <a:latin typeface="Times New Roman"/>
                  <a:ea typeface="宋体" charset="-122"/>
                </a:rPr>
                <a:t>的</a:t>
              </a:r>
              <a:r>
                <a:rPr lang="zh-CN" altLang="en-US" sz="1800" dirty="0">
                  <a:solidFill>
                    <a:srgbClr val="000000"/>
                  </a:solidFill>
                  <a:latin typeface="楷体_GB2312" pitchFamily="49" charset="-122"/>
                  <a:ea typeface="楷体_GB2312" pitchFamily="49" charset="-122"/>
                </a:rPr>
                <a:t>输出函数</a:t>
              </a:r>
              <a:r>
                <a:rPr lang="en-US" altLang="zh-CN" sz="1800" i="1" dirty="0">
                  <a:solidFill>
                    <a:srgbClr val="000000"/>
                  </a:solidFill>
                  <a:latin typeface="Times New Roman"/>
                  <a:ea typeface="楷体_GB2312" pitchFamily="49" charset="-122"/>
                </a:rPr>
                <a:t>output</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Arial" charset="0"/>
                  <a:ea typeface="宋体" charset="-122"/>
                </a:rPr>
                <a:t>方法</a:t>
              </a:r>
              <a:r>
                <a:rPr lang="en-US" altLang="zh-CN" sz="1800" b="1" dirty="0">
                  <a:solidFill>
                    <a:srgbClr val="000000"/>
                  </a:solidFill>
                  <a:latin typeface="Arial" charset="0"/>
                  <a:ea typeface="宋体" charset="-122"/>
                </a:rPr>
                <a:t>:</a:t>
              </a:r>
            </a:p>
            <a:p>
              <a:pPr>
                <a:spcBef>
                  <a:spcPct val="0"/>
                </a:spcBef>
              </a:pPr>
              <a:endParaRPr lang="zh-CN" altLang="en-US" sz="1800" dirty="0">
                <a:solidFill>
                  <a:srgbClr val="000000"/>
                </a:solidFill>
                <a:latin typeface="Arial" charset="0"/>
                <a:ea typeface="宋体" charset="-122"/>
              </a:endParaRPr>
            </a:p>
          </p:txBody>
        </p:sp>
        <p:pic>
          <p:nvPicPr>
            <p:cNvPr id="7" name="Picture 3"/>
            <p:cNvPicPr>
              <a:picLocks noChangeAspect="1" noChangeArrowheads="1"/>
            </p:cNvPicPr>
            <p:nvPr/>
          </p:nvPicPr>
          <p:blipFill>
            <a:blip r:embed="rId2"/>
            <a:srcRect/>
            <a:stretch>
              <a:fillRect/>
            </a:stretch>
          </p:blipFill>
          <p:spPr bwMode="auto">
            <a:xfrm>
              <a:off x="1979613" y="1557338"/>
              <a:ext cx="4321175" cy="4895850"/>
            </a:xfrm>
            <a:prstGeom prst="rect">
              <a:avLst/>
            </a:prstGeom>
            <a:noFill/>
            <a:ln w="9525">
              <a:noFill/>
              <a:miter lim="800000"/>
              <a:headEnd/>
              <a:tailEnd/>
            </a:ln>
          </p:spPr>
        </p:pic>
        <p:sp>
          <p:nvSpPr>
            <p:cNvPr id="8" name="Text Box 4"/>
            <p:cNvSpPr txBox="1">
              <a:spLocks noChangeArrowheads="1"/>
            </p:cNvSpPr>
            <p:nvPr/>
          </p:nvSpPr>
          <p:spPr bwMode="auto">
            <a:xfrm>
              <a:off x="2484438" y="6518275"/>
              <a:ext cx="5113337" cy="366713"/>
            </a:xfrm>
            <a:prstGeom prst="rect">
              <a:avLst/>
            </a:prstGeom>
            <a:noFill/>
            <a:ln w="9525">
              <a:noFill/>
              <a:miter lim="800000"/>
              <a:headEnd/>
              <a:tailEnd/>
            </a:ln>
          </p:spPr>
          <p:txBody>
            <a:bodyPr>
              <a:spAutoFit/>
            </a:bodyPr>
            <a:lstStyle/>
            <a:p>
              <a:r>
                <a:rPr lang="zh-CN" altLang="en-US" sz="1800">
                  <a:solidFill>
                    <a:srgbClr val="000000"/>
                  </a:solidFill>
                  <a:latin typeface="Arial" charset="0"/>
                  <a:ea typeface="宋体" charset="-122"/>
                </a:rPr>
                <a:t>图</a:t>
              </a:r>
              <a:r>
                <a:rPr lang="en-US" altLang="zh-CN" sz="1800">
                  <a:solidFill>
                    <a:srgbClr val="000000"/>
                  </a:solidFill>
                  <a:latin typeface="Arial" charset="0"/>
                  <a:ea typeface="宋体" charset="-122"/>
                </a:rPr>
                <a:t>3  </a:t>
              </a:r>
              <a:r>
                <a:rPr lang="zh-CN" altLang="en-US" sz="1800">
                  <a:solidFill>
                    <a:srgbClr val="000000"/>
                  </a:solidFill>
                  <a:latin typeface="Arial" charset="0"/>
                  <a:ea typeface="宋体" charset="-122"/>
                </a:rPr>
                <a:t>建立失效函数</a:t>
              </a:r>
              <a:r>
                <a:rPr lang="en-US" altLang="zh-CN" sz="1800" i="1">
                  <a:solidFill>
                    <a:srgbClr val="000000"/>
                  </a:solidFill>
                  <a:latin typeface="Arial" charset="0"/>
                  <a:ea typeface="宋体" charset="-122"/>
                </a:rPr>
                <a:t>f</a:t>
              </a:r>
              <a:r>
                <a:rPr lang="zh-CN" altLang="en-US" sz="1800">
                  <a:solidFill>
                    <a:srgbClr val="000000"/>
                  </a:solidFill>
                  <a:latin typeface="Arial" charset="0"/>
                  <a:ea typeface="宋体" charset="-122"/>
                </a:rPr>
                <a:t>的伪代码</a:t>
              </a:r>
            </a:p>
          </p:txBody>
        </p:sp>
      </p:grpSp>
    </p:spTree>
    <p:extLst>
      <p:ext uri="{BB962C8B-B14F-4D97-AF65-F5344CB8AC3E}">
        <p14:creationId xmlns:p14="http://schemas.microsoft.com/office/powerpoint/2010/main" val="18315761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ext Box 2"/>
          <p:cNvSpPr txBox="1">
            <a:spLocks noChangeArrowheads="1"/>
          </p:cNvSpPr>
          <p:nvPr/>
        </p:nvSpPr>
        <p:spPr bwMode="auto">
          <a:xfrm>
            <a:off x="323850" y="836613"/>
            <a:ext cx="8496300" cy="3933384"/>
          </a:xfrm>
          <a:prstGeom prst="rect">
            <a:avLst/>
          </a:prstGeom>
          <a:noFill/>
          <a:ln w="9525">
            <a:noFill/>
            <a:miter lim="800000"/>
            <a:headEnd/>
            <a:tailEnd/>
          </a:ln>
        </p:spPr>
        <p:txBody>
          <a:bodyPr>
            <a:spAutoFit/>
          </a:bodyPr>
          <a:lstStyle/>
          <a:p>
            <a:pPr marL="342900" indent="-342900">
              <a:spcBef>
                <a:spcPct val="20000"/>
              </a:spcBef>
              <a:buFont typeface="Wingdings" panose="05000000000000000000" pitchFamily="2" charset="2"/>
              <a:buChar char="Ø"/>
            </a:pPr>
            <a:r>
              <a:rPr lang="zh-CN" altLang="en-US" sz="2400" b="0" dirty="0">
                <a:solidFill>
                  <a:srgbClr val="000000"/>
                </a:solidFill>
              </a:rPr>
              <a:t>图</a:t>
            </a:r>
            <a:r>
              <a:rPr lang="en-US" altLang="zh-CN" sz="2400" b="0" dirty="0">
                <a:solidFill>
                  <a:srgbClr val="000000"/>
                </a:solidFill>
              </a:rPr>
              <a:t>1</a:t>
            </a:r>
            <a:r>
              <a:rPr lang="zh-CN" altLang="en-US" sz="2400" b="0" dirty="0">
                <a:solidFill>
                  <a:srgbClr val="000000"/>
                </a:solidFill>
              </a:rPr>
              <a:t>中树型自动机的状态有</a:t>
            </a:r>
            <a:r>
              <a:rPr lang="en-US" altLang="zh-CN" sz="2400" b="0" dirty="0">
                <a:solidFill>
                  <a:srgbClr val="000000"/>
                </a:solidFill>
              </a:rPr>
              <a:t>0, 1, …, 9</a:t>
            </a:r>
            <a:r>
              <a:rPr lang="zh-CN" altLang="en-US" sz="2400" b="0" dirty="0">
                <a:solidFill>
                  <a:srgbClr val="000000"/>
                </a:solidFill>
              </a:rPr>
              <a:t>。某个状态（通常是</a:t>
            </a:r>
            <a:r>
              <a:rPr lang="en-US" altLang="zh-CN" sz="2400" b="0" dirty="0">
                <a:solidFill>
                  <a:srgbClr val="000000"/>
                </a:solidFill>
              </a:rPr>
              <a:t>0</a:t>
            </a:r>
            <a:r>
              <a:rPr lang="zh-CN" altLang="en-US" sz="2400" b="0" dirty="0">
                <a:solidFill>
                  <a:srgbClr val="000000"/>
                </a:solidFill>
              </a:rPr>
              <a:t>状态）被指定为起始状态。</a:t>
            </a:r>
          </a:p>
          <a:p>
            <a:pPr marL="342900" indent="-342900">
              <a:spcBef>
                <a:spcPct val="20000"/>
              </a:spcBef>
              <a:buFont typeface="Wingdings" panose="05000000000000000000" pitchFamily="2" charset="2"/>
              <a:buChar char="Ø"/>
            </a:pPr>
            <a:r>
              <a:rPr lang="zh-CN" altLang="en-US" sz="2400" b="0" dirty="0">
                <a:solidFill>
                  <a:srgbClr val="000000"/>
                </a:solidFill>
              </a:rPr>
              <a:t>转向函数把一个由状态和输入字符组成的二元组映射成另一个状态或者一条失败消息。</a:t>
            </a:r>
          </a:p>
          <a:p>
            <a:pPr marL="342900" indent="-342900">
              <a:spcBef>
                <a:spcPct val="20000"/>
              </a:spcBef>
              <a:buFont typeface="Wingdings" panose="05000000000000000000" pitchFamily="2" charset="2"/>
              <a:buChar char="Ø"/>
            </a:pPr>
            <a:r>
              <a:rPr lang="zh-CN" altLang="en-US" sz="2400" b="0" dirty="0">
                <a:solidFill>
                  <a:srgbClr val="000000"/>
                </a:solidFill>
              </a:rPr>
              <a:t>图</a:t>
            </a:r>
            <a:r>
              <a:rPr lang="en-US" altLang="zh-CN" sz="2400" b="0" dirty="0">
                <a:solidFill>
                  <a:srgbClr val="000000"/>
                </a:solidFill>
              </a:rPr>
              <a:t>1 a) </a:t>
            </a:r>
            <a:r>
              <a:rPr lang="zh-CN" altLang="en-US" sz="2400" b="0" dirty="0">
                <a:solidFill>
                  <a:srgbClr val="000000"/>
                </a:solidFill>
              </a:rPr>
              <a:t>的状态图代表转向函数</a:t>
            </a:r>
            <a:r>
              <a:rPr lang="en-US" altLang="zh-CN" sz="2400" b="0" dirty="0">
                <a:solidFill>
                  <a:srgbClr val="000000"/>
                </a:solidFill>
              </a:rPr>
              <a:t>g</a:t>
            </a:r>
            <a:r>
              <a:rPr lang="zh-CN" altLang="en-US" sz="2400" b="0" dirty="0">
                <a:solidFill>
                  <a:srgbClr val="000000"/>
                </a:solidFill>
              </a:rPr>
              <a:t>。比如</a:t>
            </a:r>
            <a:r>
              <a:rPr lang="en-US" altLang="zh-CN" sz="2400" b="0" dirty="0">
                <a:solidFill>
                  <a:srgbClr val="000000"/>
                </a:solidFill>
              </a:rPr>
              <a:t>,</a:t>
            </a:r>
            <a:r>
              <a:rPr lang="zh-CN" altLang="en-US" sz="2400" b="0" dirty="0">
                <a:solidFill>
                  <a:srgbClr val="000000"/>
                </a:solidFill>
              </a:rPr>
              <a:t>从</a:t>
            </a:r>
            <a:r>
              <a:rPr lang="en-US" altLang="zh-CN" sz="2400" b="0" dirty="0">
                <a:solidFill>
                  <a:srgbClr val="000000"/>
                </a:solidFill>
              </a:rPr>
              <a:t>0</a:t>
            </a:r>
            <a:r>
              <a:rPr lang="zh-CN" altLang="en-US" sz="2400" b="0" dirty="0">
                <a:solidFill>
                  <a:srgbClr val="000000"/>
                </a:solidFill>
              </a:rPr>
              <a:t>到</a:t>
            </a:r>
            <a:r>
              <a:rPr lang="en-US" altLang="zh-CN" sz="2400" b="0" dirty="0">
                <a:solidFill>
                  <a:srgbClr val="000000"/>
                </a:solidFill>
              </a:rPr>
              <a:t>1</a:t>
            </a:r>
            <a:r>
              <a:rPr lang="zh-CN" altLang="en-US" sz="2400" b="0" dirty="0">
                <a:solidFill>
                  <a:srgbClr val="000000"/>
                </a:solidFill>
              </a:rPr>
              <a:t>标记着</a:t>
            </a:r>
            <a:r>
              <a:rPr lang="en-US" altLang="zh-CN" sz="2400" b="0" dirty="0">
                <a:solidFill>
                  <a:srgbClr val="000000"/>
                </a:solidFill>
              </a:rPr>
              <a:t>h </a:t>
            </a:r>
            <a:r>
              <a:rPr lang="zh-CN" altLang="en-US" sz="2400" b="0" dirty="0">
                <a:solidFill>
                  <a:srgbClr val="000000"/>
                </a:solidFill>
              </a:rPr>
              <a:t>的边表示</a:t>
            </a:r>
            <a:r>
              <a:rPr lang="en-US" altLang="zh-CN" sz="2400" b="0" dirty="0">
                <a:solidFill>
                  <a:srgbClr val="000000"/>
                </a:solidFill>
              </a:rPr>
              <a:t>g(0, h) = 1</a:t>
            </a:r>
            <a:r>
              <a:rPr lang="zh-CN" altLang="en-US" sz="2400" b="0" dirty="0">
                <a:solidFill>
                  <a:srgbClr val="000000"/>
                </a:solidFill>
              </a:rPr>
              <a:t>，如果缺省箭头则表示失败。可见，对除</a:t>
            </a:r>
            <a:r>
              <a:rPr lang="en-US" altLang="zh-CN" sz="2400" b="0" dirty="0">
                <a:solidFill>
                  <a:srgbClr val="000000"/>
                </a:solidFill>
              </a:rPr>
              <a:t>e</a:t>
            </a:r>
            <a:r>
              <a:rPr lang="zh-CN" altLang="en-US" sz="2400" b="0" dirty="0">
                <a:solidFill>
                  <a:srgbClr val="000000"/>
                </a:solidFill>
              </a:rPr>
              <a:t>和</a:t>
            </a:r>
            <a:r>
              <a:rPr lang="en-US" altLang="zh-CN" sz="2400" b="0" dirty="0" err="1">
                <a:solidFill>
                  <a:srgbClr val="000000"/>
                </a:solidFill>
              </a:rPr>
              <a:t>i</a:t>
            </a:r>
            <a:r>
              <a:rPr lang="zh-CN" altLang="en-US" sz="2400" b="0" dirty="0">
                <a:solidFill>
                  <a:srgbClr val="000000"/>
                </a:solidFill>
              </a:rPr>
              <a:t>之外的其他输入字符，都有</a:t>
            </a:r>
            <a:r>
              <a:rPr lang="en-US" altLang="zh-CN" sz="2400" b="0" dirty="0">
                <a:solidFill>
                  <a:srgbClr val="000000"/>
                </a:solidFill>
              </a:rPr>
              <a:t>g(1, h) = fail</a:t>
            </a:r>
            <a:r>
              <a:rPr lang="zh-CN" altLang="en-US" sz="2400" b="0" dirty="0">
                <a:solidFill>
                  <a:srgbClr val="000000"/>
                </a:solidFill>
              </a:rPr>
              <a:t>。所有的树型有限自动机都有一个共同的特点，即对任何输入字符</a:t>
            </a:r>
            <a:r>
              <a:rPr lang="en-US" altLang="zh-CN" sz="2400" b="0" dirty="0">
                <a:solidFill>
                  <a:srgbClr val="000000"/>
                </a:solidFill>
              </a:rPr>
              <a:t>a, </a:t>
            </a:r>
            <a:r>
              <a:rPr lang="zh-CN" altLang="en-US" sz="2400" b="0" dirty="0">
                <a:solidFill>
                  <a:srgbClr val="000000"/>
                </a:solidFill>
              </a:rPr>
              <a:t>都有</a:t>
            </a:r>
            <a:r>
              <a:rPr lang="en-US" altLang="zh-CN" sz="2400" b="0" dirty="0">
                <a:solidFill>
                  <a:srgbClr val="000000"/>
                </a:solidFill>
              </a:rPr>
              <a:t>g(0, a) != fail</a:t>
            </a:r>
            <a:r>
              <a:rPr lang="zh-CN" altLang="en-US" sz="2400" b="0" dirty="0">
                <a:solidFill>
                  <a:srgbClr val="000000"/>
                </a:solidFill>
              </a:rPr>
              <a:t>。我们将看到，转向函数在</a:t>
            </a:r>
            <a:r>
              <a:rPr lang="en-US" altLang="zh-CN" sz="2400" b="0" dirty="0">
                <a:solidFill>
                  <a:srgbClr val="000000"/>
                </a:solidFill>
              </a:rPr>
              <a:t>0</a:t>
            </a:r>
            <a:r>
              <a:rPr lang="zh-CN" altLang="en-US" sz="2400" b="0" dirty="0">
                <a:solidFill>
                  <a:srgbClr val="000000"/>
                </a:solidFill>
              </a:rPr>
              <a:t>状态上的这种性质确保每个输入字符都可以在状态机的一个操作循环内被处理。    </a:t>
            </a:r>
          </a:p>
        </p:txBody>
      </p:sp>
      <p:sp>
        <p:nvSpPr>
          <p:cNvPr id="3" name="矩形 2"/>
          <p:cNvSpPr/>
          <p:nvPr/>
        </p:nvSpPr>
        <p:spPr>
          <a:xfrm>
            <a:off x="323850" y="332656"/>
            <a:ext cx="2424062" cy="461665"/>
          </a:xfrm>
          <a:prstGeom prst="rect">
            <a:avLst/>
          </a:prstGeom>
        </p:spPr>
        <p:txBody>
          <a:bodyPr wrap="none">
            <a:spAutoFit/>
          </a:bodyPr>
          <a:lstStyle/>
          <a:p>
            <a:pPr>
              <a:spcBef>
                <a:spcPct val="20000"/>
              </a:spcBef>
            </a:pPr>
            <a:r>
              <a:rPr lang="zh-CN" altLang="en-US" b="1" dirty="0">
                <a:solidFill>
                  <a:srgbClr val="C00000"/>
                </a:solidFill>
              </a:rPr>
              <a:t>转向函数的构建 </a:t>
            </a:r>
          </a:p>
        </p:txBody>
      </p:sp>
      <p:pic>
        <p:nvPicPr>
          <p:cNvPr id="5" name="Picture 3"/>
          <p:cNvPicPr>
            <a:picLocks noChangeAspect="1" noChangeArrowheads="1"/>
          </p:cNvPicPr>
          <p:nvPr/>
        </p:nvPicPr>
        <p:blipFill>
          <a:blip r:embed="rId2"/>
          <a:srcRect/>
          <a:stretch>
            <a:fillRect/>
          </a:stretch>
        </p:blipFill>
        <p:spPr bwMode="auto">
          <a:xfrm>
            <a:off x="2483768" y="4769997"/>
            <a:ext cx="4321175" cy="1728788"/>
          </a:xfrm>
          <a:prstGeom prst="rect">
            <a:avLst/>
          </a:prstGeom>
          <a:noFill/>
          <a:ln w="9525">
            <a:noFill/>
            <a:miter lim="800000"/>
            <a:headEnd/>
            <a:tailEnd/>
          </a:ln>
        </p:spPr>
      </p:pic>
    </p:spTree>
    <p:extLst>
      <p:ext uri="{BB962C8B-B14F-4D97-AF65-F5344CB8AC3E}">
        <p14:creationId xmlns:p14="http://schemas.microsoft.com/office/powerpoint/2010/main" val="85789144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2"/>
          <p:cNvSpPr txBox="1">
            <a:spLocks noChangeArrowheads="1"/>
          </p:cNvSpPr>
          <p:nvPr/>
        </p:nvSpPr>
        <p:spPr bwMode="auto">
          <a:xfrm>
            <a:off x="252412" y="873125"/>
            <a:ext cx="8424863" cy="1187450"/>
          </a:xfrm>
          <a:prstGeom prst="rect">
            <a:avLst/>
          </a:prstGeom>
          <a:noFill/>
          <a:ln w="9525">
            <a:noFill/>
            <a:miter lim="800000"/>
            <a:headEnd/>
            <a:tailEnd/>
          </a:ln>
        </p:spPr>
        <p:txBody>
          <a:bodyPr>
            <a:spAutoFit/>
          </a:bodyPr>
          <a:lstStyle/>
          <a:p>
            <a:r>
              <a:rPr lang="zh-CN" altLang="en-US" sz="2400" b="0" dirty="0">
                <a:solidFill>
                  <a:srgbClr val="000000"/>
                </a:solidFill>
              </a:rPr>
              <a:t>举个例子，记树型有限自动机为状态机</a:t>
            </a:r>
            <a:r>
              <a:rPr lang="en-US" altLang="zh-CN" sz="2400" b="0" i="1" dirty="0">
                <a:solidFill>
                  <a:srgbClr val="000000"/>
                </a:solidFill>
              </a:rPr>
              <a:t>M</a:t>
            </a:r>
            <a:r>
              <a:rPr lang="zh-CN" altLang="en-US" sz="2400" b="0" dirty="0">
                <a:solidFill>
                  <a:srgbClr val="000000"/>
                </a:solidFill>
              </a:rPr>
              <a:t>。状态机</a:t>
            </a:r>
            <a:r>
              <a:rPr lang="en-US" altLang="zh-CN" sz="2400" b="0" i="1" dirty="0">
                <a:solidFill>
                  <a:srgbClr val="000000"/>
                </a:solidFill>
              </a:rPr>
              <a:t>M</a:t>
            </a:r>
            <a:r>
              <a:rPr lang="zh-CN" altLang="en-US" sz="2400" b="0" dirty="0">
                <a:solidFill>
                  <a:srgbClr val="000000"/>
                </a:solidFill>
              </a:rPr>
              <a:t>利用图</a:t>
            </a:r>
            <a:r>
              <a:rPr lang="en-US" altLang="zh-CN" sz="2400" b="0" dirty="0">
                <a:solidFill>
                  <a:srgbClr val="000000"/>
                </a:solidFill>
              </a:rPr>
              <a:t>1</a:t>
            </a:r>
            <a:r>
              <a:rPr lang="zh-CN" altLang="en-US" sz="2400" b="0" dirty="0">
                <a:solidFill>
                  <a:srgbClr val="000000"/>
                </a:solidFill>
              </a:rPr>
              <a:t>的函数去处理输入文本“</a:t>
            </a:r>
            <a:r>
              <a:rPr lang="en-US" altLang="zh-CN" sz="2400" b="0" i="1" dirty="0">
                <a:solidFill>
                  <a:srgbClr val="000000"/>
                </a:solidFill>
              </a:rPr>
              <a:t>ushers</a:t>
            </a:r>
            <a:r>
              <a:rPr lang="en-US" altLang="zh-CN" sz="2400" b="0" dirty="0">
                <a:solidFill>
                  <a:srgbClr val="000000"/>
                </a:solidFill>
              </a:rPr>
              <a:t>”</a:t>
            </a:r>
            <a:r>
              <a:rPr lang="zh-CN" altLang="en-US" sz="2400" b="0" dirty="0">
                <a:solidFill>
                  <a:srgbClr val="000000"/>
                </a:solidFill>
              </a:rPr>
              <a:t>，图</a:t>
            </a:r>
            <a:r>
              <a:rPr lang="en-US" altLang="zh-CN" sz="2400" b="0" dirty="0">
                <a:solidFill>
                  <a:srgbClr val="000000"/>
                </a:solidFill>
              </a:rPr>
              <a:t>4</a:t>
            </a:r>
            <a:r>
              <a:rPr lang="zh-CN" altLang="en-US" sz="2400" b="0" dirty="0">
                <a:solidFill>
                  <a:srgbClr val="000000"/>
                </a:solidFill>
              </a:rPr>
              <a:t>显示了</a:t>
            </a:r>
            <a:r>
              <a:rPr lang="en-US" altLang="zh-CN" sz="2400" b="0" i="1" dirty="0">
                <a:solidFill>
                  <a:srgbClr val="000000"/>
                </a:solidFill>
              </a:rPr>
              <a:t>M</a:t>
            </a:r>
            <a:r>
              <a:rPr lang="zh-CN" altLang="en-US" sz="2400" b="0" dirty="0">
                <a:solidFill>
                  <a:srgbClr val="000000"/>
                </a:solidFill>
              </a:rPr>
              <a:t>在处理文本串时产生的状态转移情况。</a:t>
            </a:r>
            <a:endParaRPr lang="zh-CN" altLang="en-US" sz="1800" b="0" dirty="0"/>
          </a:p>
        </p:txBody>
      </p:sp>
      <p:sp>
        <p:nvSpPr>
          <p:cNvPr id="126978" name="Text Box 3"/>
          <p:cNvSpPr txBox="1">
            <a:spLocks noChangeArrowheads="1"/>
          </p:cNvSpPr>
          <p:nvPr/>
        </p:nvSpPr>
        <p:spPr bwMode="auto">
          <a:xfrm>
            <a:off x="395288" y="3644900"/>
            <a:ext cx="8424862" cy="3013075"/>
          </a:xfrm>
          <a:prstGeom prst="rect">
            <a:avLst/>
          </a:prstGeom>
          <a:noFill/>
          <a:ln w="9525">
            <a:noFill/>
            <a:miter lim="800000"/>
            <a:headEnd/>
            <a:tailEnd/>
          </a:ln>
        </p:spPr>
        <p:txBody>
          <a:bodyPr>
            <a:spAutoFit/>
          </a:bodyPr>
          <a:lstStyle/>
          <a:p>
            <a:r>
              <a:rPr lang="zh-CN" altLang="en-US" sz="2400" b="0" dirty="0">
                <a:solidFill>
                  <a:srgbClr val="000000"/>
                </a:solidFill>
              </a:rPr>
              <a:t>考虑</a:t>
            </a:r>
            <a:r>
              <a:rPr lang="en-US" altLang="zh-CN" sz="2400" b="0" dirty="0">
                <a:solidFill>
                  <a:srgbClr val="000000"/>
                </a:solidFill>
              </a:rPr>
              <a:t>M</a:t>
            </a:r>
            <a:r>
              <a:rPr lang="zh-CN" altLang="en-US" sz="2400" b="0" dirty="0">
                <a:solidFill>
                  <a:srgbClr val="000000"/>
                </a:solidFill>
              </a:rPr>
              <a:t>在状态</a:t>
            </a:r>
            <a:r>
              <a:rPr lang="en-US" altLang="zh-CN" sz="2400" b="0" dirty="0">
                <a:solidFill>
                  <a:srgbClr val="000000"/>
                </a:solidFill>
              </a:rPr>
              <a:t>4</a:t>
            </a:r>
            <a:r>
              <a:rPr lang="zh-CN" altLang="en-US" sz="2400" b="0" dirty="0">
                <a:solidFill>
                  <a:srgbClr val="000000"/>
                </a:solidFill>
              </a:rPr>
              <a:t>，且当前输入字符为</a:t>
            </a:r>
            <a:r>
              <a:rPr lang="en-US" altLang="zh-CN" sz="2400" b="0" dirty="0">
                <a:solidFill>
                  <a:srgbClr val="000000"/>
                </a:solidFill>
              </a:rPr>
              <a:t>e</a:t>
            </a:r>
            <a:r>
              <a:rPr lang="zh-CN" altLang="en-US" sz="2400" b="0" dirty="0">
                <a:solidFill>
                  <a:srgbClr val="000000"/>
                </a:solidFill>
              </a:rPr>
              <a:t>时的操作循环。由于</a:t>
            </a:r>
            <a:r>
              <a:rPr lang="en-US" altLang="zh-CN" sz="2400" b="0" dirty="0">
                <a:solidFill>
                  <a:srgbClr val="000000"/>
                </a:solidFill>
              </a:rPr>
              <a:t>g(4, e) = 5</a:t>
            </a:r>
            <a:r>
              <a:rPr lang="zh-CN" altLang="en-US" sz="2400" b="0" dirty="0">
                <a:solidFill>
                  <a:srgbClr val="000000"/>
                </a:solidFill>
              </a:rPr>
              <a:t>，状态机进入状态</a:t>
            </a:r>
            <a:r>
              <a:rPr lang="en-US" altLang="zh-CN" sz="2400" b="0" dirty="0">
                <a:solidFill>
                  <a:srgbClr val="000000"/>
                </a:solidFill>
              </a:rPr>
              <a:t>5</a:t>
            </a:r>
            <a:r>
              <a:rPr lang="zh-CN" altLang="en-US" sz="2400" b="0" dirty="0">
                <a:solidFill>
                  <a:srgbClr val="000000"/>
                </a:solidFill>
              </a:rPr>
              <a:t>，文本指针将前进到下一个输入字符，并且输出</a:t>
            </a:r>
            <a:r>
              <a:rPr lang="en-US" altLang="zh-CN" sz="2400" b="0" dirty="0">
                <a:solidFill>
                  <a:srgbClr val="000000"/>
                </a:solidFill>
              </a:rPr>
              <a:t>output(5)</a:t>
            </a:r>
            <a:r>
              <a:rPr lang="zh-CN" altLang="en-US" sz="2400" b="0" dirty="0">
                <a:solidFill>
                  <a:srgbClr val="000000"/>
                </a:solidFill>
              </a:rPr>
              <a:t>。这个输出表明状态机已经发现输入文本的第四个位置是“</a:t>
            </a:r>
            <a:r>
              <a:rPr lang="en-US" altLang="zh-CN" sz="2400" b="0" dirty="0">
                <a:solidFill>
                  <a:srgbClr val="000000"/>
                </a:solidFill>
              </a:rPr>
              <a:t>she”</a:t>
            </a:r>
            <a:r>
              <a:rPr lang="zh-CN" altLang="en-US" sz="2400" b="0" dirty="0">
                <a:solidFill>
                  <a:srgbClr val="000000"/>
                </a:solidFill>
              </a:rPr>
              <a:t>和“</a:t>
            </a:r>
            <a:r>
              <a:rPr lang="en-US" altLang="zh-CN" sz="2400" b="0" dirty="0">
                <a:solidFill>
                  <a:srgbClr val="000000"/>
                </a:solidFill>
              </a:rPr>
              <a:t>he”</a:t>
            </a:r>
            <a:r>
              <a:rPr lang="zh-CN" altLang="en-US" sz="2400" b="0" dirty="0">
                <a:solidFill>
                  <a:srgbClr val="000000"/>
                </a:solidFill>
              </a:rPr>
              <a:t>出现的结束位置。在状态</a:t>
            </a:r>
            <a:r>
              <a:rPr lang="en-US" altLang="zh-CN" sz="2400" b="0" dirty="0">
                <a:solidFill>
                  <a:srgbClr val="000000"/>
                </a:solidFill>
              </a:rPr>
              <a:t>5</a:t>
            </a:r>
            <a:r>
              <a:rPr lang="zh-CN" altLang="en-US" sz="2400" b="0" dirty="0">
                <a:solidFill>
                  <a:srgbClr val="000000"/>
                </a:solidFill>
              </a:rPr>
              <a:t>上输入字符</a:t>
            </a:r>
            <a:r>
              <a:rPr lang="en-US" altLang="zh-CN" sz="2400" b="0" dirty="0">
                <a:solidFill>
                  <a:srgbClr val="000000"/>
                </a:solidFill>
              </a:rPr>
              <a:t>r</a:t>
            </a:r>
            <a:r>
              <a:rPr lang="zh-CN" altLang="en-US" sz="2400" b="0" dirty="0">
                <a:solidFill>
                  <a:srgbClr val="000000"/>
                </a:solidFill>
              </a:rPr>
              <a:t>，状态机</a:t>
            </a:r>
            <a:r>
              <a:rPr lang="en-US" altLang="zh-CN" sz="2400" b="0" dirty="0">
                <a:solidFill>
                  <a:srgbClr val="000000"/>
                </a:solidFill>
              </a:rPr>
              <a:t>M</a:t>
            </a:r>
            <a:r>
              <a:rPr lang="zh-CN" altLang="en-US" sz="2400" b="0" dirty="0">
                <a:solidFill>
                  <a:srgbClr val="000000"/>
                </a:solidFill>
              </a:rPr>
              <a:t>在此次操作循环中将产生两次状态转移。由于</a:t>
            </a:r>
            <a:r>
              <a:rPr lang="en-US" altLang="zh-CN" sz="2400" b="0" dirty="0">
                <a:solidFill>
                  <a:srgbClr val="000000"/>
                </a:solidFill>
              </a:rPr>
              <a:t>g(5, r) = fail</a:t>
            </a:r>
            <a:r>
              <a:rPr lang="zh-CN" altLang="en-US" sz="2400" b="0" dirty="0">
                <a:solidFill>
                  <a:srgbClr val="000000"/>
                </a:solidFill>
              </a:rPr>
              <a:t>，</a:t>
            </a:r>
            <a:r>
              <a:rPr lang="en-US" altLang="zh-CN" sz="2400" b="0" dirty="0">
                <a:solidFill>
                  <a:srgbClr val="000000"/>
                </a:solidFill>
              </a:rPr>
              <a:t>M</a:t>
            </a:r>
            <a:r>
              <a:rPr lang="zh-CN" altLang="en-US" sz="2400" b="0" dirty="0">
                <a:solidFill>
                  <a:srgbClr val="000000"/>
                </a:solidFill>
              </a:rPr>
              <a:t>进入状态</a:t>
            </a:r>
            <a:r>
              <a:rPr lang="en-US" altLang="zh-CN" sz="2400" b="0" dirty="0">
                <a:solidFill>
                  <a:srgbClr val="000000"/>
                </a:solidFill>
              </a:rPr>
              <a:t>2 = f(5)</a:t>
            </a:r>
            <a:r>
              <a:rPr lang="zh-CN" altLang="en-US" sz="2400" b="0" dirty="0">
                <a:solidFill>
                  <a:srgbClr val="000000"/>
                </a:solidFill>
              </a:rPr>
              <a:t>。然后因为</a:t>
            </a:r>
            <a:r>
              <a:rPr lang="en-US" altLang="zh-CN" sz="2400" b="0" dirty="0">
                <a:solidFill>
                  <a:srgbClr val="000000"/>
                </a:solidFill>
              </a:rPr>
              <a:t>g(2, r) = 8</a:t>
            </a:r>
            <a:r>
              <a:rPr lang="zh-CN" altLang="en-US" sz="2400" b="0" dirty="0">
                <a:solidFill>
                  <a:srgbClr val="000000"/>
                </a:solidFill>
              </a:rPr>
              <a:t>，</a:t>
            </a:r>
            <a:r>
              <a:rPr lang="en-US" altLang="zh-CN" sz="2400" b="0" dirty="0">
                <a:solidFill>
                  <a:srgbClr val="000000"/>
                </a:solidFill>
              </a:rPr>
              <a:t>M</a:t>
            </a:r>
            <a:r>
              <a:rPr lang="zh-CN" altLang="en-US" sz="2400" b="0" dirty="0">
                <a:solidFill>
                  <a:srgbClr val="000000"/>
                </a:solidFill>
              </a:rPr>
              <a:t>进入状态</a:t>
            </a:r>
            <a:r>
              <a:rPr lang="en-US" altLang="zh-CN" sz="2400" b="0" dirty="0">
                <a:solidFill>
                  <a:srgbClr val="000000"/>
                </a:solidFill>
              </a:rPr>
              <a:t>8</a:t>
            </a:r>
            <a:r>
              <a:rPr lang="zh-CN" altLang="en-US" sz="2400" b="0" dirty="0">
                <a:solidFill>
                  <a:srgbClr val="000000"/>
                </a:solidFill>
              </a:rPr>
              <a:t>，同时前进到下一个输入字符。在这次操作循环中没有输出产生。</a:t>
            </a:r>
          </a:p>
        </p:txBody>
      </p:sp>
      <p:pic>
        <p:nvPicPr>
          <p:cNvPr id="126979" name="Picture 4"/>
          <p:cNvPicPr>
            <a:picLocks noChangeAspect="1" noChangeArrowheads="1"/>
          </p:cNvPicPr>
          <p:nvPr/>
        </p:nvPicPr>
        <p:blipFill>
          <a:blip r:embed="rId2"/>
          <a:srcRect/>
          <a:stretch>
            <a:fillRect/>
          </a:stretch>
        </p:blipFill>
        <p:spPr bwMode="auto">
          <a:xfrm>
            <a:off x="2051720" y="2097087"/>
            <a:ext cx="4679950" cy="1008063"/>
          </a:xfrm>
          <a:prstGeom prst="rect">
            <a:avLst/>
          </a:prstGeom>
          <a:noFill/>
          <a:ln w="9525">
            <a:noFill/>
            <a:miter lim="800000"/>
            <a:headEnd/>
            <a:tailEnd/>
          </a:ln>
        </p:spPr>
      </p:pic>
      <p:sp>
        <p:nvSpPr>
          <p:cNvPr id="126980" name="Text Box 5"/>
          <p:cNvSpPr txBox="1">
            <a:spLocks noChangeArrowheads="1"/>
          </p:cNvSpPr>
          <p:nvPr/>
        </p:nvSpPr>
        <p:spPr bwMode="auto">
          <a:xfrm>
            <a:off x="2413000" y="3206750"/>
            <a:ext cx="4103688" cy="366713"/>
          </a:xfrm>
          <a:prstGeom prst="rect">
            <a:avLst/>
          </a:prstGeom>
          <a:noFill/>
          <a:ln w="9525">
            <a:noFill/>
            <a:miter lim="800000"/>
            <a:headEnd/>
            <a:tailEnd/>
          </a:ln>
        </p:spPr>
        <p:txBody>
          <a:bodyPr>
            <a:spAutoFit/>
          </a:bodyPr>
          <a:lstStyle/>
          <a:p>
            <a:pPr>
              <a:spcBef>
                <a:spcPct val="50000"/>
              </a:spcBef>
            </a:pPr>
            <a:r>
              <a:rPr lang="zh-CN" altLang="en-US" sz="1800" b="0">
                <a:solidFill>
                  <a:srgbClr val="000000"/>
                </a:solidFill>
                <a:latin typeface="Arial" charset="0"/>
                <a:ea typeface="宋体" charset="-122"/>
              </a:rPr>
              <a:t>图</a:t>
            </a:r>
            <a:r>
              <a:rPr lang="en-US" altLang="zh-CN" sz="1800" b="0">
                <a:solidFill>
                  <a:srgbClr val="000000"/>
                </a:solidFill>
                <a:latin typeface="Arial" charset="0"/>
                <a:ea typeface="宋体" charset="-122"/>
              </a:rPr>
              <a:t>4 </a:t>
            </a:r>
            <a:r>
              <a:rPr lang="zh-CN" altLang="en-US" sz="1800" b="0">
                <a:solidFill>
                  <a:srgbClr val="000000"/>
                </a:solidFill>
                <a:latin typeface="Arial" charset="0"/>
                <a:ea typeface="宋体" charset="-122"/>
              </a:rPr>
              <a:t>扫描“</a:t>
            </a:r>
            <a:r>
              <a:rPr lang="en-US" altLang="zh-CN" sz="1800" b="0" i="1">
                <a:solidFill>
                  <a:srgbClr val="000000"/>
                </a:solidFill>
                <a:latin typeface="Arial" charset="0"/>
                <a:ea typeface="宋体" charset="-122"/>
              </a:rPr>
              <a:t>ushers</a:t>
            </a:r>
            <a:r>
              <a:rPr lang="en-US" altLang="zh-CN" sz="1800" b="0">
                <a:solidFill>
                  <a:srgbClr val="000000"/>
                </a:solidFill>
                <a:latin typeface="Arial" charset="0"/>
                <a:ea typeface="宋体" charset="-122"/>
              </a:rPr>
              <a:t>”</a:t>
            </a:r>
            <a:r>
              <a:rPr lang="zh-CN" altLang="en-US" sz="1800" b="0">
                <a:solidFill>
                  <a:srgbClr val="000000"/>
                </a:solidFill>
                <a:latin typeface="Arial" charset="0"/>
                <a:ea typeface="宋体" charset="-122"/>
              </a:rPr>
              <a:t>时的状态转换序列</a:t>
            </a:r>
            <a:r>
              <a:rPr lang="zh-CN" altLang="en-US" sz="1800" b="0">
                <a:latin typeface="Arial" charset="0"/>
                <a:ea typeface="宋体" charset="-122"/>
              </a:rPr>
              <a:t> </a:t>
            </a:r>
          </a:p>
        </p:txBody>
      </p:sp>
    </p:spTree>
    <p:extLst>
      <p:ext uri="{BB962C8B-B14F-4D97-AF65-F5344CB8AC3E}">
        <p14:creationId xmlns:p14="http://schemas.microsoft.com/office/powerpoint/2010/main" val="139907288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ext Box 2"/>
          <p:cNvSpPr txBox="1">
            <a:spLocks noChangeArrowheads="1"/>
          </p:cNvSpPr>
          <p:nvPr/>
        </p:nvSpPr>
        <p:spPr bwMode="auto">
          <a:xfrm>
            <a:off x="395288" y="1196975"/>
            <a:ext cx="8137525" cy="3785652"/>
          </a:xfrm>
          <a:prstGeom prst="rect">
            <a:avLst/>
          </a:prstGeom>
          <a:noFill/>
          <a:ln w="9525">
            <a:noFill/>
            <a:miter lim="800000"/>
            <a:headEnd/>
            <a:tailEnd/>
          </a:ln>
        </p:spPr>
        <p:txBody>
          <a:bodyPr>
            <a:spAutoFit/>
          </a:bodyPr>
          <a:lstStyle/>
          <a:p>
            <a:pPr indent="-342900"/>
            <a:r>
              <a:rPr lang="zh-CN" altLang="en-US" sz="2400" b="0" dirty="0">
                <a:solidFill>
                  <a:srgbClr val="002060"/>
                </a:solidFill>
              </a:rPr>
              <a:t>记</a:t>
            </a:r>
            <a:r>
              <a:rPr lang="en-US" altLang="zh-CN" sz="2400" b="0" dirty="0">
                <a:solidFill>
                  <a:srgbClr val="002060"/>
                </a:solidFill>
              </a:rPr>
              <a:t>s</a:t>
            </a:r>
            <a:r>
              <a:rPr lang="zh-CN" altLang="en-US" sz="2400" b="0" dirty="0">
                <a:solidFill>
                  <a:srgbClr val="002060"/>
                </a:solidFill>
              </a:rPr>
              <a:t>为状态机的当前状态，</a:t>
            </a:r>
            <a:r>
              <a:rPr lang="en-US" altLang="zh-CN" sz="2400" b="0" dirty="0">
                <a:solidFill>
                  <a:srgbClr val="002060"/>
                </a:solidFill>
              </a:rPr>
              <a:t>a</a:t>
            </a:r>
            <a:r>
              <a:rPr lang="zh-CN" altLang="en-US" sz="2400" b="0" dirty="0">
                <a:solidFill>
                  <a:srgbClr val="002060"/>
                </a:solidFill>
              </a:rPr>
              <a:t>为输入文本</a:t>
            </a:r>
            <a:r>
              <a:rPr lang="en-US" altLang="zh-CN" sz="2400" b="0" dirty="0">
                <a:solidFill>
                  <a:srgbClr val="002060"/>
                </a:solidFill>
              </a:rPr>
              <a:t>y</a:t>
            </a:r>
            <a:r>
              <a:rPr lang="zh-CN" altLang="en-US" sz="2400" b="0" dirty="0">
                <a:solidFill>
                  <a:srgbClr val="002060"/>
                </a:solidFill>
              </a:rPr>
              <a:t>的当前输入字符。树型有限自动机的一次操作循环可以定义如下： </a:t>
            </a:r>
          </a:p>
          <a:p>
            <a:pPr marL="342900" indent="-342900">
              <a:buFontTx/>
              <a:buAutoNum type="arabicPeriod"/>
            </a:pPr>
            <a:r>
              <a:rPr lang="zh-CN" altLang="en-US" sz="2400" b="0" dirty="0">
                <a:solidFill>
                  <a:srgbClr val="000000"/>
                </a:solidFill>
              </a:rPr>
              <a:t> 如果</a:t>
            </a:r>
            <a:r>
              <a:rPr lang="en-US" altLang="zh-CN" sz="2400" b="1" dirty="0">
                <a:solidFill>
                  <a:srgbClr val="C00000"/>
                </a:solidFill>
              </a:rPr>
              <a:t>g(s, a) = s</a:t>
            </a:r>
            <a:r>
              <a:rPr lang="zh-CN" altLang="en-US" sz="2400" b="0" dirty="0">
                <a:solidFill>
                  <a:srgbClr val="000000"/>
                </a:solidFill>
              </a:rPr>
              <a:t>，那么树型有限自动机将做一个转向动作。自动机进入状态</a:t>
            </a:r>
            <a:r>
              <a:rPr lang="en-US" altLang="zh-CN" sz="2400" b="0" dirty="0">
                <a:solidFill>
                  <a:srgbClr val="000000"/>
                </a:solidFill>
              </a:rPr>
              <a:t>s</a:t>
            </a:r>
            <a:r>
              <a:rPr lang="zh-CN" altLang="en-US" sz="2400" b="0" dirty="0">
                <a:solidFill>
                  <a:srgbClr val="000000"/>
                </a:solidFill>
              </a:rPr>
              <a:t>，而且</a:t>
            </a:r>
            <a:r>
              <a:rPr lang="en-US" altLang="zh-CN" sz="2400" b="0" dirty="0">
                <a:solidFill>
                  <a:srgbClr val="000000"/>
                </a:solidFill>
              </a:rPr>
              <a:t>y</a:t>
            </a:r>
            <a:r>
              <a:rPr lang="zh-CN" altLang="en-US" sz="2400" b="0" dirty="0">
                <a:solidFill>
                  <a:srgbClr val="000000"/>
                </a:solidFill>
              </a:rPr>
              <a:t>的下一个字符变成当前的输入字符。另外，如果</a:t>
            </a:r>
            <a:r>
              <a:rPr lang="en-US" altLang="zh-CN" sz="2400" b="0" dirty="0">
                <a:solidFill>
                  <a:srgbClr val="000000"/>
                </a:solidFill>
              </a:rPr>
              <a:t>output(s)</a:t>
            </a:r>
            <a:r>
              <a:rPr lang="zh-CN" altLang="en-US" sz="2400" b="0" dirty="0">
                <a:solidFill>
                  <a:srgbClr val="000000"/>
                </a:solidFill>
              </a:rPr>
              <a:t>不为空，那么状态机将输出与当前输入字符位置相对应的一组关键字。</a:t>
            </a:r>
          </a:p>
          <a:p>
            <a:pPr marL="342900" indent="-342900">
              <a:buFontTx/>
              <a:buAutoNum type="arabicPeriod"/>
            </a:pPr>
            <a:r>
              <a:rPr lang="zh-CN" altLang="en-US" sz="2400" b="0" dirty="0">
                <a:solidFill>
                  <a:srgbClr val="000000"/>
                </a:solidFill>
              </a:rPr>
              <a:t>如果</a:t>
            </a:r>
            <a:r>
              <a:rPr lang="en-US" altLang="zh-CN" sz="2400" b="1" dirty="0">
                <a:solidFill>
                  <a:srgbClr val="C00000"/>
                </a:solidFill>
              </a:rPr>
              <a:t>g(s, a) = fail</a:t>
            </a:r>
            <a:r>
              <a:rPr lang="zh-CN" altLang="en-US" sz="2400" b="0" dirty="0">
                <a:solidFill>
                  <a:srgbClr val="000000"/>
                </a:solidFill>
              </a:rPr>
              <a:t>，状态机将询问失效函数</a:t>
            </a:r>
            <a:r>
              <a:rPr lang="en-US" altLang="zh-CN" sz="2400" b="0" dirty="0">
                <a:solidFill>
                  <a:srgbClr val="000000"/>
                </a:solidFill>
              </a:rPr>
              <a:t>f</a:t>
            </a:r>
            <a:r>
              <a:rPr lang="zh-CN" altLang="en-US" sz="2400" b="0" dirty="0">
                <a:solidFill>
                  <a:srgbClr val="000000"/>
                </a:solidFill>
              </a:rPr>
              <a:t>并且进行失效转移。如果 </a:t>
            </a:r>
            <a:r>
              <a:rPr lang="en-US" altLang="zh-CN" sz="2400" b="0" dirty="0">
                <a:solidFill>
                  <a:srgbClr val="000000"/>
                </a:solidFill>
              </a:rPr>
              <a:t>f(s) = s’</a:t>
            </a:r>
            <a:r>
              <a:rPr lang="zh-CN" altLang="en-US" sz="2400" b="0" dirty="0">
                <a:solidFill>
                  <a:srgbClr val="000000"/>
                </a:solidFill>
              </a:rPr>
              <a:t>，那么状态机将以</a:t>
            </a:r>
            <a:r>
              <a:rPr lang="en-US" altLang="zh-CN" sz="2400" b="0" dirty="0">
                <a:solidFill>
                  <a:srgbClr val="000000"/>
                </a:solidFill>
              </a:rPr>
              <a:t>s’</a:t>
            </a:r>
            <a:r>
              <a:rPr lang="zh-CN" altLang="en-US" sz="2400" b="0" dirty="0">
                <a:solidFill>
                  <a:srgbClr val="000000"/>
                </a:solidFill>
              </a:rPr>
              <a:t>，作为当前状态，</a:t>
            </a:r>
            <a:r>
              <a:rPr lang="en-US" altLang="zh-CN" sz="2400" b="0" dirty="0">
                <a:solidFill>
                  <a:srgbClr val="000000"/>
                </a:solidFill>
              </a:rPr>
              <a:t>a</a:t>
            </a:r>
            <a:r>
              <a:rPr lang="zh-CN" altLang="en-US" sz="2400" b="0" dirty="0">
                <a:solidFill>
                  <a:srgbClr val="000000"/>
                </a:solidFill>
              </a:rPr>
              <a:t>为当前输入字符重复这个操作循环。</a:t>
            </a:r>
            <a:r>
              <a:rPr lang="zh-CN" altLang="en-US" sz="1800" b="0" dirty="0"/>
              <a:t> </a:t>
            </a:r>
          </a:p>
        </p:txBody>
      </p:sp>
    </p:spTree>
    <p:extLst>
      <p:ext uri="{BB962C8B-B14F-4D97-AF65-F5344CB8AC3E}">
        <p14:creationId xmlns:p14="http://schemas.microsoft.com/office/powerpoint/2010/main" val="85301388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640" y="548680"/>
            <a:ext cx="6480175" cy="5551487"/>
            <a:chOff x="1331913" y="836613"/>
            <a:chExt cx="6480175" cy="5551487"/>
          </a:xfrm>
        </p:grpSpPr>
        <p:sp>
          <p:nvSpPr>
            <p:cNvPr id="6" name="Rectangle 2"/>
            <p:cNvSpPr>
              <a:spLocks noChangeArrowheads="1"/>
            </p:cNvSpPr>
            <p:nvPr/>
          </p:nvSpPr>
          <p:spPr bwMode="auto">
            <a:xfrm>
              <a:off x="1331913" y="836613"/>
              <a:ext cx="6408737" cy="5113337"/>
            </a:xfrm>
            <a:prstGeom prst="rect">
              <a:avLst/>
            </a:prstGeom>
            <a:solidFill>
              <a:srgbClr val="FFFFFF"/>
            </a:solidFill>
            <a:ln w="9525">
              <a:solidFill>
                <a:srgbClr val="000000"/>
              </a:solidFill>
              <a:miter lim="800000"/>
              <a:headEnd/>
              <a:tailEnd/>
            </a:ln>
          </p:spPr>
          <p:txBody>
            <a:bodyPr/>
            <a:lstStyle/>
            <a:p>
              <a:pPr>
                <a:spcBef>
                  <a:spcPct val="0"/>
                </a:spcBef>
              </a:pPr>
              <a:r>
                <a:rPr lang="zh-CN" altLang="en-US" sz="1800" b="1">
                  <a:solidFill>
                    <a:srgbClr val="000000"/>
                  </a:solidFill>
                  <a:latin typeface="宋体" charset="-122"/>
                  <a:ea typeface="宋体" charset="-122"/>
                </a:rPr>
                <a:t>算法</a:t>
              </a:r>
              <a:r>
                <a:rPr lang="en-US" altLang="zh-CN" sz="1800" b="1">
                  <a:solidFill>
                    <a:srgbClr val="000000"/>
                  </a:solidFill>
                  <a:latin typeface="宋体" charset="-122"/>
                  <a:ea typeface="宋体" charset="-122"/>
                </a:rPr>
                <a:t>3</a:t>
              </a:r>
              <a:r>
                <a:rPr lang="zh-CN" altLang="en-US" sz="1800">
                  <a:solidFill>
                    <a:srgbClr val="000000"/>
                  </a:solidFill>
                  <a:latin typeface="宋体" charset="-122"/>
                  <a:ea typeface="宋体" charset="-122"/>
                </a:rPr>
                <a:t>：</a:t>
              </a:r>
              <a:r>
                <a:rPr lang="zh-CN" altLang="en-US" sz="1800">
                  <a:solidFill>
                    <a:srgbClr val="000000"/>
                  </a:solidFill>
                  <a:latin typeface="楷体_GB2312" pitchFamily="49" charset="-122"/>
                  <a:ea typeface="楷体_GB2312" pitchFamily="49" charset="-122"/>
                </a:rPr>
                <a:t>树型有限状态机</a:t>
              </a:r>
              <a:r>
                <a:rPr lang="zh-CN" altLang="en-US" sz="1800">
                  <a:solidFill>
                    <a:srgbClr val="000000"/>
                  </a:solidFill>
                  <a:latin typeface="宋体" charset="-122"/>
                  <a:ea typeface="宋体" charset="-122"/>
                </a:rPr>
                <a:t>。</a:t>
              </a:r>
            </a:p>
            <a:p>
              <a:pPr>
                <a:spcBef>
                  <a:spcPct val="0"/>
                </a:spcBef>
              </a:pPr>
              <a:r>
                <a:rPr lang="zh-CN" altLang="en-US" sz="1800" b="1">
                  <a:solidFill>
                    <a:srgbClr val="000000"/>
                  </a:solidFill>
                  <a:latin typeface="宋体" charset="-122"/>
                  <a:ea typeface="宋体" charset="-122"/>
                </a:rPr>
                <a:t>输入</a:t>
              </a:r>
              <a:r>
                <a:rPr lang="zh-CN" altLang="en-US" sz="1800">
                  <a:solidFill>
                    <a:srgbClr val="000000"/>
                  </a:solidFill>
                  <a:latin typeface="宋体" charset="-122"/>
                  <a:ea typeface="宋体" charset="-122"/>
                </a:rPr>
                <a:t>：</a:t>
              </a:r>
              <a:r>
                <a:rPr lang="zh-CN" altLang="en-US" sz="1800">
                  <a:solidFill>
                    <a:srgbClr val="000000"/>
                  </a:solidFill>
                  <a:latin typeface="楷体_GB2312" pitchFamily="49" charset="-122"/>
                  <a:ea typeface="楷体_GB2312" pitchFamily="49" charset="-122"/>
                </a:rPr>
                <a:t>一个字符串</a:t>
              </a:r>
              <a:r>
                <a:rPr lang="en-US" altLang="zh-CN" sz="1800" i="1">
                  <a:solidFill>
                    <a:srgbClr val="000000"/>
                  </a:solidFill>
                  <a:latin typeface="Times New Roman"/>
                  <a:ea typeface="楷体_GB2312" pitchFamily="49" charset="-122"/>
                </a:rPr>
                <a:t>y</a:t>
              </a:r>
              <a:r>
                <a:rPr lang="en-US" altLang="zh-CN" sz="1800">
                  <a:solidFill>
                    <a:srgbClr val="000000"/>
                  </a:solidFill>
                  <a:latin typeface="Times New Roman"/>
                  <a:ea typeface="楷体_GB2312" pitchFamily="49" charset="-122"/>
                </a:rPr>
                <a:t>={</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Times New Roman"/>
                  <a:ea typeface="楷体_GB2312" pitchFamily="49" charset="-122"/>
                </a:rPr>
                <a:t>1</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Times New Roman"/>
                  <a:ea typeface="楷体_GB2312" pitchFamily="49" charset="-122"/>
                </a:rPr>
                <a:t>2</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Times New Roman"/>
                  <a:ea typeface="楷体_GB2312" pitchFamily="49" charset="-122"/>
                </a:rPr>
                <a:t>3</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Times New Roman"/>
                  <a:ea typeface="楷体_GB2312" pitchFamily="49" charset="-122"/>
                </a:rPr>
                <a:t>n</a:t>
              </a:r>
              <a:r>
                <a:rPr lang="en-US" altLang="zh-CN" sz="1800">
                  <a:solidFill>
                    <a:srgbClr val="000000"/>
                  </a:solidFill>
                  <a:latin typeface="Times New Roman"/>
                  <a:ea typeface="楷体_GB2312" pitchFamily="49" charset="-122"/>
                </a:rPr>
                <a:t>}</a:t>
              </a:r>
              <a:r>
                <a:rPr lang="zh-CN" altLang="en-US" sz="1800">
                  <a:solidFill>
                    <a:srgbClr val="000000"/>
                  </a:solidFill>
                  <a:latin typeface="楷体_GB2312" pitchFamily="49" charset="-122"/>
                  <a:ea typeface="楷体_GB2312" pitchFamily="49" charset="-122"/>
                </a:rPr>
                <a:t>（其中</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楷体_GB2312" pitchFamily="49" charset="-122"/>
                  <a:ea typeface="楷体_GB2312" pitchFamily="49" charset="-122"/>
                </a:rPr>
                <a:t>i</a:t>
              </a:r>
              <a:r>
                <a:rPr lang="zh-CN" altLang="en-US" sz="1800">
                  <a:solidFill>
                    <a:srgbClr val="000000"/>
                  </a:solidFill>
                  <a:latin typeface="楷体_GB2312" pitchFamily="49" charset="-122"/>
                  <a:ea typeface="楷体_GB2312" pitchFamily="49" charset="-122"/>
                </a:rPr>
                <a:t>是一个输入字符）；一台 包含上述转向函数</a:t>
              </a:r>
              <a:r>
                <a:rPr lang="en-US" altLang="zh-CN" sz="1800" i="1">
                  <a:solidFill>
                    <a:srgbClr val="000000"/>
                  </a:solidFill>
                  <a:latin typeface="Times New Roman"/>
                  <a:ea typeface="楷体_GB2312" pitchFamily="49" charset="-122"/>
                </a:rPr>
                <a:t>g</a:t>
              </a:r>
              <a:r>
                <a:rPr lang="zh-CN" altLang="en-US" sz="1800">
                  <a:solidFill>
                    <a:srgbClr val="000000"/>
                  </a:solidFill>
                  <a:latin typeface="楷体_GB2312" pitchFamily="49" charset="-122"/>
                  <a:ea typeface="楷体_GB2312" pitchFamily="49" charset="-122"/>
                </a:rPr>
                <a:t>，失效函数</a:t>
              </a:r>
              <a:r>
                <a:rPr lang="en-US" altLang="zh-CN" sz="1800" i="1">
                  <a:solidFill>
                    <a:srgbClr val="000000"/>
                  </a:solidFill>
                  <a:latin typeface="楷体_GB2312" pitchFamily="49" charset="-122"/>
                  <a:ea typeface="楷体_GB2312" pitchFamily="49" charset="-122"/>
                </a:rPr>
                <a:t>f</a:t>
              </a:r>
              <a:r>
                <a:rPr lang="zh-CN" altLang="en-US" sz="1800">
                  <a:solidFill>
                    <a:srgbClr val="000000"/>
                  </a:solidFill>
                  <a:latin typeface="楷体_GB2312" pitchFamily="49" charset="-122"/>
                  <a:ea typeface="楷体_GB2312" pitchFamily="49" charset="-122"/>
                </a:rPr>
                <a:t>和输出函数</a:t>
              </a:r>
              <a:r>
                <a:rPr lang="en-US" altLang="zh-CN" sz="1800" i="1">
                  <a:solidFill>
                    <a:srgbClr val="000000"/>
                  </a:solidFill>
                  <a:latin typeface="Times New Roman"/>
                  <a:ea typeface="楷体_GB2312" pitchFamily="49" charset="-122"/>
                </a:rPr>
                <a:t>output</a:t>
              </a:r>
              <a:r>
                <a:rPr lang="zh-CN" altLang="en-US" sz="1800">
                  <a:solidFill>
                    <a:srgbClr val="000000"/>
                  </a:solidFill>
                  <a:latin typeface="楷体_GB2312" pitchFamily="49" charset="-122"/>
                  <a:ea typeface="楷体_GB2312" pitchFamily="49" charset="-122"/>
                </a:rPr>
                <a:t>的树型有限自动机。</a:t>
              </a:r>
              <a:endParaRPr lang="zh-CN" altLang="en-US" sz="1800">
                <a:solidFill>
                  <a:srgbClr val="000000"/>
                </a:solidFill>
                <a:latin typeface="宋体" charset="-122"/>
                <a:ea typeface="宋体" charset="-122"/>
              </a:endParaRPr>
            </a:p>
            <a:p>
              <a:pPr>
                <a:spcBef>
                  <a:spcPct val="0"/>
                </a:spcBef>
              </a:pPr>
              <a:r>
                <a:rPr lang="zh-CN" altLang="en-US" sz="1800" b="1">
                  <a:solidFill>
                    <a:srgbClr val="000000"/>
                  </a:solidFill>
                  <a:latin typeface="宋体" charset="-122"/>
                  <a:ea typeface="宋体" charset="-122"/>
                </a:rPr>
                <a:t>输出</a:t>
              </a:r>
              <a:r>
                <a:rPr lang="zh-CN" altLang="en-US" sz="1800">
                  <a:solidFill>
                    <a:srgbClr val="000000"/>
                  </a:solidFill>
                  <a:latin typeface="宋体" charset="-122"/>
                  <a:ea typeface="宋体" charset="-122"/>
                </a:rPr>
                <a:t>：</a:t>
              </a:r>
              <a:r>
                <a:rPr lang="zh-CN" altLang="en-US" sz="1800">
                  <a:solidFill>
                    <a:srgbClr val="000000"/>
                  </a:solidFill>
                  <a:latin typeface="楷体_GB2312" pitchFamily="49" charset="-122"/>
                  <a:ea typeface="楷体_GB2312" pitchFamily="49" charset="-122"/>
                </a:rPr>
                <a:t>关键字在</a:t>
              </a:r>
              <a:r>
                <a:rPr lang="en-US" altLang="zh-CN" sz="1800" i="1">
                  <a:solidFill>
                    <a:srgbClr val="000000"/>
                  </a:solidFill>
                  <a:latin typeface="Times New Roman"/>
                  <a:ea typeface="楷体_GB2312" pitchFamily="49" charset="-122"/>
                </a:rPr>
                <a:t>y</a:t>
              </a:r>
              <a:r>
                <a:rPr lang="zh-CN" altLang="en-US" sz="1800">
                  <a:solidFill>
                    <a:srgbClr val="000000"/>
                  </a:solidFill>
                  <a:latin typeface="楷体_GB2312" pitchFamily="49" charset="-122"/>
                  <a:ea typeface="楷体_GB2312" pitchFamily="49" charset="-122"/>
                </a:rPr>
                <a:t>中出现的位置</a:t>
              </a:r>
              <a:r>
                <a:rPr lang="zh-CN" altLang="en-US" sz="1800">
                  <a:solidFill>
                    <a:srgbClr val="000000"/>
                  </a:solidFill>
                  <a:latin typeface="宋体" charset="-122"/>
                  <a:ea typeface="宋体" charset="-122"/>
                </a:rPr>
                <a:t>。</a:t>
              </a:r>
            </a:p>
            <a:p>
              <a:pPr>
                <a:spcBef>
                  <a:spcPct val="0"/>
                </a:spcBef>
              </a:pPr>
              <a:r>
                <a:rPr lang="zh-CN" altLang="en-US" sz="1000">
                  <a:solidFill>
                    <a:srgbClr val="000000"/>
                  </a:solidFill>
                  <a:latin typeface="Times New Roman"/>
                  <a:ea typeface="宋体" charset="-122"/>
                </a:rPr>
                <a:t>     </a:t>
              </a:r>
            </a:p>
            <a:p>
              <a:pPr>
                <a:spcBef>
                  <a:spcPct val="0"/>
                </a:spcBef>
              </a:pPr>
              <a:endParaRPr lang="zh-CN" altLang="en-US" sz="1800">
                <a:solidFill>
                  <a:srgbClr val="000000"/>
                </a:solidFill>
                <a:latin typeface="Arial" charset="0"/>
                <a:ea typeface="宋体" charset="-122"/>
              </a:endParaRPr>
            </a:p>
          </p:txBody>
        </p:sp>
        <p:pic>
          <p:nvPicPr>
            <p:cNvPr id="7" name="Picture 3"/>
            <p:cNvPicPr>
              <a:picLocks noChangeAspect="1" noChangeArrowheads="1"/>
            </p:cNvPicPr>
            <p:nvPr/>
          </p:nvPicPr>
          <p:blipFill>
            <a:blip r:embed="rId2"/>
            <a:srcRect/>
            <a:stretch>
              <a:fillRect/>
            </a:stretch>
          </p:blipFill>
          <p:spPr bwMode="auto">
            <a:xfrm>
              <a:off x="2411413" y="2349500"/>
              <a:ext cx="4608512" cy="3455988"/>
            </a:xfrm>
            <a:prstGeom prst="rect">
              <a:avLst/>
            </a:prstGeom>
            <a:noFill/>
            <a:ln w="9525">
              <a:noFill/>
              <a:miter lim="800000"/>
              <a:headEnd/>
              <a:tailEnd/>
            </a:ln>
          </p:spPr>
        </p:pic>
        <p:sp>
          <p:nvSpPr>
            <p:cNvPr id="8" name="Text Box 4"/>
            <p:cNvSpPr txBox="1">
              <a:spLocks noChangeArrowheads="1"/>
            </p:cNvSpPr>
            <p:nvPr/>
          </p:nvSpPr>
          <p:spPr bwMode="auto">
            <a:xfrm>
              <a:off x="1979613" y="6021388"/>
              <a:ext cx="5832475" cy="366712"/>
            </a:xfrm>
            <a:prstGeom prst="rect">
              <a:avLst/>
            </a:prstGeom>
            <a:noFill/>
            <a:ln w="9525">
              <a:noFill/>
              <a:miter lim="800000"/>
              <a:headEnd/>
              <a:tailEnd/>
            </a:ln>
          </p:spPr>
          <p:txBody>
            <a:bodyPr>
              <a:spAutoFit/>
            </a:bodyPr>
            <a:lstStyle/>
            <a:p>
              <a:r>
                <a:rPr lang="zh-CN" altLang="en-US" sz="1800">
                  <a:solidFill>
                    <a:srgbClr val="000000"/>
                  </a:solidFill>
                  <a:latin typeface="Arial" charset="0"/>
                  <a:ea typeface="宋体" charset="-122"/>
                </a:rPr>
                <a:t>图</a:t>
              </a:r>
              <a:r>
                <a:rPr lang="en-US" altLang="zh-CN" sz="1800">
                  <a:solidFill>
                    <a:srgbClr val="000000"/>
                  </a:solidFill>
                  <a:latin typeface="Arial" charset="0"/>
                  <a:ea typeface="宋体" charset="-122"/>
                </a:rPr>
                <a:t>5  </a:t>
              </a:r>
              <a:r>
                <a:rPr lang="zh-CN" altLang="en-US" sz="1800">
                  <a:solidFill>
                    <a:srgbClr val="000000"/>
                  </a:solidFill>
                  <a:latin typeface="Arial" charset="0"/>
                  <a:ea typeface="宋体" charset="-122"/>
                </a:rPr>
                <a:t>建立树型有限自动机的算法伪代码</a:t>
              </a:r>
            </a:p>
          </p:txBody>
        </p:sp>
      </p:grpSp>
    </p:spTree>
    <p:extLst>
      <p:ext uri="{BB962C8B-B14F-4D97-AF65-F5344CB8AC3E}">
        <p14:creationId xmlns:p14="http://schemas.microsoft.com/office/powerpoint/2010/main" val="20422165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2"/>
          <p:cNvSpPr txBox="1">
            <a:spLocks noChangeArrowheads="1"/>
          </p:cNvSpPr>
          <p:nvPr/>
        </p:nvSpPr>
        <p:spPr bwMode="auto">
          <a:xfrm>
            <a:off x="468313" y="850900"/>
            <a:ext cx="8207375" cy="5632311"/>
          </a:xfrm>
          <a:prstGeom prst="rect">
            <a:avLst/>
          </a:prstGeom>
          <a:noFill/>
          <a:ln w="9525">
            <a:noFill/>
            <a:miter lim="800000"/>
            <a:headEnd/>
            <a:tailEnd/>
          </a:ln>
        </p:spPr>
        <p:txBody>
          <a:bodyPr>
            <a:spAutoFit/>
          </a:bodyPr>
          <a:lstStyle/>
          <a:p>
            <a:pPr>
              <a:spcBef>
                <a:spcPct val="20000"/>
              </a:spcBef>
              <a:buFont typeface="Wingdings"/>
              <a:buChar char="Ø"/>
            </a:pPr>
            <a:r>
              <a:rPr lang="zh-CN" altLang="en-US" sz="2400" b="0" dirty="0">
                <a:solidFill>
                  <a:srgbClr val="000000"/>
                </a:solidFill>
              </a:rPr>
              <a:t> 预处理阶段：</a:t>
            </a:r>
          </a:p>
          <a:p>
            <a:pPr>
              <a:spcBef>
                <a:spcPct val="20000"/>
              </a:spcBef>
            </a:pPr>
            <a:r>
              <a:rPr lang="zh-CN" altLang="en-US" sz="2400" b="0" dirty="0">
                <a:solidFill>
                  <a:schemeClr val="accent1">
                    <a:lumMod val="50000"/>
                  </a:schemeClr>
                </a:solidFill>
              </a:rPr>
              <a:t>        </a:t>
            </a:r>
            <a:r>
              <a:rPr lang="zh-CN" altLang="en-US" sz="2400" b="0" dirty="0">
                <a:solidFill>
                  <a:srgbClr val="FF0000"/>
                </a:solidFill>
              </a:rPr>
              <a:t>转向函数</a:t>
            </a:r>
            <a:r>
              <a:rPr lang="zh-CN" altLang="en-US" sz="2400" b="0" dirty="0">
                <a:solidFill>
                  <a:schemeClr val="accent1">
                    <a:lumMod val="50000"/>
                  </a:schemeClr>
                </a:solidFill>
              </a:rPr>
              <a:t>把一个由状态和输入字符组成的二元组映射成另一个状态或者一条失败消息。</a:t>
            </a:r>
          </a:p>
          <a:p>
            <a:pPr>
              <a:spcBef>
                <a:spcPct val="20000"/>
              </a:spcBef>
            </a:pPr>
            <a:r>
              <a:rPr lang="zh-CN" altLang="en-US" sz="2400" b="0" dirty="0">
                <a:solidFill>
                  <a:schemeClr val="accent1">
                    <a:lumMod val="50000"/>
                  </a:schemeClr>
                </a:solidFill>
              </a:rPr>
              <a:t>        </a:t>
            </a:r>
            <a:r>
              <a:rPr lang="zh-CN" altLang="en-US" sz="2400" b="0" dirty="0">
                <a:solidFill>
                  <a:srgbClr val="FF0000"/>
                </a:solidFill>
              </a:rPr>
              <a:t>失效函数</a:t>
            </a:r>
            <a:r>
              <a:rPr lang="zh-CN" altLang="en-US" sz="2400" b="0" dirty="0">
                <a:solidFill>
                  <a:schemeClr val="accent1">
                    <a:lumMod val="50000"/>
                  </a:schemeClr>
                </a:solidFill>
              </a:rPr>
              <a:t>把一个状态映射成另一个状态。当转向函数报告失效时，失效函数就会被询问。</a:t>
            </a:r>
          </a:p>
          <a:p>
            <a:pPr>
              <a:spcBef>
                <a:spcPct val="20000"/>
              </a:spcBef>
            </a:pPr>
            <a:r>
              <a:rPr lang="zh-CN" altLang="en-US" sz="2400" b="0" dirty="0">
                <a:solidFill>
                  <a:schemeClr val="accent1">
                    <a:lumMod val="50000"/>
                  </a:schemeClr>
                </a:solidFill>
              </a:rPr>
              <a:t>        </a:t>
            </a:r>
            <a:r>
              <a:rPr lang="zh-CN" altLang="en-US" sz="2400" b="0" dirty="0">
                <a:solidFill>
                  <a:srgbClr val="FF0000"/>
                </a:solidFill>
              </a:rPr>
              <a:t>输出状态</a:t>
            </a:r>
            <a:r>
              <a:rPr lang="zh-CN" altLang="en-US" sz="2400" b="0" dirty="0">
                <a:solidFill>
                  <a:schemeClr val="accent1">
                    <a:lumMod val="50000"/>
                  </a:schemeClr>
                </a:solidFill>
              </a:rPr>
              <a:t>，它们表示已经有一组关键字被发现。输出函数通过把一组关键字集（可能是空集）和每个状态相联系的方法，使得这种输出状态的概念形式化。</a:t>
            </a:r>
          </a:p>
          <a:p>
            <a:pPr>
              <a:spcBef>
                <a:spcPct val="20000"/>
              </a:spcBef>
              <a:buFont typeface="Wingdings"/>
              <a:buChar char="Ø"/>
            </a:pPr>
            <a:r>
              <a:rPr lang="zh-CN" altLang="en-US" sz="2400" b="0" dirty="0">
                <a:solidFill>
                  <a:srgbClr val="000000"/>
                </a:solidFill>
              </a:rPr>
              <a:t> 搜索查找阶段：</a:t>
            </a:r>
          </a:p>
          <a:p>
            <a:pPr>
              <a:spcBef>
                <a:spcPct val="20000"/>
              </a:spcBef>
            </a:pPr>
            <a:r>
              <a:rPr lang="zh-CN" altLang="en-US" sz="2400" b="0" dirty="0">
                <a:solidFill>
                  <a:srgbClr val="000000"/>
                </a:solidFill>
              </a:rPr>
              <a:t>       </a:t>
            </a:r>
            <a:r>
              <a:rPr lang="zh-CN" altLang="en-US" sz="2400" b="0" dirty="0">
                <a:solidFill>
                  <a:srgbClr val="002060"/>
                </a:solidFill>
              </a:rPr>
              <a:t>文本扫描开始时，初始状态置为状态机的</a:t>
            </a:r>
            <a:r>
              <a:rPr lang="en-US" altLang="zh-CN" sz="2400" b="0" dirty="0">
                <a:solidFill>
                  <a:srgbClr val="002060"/>
                </a:solidFill>
              </a:rPr>
              <a:t>0</a:t>
            </a:r>
            <a:r>
              <a:rPr lang="zh-CN" altLang="en-US" sz="2400" b="0" dirty="0">
                <a:solidFill>
                  <a:srgbClr val="002060"/>
                </a:solidFill>
              </a:rPr>
              <a:t>状态，而输入文本</a:t>
            </a:r>
            <a:r>
              <a:rPr lang="en-US" altLang="zh-CN" sz="2400" b="0" i="1" dirty="0">
                <a:solidFill>
                  <a:srgbClr val="002060"/>
                </a:solidFill>
              </a:rPr>
              <a:t>y</a:t>
            </a:r>
            <a:r>
              <a:rPr lang="zh-CN" altLang="en-US" sz="2400" b="0" dirty="0">
                <a:solidFill>
                  <a:srgbClr val="002060"/>
                </a:solidFill>
              </a:rPr>
              <a:t>的首字符作为当前输入字符。然后，开始按照转向函数进行状态转移。如果转移失败则询问失效函数，自动机状态转为失效函数定义的状态。每次的状态转移都要检查输出函数。</a:t>
            </a:r>
            <a:endParaRPr lang="zh-CN" altLang="en-US" sz="1800" b="0" dirty="0">
              <a:solidFill>
                <a:srgbClr val="002060"/>
              </a:solidFill>
            </a:endParaRPr>
          </a:p>
        </p:txBody>
      </p:sp>
      <p:sp>
        <p:nvSpPr>
          <p:cNvPr id="2" name="矩形 1"/>
          <p:cNvSpPr/>
          <p:nvPr/>
        </p:nvSpPr>
        <p:spPr>
          <a:xfrm>
            <a:off x="395536" y="332656"/>
            <a:ext cx="3672800" cy="461665"/>
          </a:xfrm>
          <a:prstGeom prst="rect">
            <a:avLst/>
          </a:prstGeom>
        </p:spPr>
        <p:txBody>
          <a:bodyPr wrap="none">
            <a:spAutoFit/>
          </a:bodyPr>
          <a:lstStyle/>
          <a:p>
            <a:r>
              <a:rPr lang="en-US" altLang="zh-CN" b="1" dirty="0">
                <a:solidFill>
                  <a:srgbClr val="C00000"/>
                </a:solidFill>
              </a:rPr>
              <a:t>AC</a:t>
            </a:r>
            <a:r>
              <a:rPr lang="zh-CN" altLang="en-US" b="1" dirty="0">
                <a:solidFill>
                  <a:srgbClr val="C00000"/>
                </a:solidFill>
              </a:rPr>
              <a:t>自动机 </a:t>
            </a:r>
            <a:r>
              <a:rPr lang="en-US" altLang="zh-CN" b="1" dirty="0">
                <a:solidFill>
                  <a:srgbClr val="C00000"/>
                </a:solidFill>
              </a:rPr>
              <a:t>(</a:t>
            </a:r>
            <a:r>
              <a:rPr lang="zh-CN" altLang="en-US" b="1" dirty="0">
                <a:solidFill>
                  <a:srgbClr val="C00000"/>
                </a:solidFill>
              </a:rPr>
              <a:t>匹配过程总结</a:t>
            </a:r>
            <a:r>
              <a:rPr lang="en-US" altLang="zh-CN" b="1" dirty="0">
                <a:solidFill>
                  <a:srgbClr val="C00000"/>
                </a:solidFill>
              </a:rPr>
              <a:t>)</a:t>
            </a:r>
            <a:endParaRPr lang="zh-CN" altLang="en-US" b="1" dirty="0">
              <a:solidFill>
                <a:srgbClr val="C00000"/>
              </a:solidFill>
            </a:endParaRPr>
          </a:p>
        </p:txBody>
      </p:sp>
    </p:spTree>
    <p:extLst>
      <p:ext uri="{BB962C8B-B14F-4D97-AF65-F5344CB8AC3E}">
        <p14:creationId xmlns:p14="http://schemas.microsoft.com/office/powerpoint/2010/main" val="12390783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a:xfrm>
            <a:off x="457200" y="1600200"/>
            <a:ext cx="8229600" cy="4525963"/>
          </a:xfrm>
        </p:spPr>
        <p:txBody>
          <a:bodyPr/>
          <a:lstStyle/>
          <a:p>
            <a:r>
              <a:rPr lang="zh-CN" altLang="en-US" dirty="0"/>
              <a:t>字符串的匹配问题</a:t>
            </a:r>
            <a:endParaRPr lang="en-US" altLang="zh-CN" dirty="0"/>
          </a:p>
          <a:p>
            <a:r>
              <a:rPr lang="zh-CN" altLang="en-US" dirty="0"/>
              <a:t>多串的匹配问题</a:t>
            </a:r>
            <a:endParaRPr lang="en-US" altLang="zh-CN" dirty="0"/>
          </a:p>
          <a:p>
            <a:endParaRPr lang="en-US" altLang="zh-CN" dirty="0"/>
          </a:p>
          <a:p>
            <a:r>
              <a:rPr lang="zh-CN" altLang="en-US" dirty="0"/>
              <a:t>例如给几个单词 </a:t>
            </a:r>
            <a:r>
              <a:rPr lang="en-US" altLang="zh-CN" dirty="0" err="1"/>
              <a:t>acbs</a:t>
            </a:r>
            <a:r>
              <a:rPr lang="zh-CN" altLang="en-US" dirty="0"/>
              <a:t>，</a:t>
            </a:r>
            <a:r>
              <a:rPr lang="en-US" altLang="zh-CN" dirty="0" err="1"/>
              <a:t>asf</a:t>
            </a:r>
            <a:r>
              <a:rPr lang="en-US" altLang="zh-CN" dirty="0"/>
              <a:t>,  </a:t>
            </a:r>
            <a:r>
              <a:rPr lang="en-US" altLang="zh-CN" dirty="0" err="1"/>
              <a:t>dsef</a:t>
            </a:r>
            <a:r>
              <a:rPr lang="en-US" altLang="zh-CN" dirty="0"/>
              <a:t>,</a:t>
            </a:r>
          </a:p>
          <a:p>
            <a:r>
              <a:rPr lang="zh-CN" altLang="en-US" dirty="0"/>
              <a:t>再给出一个 很长的文章，</a:t>
            </a:r>
            <a:r>
              <a:rPr lang="en-US" altLang="zh-CN" dirty="0" err="1"/>
              <a:t>acbsdfgeasf</a:t>
            </a:r>
            <a:endParaRPr lang="en-US" altLang="zh-CN" dirty="0"/>
          </a:p>
          <a:p>
            <a:r>
              <a:rPr lang="zh-CN" altLang="en-US" dirty="0"/>
              <a:t>问在这个文章中，总共出现了多少个单词，或者是单词出现的总次数。</a:t>
            </a:r>
            <a:endParaRPr lang="en-US" altLang="zh-CN" dirty="0"/>
          </a:p>
          <a:p>
            <a:endParaRPr lang="en-US" altLang="zh-CN" dirty="0"/>
          </a:p>
          <a:p>
            <a:r>
              <a:rPr lang="zh-CN" altLang="en-US" dirty="0"/>
              <a:t>在网络内容防火器中，对流经的</a:t>
            </a:r>
            <a:r>
              <a:rPr lang="en-US" altLang="zh-CN" dirty="0"/>
              <a:t>http</a:t>
            </a:r>
            <a:r>
              <a:rPr lang="zh-CN" altLang="en-US" dirty="0"/>
              <a:t>访问流量进行一组目的网站的访问阻断管控，需要对每个要访问的网页</a:t>
            </a:r>
            <a:r>
              <a:rPr lang="en-US" altLang="zh-CN" dirty="0" err="1"/>
              <a:t>url</a:t>
            </a:r>
            <a:r>
              <a:rPr lang="zh-CN" altLang="en-US" dirty="0"/>
              <a:t>，和一组配置的域名进行匹配，匹配上任何一个都是命中的。</a:t>
            </a:r>
          </a:p>
        </p:txBody>
      </p:sp>
      <p:sp>
        <p:nvSpPr>
          <p:cNvPr id="4" name="Rectangle 2"/>
          <p:cNvSpPr txBox="1">
            <a:spLocks noChangeArrowheads="1"/>
          </p:cNvSpPr>
          <p:nvPr/>
        </p:nvSpPr>
        <p:spPr>
          <a:xfrm>
            <a:off x="323528" y="188640"/>
            <a:ext cx="8229600" cy="711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zh-CN" altLang="en-US"/>
              <a:t>多模式匹配算法</a:t>
            </a:r>
            <a:endParaRPr lang="zh-CN" altLang="en-US" dirty="0"/>
          </a:p>
        </p:txBody>
      </p:sp>
    </p:spTree>
    <p:extLst>
      <p:ext uri="{BB962C8B-B14F-4D97-AF65-F5344CB8AC3E}">
        <p14:creationId xmlns:p14="http://schemas.microsoft.com/office/powerpoint/2010/main" val="3460781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15988" y="1773238"/>
            <a:ext cx="7777162" cy="3113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AC</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算法的特点</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自动机的构建是建立在深度优先的基础上</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算法构建不受模式集内容变化的影响</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模式集内容可动态变化</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扫描（检测）的时间复杂度与待测文本长度有关</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扫描的效率与模式的长度（扫描深度）有关</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算法构建与扫描时存在内存浪费</a:t>
            </a: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1675198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sz="half" idx="1"/>
          </p:nvPr>
        </p:nvSpPr>
        <p:spPr>
          <a:xfrm>
            <a:off x="395536" y="1023938"/>
            <a:ext cx="7926387" cy="1819275"/>
          </a:xfrm>
        </p:spPr>
        <p:txBody>
          <a:bodyPr/>
          <a:lstStyle/>
          <a:p>
            <a:pPr eaLnBrk="1" hangingPunct="1"/>
            <a:r>
              <a:rPr lang="en-US" altLang="zh-CN" sz="2800" dirty="0"/>
              <a:t>AC</a:t>
            </a:r>
            <a:r>
              <a:rPr lang="zh-CN" altLang="en-US" sz="2800" dirty="0"/>
              <a:t>算法的内存占用问题：</a:t>
            </a:r>
            <a:endParaRPr lang="en-US" altLang="zh-CN" sz="2800" dirty="0"/>
          </a:p>
          <a:p>
            <a:pPr lvl="1" eaLnBrk="1" hangingPunct="1"/>
            <a:r>
              <a:rPr lang="zh-CN" altLang="en-US" sz="2400" dirty="0"/>
              <a:t>转向函数</a:t>
            </a:r>
          </a:p>
          <a:p>
            <a:pPr lvl="1" eaLnBrk="1" hangingPunct="1"/>
            <a:endParaRPr lang="zh-CN" altLang="en-US" sz="2400" dirty="0"/>
          </a:p>
          <a:p>
            <a:pPr lvl="1" eaLnBrk="1" hangingPunct="1"/>
            <a:endParaRPr lang="zh-CN" altLang="en-US" sz="2400" dirty="0"/>
          </a:p>
          <a:p>
            <a:pPr lvl="1" eaLnBrk="1" hangingPunct="1"/>
            <a:endParaRPr lang="zh-CN" altLang="en-US" sz="2400" dirty="0"/>
          </a:p>
          <a:p>
            <a:pPr lvl="1" eaLnBrk="1" hangingPunct="1"/>
            <a:endParaRPr lang="zh-CN" altLang="en-US" sz="2400" dirty="0"/>
          </a:p>
          <a:p>
            <a:pPr lvl="1" eaLnBrk="1" hangingPunct="1"/>
            <a:endParaRPr lang="zh-CN" altLang="en-US" sz="2400" dirty="0"/>
          </a:p>
        </p:txBody>
      </p:sp>
      <p:pic>
        <p:nvPicPr>
          <p:cNvPr id="132099" name="Picture 4"/>
          <p:cNvPicPr>
            <a:picLocks noChangeAspect="1" noChangeArrowheads="1"/>
          </p:cNvPicPr>
          <p:nvPr/>
        </p:nvPicPr>
        <p:blipFill>
          <a:blip r:embed="rId2"/>
          <a:srcRect/>
          <a:stretch>
            <a:fillRect/>
          </a:stretch>
        </p:blipFill>
        <p:spPr bwMode="auto">
          <a:xfrm>
            <a:off x="1907704" y="2005806"/>
            <a:ext cx="4321175" cy="1728788"/>
          </a:xfrm>
          <a:prstGeom prst="rect">
            <a:avLst/>
          </a:prstGeom>
          <a:noFill/>
          <a:ln w="9525">
            <a:noFill/>
            <a:miter lim="800000"/>
            <a:headEnd/>
            <a:tailEnd/>
          </a:ln>
        </p:spPr>
      </p:pic>
      <p:graphicFrame>
        <p:nvGraphicFramePr>
          <p:cNvPr id="1347589" name="Group 5"/>
          <p:cNvGraphicFramePr>
            <a:graphicFrameLocks noGrp="1"/>
          </p:cNvGraphicFramePr>
          <p:nvPr>
            <p:ph sz="half" idx="2"/>
            <p:extLst>
              <p:ext uri="{D42A27DB-BD31-4B8C-83A1-F6EECF244321}">
                <p14:modId xmlns:p14="http://schemas.microsoft.com/office/powerpoint/2010/main" val="3766375509"/>
              </p:ext>
            </p:extLst>
          </p:nvPr>
        </p:nvGraphicFramePr>
        <p:xfrm>
          <a:off x="1619672" y="4189294"/>
          <a:ext cx="7027862" cy="503238"/>
        </p:xfrm>
        <a:graphic>
          <a:graphicData uri="http://schemas.openxmlformats.org/drawingml/2006/table">
            <a:tbl>
              <a:tblPr/>
              <a:tblGrid>
                <a:gridCol w="304800">
                  <a:extLst>
                    <a:ext uri="{9D8B030D-6E8A-4147-A177-3AD203B41FA5}">
                      <a16:colId xmlns:a16="http://schemas.microsoft.com/office/drawing/2014/main" val="20000"/>
                    </a:ext>
                  </a:extLst>
                </a:gridCol>
                <a:gridCol w="306387">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306388">
                  <a:extLst>
                    <a:ext uri="{9D8B030D-6E8A-4147-A177-3AD203B41FA5}">
                      <a16:colId xmlns:a16="http://schemas.microsoft.com/office/drawing/2014/main" val="20003"/>
                    </a:ext>
                  </a:extLst>
                </a:gridCol>
                <a:gridCol w="306387">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304800">
                  <a:extLst>
                    <a:ext uri="{9D8B030D-6E8A-4147-A177-3AD203B41FA5}">
                      <a16:colId xmlns:a16="http://schemas.microsoft.com/office/drawing/2014/main" val="20006"/>
                    </a:ext>
                  </a:extLst>
                </a:gridCol>
                <a:gridCol w="306388">
                  <a:extLst>
                    <a:ext uri="{9D8B030D-6E8A-4147-A177-3AD203B41FA5}">
                      <a16:colId xmlns:a16="http://schemas.microsoft.com/office/drawing/2014/main" val="20007"/>
                    </a:ext>
                  </a:extLst>
                </a:gridCol>
                <a:gridCol w="304800">
                  <a:extLst>
                    <a:ext uri="{9D8B030D-6E8A-4147-A177-3AD203B41FA5}">
                      <a16:colId xmlns:a16="http://schemas.microsoft.com/office/drawing/2014/main" val="20008"/>
                    </a:ext>
                  </a:extLst>
                </a:gridCol>
                <a:gridCol w="304800">
                  <a:extLst>
                    <a:ext uri="{9D8B030D-6E8A-4147-A177-3AD203B41FA5}">
                      <a16:colId xmlns:a16="http://schemas.microsoft.com/office/drawing/2014/main" val="20009"/>
                    </a:ext>
                  </a:extLst>
                </a:gridCol>
                <a:gridCol w="306387">
                  <a:extLst>
                    <a:ext uri="{9D8B030D-6E8A-4147-A177-3AD203B41FA5}">
                      <a16:colId xmlns:a16="http://schemas.microsoft.com/office/drawing/2014/main" val="20010"/>
                    </a:ext>
                  </a:extLst>
                </a:gridCol>
                <a:gridCol w="306388">
                  <a:extLst>
                    <a:ext uri="{9D8B030D-6E8A-4147-A177-3AD203B41FA5}">
                      <a16:colId xmlns:a16="http://schemas.microsoft.com/office/drawing/2014/main" val="20011"/>
                    </a:ext>
                  </a:extLst>
                </a:gridCol>
                <a:gridCol w="306387">
                  <a:extLst>
                    <a:ext uri="{9D8B030D-6E8A-4147-A177-3AD203B41FA5}">
                      <a16:colId xmlns:a16="http://schemas.microsoft.com/office/drawing/2014/main" val="20012"/>
                    </a:ext>
                  </a:extLst>
                </a:gridCol>
                <a:gridCol w="304800">
                  <a:extLst>
                    <a:ext uri="{9D8B030D-6E8A-4147-A177-3AD203B41FA5}">
                      <a16:colId xmlns:a16="http://schemas.microsoft.com/office/drawing/2014/main" val="20013"/>
                    </a:ext>
                  </a:extLst>
                </a:gridCol>
                <a:gridCol w="304800">
                  <a:extLst>
                    <a:ext uri="{9D8B030D-6E8A-4147-A177-3AD203B41FA5}">
                      <a16:colId xmlns:a16="http://schemas.microsoft.com/office/drawing/2014/main" val="20014"/>
                    </a:ext>
                  </a:extLst>
                </a:gridCol>
                <a:gridCol w="306388">
                  <a:extLst>
                    <a:ext uri="{9D8B030D-6E8A-4147-A177-3AD203B41FA5}">
                      <a16:colId xmlns:a16="http://schemas.microsoft.com/office/drawing/2014/main" val="20015"/>
                    </a:ext>
                  </a:extLst>
                </a:gridCol>
                <a:gridCol w="304800">
                  <a:extLst>
                    <a:ext uri="{9D8B030D-6E8A-4147-A177-3AD203B41FA5}">
                      <a16:colId xmlns:a16="http://schemas.microsoft.com/office/drawing/2014/main" val="20016"/>
                    </a:ext>
                  </a:extLst>
                </a:gridCol>
                <a:gridCol w="304800">
                  <a:extLst>
                    <a:ext uri="{9D8B030D-6E8A-4147-A177-3AD203B41FA5}">
                      <a16:colId xmlns:a16="http://schemas.microsoft.com/office/drawing/2014/main" val="20017"/>
                    </a:ext>
                  </a:extLst>
                </a:gridCol>
                <a:gridCol w="306387">
                  <a:extLst>
                    <a:ext uri="{9D8B030D-6E8A-4147-A177-3AD203B41FA5}">
                      <a16:colId xmlns:a16="http://schemas.microsoft.com/office/drawing/2014/main" val="20018"/>
                    </a:ext>
                  </a:extLst>
                </a:gridCol>
                <a:gridCol w="306388">
                  <a:extLst>
                    <a:ext uri="{9D8B030D-6E8A-4147-A177-3AD203B41FA5}">
                      <a16:colId xmlns:a16="http://schemas.microsoft.com/office/drawing/2014/main" val="20019"/>
                    </a:ext>
                  </a:extLst>
                </a:gridCol>
                <a:gridCol w="304800">
                  <a:extLst>
                    <a:ext uri="{9D8B030D-6E8A-4147-A177-3AD203B41FA5}">
                      <a16:colId xmlns:a16="http://schemas.microsoft.com/office/drawing/2014/main" val="20020"/>
                    </a:ext>
                  </a:extLst>
                </a:gridCol>
                <a:gridCol w="306387">
                  <a:extLst>
                    <a:ext uri="{9D8B030D-6E8A-4147-A177-3AD203B41FA5}">
                      <a16:colId xmlns:a16="http://schemas.microsoft.com/office/drawing/2014/main" val="20021"/>
                    </a:ext>
                  </a:extLst>
                </a:gridCol>
                <a:gridCol w="304800">
                  <a:extLst>
                    <a:ext uri="{9D8B030D-6E8A-4147-A177-3AD203B41FA5}">
                      <a16:colId xmlns:a16="http://schemas.microsoft.com/office/drawing/2014/main" val="20022"/>
                    </a:ext>
                  </a:extLst>
                </a:gridCol>
              </a:tblGrid>
              <a:tr h="503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A</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B</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C</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D</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E</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F</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G</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H</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I</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J</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K</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L</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M</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N</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O</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P</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Q</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R</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T</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U</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V</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W</a:t>
                      </a:r>
                    </a:p>
                  </a:txBody>
                  <a:tcPr anchor="ctr" horzOverflow="overflow">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bl>
          </a:graphicData>
        </a:graphic>
      </p:graphicFrame>
      <p:sp>
        <p:nvSpPr>
          <p:cNvPr id="132124" name="Rectangle 33"/>
          <p:cNvSpPr>
            <a:spLocks noChangeArrowheads="1"/>
          </p:cNvSpPr>
          <p:nvPr/>
        </p:nvSpPr>
        <p:spPr bwMode="auto">
          <a:xfrm>
            <a:off x="900113" y="4797425"/>
            <a:ext cx="7632700" cy="1800225"/>
          </a:xfrm>
          <a:prstGeom prst="rect">
            <a:avLst/>
          </a:prstGeom>
          <a:noFill/>
          <a:ln w="9525">
            <a:noFill/>
            <a:miter lim="800000"/>
            <a:headEnd/>
            <a:tailEnd/>
          </a:ln>
        </p:spPr>
        <p:txBody>
          <a:bodyPr/>
          <a:lstStyle/>
          <a:p>
            <a:pPr marL="342900" indent="-342900">
              <a:spcBef>
                <a:spcPct val="20000"/>
              </a:spcBef>
              <a:buFontTx/>
              <a:buChar char="•"/>
            </a:pPr>
            <a:r>
              <a:rPr lang="en-US" altLang="zh-CN" sz="2800" b="0" dirty="0">
                <a:latin typeface="Arial" charset="0"/>
              </a:rPr>
              <a:t>0  </a:t>
            </a:r>
            <a:r>
              <a:rPr lang="en-US" altLang="zh-CN" sz="1400" b="0" dirty="0">
                <a:latin typeface="Arial" charset="0"/>
              </a:rPr>
              <a:t>NULL </a:t>
            </a:r>
            <a:r>
              <a:rPr lang="en-US" altLang="zh-CN" sz="1400" b="0" dirty="0" err="1">
                <a:latin typeface="Arial" charset="0"/>
              </a:rPr>
              <a:t>NULL</a:t>
            </a:r>
            <a:r>
              <a:rPr lang="en-US" altLang="zh-CN" sz="1400" b="0" dirty="0">
                <a:latin typeface="Arial" charset="0"/>
              </a:rPr>
              <a:t>                        1                                                                   3</a:t>
            </a:r>
          </a:p>
          <a:p>
            <a:pPr marL="342900" indent="-342900">
              <a:spcBef>
                <a:spcPct val="20000"/>
              </a:spcBef>
              <a:buFontTx/>
              <a:buChar char="•"/>
            </a:pPr>
            <a:r>
              <a:rPr lang="en-US" altLang="zh-CN" sz="2800" b="0" dirty="0">
                <a:latin typeface="Arial" charset="0"/>
              </a:rPr>
              <a:t>1  </a:t>
            </a:r>
            <a:r>
              <a:rPr lang="en-US" altLang="zh-CN" sz="1400" b="0" dirty="0">
                <a:latin typeface="Arial" charset="0"/>
              </a:rPr>
              <a:t>NULL </a:t>
            </a:r>
            <a:r>
              <a:rPr lang="en-US" altLang="zh-CN" sz="1400" b="0" dirty="0" err="1">
                <a:latin typeface="Arial" charset="0"/>
              </a:rPr>
              <a:t>NULL</a:t>
            </a:r>
            <a:r>
              <a:rPr lang="en-US" altLang="zh-CN" sz="1400" b="0" dirty="0">
                <a:latin typeface="Arial" charset="0"/>
              </a:rPr>
              <a:t>      2                     6</a:t>
            </a:r>
            <a:endParaRPr lang="en-US" altLang="zh-CN" sz="2800" b="0" dirty="0">
              <a:latin typeface="Arial" charset="0"/>
            </a:endParaRPr>
          </a:p>
          <a:p>
            <a:pPr marL="342900" indent="-342900">
              <a:spcBef>
                <a:spcPct val="20000"/>
              </a:spcBef>
              <a:buFontTx/>
              <a:buChar char="•"/>
            </a:pPr>
            <a:r>
              <a:rPr lang="en-US" altLang="zh-CN" sz="2800" b="0" dirty="0">
                <a:latin typeface="Arial" charset="0"/>
              </a:rPr>
              <a:t>2  </a:t>
            </a:r>
            <a:r>
              <a:rPr lang="en-US" altLang="zh-CN" sz="1400" b="0" dirty="0">
                <a:latin typeface="Arial" charset="0"/>
              </a:rPr>
              <a:t>NULL </a:t>
            </a:r>
            <a:r>
              <a:rPr lang="en-US" altLang="zh-CN" sz="1400" b="0" dirty="0" err="1">
                <a:latin typeface="Arial" charset="0"/>
              </a:rPr>
              <a:t>NULL</a:t>
            </a:r>
            <a:r>
              <a:rPr lang="en-US" altLang="zh-CN" sz="1400" b="0" dirty="0">
                <a:latin typeface="Arial" charset="0"/>
              </a:rPr>
              <a:t>                                                                                       8</a:t>
            </a:r>
            <a:endParaRPr lang="zh-CN" altLang="en-US" sz="1400" b="0" dirty="0">
              <a:latin typeface="Arial" charset="0"/>
            </a:endParaRPr>
          </a:p>
        </p:txBody>
      </p:sp>
    </p:spTree>
    <p:extLst>
      <p:ext uri="{BB962C8B-B14F-4D97-AF65-F5344CB8AC3E}">
        <p14:creationId xmlns:p14="http://schemas.microsoft.com/office/powerpoint/2010/main" val="1639188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8313" y="1773238"/>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内存的占用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ASCII</a:t>
            </a:r>
            <a:r>
              <a:rPr kumimoji="0" lang="zh-CN" altLang="en-US" sz="2800" b="0" i="0" u="none" strike="noStrike" kern="0" cap="none" spc="0" normalizeH="0" baseline="0" noProof="0">
                <a:ln>
                  <a:noFill/>
                </a:ln>
                <a:solidFill>
                  <a:srgbClr val="000000"/>
                </a:solidFill>
                <a:effectLst/>
                <a:uLnTx/>
                <a:uFillTx/>
                <a:latin typeface="Arial"/>
                <a:ea typeface="楷体_GB2312"/>
              </a:rPr>
              <a:t>码集合作为待检测文本的输入与模式集呢？</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每个状态的转向函数至少</a:t>
            </a:r>
            <a:r>
              <a:rPr kumimoji="0" lang="en-US" altLang="zh-CN" sz="2800" b="0" i="0" u="none" strike="noStrike" kern="0" cap="none" spc="0" normalizeH="0" baseline="0" noProof="0">
                <a:ln>
                  <a:noFill/>
                </a:ln>
                <a:solidFill>
                  <a:srgbClr val="000000"/>
                </a:solidFill>
                <a:effectLst/>
                <a:uLnTx/>
                <a:uFillTx/>
                <a:latin typeface="Arial"/>
                <a:ea typeface="楷体_GB2312"/>
              </a:rPr>
              <a:t>256×4</a:t>
            </a:r>
            <a:r>
              <a:rPr kumimoji="0" lang="zh-CN" altLang="en-US" sz="2800" b="0" i="0" u="none" strike="noStrike" kern="0" cap="none" spc="0" normalizeH="0" baseline="0" noProof="0">
                <a:ln>
                  <a:noFill/>
                </a:ln>
                <a:solidFill>
                  <a:srgbClr val="000000"/>
                </a:solidFill>
                <a:effectLst/>
                <a:uLnTx/>
                <a:uFillTx/>
                <a:latin typeface="Arial"/>
                <a:ea typeface="楷体_GB2312"/>
              </a:rPr>
              <a:t>字节</a:t>
            </a:r>
            <a:r>
              <a:rPr kumimoji="0" lang="en-US" altLang="zh-CN" sz="2800" b="0" i="0" u="none" strike="noStrike" kern="0" cap="none" spc="0" normalizeH="0" baseline="0" noProof="0">
                <a:ln>
                  <a:noFill/>
                </a:ln>
                <a:solidFill>
                  <a:srgbClr val="000000"/>
                </a:solidFill>
                <a:effectLst/>
                <a:uLnTx/>
                <a:uFillTx/>
                <a:latin typeface="Arial"/>
                <a:ea typeface="楷体_GB2312"/>
              </a:rPr>
              <a:t>=1K</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不包括</a:t>
            </a:r>
            <a:r>
              <a:rPr kumimoji="0" lang="en-US" altLang="zh-CN" sz="2400" b="0" i="0" u="none" strike="noStrike" kern="0" cap="none" spc="0" normalizeH="0" baseline="0" noProof="0">
                <a:ln>
                  <a:noFill/>
                </a:ln>
                <a:solidFill>
                  <a:srgbClr val="000000"/>
                </a:solidFill>
                <a:effectLst/>
                <a:uLnTx/>
                <a:uFillTx/>
                <a:latin typeface="Arial"/>
                <a:ea typeface="楷体_GB2312"/>
              </a:rPr>
              <a:t>failure</a:t>
            </a:r>
            <a:r>
              <a:rPr kumimoji="0" lang="zh-CN" altLang="en-US" sz="2400" b="0" i="0" u="none" strike="noStrike" kern="0" cap="none" spc="0" normalizeH="0" baseline="0" noProof="0">
                <a:ln>
                  <a:noFill/>
                </a:ln>
                <a:solidFill>
                  <a:srgbClr val="000000"/>
                </a:solidFill>
                <a:effectLst/>
                <a:uLnTx/>
                <a:uFillTx/>
                <a:latin typeface="Arial"/>
                <a:ea typeface="楷体_GB2312"/>
              </a:rPr>
              <a:t>，</a:t>
            </a:r>
            <a:r>
              <a:rPr kumimoji="0" lang="en-US" altLang="zh-CN" sz="2400" b="0" i="0" u="none" strike="noStrike" kern="0" cap="none" spc="0" normalizeH="0" baseline="0" noProof="0">
                <a:ln>
                  <a:noFill/>
                </a:ln>
                <a:solidFill>
                  <a:srgbClr val="000000"/>
                </a:solidFill>
                <a:effectLst/>
                <a:uLnTx/>
                <a:uFillTx/>
                <a:latin typeface="Arial"/>
                <a:ea typeface="楷体_GB2312"/>
              </a:rPr>
              <a:t>output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实际上，大量的转向是指向</a:t>
            </a:r>
            <a:r>
              <a:rPr kumimoji="0" lang="en-US" altLang="zh-CN" sz="2800" b="0" i="0" u="none" strike="noStrike" kern="0" cap="none" spc="0" normalizeH="0" baseline="0" noProof="0">
                <a:ln>
                  <a:noFill/>
                </a:ln>
                <a:solidFill>
                  <a:srgbClr val="000000"/>
                </a:solidFill>
                <a:effectLst/>
                <a:uLnTx/>
                <a:uFillTx/>
                <a:latin typeface="Arial"/>
                <a:ea typeface="楷体_GB2312"/>
              </a:rPr>
              <a:t>Null</a:t>
            </a:r>
            <a:r>
              <a:rPr kumimoji="0" lang="zh-CN" altLang="en-US" sz="2800" b="0" i="0" u="none" strike="noStrike" kern="0" cap="none" spc="0" normalizeH="0" baseline="0" noProof="0">
                <a:ln>
                  <a:noFill/>
                </a:ln>
                <a:solidFill>
                  <a:srgbClr val="000000"/>
                </a:solidFill>
                <a:effectLst/>
                <a:uLnTx/>
                <a:uFillTx/>
                <a:latin typeface="Arial"/>
                <a:ea typeface="楷体_GB2312"/>
              </a:rPr>
              <a:t>的</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怎么减少无用转向的内存占用呢？</a:t>
            </a: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2424118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8313" y="2420938"/>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基于</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AC</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算法的优化方法</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行压缩方法</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位图方法</a:t>
            </a: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1598268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1" name="Group 35"/>
          <p:cNvGrpSpPr>
            <a:grpSpLocks/>
          </p:cNvGrpSpPr>
          <p:nvPr/>
        </p:nvGrpSpPr>
        <p:grpSpPr bwMode="auto">
          <a:xfrm>
            <a:off x="3707904" y="3840893"/>
            <a:ext cx="4526165" cy="2036379"/>
            <a:chOff x="347" y="1222"/>
            <a:chExt cx="4619" cy="2280"/>
          </a:xfrm>
        </p:grpSpPr>
        <p:sp>
          <p:nvSpPr>
            <p:cNvPr id="135172" name="Oval 4"/>
            <p:cNvSpPr>
              <a:spLocks noChangeArrowheads="1"/>
            </p:cNvSpPr>
            <p:nvPr/>
          </p:nvSpPr>
          <p:spPr bwMode="auto">
            <a:xfrm>
              <a:off x="106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0</a:t>
              </a:r>
            </a:p>
          </p:txBody>
        </p:sp>
        <p:sp>
          <p:nvSpPr>
            <p:cNvPr id="135173" name="Oval 5"/>
            <p:cNvSpPr>
              <a:spLocks noChangeArrowheads="1"/>
            </p:cNvSpPr>
            <p:nvPr/>
          </p:nvSpPr>
          <p:spPr bwMode="auto">
            <a:xfrm>
              <a:off x="2154"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1</a:t>
              </a:r>
            </a:p>
          </p:txBody>
        </p:sp>
        <p:sp>
          <p:nvSpPr>
            <p:cNvPr id="135174" name="Oval 6"/>
            <p:cNvSpPr>
              <a:spLocks noChangeArrowheads="1"/>
            </p:cNvSpPr>
            <p:nvPr/>
          </p:nvSpPr>
          <p:spPr bwMode="auto">
            <a:xfrm>
              <a:off x="301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2</a:t>
              </a:r>
            </a:p>
          </p:txBody>
        </p:sp>
        <p:sp>
          <p:nvSpPr>
            <p:cNvPr id="135175" name="Oval 7"/>
            <p:cNvSpPr>
              <a:spLocks noChangeArrowheads="1"/>
            </p:cNvSpPr>
            <p:nvPr/>
          </p:nvSpPr>
          <p:spPr bwMode="auto">
            <a:xfrm>
              <a:off x="3787"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8</a:t>
              </a:r>
            </a:p>
          </p:txBody>
        </p:sp>
        <p:sp>
          <p:nvSpPr>
            <p:cNvPr id="135176" name="Oval 8"/>
            <p:cNvSpPr>
              <a:spLocks noChangeArrowheads="1"/>
            </p:cNvSpPr>
            <p:nvPr/>
          </p:nvSpPr>
          <p:spPr bwMode="auto">
            <a:xfrm>
              <a:off x="4558"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9</a:t>
              </a:r>
            </a:p>
          </p:txBody>
        </p:sp>
        <p:sp>
          <p:nvSpPr>
            <p:cNvPr id="135177" name="Oval 9"/>
            <p:cNvSpPr>
              <a:spLocks noChangeArrowheads="1"/>
            </p:cNvSpPr>
            <p:nvPr/>
          </p:nvSpPr>
          <p:spPr bwMode="auto">
            <a:xfrm>
              <a:off x="2971"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6</a:t>
              </a:r>
            </a:p>
          </p:txBody>
        </p:sp>
        <p:sp>
          <p:nvSpPr>
            <p:cNvPr id="135178" name="Oval 10"/>
            <p:cNvSpPr>
              <a:spLocks noChangeArrowheads="1"/>
            </p:cNvSpPr>
            <p:nvPr/>
          </p:nvSpPr>
          <p:spPr bwMode="auto">
            <a:xfrm>
              <a:off x="3787"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7</a:t>
              </a:r>
            </a:p>
          </p:txBody>
        </p:sp>
        <p:sp>
          <p:nvSpPr>
            <p:cNvPr id="135179" name="Oval 11"/>
            <p:cNvSpPr>
              <a:spLocks noChangeArrowheads="1"/>
            </p:cNvSpPr>
            <p:nvPr/>
          </p:nvSpPr>
          <p:spPr bwMode="auto">
            <a:xfrm>
              <a:off x="2245" y="3067"/>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3</a:t>
              </a:r>
            </a:p>
          </p:txBody>
        </p:sp>
        <p:sp>
          <p:nvSpPr>
            <p:cNvPr id="135180" name="Oval 12"/>
            <p:cNvSpPr>
              <a:spLocks noChangeArrowheads="1"/>
            </p:cNvSpPr>
            <p:nvPr/>
          </p:nvSpPr>
          <p:spPr bwMode="auto">
            <a:xfrm>
              <a:off x="3016"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4</a:t>
              </a:r>
            </a:p>
          </p:txBody>
        </p:sp>
        <p:sp>
          <p:nvSpPr>
            <p:cNvPr id="135181" name="Oval 13"/>
            <p:cNvSpPr>
              <a:spLocks noChangeArrowheads="1"/>
            </p:cNvSpPr>
            <p:nvPr/>
          </p:nvSpPr>
          <p:spPr bwMode="auto">
            <a:xfrm>
              <a:off x="3787"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5</a:t>
              </a:r>
            </a:p>
          </p:txBody>
        </p:sp>
        <p:cxnSp>
          <p:nvCxnSpPr>
            <p:cNvPr id="135182" name="AutoShape 14"/>
            <p:cNvCxnSpPr>
              <a:cxnSpLocks noChangeShapeType="1"/>
              <a:stCxn id="135172" idx="4"/>
              <a:endCxn id="135179" idx="2"/>
            </p:cNvCxnSpPr>
            <p:nvPr/>
          </p:nvCxnSpPr>
          <p:spPr bwMode="auto">
            <a:xfrm rot="16200000" flipH="1">
              <a:off x="1066" y="2091"/>
              <a:ext cx="1384" cy="975"/>
            </a:xfrm>
            <a:prstGeom prst="bentConnector2">
              <a:avLst/>
            </a:prstGeom>
            <a:noFill/>
            <a:ln w="9525">
              <a:solidFill>
                <a:schemeClr val="tx1"/>
              </a:solidFill>
              <a:miter lim="800000"/>
              <a:headEnd/>
              <a:tailEnd type="triangle" w="med" len="med"/>
            </a:ln>
          </p:spPr>
        </p:cxnSp>
        <p:sp>
          <p:nvSpPr>
            <p:cNvPr id="135183" name="Line 15"/>
            <p:cNvSpPr>
              <a:spLocks noChangeShapeType="1"/>
            </p:cNvSpPr>
            <p:nvPr/>
          </p:nvSpPr>
          <p:spPr bwMode="auto">
            <a:xfrm>
              <a:off x="1474" y="1661"/>
              <a:ext cx="680" cy="0"/>
            </a:xfrm>
            <a:prstGeom prst="line">
              <a:avLst/>
            </a:prstGeom>
            <a:noFill/>
            <a:ln w="9525">
              <a:solidFill>
                <a:schemeClr val="tx1"/>
              </a:solidFill>
              <a:round/>
              <a:headEnd/>
              <a:tailEnd type="triangle" w="med" len="med"/>
            </a:ln>
          </p:spPr>
          <p:txBody>
            <a:bodyPr/>
            <a:lstStyle/>
            <a:p>
              <a:endParaRPr lang="zh-CN" altLang="en-US"/>
            </a:p>
          </p:txBody>
        </p:sp>
        <p:sp>
          <p:nvSpPr>
            <p:cNvPr id="135184" name="Line 16"/>
            <p:cNvSpPr>
              <a:spLocks noChangeShapeType="1"/>
            </p:cNvSpPr>
            <p:nvPr/>
          </p:nvSpPr>
          <p:spPr bwMode="auto">
            <a:xfrm>
              <a:off x="2562" y="1661"/>
              <a:ext cx="454" cy="0"/>
            </a:xfrm>
            <a:prstGeom prst="line">
              <a:avLst/>
            </a:prstGeom>
            <a:noFill/>
            <a:ln w="9525">
              <a:solidFill>
                <a:schemeClr val="tx1"/>
              </a:solidFill>
              <a:round/>
              <a:headEnd/>
              <a:tailEnd type="triangle" w="med" len="med"/>
            </a:ln>
          </p:spPr>
          <p:txBody>
            <a:bodyPr/>
            <a:lstStyle/>
            <a:p>
              <a:endParaRPr lang="zh-CN" altLang="en-US"/>
            </a:p>
          </p:txBody>
        </p:sp>
        <p:sp>
          <p:nvSpPr>
            <p:cNvPr id="135185" name="Line 17"/>
            <p:cNvSpPr>
              <a:spLocks noChangeShapeType="1"/>
            </p:cNvSpPr>
            <p:nvPr/>
          </p:nvSpPr>
          <p:spPr bwMode="auto">
            <a:xfrm>
              <a:off x="3424" y="1661"/>
              <a:ext cx="363" cy="0"/>
            </a:xfrm>
            <a:prstGeom prst="line">
              <a:avLst/>
            </a:prstGeom>
            <a:noFill/>
            <a:ln w="9525">
              <a:solidFill>
                <a:schemeClr val="tx1"/>
              </a:solidFill>
              <a:round/>
              <a:headEnd/>
              <a:tailEnd type="triangle" w="med" len="med"/>
            </a:ln>
          </p:spPr>
          <p:txBody>
            <a:bodyPr/>
            <a:lstStyle/>
            <a:p>
              <a:endParaRPr lang="zh-CN" altLang="en-US"/>
            </a:p>
          </p:txBody>
        </p:sp>
        <p:sp>
          <p:nvSpPr>
            <p:cNvPr id="135186" name="Line 18"/>
            <p:cNvSpPr>
              <a:spLocks noChangeShapeType="1"/>
            </p:cNvSpPr>
            <p:nvPr/>
          </p:nvSpPr>
          <p:spPr bwMode="auto">
            <a:xfrm>
              <a:off x="4195" y="1661"/>
              <a:ext cx="363" cy="0"/>
            </a:xfrm>
            <a:prstGeom prst="line">
              <a:avLst/>
            </a:prstGeom>
            <a:noFill/>
            <a:ln w="9525">
              <a:solidFill>
                <a:schemeClr val="tx1"/>
              </a:solidFill>
              <a:round/>
              <a:headEnd/>
              <a:tailEnd type="triangle" w="med" len="med"/>
            </a:ln>
          </p:spPr>
          <p:txBody>
            <a:bodyPr/>
            <a:lstStyle/>
            <a:p>
              <a:endParaRPr lang="zh-CN" altLang="en-US"/>
            </a:p>
          </p:txBody>
        </p:sp>
        <p:cxnSp>
          <p:nvCxnSpPr>
            <p:cNvPr id="135187" name="AutoShape 19"/>
            <p:cNvCxnSpPr>
              <a:cxnSpLocks noChangeShapeType="1"/>
              <a:stCxn id="135173" idx="4"/>
              <a:endCxn id="135177" idx="2"/>
            </p:cNvCxnSpPr>
            <p:nvPr/>
          </p:nvCxnSpPr>
          <p:spPr bwMode="auto">
            <a:xfrm rot="16200000" flipH="1">
              <a:off x="2336" y="1909"/>
              <a:ext cx="658" cy="613"/>
            </a:xfrm>
            <a:prstGeom prst="bentConnector2">
              <a:avLst/>
            </a:prstGeom>
            <a:noFill/>
            <a:ln w="9525">
              <a:solidFill>
                <a:schemeClr val="tx1"/>
              </a:solidFill>
              <a:miter lim="800000"/>
              <a:headEnd/>
              <a:tailEnd type="triangle" w="med" len="med"/>
            </a:ln>
          </p:spPr>
        </p:cxnSp>
        <p:sp>
          <p:nvSpPr>
            <p:cNvPr id="135188" name="Line 20"/>
            <p:cNvSpPr>
              <a:spLocks noChangeShapeType="1"/>
            </p:cNvSpPr>
            <p:nvPr/>
          </p:nvSpPr>
          <p:spPr bwMode="auto">
            <a:xfrm>
              <a:off x="2653"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35189" name="Line 21"/>
            <p:cNvSpPr>
              <a:spLocks noChangeShapeType="1"/>
            </p:cNvSpPr>
            <p:nvPr/>
          </p:nvSpPr>
          <p:spPr bwMode="auto">
            <a:xfrm>
              <a:off x="3424"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35190" name="Line 22"/>
            <p:cNvSpPr>
              <a:spLocks noChangeShapeType="1"/>
            </p:cNvSpPr>
            <p:nvPr/>
          </p:nvSpPr>
          <p:spPr bwMode="auto">
            <a:xfrm>
              <a:off x="3379" y="2522"/>
              <a:ext cx="408" cy="0"/>
            </a:xfrm>
            <a:prstGeom prst="line">
              <a:avLst/>
            </a:prstGeom>
            <a:noFill/>
            <a:ln w="9525">
              <a:solidFill>
                <a:schemeClr val="tx1"/>
              </a:solidFill>
              <a:round/>
              <a:headEnd/>
              <a:tailEnd type="triangle" w="med" len="med"/>
            </a:ln>
          </p:spPr>
          <p:txBody>
            <a:bodyPr/>
            <a:lstStyle/>
            <a:p>
              <a:endParaRPr lang="zh-CN" altLang="en-US"/>
            </a:p>
          </p:txBody>
        </p:sp>
        <p:cxnSp>
          <p:nvCxnSpPr>
            <p:cNvPr id="135191" name="AutoShape 23"/>
            <p:cNvCxnSpPr>
              <a:cxnSpLocks noChangeShapeType="1"/>
              <a:stCxn id="135172" idx="0"/>
              <a:endCxn id="135172" idx="3"/>
            </p:cNvCxnSpPr>
            <p:nvPr/>
          </p:nvCxnSpPr>
          <p:spPr bwMode="auto">
            <a:xfrm rot="-5400000" flipH="1" flipV="1">
              <a:off x="1024" y="1581"/>
              <a:ext cx="348" cy="144"/>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35192" name="Text Box 24"/>
            <p:cNvSpPr txBox="1">
              <a:spLocks noChangeArrowheads="1"/>
            </p:cNvSpPr>
            <p:nvPr/>
          </p:nvSpPr>
          <p:spPr bwMode="auto">
            <a:xfrm>
              <a:off x="347" y="1222"/>
              <a:ext cx="817" cy="444"/>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000" dirty="0">
                  <a:solidFill>
                    <a:srgbClr val="272777"/>
                  </a:solidFill>
                </a:rPr>
                <a:t>¬{</a:t>
              </a:r>
              <a:r>
                <a:rPr kumimoji="1" lang="en-US" altLang="zh-CN" sz="2000" dirty="0" err="1">
                  <a:solidFill>
                    <a:srgbClr val="272777"/>
                  </a:solidFill>
                </a:rPr>
                <a:t>h,s</a:t>
              </a:r>
              <a:r>
                <a:rPr kumimoji="1" lang="en-US" altLang="zh-CN" sz="2000" dirty="0">
                  <a:solidFill>
                    <a:srgbClr val="272777"/>
                  </a:solidFill>
                </a:rPr>
                <a:t>}</a:t>
              </a:r>
            </a:p>
          </p:txBody>
        </p:sp>
        <p:sp>
          <p:nvSpPr>
            <p:cNvPr id="135193" name="Text Box 25"/>
            <p:cNvSpPr txBox="1">
              <a:spLocks noChangeArrowheads="1"/>
            </p:cNvSpPr>
            <p:nvPr/>
          </p:nvSpPr>
          <p:spPr bwMode="auto">
            <a:xfrm>
              <a:off x="1609" y="1389"/>
              <a:ext cx="365" cy="444"/>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35194" name="Text Box 26"/>
            <p:cNvSpPr txBox="1">
              <a:spLocks noChangeArrowheads="1"/>
            </p:cNvSpPr>
            <p:nvPr/>
          </p:nvSpPr>
          <p:spPr bwMode="auto">
            <a:xfrm>
              <a:off x="1609" y="1298"/>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35195" name="Text Box 27"/>
            <p:cNvSpPr txBox="1">
              <a:spLocks noChangeArrowheads="1"/>
            </p:cNvSpPr>
            <p:nvPr/>
          </p:nvSpPr>
          <p:spPr bwMode="auto">
            <a:xfrm>
              <a:off x="2607" y="1342"/>
              <a:ext cx="229" cy="58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dirty="0">
                  <a:solidFill>
                    <a:srgbClr val="272777"/>
                  </a:solidFill>
                </a:rPr>
                <a:t>e</a:t>
              </a:r>
            </a:p>
          </p:txBody>
        </p:sp>
        <p:sp>
          <p:nvSpPr>
            <p:cNvPr id="135196" name="Text Box 28"/>
            <p:cNvSpPr txBox="1">
              <a:spLocks noChangeArrowheads="1"/>
            </p:cNvSpPr>
            <p:nvPr/>
          </p:nvSpPr>
          <p:spPr bwMode="auto">
            <a:xfrm>
              <a:off x="3378" y="1342"/>
              <a:ext cx="229" cy="58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r</a:t>
              </a:r>
            </a:p>
          </p:txBody>
        </p:sp>
        <p:sp>
          <p:nvSpPr>
            <p:cNvPr id="135197" name="Text Box 29"/>
            <p:cNvSpPr txBox="1">
              <a:spLocks noChangeArrowheads="1"/>
            </p:cNvSpPr>
            <p:nvPr/>
          </p:nvSpPr>
          <p:spPr bwMode="auto">
            <a:xfrm>
              <a:off x="4240" y="1389"/>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5198" name="Text Box 30"/>
            <p:cNvSpPr txBox="1">
              <a:spLocks noChangeArrowheads="1"/>
            </p:cNvSpPr>
            <p:nvPr/>
          </p:nvSpPr>
          <p:spPr bwMode="auto">
            <a:xfrm>
              <a:off x="2562" y="2196"/>
              <a:ext cx="227"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i</a:t>
              </a:r>
            </a:p>
          </p:txBody>
        </p:sp>
        <p:sp>
          <p:nvSpPr>
            <p:cNvPr id="135199" name="Text Box 31"/>
            <p:cNvSpPr txBox="1">
              <a:spLocks noChangeArrowheads="1"/>
            </p:cNvSpPr>
            <p:nvPr/>
          </p:nvSpPr>
          <p:spPr bwMode="auto">
            <a:xfrm>
              <a:off x="3378" y="2196"/>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5200" name="Text Box 32"/>
            <p:cNvSpPr txBox="1">
              <a:spLocks noChangeArrowheads="1"/>
            </p:cNvSpPr>
            <p:nvPr/>
          </p:nvSpPr>
          <p:spPr bwMode="auto">
            <a:xfrm>
              <a:off x="1702"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5201" name="Text Box 33"/>
            <p:cNvSpPr txBox="1">
              <a:spLocks noChangeArrowheads="1"/>
            </p:cNvSpPr>
            <p:nvPr/>
          </p:nvSpPr>
          <p:spPr bwMode="auto">
            <a:xfrm>
              <a:off x="2653"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35202" name="Text Box 34"/>
            <p:cNvSpPr txBox="1">
              <a:spLocks noChangeArrowheads="1"/>
            </p:cNvSpPr>
            <p:nvPr/>
          </p:nvSpPr>
          <p:spPr bwMode="auto">
            <a:xfrm>
              <a:off x="3471"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grpSp>
      <p:sp>
        <p:nvSpPr>
          <p:cNvPr id="37" name="Rectangle 3"/>
          <p:cNvSpPr txBox="1">
            <a:spLocks noChangeArrowheads="1"/>
          </p:cNvSpPr>
          <p:nvPr/>
        </p:nvSpPr>
        <p:spPr bwMode="auto">
          <a:xfrm>
            <a:off x="297653" y="935070"/>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行压缩方法</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每个状态的</a:t>
            </a:r>
            <a:r>
              <a:rPr kumimoji="0" lang="en-US" altLang="zh-CN" sz="2800" b="0" i="0" u="none" strike="noStrike" kern="0" cap="none" spc="0" normalizeH="0" baseline="0" noProof="0">
                <a:ln>
                  <a:noFill/>
                </a:ln>
                <a:solidFill>
                  <a:srgbClr val="000000"/>
                </a:solidFill>
                <a:effectLst/>
                <a:uLnTx/>
                <a:uFillTx/>
                <a:latin typeface="Arial"/>
                <a:ea typeface="楷体_GB2312"/>
              </a:rPr>
              <a:t>goto</a:t>
            </a:r>
            <a:r>
              <a:rPr kumimoji="0" lang="zh-CN" altLang="en-US" sz="2800" b="0" i="0" u="none" strike="noStrike" kern="0" cap="none" spc="0" normalizeH="0" baseline="0" noProof="0">
                <a:ln>
                  <a:noFill/>
                </a:ln>
                <a:solidFill>
                  <a:srgbClr val="000000"/>
                </a:solidFill>
                <a:effectLst/>
                <a:uLnTx/>
                <a:uFillTx/>
                <a:latin typeface="Arial"/>
                <a:ea typeface="楷体_GB2312"/>
              </a:rPr>
              <a:t>函数只保存能发生转移的可能</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例如：状态</a:t>
            </a:r>
            <a:r>
              <a:rPr kumimoji="0" lang="en-US" altLang="zh-CN" sz="2800" b="0" i="0" u="none" strike="noStrike" kern="0" cap="none" spc="0" normalizeH="0" baseline="0" noProof="0">
                <a:ln>
                  <a:noFill/>
                </a:ln>
                <a:solidFill>
                  <a:srgbClr val="000000"/>
                </a:solidFill>
                <a:effectLst/>
                <a:uLnTx/>
                <a:uFillTx/>
                <a:latin typeface="Arial"/>
                <a:ea typeface="楷体_GB2312"/>
              </a:rPr>
              <a:t>0</a:t>
            </a:r>
            <a:r>
              <a:rPr kumimoji="0" lang="zh-CN" altLang="en-US" sz="2800" b="0" i="0" u="none" strike="noStrike" kern="0" cap="none" spc="0" normalizeH="0" baseline="0" noProof="0">
                <a:ln>
                  <a:noFill/>
                </a:ln>
                <a:solidFill>
                  <a:srgbClr val="000000"/>
                </a:solidFill>
                <a:effectLst/>
                <a:uLnTx/>
                <a:uFillTx/>
                <a:latin typeface="Arial"/>
                <a:ea typeface="楷体_GB2312"/>
              </a:rPr>
              <a:t>时，只有输入</a:t>
            </a:r>
            <a:r>
              <a:rPr kumimoji="0" lang="en-US" altLang="zh-CN" sz="2800" b="0" i="0" u="none" strike="noStrike" kern="0" cap="none" spc="0" normalizeH="0" baseline="0" noProof="0">
                <a:ln>
                  <a:noFill/>
                </a:ln>
                <a:solidFill>
                  <a:srgbClr val="000000"/>
                </a:solidFill>
                <a:effectLst/>
                <a:uLnTx/>
                <a:uFillTx/>
                <a:latin typeface="Arial"/>
                <a:ea typeface="楷体_GB2312"/>
              </a:rPr>
              <a:t>h</a:t>
            </a:r>
            <a:r>
              <a:rPr kumimoji="0" lang="zh-CN" altLang="en-US" sz="2800" b="0" i="0" u="none" strike="noStrike" kern="0" cap="none" spc="0" normalizeH="0" baseline="0" noProof="0">
                <a:ln>
                  <a:noFill/>
                </a:ln>
                <a:solidFill>
                  <a:srgbClr val="000000"/>
                </a:solidFill>
                <a:effectLst/>
                <a:uLnTx/>
                <a:uFillTx/>
                <a:latin typeface="Arial"/>
                <a:ea typeface="楷体_GB2312"/>
              </a:rPr>
              <a:t>或</a:t>
            </a:r>
            <a:r>
              <a:rPr kumimoji="0" lang="en-US" altLang="zh-CN" sz="2800" b="0" i="0" u="none" strike="noStrike" kern="0" cap="none" spc="0" normalizeH="0" baseline="0" noProof="0">
                <a:ln>
                  <a:noFill/>
                </a:ln>
                <a:solidFill>
                  <a:srgbClr val="000000"/>
                </a:solidFill>
                <a:effectLst/>
                <a:uLnTx/>
                <a:uFillTx/>
                <a:latin typeface="Arial"/>
                <a:ea typeface="楷体_GB2312"/>
              </a:rPr>
              <a:t>s</a:t>
            </a:r>
            <a:r>
              <a:rPr kumimoji="0" lang="zh-CN" altLang="en-US" sz="2800" b="0" i="0" u="none" strike="noStrike" kern="0" cap="none" spc="0" normalizeH="0" baseline="0" noProof="0">
                <a:ln>
                  <a:noFill/>
                </a:ln>
                <a:solidFill>
                  <a:srgbClr val="000000"/>
                </a:solidFill>
                <a:effectLst/>
                <a:uLnTx/>
                <a:uFillTx/>
                <a:latin typeface="Arial"/>
                <a:ea typeface="楷体_GB2312"/>
              </a:rPr>
              <a:t>时才有转向，那么，</a:t>
            </a:r>
            <a:r>
              <a:rPr kumimoji="0" lang="en-US" altLang="zh-CN" sz="2800" b="0" i="0" u="none" strike="noStrike" kern="0" cap="none" spc="0" normalizeH="0" baseline="0" noProof="0">
                <a:ln>
                  <a:noFill/>
                </a:ln>
                <a:solidFill>
                  <a:srgbClr val="000000"/>
                </a:solidFill>
                <a:effectLst/>
                <a:uLnTx/>
                <a:uFillTx/>
                <a:latin typeface="Arial"/>
                <a:ea typeface="楷体_GB2312"/>
              </a:rPr>
              <a:t>goto</a:t>
            </a:r>
            <a:r>
              <a:rPr kumimoji="0" lang="zh-CN" altLang="en-US" sz="2800" b="0" i="0" u="none" strike="noStrike" kern="0" cap="none" spc="0" normalizeH="0" baseline="0" noProof="0">
                <a:ln>
                  <a:noFill/>
                </a:ln>
                <a:solidFill>
                  <a:srgbClr val="000000"/>
                </a:solidFill>
                <a:effectLst/>
                <a:uLnTx/>
                <a:uFillTx/>
                <a:latin typeface="Arial"/>
                <a:ea typeface="楷体_GB2312"/>
              </a:rPr>
              <a:t>函数只保存</a:t>
            </a:r>
            <a:r>
              <a:rPr kumimoji="0" lang="en-US" altLang="zh-CN" sz="2800" b="0" i="0" u="none" strike="noStrike" kern="0" cap="none" spc="0" normalizeH="0" baseline="0" noProof="0">
                <a:ln>
                  <a:noFill/>
                </a:ln>
                <a:solidFill>
                  <a:srgbClr val="000000"/>
                </a:solidFill>
                <a:effectLst/>
                <a:uLnTx/>
                <a:uFillTx/>
                <a:latin typeface="Arial"/>
                <a:ea typeface="楷体_GB2312"/>
              </a:rPr>
              <a:t>h</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s</a:t>
            </a:r>
            <a:r>
              <a:rPr kumimoji="0" lang="zh-CN" altLang="en-US" sz="2800" b="0" i="0" u="none" strike="noStrike" kern="0" cap="none" spc="0" normalizeH="0" baseline="0" noProof="0">
                <a:ln>
                  <a:noFill/>
                </a:ln>
                <a:solidFill>
                  <a:srgbClr val="000000"/>
                </a:solidFill>
                <a:effectLst/>
                <a:uLnTx/>
                <a:uFillTx/>
                <a:latin typeface="Arial"/>
                <a:ea typeface="楷体_GB2312"/>
              </a:rPr>
              <a:t>和</a:t>
            </a:r>
            <a:r>
              <a:rPr kumimoji="0" lang="en-US" altLang="zh-CN" sz="2800" b="0" i="0" u="none" strike="noStrike" kern="0" cap="none" spc="0" normalizeH="0" baseline="0" noProof="0">
                <a:ln>
                  <a:noFill/>
                </a:ln>
                <a:solidFill>
                  <a:srgbClr val="000000"/>
                </a:solidFill>
                <a:effectLst/>
                <a:uLnTx/>
                <a:uFillTx/>
                <a:latin typeface="Arial"/>
                <a:ea typeface="楷体_GB2312"/>
              </a:rPr>
              <a:t>1</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3</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即：</a:t>
            </a:r>
            <a:r>
              <a:rPr kumimoji="0" lang="en-US" altLang="zh-CN" sz="2800" b="0" i="0" u="none" strike="noStrike" kern="0" cap="none" spc="0" normalizeH="0" baseline="0" noProof="0">
                <a:ln>
                  <a:noFill/>
                </a:ln>
                <a:solidFill>
                  <a:srgbClr val="000000"/>
                </a:solidFill>
                <a:effectLst/>
                <a:uLnTx/>
                <a:uFillTx/>
                <a:latin typeface="Arial"/>
                <a:ea typeface="楷体_GB2312"/>
              </a:rPr>
              <a:t>goto</a:t>
            </a:r>
            <a:r>
              <a:rPr kumimoji="0" lang="zh-CN" altLang="en-US" sz="2800" b="0" i="0" u="none" strike="noStrike" kern="0" cap="none" spc="0" normalizeH="0" baseline="0" noProof="0">
                <a:ln>
                  <a:noFill/>
                </a:ln>
                <a:solidFill>
                  <a:srgbClr val="000000"/>
                </a:solidFill>
                <a:effectLst/>
                <a:uLnTx/>
                <a:uFillTx/>
                <a:latin typeface="Arial"/>
                <a:ea typeface="楷体_GB2312"/>
              </a:rPr>
              <a:t>函数是一个数组、队列或链表，保存</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   </a:t>
            </a:r>
            <a:r>
              <a:rPr kumimoji="0" lang="en-US" altLang="zh-CN" sz="2800" b="0" i="0" u="none" strike="noStrike" kern="0" cap="none" spc="0" normalizeH="0" baseline="0" noProof="0">
                <a:ln>
                  <a:noFill/>
                </a:ln>
                <a:solidFill>
                  <a:srgbClr val="000000"/>
                </a:solidFill>
                <a:effectLst/>
                <a:uLnTx/>
                <a:uFillTx/>
                <a:latin typeface="Arial"/>
                <a:ea typeface="楷体_GB2312"/>
              </a:rPr>
              <a:t>2</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h</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s</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1</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3</a:t>
            </a: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471633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39552" y="1700808"/>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行压缩方法的特点</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状态少于字符集的一半时，能减少内存占用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缺点：扫描时，会发生无用的状态查找</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若</a:t>
            </a:r>
            <a:r>
              <a:rPr kumimoji="0" lang="en-US" altLang="zh-CN" sz="2400" b="0" i="0" u="none" strike="noStrike" kern="0" cap="none" spc="0" normalizeH="0" baseline="0" noProof="0">
                <a:ln>
                  <a:noFill/>
                </a:ln>
                <a:solidFill>
                  <a:srgbClr val="000000"/>
                </a:solidFill>
                <a:effectLst/>
                <a:uLnTx/>
                <a:uFillTx/>
                <a:latin typeface="Arial"/>
                <a:ea typeface="楷体_GB2312"/>
              </a:rPr>
              <a:t>goto</a:t>
            </a:r>
            <a:r>
              <a:rPr kumimoji="0" lang="zh-CN" altLang="en-US" sz="2400" b="0" i="0" u="none" strike="noStrike" kern="0" cap="none" spc="0" normalizeH="0" baseline="0" noProof="0">
                <a:ln>
                  <a:noFill/>
                </a:ln>
                <a:solidFill>
                  <a:srgbClr val="000000"/>
                </a:solidFill>
                <a:effectLst/>
                <a:uLnTx/>
                <a:uFillTx/>
                <a:latin typeface="Arial"/>
                <a:ea typeface="楷体_GB2312"/>
              </a:rPr>
              <a:t>函数转向为</a:t>
            </a:r>
            <a:r>
              <a:rPr kumimoji="0" lang="en-US" altLang="zh-CN" sz="2400" b="0" i="0" u="none" strike="noStrike" kern="0" cap="none" spc="0" normalizeH="0" baseline="0" noProof="0">
                <a:ln>
                  <a:noFill/>
                </a:ln>
                <a:solidFill>
                  <a:srgbClr val="000000"/>
                </a:solidFill>
                <a:effectLst/>
                <a:uLnTx/>
                <a:uFillTx/>
                <a:latin typeface="Arial"/>
                <a:ea typeface="楷体_GB2312"/>
              </a:rPr>
              <a:t>Null</a:t>
            </a:r>
            <a:r>
              <a:rPr kumimoji="0" lang="zh-CN" altLang="en-US" sz="2400" b="0" i="0" u="none" strike="noStrike" kern="0" cap="none" spc="0" normalizeH="0" baseline="0" noProof="0">
                <a:ln>
                  <a:noFill/>
                </a:ln>
                <a:solidFill>
                  <a:srgbClr val="000000"/>
                </a:solidFill>
                <a:effectLst/>
                <a:uLnTx/>
                <a:uFillTx/>
                <a:latin typeface="Arial"/>
                <a:ea typeface="楷体_GB2312"/>
              </a:rPr>
              <a:t>时，其实查找了该状态的整个队列</a:t>
            </a:r>
            <a:endParaRPr kumimoji="0" lang="zh-CN" altLang="en-US" sz="24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588715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p:cNvSpPr txBox="1">
            <a:spLocks noChangeArrowheads="1"/>
          </p:cNvSpPr>
          <p:nvPr/>
        </p:nvSpPr>
        <p:spPr bwMode="auto">
          <a:xfrm>
            <a:off x="323850" y="908720"/>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位图方法</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每个状态的</a:t>
            </a:r>
            <a:r>
              <a:rPr kumimoji="0" lang="en-US" altLang="zh-CN" sz="2800" b="0" i="0" u="none" strike="noStrike" kern="0" cap="none" spc="0" normalizeH="0" baseline="0" noProof="0">
                <a:ln>
                  <a:noFill/>
                </a:ln>
                <a:solidFill>
                  <a:srgbClr val="000000"/>
                </a:solidFill>
                <a:effectLst/>
                <a:uLnTx/>
                <a:uFillTx/>
                <a:latin typeface="Arial"/>
                <a:ea typeface="楷体_GB2312"/>
              </a:rPr>
              <a:t>goto</a:t>
            </a:r>
            <a:r>
              <a:rPr kumimoji="0" lang="zh-CN" altLang="en-US" sz="2800" b="0" i="0" u="none" strike="noStrike" kern="0" cap="none" spc="0" normalizeH="0" baseline="0" noProof="0">
                <a:ln>
                  <a:noFill/>
                </a:ln>
                <a:solidFill>
                  <a:srgbClr val="000000"/>
                </a:solidFill>
                <a:effectLst/>
                <a:uLnTx/>
                <a:uFillTx/>
                <a:latin typeface="Arial"/>
                <a:ea typeface="楷体_GB2312"/>
              </a:rPr>
              <a:t>函数，首先利用位图表明哪个输入会有转向，然后指明转向的状态</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如果输入字符集为</a:t>
            </a:r>
            <a:r>
              <a:rPr kumimoji="0" lang="en-US" altLang="zh-CN" sz="2800" b="0" i="0" u="none" strike="noStrike" kern="0" cap="none" spc="0" normalizeH="0" baseline="0" noProof="0">
                <a:ln>
                  <a:noFill/>
                </a:ln>
                <a:solidFill>
                  <a:srgbClr val="000000"/>
                </a:solidFill>
                <a:effectLst/>
                <a:uLnTx/>
                <a:uFillTx/>
                <a:latin typeface="Arial"/>
                <a:ea typeface="楷体_GB2312"/>
              </a:rPr>
              <a:t>0-255</a:t>
            </a:r>
            <a:r>
              <a:rPr kumimoji="0" lang="zh-CN" altLang="en-US" sz="2800" b="0" i="0" u="none" strike="noStrike" kern="0" cap="none" spc="0" normalizeH="0" baseline="0" noProof="0">
                <a:ln>
                  <a:noFill/>
                </a:ln>
                <a:solidFill>
                  <a:srgbClr val="000000"/>
                </a:solidFill>
                <a:effectLst/>
                <a:uLnTx/>
                <a:uFillTx/>
                <a:latin typeface="Arial"/>
                <a:ea typeface="楷体_GB2312"/>
              </a:rPr>
              <a:t>，即单个字符</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则为每个状态建立一个</a:t>
            </a:r>
            <a:r>
              <a:rPr kumimoji="0" lang="en-US" altLang="zh-CN" sz="2400" b="0" i="0" u="none" strike="noStrike" kern="0" cap="none" spc="0" normalizeH="0" baseline="0" noProof="0">
                <a:ln>
                  <a:noFill/>
                </a:ln>
                <a:solidFill>
                  <a:srgbClr val="000000"/>
                </a:solidFill>
                <a:effectLst/>
                <a:uLnTx/>
                <a:uFillTx/>
                <a:latin typeface="Arial"/>
                <a:ea typeface="楷体_GB2312"/>
              </a:rPr>
              <a:t>256</a:t>
            </a:r>
            <a:r>
              <a:rPr kumimoji="0" lang="zh-CN" altLang="en-US" sz="2400" b="0" i="0" u="none" strike="noStrike" kern="0" cap="none" spc="0" normalizeH="0" baseline="0" noProof="0">
                <a:ln>
                  <a:noFill/>
                </a:ln>
                <a:solidFill>
                  <a:srgbClr val="000000"/>
                </a:solidFill>
                <a:effectLst/>
                <a:uLnTx/>
                <a:uFillTx/>
                <a:latin typeface="Arial"/>
                <a:ea typeface="楷体_GB2312"/>
              </a:rPr>
              <a:t>位的位图，如某位为</a:t>
            </a:r>
            <a:r>
              <a:rPr kumimoji="0" lang="en-US" altLang="zh-CN" sz="2400" b="0" i="0" u="none" strike="noStrike" kern="0" cap="none" spc="0" normalizeH="0" baseline="0" noProof="0">
                <a:ln>
                  <a:noFill/>
                </a:ln>
                <a:solidFill>
                  <a:srgbClr val="000000"/>
                </a:solidFill>
                <a:effectLst/>
                <a:uLnTx/>
                <a:uFillTx/>
                <a:latin typeface="Arial"/>
                <a:ea typeface="楷体_GB2312"/>
              </a:rPr>
              <a:t>1</a:t>
            </a:r>
            <a:r>
              <a:rPr kumimoji="0" lang="zh-CN" altLang="en-US" sz="2400" b="0" i="0" u="none" strike="noStrike" kern="0" cap="none" spc="0" normalizeH="0" baseline="0" noProof="0">
                <a:ln>
                  <a:noFill/>
                </a:ln>
                <a:solidFill>
                  <a:srgbClr val="000000"/>
                </a:solidFill>
                <a:effectLst/>
                <a:uLnTx/>
                <a:uFillTx/>
                <a:latin typeface="Arial"/>
                <a:ea typeface="楷体_GB2312"/>
              </a:rPr>
              <a:t>，则表明当前状态输入该位对应的字符时有转向。</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如</a:t>
            </a:r>
            <a:r>
              <a:rPr kumimoji="0" lang="en-US" altLang="zh-CN" sz="2400" b="0" i="0" u="none" strike="noStrike" kern="0" cap="none" spc="0" normalizeH="0" baseline="0" noProof="0">
                <a:ln>
                  <a:noFill/>
                </a:ln>
                <a:solidFill>
                  <a:srgbClr val="000000"/>
                </a:solidFill>
                <a:effectLst/>
                <a:uLnTx/>
                <a:uFillTx/>
                <a:latin typeface="Arial"/>
                <a:ea typeface="楷体_GB2312"/>
              </a:rPr>
              <a:t>0</a:t>
            </a:r>
            <a:r>
              <a:rPr kumimoji="0" lang="zh-CN" altLang="en-US" sz="2400" b="0" i="0" u="none" strike="noStrike" kern="0" cap="none" spc="0" normalizeH="0" baseline="0" noProof="0">
                <a:ln>
                  <a:noFill/>
                </a:ln>
                <a:solidFill>
                  <a:srgbClr val="000000"/>
                </a:solidFill>
                <a:effectLst/>
                <a:uLnTx/>
                <a:uFillTx/>
                <a:latin typeface="Arial"/>
                <a:ea typeface="楷体_GB2312"/>
              </a:rPr>
              <a:t>状态，其</a:t>
            </a:r>
            <a:r>
              <a:rPr kumimoji="0" lang="en-US" altLang="zh-CN" sz="2400" b="0" i="0" u="none" strike="noStrike" kern="0" cap="none" spc="0" normalizeH="0" baseline="0" noProof="0">
                <a:ln>
                  <a:noFill/>
                </a:ln>
                <a:solidFill>
                  <a:srgbClr val="000000"/>
                </a:solidFill>
                <a:effectLst/>
                <a:uLnTx/>
                <a:uFillTx/>
                <a:latin typeface="Arial"/>
                <a:ea typeface="楷体_GB2312"/>
              </a:rPr>
              <a:t>goto</a:t>
            </a:r>
            <a:r>
              <a:rPr kumimoji="0" lang="zh-CN" altLang="en-US" sz="2400" b="0" i="0" u="none" strike="noStrike" kern="0" cap="none" spc="0" normalizeH="0" baseline="0" noProof="0">
                <a:ln>
                  <a:noFill/>
                </a:ln>
                <a:solidFill>
                  <a:srgbClr val="000000"/>
                </a:solidFill>
                <a:effectLst/>
                <a:uLnTx/>
                <a:uFillTx/>
                <a:latin typeface="Arial"/>
                <a:ea typeface="楷体_GB2312"/>
              </a:rPr>
              <a:t>函数为：位图中第</a:t>
            </a:r>
            <a:r>
              <a:rPr kumimoji="0" lang="en-US" altLang="zh-CN" sz="2400" b="0" i="0" u="none" strike="noStrike" kern="0" cap="none" spc="0" normalizeH="0" baseline="0" noProof="0">
                <a:ln>
                  <a:noFill/>
                </a:ln>
                <a:solidFill>
                  <a:srgbClr val="000000"/>
                </a:solidFill>
                <a:effectLst/>
                <a:uLnTx/>
                <a:uFillTx/>
                <a:latin typeface="Arial"/>
                <a:ea typeface="楷体_GB2312"/>
              </a:rPr>
              <a:t>104</a:t>
            </a:r>
            <a:r>
              <a:rPr kumimoji="0" lang="zh-CN" altLang="en-US" sz="2400" b="0" i="0" u="none" strike="noStrike" kern="0" cap="none" spc="0" normalizeH="0" baseline="0" noProof="0">
                <a:ln>
                  <a:noFill/>
                </a:ln>
                <a:solidFill>
                  <a:srgbClr val="000000"/>
                </a:solidFill>
                <a:effectLst/>
                <a:uLnTx/>
                <a:uFillTx/>
                <a:latin typeface="Arial"/>
                <a:ea typeface="楷体_GB2312"/>
              </a:rPr>
              <a:t>位，第</a:t>
            </a:r>
            <a:r>
              <a:rPr kumimoji="0" lang="en-US" altLang="zh-CN" sz="2400" b="0" i="0" u="none" strike="noStrike" kern="0" cap="none" spc="0" normalizeH="0" baseline="0" noProof="0">
                <a:ln>
                  <a:noFill/>
                </a:ln>
                <a:solidFill>
                  <a:srgbClr val="000000"/>
                </a:solidFill>
                <a:effectLst/>
                <a:uLnTx/>
                <a:uFillTx/>
                <a:latin typeface="Arial"/>
                <a:ea typeface="楷体_GB2312"/>
              </a:rPr>
              <a:t>115</a:t>
            </a:r>
            <a:r>
              <a:rPr kumimoji="0" lang="zh-CN" altLang="en-US" sz="2400" b="0" i="0" u="none" strike="noStrike" kern="0" cap="none" spc="0" normalizeH="0" baseline="0" noProof="0">
                <a:ln>
                  <a:noFill/>
                </a:ln>
                <a:solidFill>
                  <a:srgbClr val="000000"/>
                </a:solidFill>
                <a:effectLst/>
                <a:uLnTx/>
                <a:uFillTx/>
                <a:latin typeface="Arial"/>
                <a:ea typeface="楷体_GB2312"/>
              </a:rPr>
              <a:t>位为</a:t>
            </a:r>
            <a:r>
              <a:rPr kumimoji="0" lang="en-US" altLang="zh-CN" sz="2400" b="0" i="0" u="none" strike="noStrike" kern="0" cap="none" spc="0" normalizeH="0" baseline="0" noProof="0">
                <a:ln>
                  <a:noFill/>
                </a:ln>
                <a:solidFill>
                  <a:srgbClr val="000000"/>
                </a:solidFill>
                <a:effectLst/>
                <a:uLnTx/>
                <a:uFillTx/>
                <a:latin typeface="Arial"/>
                <a:ea typeface="楷体_GB2312"/>
              </a:rPr>
              <a:t>1</a:t>
            </a:r>
            <a:r>
              <a:rPr kumimoji="0" lang="zh-CN" altLang="en-US" sz="2400" b="0" i="0" u="none" strike="noStrike" kern="0" cap="none" spc="0" normalizeH="0" baseline="0" noProof="0">
                <a:ln>
                  <a:noFill/>
                </a:ln>
                <a:solidFill>
                  <a:srgbClr val="000000"/>
                </a:solidFill>
                <a:effectLst/>
                <a:uLnTx/>
                <a:uFillTx/>
                <a:latin typeface="Arial"/>
                <a:ea typeface="楷体_GB2312"/>
              </a:rPr>
              <a:t>，其他位为</a:t>
            </a:r>
            <a:r>
              <a:rPr kumimoji="0" lang="en-US" altLang="zh-CN" sz="2400" b="0" i="0" u="none" strike="noStrike" kern="0" cap="none" spc="0" normalizeH="0" baseline="0" noProof="0">
                <a:ln>
                  <a:noFill/>
                </a:ln>
                <a:solidFill>
                  <a:srgbClr val="000000"/>
                </a:solidFill>
                <a:effectLst/>
                <a:uLnTx/>
                <a:uFillTx/>
                <a:latin typeface="Arial"/>
                <a:ea typeface="楷体_GB2312"/>
              </a:rPr>
              <a:t>0</a:t>
            </a:r>
            <a:r>
              <a:rPr kumimoji="0" lang="zh-CN" altLang="en-US" sz="2400" b="0" i="0" u="none" strike="noStrike" kern="0" cap="none" spc="0" normalizeH="0" baseline="0" noProof="0">
                <a:ln>
                  <a:noFill/>
                </a:ln>
                <a:solidFill>
                  <a:srgbClr val="000000"/>
                </a:solidFill>
                <a:effectLst/>
                <a:uLnTx/>
                <a:uFillTx/>
                <a:latin typeface="Arial"/>
                <a:ea typeface="楷体_GB2312"/>
              </a:rPr>
              <a:t>；然后</a:t>
            </a:r>
            <a:r>
              <a:rPr kumimoji="0" lang="en-US" altLang="zh-CN" sz="2400" b="0" i="0" u="none" strike="noStrike" kern="0" cap="none" spc="0" normalizeH="0" baseline="0" noProof="0">
                <a:ln>
                  <a:noFill/>
                </a:ln>
                <a:solidFill>
                  <a:srgbClr val="000000"/>
                </a:solidFill>
                <a:effectLst/>
                <a:uLnTx/>
                <a:uFillTx/>
                <a:latin typeface="Arial"/>
                <a:ea typeface="楷体_GB2312"/>
              </a:rPr>
              <a:t>h</a:t>
            </a:r>
            <a:r>
              <a:rPr kumimoji="0" lang="zh-CN" altLang="en-US" sz="2400" b="0" i="0" u="none" strike="noStrike" kern="0" cap="none" spc="0" normalizeH="0" baseline="0" noProof="0">
                <a:ln>
                  <a:noFill/>
                </a:ln>
                <a:solidFill>
                  <a:srgbClr val="000000"/>
                </a:solidFill>
                <a:effectLst/>
                <a:uLnTx/>
                <a:uFillTx/>
                <a:latin typeface="Arial"/>
                <a:ea typeface="楷体_GB2312"/>
              </a:rPr>
              <a:t>，</a:t>
            </a:r>
            <a:r>
              <a:rPr kumimoji="0" lang="en-US" altLang="zh-CN" sz="2400" b="0" i="0" u="none" strike="noStrike" kern="0" cap="none" spc="0" normalizeH="0" baseline="0" noProof="0">
                <a:ln>
                  <a:noFill/>
                </a:ln>
                <a:solidFill>
                  <a:srgbClr val="000000"/>
                </a:solidFill>
                <a:effectLst/>
                <a:uLnTx/>
                <a:uFillTx/>
                <a:latin typeface="Arial"/>
                <a:ea typeface="楷体_GB2312"/>
              </a:rPr>
              <a:t>1</a:t>
            </a:r>
            <a:r>
              <a:rPr kumimoji="0" lang="zh-CN" altLang="en-US" sz="2400" b="0" i="0" u="none" strike="noStrike" kern="0" cap="none" spc="0" normalizeH="0" baseline="0" noProof="0">
                <a:ln>
                  <a:noFill/>
                </a:ln>
                <a:solidFill>
                  <a:srgbClr val="000000"/>
                </a:solidFill>
                <a:effectLst/>
                <a:uLnTx/>
                <a:uFillTx/>
                <a:latin typeface="Arial"/>
                <a:ea typeface="楷体_GB2312"/>
              </a:rPr>
              <a:t>，</a:t>
            </a:r>
            <a:r>
              <a:rPr kumimoji="0" lang="en-US" altLang="zh-CN" sz="2400" b="0" i="0" u="none" strike="noStrike" kern="0" cap="none" spc="0" normalizeH="0" baseline="0" noProof="0">
                <a:ln>
                  <a:noFill/>
                </a:ln>
                <a:solidFill>
                  <a:srgbClr val="000000"/>
                </a:solidFill>
                <a:effectLst/>
                <a:uLnTx/>
                <a:uFillTx/>
                <a:latin typeface="Arial"/>
                <a:ea typeface="楷体_GB2312"/>
              </a:rPr>
              <a:t>s</a:t>
            </a:r>
            <a:r>
              <a:rPr kumimoji="0" lang="zh-CN" altLang="en-US" sz="2400" b="0" i="0" u="none" strike="noStrike" kern="0" cap="none" spc="0" normalizeH="0" baseline="0" noProof="0">
                <a:ln>
                  <a:noFill/>
                </a:ln>
                <a:solidFill>
                  <a:srgbClr val="000000"/>
                </a:solidFill>
                <a:effectLst/>
                <a:uLnTx/>
                <a:uFillTx/>
                <a:latin typeface="Arial"/>
                <a:ea typeface="楷体_GB2312"/>
              </a:rPr>
              <a:t>，</a:t>
            </a:r>
            <a:r>
              <a:rPr kumimoji="0" lang="en-US" altLang="zh-CN" sz="2400" b="0" i="0" u="none" strike="noStrike" kern="0" cap="none" spc="0" normalizeH="0" baseline="0" noProof="0">
                <a:ln>
                  <a:noFill/>
                </a:ln>
                <a:solidFill>
                  <a:srgbClr val="000000"/>
                </a:solidFill>
                <a:effectLst/>
                <a:uLnTx/>
                <a:uFillTx/>
                <a:latin typeface="Arial"/>
                <a:ea typeface="楷体_GB2312"/>
              </a:rPr>
              <a:t>3</a:t>
            </a:r>
            <a:r>
              <a:rPr kumimoji="0" lang="zh-CN" altLang="en-US" sz="2400" b="0" i="0" u="none" strike="noStrike" kern="0" cap="none" spc="0" normalizeH="0" baseline="0" noProof="0">
                <a:ln>
                  <a:noFill/>
                </a:ln>
                <a:solidFill>
                  <a:srgbClr val="000000"/>
                </a:solidFill>
                <a:effectLst/>
                <a:uLnTx/>
                <a:uFillTx/>
                <a:latin typeface="Arial"/>
                <a:ea typeface="楷体_GB2312"/>
              </a:rPr>
              <a:t>。</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grpSp>
        <p:nvGrpSpPr>
          <p:cNvPr id="71" name="Group 4"/>
          <p:cNvGrpSpPr>
            <a:grpSpLocks/>
          </p:cNvGrpSpPr>
          <p:nvPr/>
        </p:nvGrpSpPr>
        <p:grpSpPr bwMode="auto">
          <a:xfrm>
            <a:off x="4670750" y="4226364"/>
            <a:ext cx="4473250" cy="2127480"/>
            <a:chOff x="401" y="1120"/>
            <a:chExt cx="4565" cy="2382"/>
          </a:xfrm>
        </p:grpSpPr>
        <p:sp>
          <p:nvSpPr>
            <p:cNvPr id="72" name="Oval 5"/>
            <p:cNvSpPr>
              <a:spLocks noChangeArrowheads="1"/>
            </p:cNvSpPr>
            <p:nvPr/>
          </p:nvSpPr>
          <p:spPr bwMode="auto">
            <a:xfrm>
              <a:off x="1066"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0</a:t>
              </a:r>
            </a:p>
          </p:txBody>
        </p:sp>
        <p:sp>
          <p:nvSpPr>
            <p:cNvPr id="73" name="Oval 6"/>
            <p:cNvSpPr>
              <a:spLocks noChangeArrowheads="1"/>
            </p:cNvSpPr>
            <p:nvPr/>
          </p:nvSpPr>
          <p:spPr bwMode="auto">
            <a:xfrm>
              <a:off x="2154"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1</a:t>
              </a:r>
            </a:p>
          </p:txBody>
        </p:sp>
        <p:sp>
          <p:nvSpPr>
            <p:cNvPr id="74" name="Oval 7"/>
            <p:cNvSpPr>
              <a:spLocks noChangeArrowheads="1"/>
            </p:cNvSpPr>
            <p:nvPr/>
          </p:nvSpPr>
          <p:spPr bwMode="auto">
            <a:xfrm>
              <a:off x="3016"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2</a:t>
              </a:r>
            </a:p>
          </p:txBody>
        </p:sp>
        <p:sp>
          <p:nvSpPr>
            <p:cNvPr id="75" name="Oval 8"/>
            <p:cNvSpPr>
              <a:spLocks noChangeArrowheads="1"/>
            </p:cNvSpPr>
            <p:nvPr/>
          </p:nvSpPr>
          <p:spPr bwMode="auto">
            <a:xfrm>
              <a:off x="3787"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8</a:t>
              </a:r>
            </a:p>
          </p:txBody>
        </p:sp>
        <p:sp>
          <p:nvSpPr>
            <p:cNvPr id="76" name="Oval 9"/>
            <p:cNvSpPr>
              <a:spLocks noChangeArrowheads="1"/>
            </p:cNvSpPr>
            <p:nvPr/>
          </p:nvSpPr>
          <p:spPr bwMode="auto">
            <a:xfrm>
              <a:off x="4558"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9</a:t>
              </a:r>
            </a:p>
          </p:txBody>
        </p:sp>
        <p:sp>
          <p:nvSpPr>
            <p:cNvPr id="77" name="Oval 10"/>
            <p:cNvSpPr>
              <a:spLocks noChangeArrowheads="1"/>
            </p:cNvSpPr>
            <p:nvPr/>
          </p:nvSpPr>
          <p:spPr bwMode="auto">
            <a:xfrm>
              <a:off x="2971" y="2341"/>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6</a:t>
              </a:r>
            </a:p>
          </p:txBody>
        </p:sp>
        <p:sp>
          <p:nvSpPr>
            <p:cNvPr id="78" name="Oval 11"/>
            <p:cNvSpPr>
              <a:spLocks noChangeArrowheads="1"/>
            </p:cNvSpPr>
            <p:nvPr/>
          </p:nvSpPr>
          <p:spPr bwMode="auto">
            <a:xfrm>
              <a:off x="3787" y="2341"/>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7</a:t>
              </a:r>
            </a:p>
          </p:txBody>
        </p:sp>
        <p:sp>
          <p:nvSpPr>
            <p:cNvPr id="79" name="Oval 12"/>
            <p:cNvSpPr>
              <a:spLocks noChangeArrowheads="1"/>
            </p:cNvSpPr>
            <p:nvPr/>
          </p:nvSpPr>
          <p:spPr bwMode="auto">
            <a:xfrm>
              <a:off x="2245" y="3067"/>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3</a:t>
              </a:r>
            </a:p>
          </p:txBody>
        </p:sp>
        <p:sp>
          <p:nvSpPr>
            <p:cNvPr id="80" name="Oval 13"/>
            <p:cNvSpPr>
              <a:spLocks noChangeArrowheads="1"/>
            </p:cNvSpPr>
            <p:nvPr/>
          </p:nvSpPr>
          <p:spPr bwMode="auto">
            <a:xfrm>
              <a:off x="3016" y="3021"/>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4</a:t>
              </a:r>
            </a:p>
          </p:txBody>
        </p:sp>
        <p:sp>
          <p:nvSpPr>
            <p:cNvPr id="81" name="Oval 14"/>
            <p:cNvSpPr>
              <a:spLocks noChangeArrowheads="1"/>
            </p:cNvSpPr>
            <p:nvPr/>
          </p:nvSpPr>
          <p:spPr bwMode="auto">
            <a:xfrm>
              <a:off x="3787" y="3021"/>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5</a:t>
              </a:r>
            </a:p>
          </p:txBody>
        </p:sp>
        <p:cxnSp>
          <p:nvCxnSpPr>
            <p:cNvPr id="82" name="AutoShape 15"/>
            <p:cNvCxnSpPr>
              <a:cxnSpLocks noChangeShapeType="1"/>
              <a:stCxn id="72" idx="4"/>
              <a:endCxn id="79" idx="2"/>
            </p:cNvCxnSpPr>
            <p:nvPr/>
          </p:nvCxnSpPr>
          <p:spPr bwMode="auto">
            <a:xfrm rot="16200000" flipH="1">
              <a:off x="1066" y="2091"/>
              <a:ext cx="1384" cy="975"/>
            </a:xfrm>
            <a:prstGeom prst="bentConnector2">
              <a:avLst/>
            </a:prstGeom>
            <a:noFill/>
            <a:ln w="9525">
              <a:solidFill>
                <a:srgbClr val="000000"/>
              </a:solidFill>
              <a:miter lim="800000"/>
              <a:headEnd/>
              <a:tailEnd type="triangle" w="med" len="med"/>
            </a:ln>
          </p:spPr>
        </p:cxnSp>
        <p:sp>
          <p:nvSpPr>
            <p:cNvPr id="83" name="Line 16"/>
            <p:cNvSpPr>
              <a:spLocks noChangeShapeType="1"/>
            </p:cNvSpPr>
            <p:nvPr/>
          </p:nvSpPr>
          <p:spPr bwMode="auto">
            <a:xfrm>
              <a:off x="1474" y="1661"/>
              <a:ext cx="68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4" name="Line 17"/>
            <p:cNvSpPr>
              <a:spLocks noChangeShapeType="1"/>
            </p:cNvSpPr>
            <p:nvPr/>
          </p:nvSpPr>
          <p:spPr bwMode="auto">
            <a:xfrm>
              <a:off x="2562" y="1661"/>
              <a:ext cx="454"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5" name="Line 18"/>
            <p:cNvSpPr>
              <a:spLocks noChangeShapeType="1"/>
            </p:cNvSpPr>
            <p:nvPr/>
          </p:nvSpPr>
          <p:spPr bwMode="auto">
            <a:xfrm>
              <a:off x="3424" y="1661"/>
              <a:ext cx="3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6" name="Line 19"/>
            <p:cNvSpPr>
              <a:spLocks noChangeShapeType="1"/>
            </p:cNvSpPr>
            <p:nvPr/>
          </p:nvSpPr>
          <p:spPr bwMode="auto">
            <a:xfrm>
              <a:off x="4195" y="1661"/>
              <a:ext cx="3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87" name="AutoShape 20"/>
            <p:cNvCxnSpPr>
              <a:cxnSpLocks noChangeShapeType="1"/>
              <a:stCxn id="73" idx="4"/>
              <a:endCxn id="77" idx="2"/>
            </p:cNvCxnSpPr>
            <p:nvPr/>
          </p:nvCxnSpPr>
          <p:spPr bwMode="auto">
            <a:xfrm rot="16200000" flipH="1">
              <a:off x="2336" y="1909"/>
              <a:ext cx="658" cy="613"/>
            </a:xfrm>
            <a:prstGeom prst="bentConnector2">
              <a:avLst/>
            </a:prstGeom>
            <a:noFill/>
            <a:ln w="9525">
              <a:solidFill>
                <a:srgbClr val="000000"/>
              </a:solidFill>
              <a:miter lim="800000"/>
              <a:headEnd/>
              <a:tailEnd type="triangle" w="med" len="med"/>
            </a:ln>
          </p:spPr>
        </p:cxnSp>
        <p:sp>
          <p:nvSpPr>
            <p:cNvPr id="88" name="Line 21"/>
            <p:cNvSpPr>
              <a:spLocks noChangeShapeType="1"/>
            </p:cNvSpPr>
            <p:nvPr/>
          </p:nvSpPr>
          <p:spPr bwMode="auto">
            <a:xfrm>
              <a:off x="2653" y="3248"/>
              <a:ext cx="3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9" name="Line 22"/>
            <p:cNvSpPr>
              <a:spLocks noChangeShapeType="1"/>
            </p:cNvSpPr>
            <p:nvPr/>
          </p:nvSpPr>
          <p:spPr bwMode="auto">
            <a:xfrm>
              <a:off x="3424" y="3248"/>
              <a:ext cx="3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90" name="Line 23"/>
            <p:cNvSpPr>
              <a:spLocks noChangeShapeType="1"/>
            </p:cNvSpPr>
            <p:nvPr/>
          </p:nvSpPr>
          <p:spPr bwMode="auto">
            <a:xfrm>
              <a:off x="3379" y="2522"/>
              <a:ext cx="408"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91" name="AutoShape 24"/>
            <p:cNvCxnSpPr>
              <a:cxnSpLocks noChangeShapeType="1"/>
              <a:stCxn id="72" idx="0"/>
              <a:endCxn id="72" idx="3"/>
            </p:cNvCxnSpPr>
            <p:nvPr/>
          </p:nvCxnSpPr>
          <p:spPr bwMode="auto">
            <a:xfrm rot="-5400000" flipH="1" flipV="1">
              <a:off x="1024" y="1581"/>
              <a:ext cx="348" cy="144"/>
            </a:xfrm>
            <a:prstGeom prst="curvedConnector5">
              <a:avLst>
                <a:gd name="adj1" fmla="val -62648"/>
                <a:gd name="adj2" fmla="val 393745"/>
                <a:gd name="adj3" fmla="val 97699"/>
              </a:avLst>
            </a:prstGeom>
            <a:noFill/>
            <a:ln w="9525">
              <a:solidFill>
                <a:srgbClr val="000000"/>
              </a:solidFill>
              <a:round/>
              <a:headEnd/>
              <a:tailEnd type="triangle" w="med" len="med"/>
            </a:ln>
          </p:spPr>
        </p:cxnSp>
        <p:sp>
          <p:nvSpPr>
            <p:cNvPr id="92" name="Text Box 25"/>
            <p:cNvSpPr txBox="1">
              <a:spLocks noChangeArrowheads="1"/>
            </p:cNvSpPr>
            <p:nvPr/>
          </p:nvSpPr>
          <p:spPr bwMode="auto">
            <a:xfrm>
              <a:off x="401" y="1120"/>
              <a:ext cx="817" cy="444"/>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a:t>
              </a:r>
              <a:r>
                <a:rPr kumimoji="1" lang="en-US" altLang="zh-CN" sz="2000" b="1" i="0" u="none" strike="noStrike" kern="0" cap="none" spc="0" normalizeH="0" baseline="0" noProof="0" dirty="0" err="1">
                  <a:ln>
                    <a:noFill/>
                  </a:ln>
                  <a:solidFill>
                    <a:srgbClr val="272777"/>
                  </a:solidFill>
                  <a:effectLst/>
                  <a:uLnTx/>
                  <a:uFillTx/>
                  <a:latin typeface="Times New Roman"/>
                  <a:ea typeface="楷体_GB2312" pitchFamily="49" charset="-122"/>
                </a:rPr>
                <a:t>h,s</a:t>
              </a: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a:t>
              </a:r>
            </a:p>
          </p:txBody>
        </p:sp>
        <p:sp>
          <p:nvSpPr>
            <p:cNvPr id="93" name="Text Box 26"/>
            <p:cNvSpPr txBox="1">
              <a:spLocks noChangeArrowheads="1"/>
            </p:cNvSpPr>
            <p:nvPr/>
          </p:nvSpPr>
          <p:spPr bwMode="auto">
            <a:xfrm>
              <a:off x="1609" y="1389"/>
              <a:ext cx="365" cy="444"/>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endParaRPr kumimoji="1" lang="zh-CN" altLang="en-US" sz="2000" b="1" i="0" u="none" strike="noStrike" kern="0" cap="none" spc="0" normalizeH="0" baseline="0" noProof="0">
                <a:ln>
                  <a:noFill/>
                </a:ln>
                <a:solidFill>
                  <a:srgbClr val="272777"/>
                </a:solidFill>
                <a:effectLst/>
                <a:uLnTx/>
                <a:uFillTx/>
                <a:latin typeface="Times New Roman"/>
                <a:ea typeface="楷体_GB2312" pitchFamily="49" charset="-122"/>
              </a:endParaRPr>
            </a:p>
          </p:txBody>
        </p:sp>
        <p:sp>
          <p:nvSpPr>
            <p:cNvPr id="94" name="Text Box 27"/>
            <p:cNvSpPr txBox="1">
              <a:spLocks noChangeArrowheads="1"/>
            </p:cNvSpPr>
            <p:nvPr/>
          </p:nvSpPr>
          <p:spPr bwMode="auto">
            <a:xfrm>
              <a:off x="1609" y="1298"/>
              <a:ext cx="229"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95" name="Text Box 28"/>
            <p:cNvSpPr txBox="1">
              <a:spLocks noChangeArrowheads="1"/>
            </p:cNvSpPr>
            <p:nvPr/>
          </p:nvSpPr>
          <p:spPr bwMode="auto">
            <a:xfrm>
              <a:off x="2607" y="1342"/>
              <a:ext cx="229" cy="582"/>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96" name="Text Box 29"/>
            <p:cNvSpPr txBox="1">
              <a:spLocks noChangeArrowheads="1"/>
            </p:cNvSpPr>
            <p:nvPr/>
          </p:nvSpPr>
          <p:spPr bwMode="auto">
            <a:xfrm>
              <a:off x="3378" y="1342"/>
              <a:ext cx="229" cy="582"/>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r</a:t>
              </a:r>
            </a:p>
          </p:txBody>
        </p:sp>
        <p:sp>
          <p:nvSpPr>
            <p:cNvPr id="97" name="Text Box 30"/>
            <p:cNvSpPr txBox="1">
              <a:spLocks noChangeArrowheads="1"/>
            </p:cNvSpPr>
            <p:nvPr/>
          </p:nvSpPr>
          <p:spPr bwMode="auto">
            <a:xfrm>
              <a:off x="4240" y="1389"/>
              <a:ext cx="229"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s</a:t>
              </a:r>
            </a:p>
          </p:txBody>
        </p:sp>
        <p:sp>
          <p:nvSpPr>
            <p:cNvPr id="98" name="Text Box 31"/>
            <p:cNvSpPr txBox="1">
              <a:spLocks noChangeArrowheads="1"/>
            </p:cNvSpPr>
            <p:nvPr/>
          </p:nvSpPr>
          <p:spPr bwMode="auto">
            <a:xfrm>
              <a:off x="2562" y="2196"/>
              <a:ext cx="227"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i</a:t>
              </a:r>
            </a:p>
          </p:txBody>
        </p:sp>
        <p:sp>
          <p:nvSpPr>
            <p:cNvPr id="99" name="Text Box 32"/>
            <p:cNvSpPr txBox="1">
              <a:spLocks noChangeArrowheads="1"/>
            </p:cNvSpPr>
            <p:nvPr/>
          </p:nvSpPr>
          <p:spPr bwMode="auto">
            <a:xfrm>
              <a:off x="3378" y="2196"/>
              <a:ext cx="229"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s</a:t>
              </a:r>
            </a:p>
          </p:txBody>
        </p:sp>
        <p:sp>
          <p:nvSpPr>
            <p:cNvPr id="100" name="Text Box 33"/>
            <p:cNvSpPr txBox="1">
              <a:spLocks noChangeArrowheads="1"/>
            </p:cNvSpPr>
            <p:nvPr/>
          </p:nvSpPr>
          <p:spPr bwMode="auto">
            <a:xfrm>
              <a:off x="1702" y="2921"/>
              <a:ext cx="226"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s</a:t>
              </a:r>
            </a:p>
          </p:txBody>
        </p:sp>
        <p:sp>
          <p:nvSpPr>
            <p:cNvPr id="101" name="Text Box 34"/>
            <p:cNvSpPr txBox="1">
              <a:spLocks noChangeArrowheads="1"/>
            </p:cNvSpPr>
            <p:nvPr/>
          </p:nvSpPr>
          <p:spPr bwMode="auto">
            <a:xfrm>
              <a:off x="2653" y="2921"/>
              <a:ext cx="226"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h</a:t>
              </a:r>
            </a:p>
          </p:txBody>
        </p:sp>
        <p:sp>
          <p:nvSpPr>
            <p:cNvPr id="102" name="Text Box 35"/>
            <p:cNvSpPr txBox="1">
              <a:spLocks noChangeArrowheads="1"/>
            </p:cNvSpPr>
            <p:nvPr/>
          </p:nvSpPr>
          <p:spPr bwMode="auto">
            <a:xfrm>
              <a:off x="3471" y="2921"/>
              <a:ext cx="226"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356514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412776"/>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位图方法的特点</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与行压缩相似，可转向的状态越少，内存节约效果越好</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如转向为</a:t>
            </a:r>
            <a:r>
              <a:rPr kumimoji="0" lang="en-US" altLang="zh-CN" sz="2800" b="0" i="0" u="none" strike="noStrike" kern="0" cap="none" spc="0" normalizeH="0" baseline="0" noProof="0">
                <a:ln>
                  <a:noFill/>
                </a:ln>
                <a:solidFill>
                  <a:srgbClr val="000000"/>
                </a:solidFill>
                <a:effectLst/>
                <a:uLnTx/>
                <a:uFillTx/>
                <a:latin typeface="Arial"/>
                <a:ea typeface="楷体_GB2312"/>
              </a:rPr>
              <a:t>Null</a:t>
            </a:r>
            <a:r>
              <a:rPr kumimoji="0" lang="zh-CN" altLang="en-US" sz="2800" b="0" i="0" u="none" strike="noStrike" kern="0" cap="none" spc="0" normalizeH="0" baseline="0" noProof="0">
                <a:ln>
                  <a:noFill/>
                </a:ln>
                <a:solidFill>
                  <a:srgbClr val="000000"/>
                </a:solidFill>
                <a:effectLst/>
                <a:uLnTx/>
                <a:uFillTx/>
                <a:latin typeface="Arial"/>
                <a:ea typeface="楷体_GB2312"/>
              </a:rPr>
              <a:t>，可以立即通过位图发现</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缺点：位图会固定占用</a:t>
            </a:r>
            <a:r>
              <a:rPr kumimoji="0" lang="en-US" altLang="zh-CN" sz="2800" b="0" i="0" u="none" strike="noStrike" kern="0" cap="none" spc="0" normalizeH="0" baseline="0" noProof="0">
                <a:ln>
                  <a:noFill/>
                </a:ln>
                <a:solidFill>
                  <a:srgbClr val="000000"/>
                </a:solidFill>
                <a:effectLst/>
                <a:uLnTx/>
                <a:uFillTx/>
                <a:latin typeface="Arial"/>
                <a:ea typeface="楷体_GB2312"/>
              </a:rPr>
              <a:t>32</a:t>
            </a:r>
            <a:r>
              <a:rPr kumimoji="0" lang="zh-CN" altLang="en-US" sz="2800" b="0" i="0" u="none" strike="noStrike" kern="0" cap="none" spc="0" normalizeH="0" baseline="0" noProof="0">
                <a:ln>
                  <a:noFill/>
                </a:ln>
                <a:solidFill>
                  <a:srgbClr val="000000"/>
                </a:solidFill>
                <a:effectLst/>
                <a:uLnTx/>
                <a:uFillTx/>
                <a:latin typeface="Arial"/>
                <a:ea typeface="楷体_GB2312"/>
              </a:rPr>
              <a:t>字节（如果字符集是</a:t>
            </a:r>
            <a:r>
              <a:rPr kumimoji="0" lang="en-US" altLang="zh-CN" sz="2800" b="0" i="0" u="none" strike="noStrike" kern="0" cap="none" spc="0" normalizeH="0" baseline="0" noProof="0">
                <a:ln>
                  <a:noFill/>
                </a:ln>
                <a:solidFill>
                  <a:srgbClr val="000000"/>
                </a:solidFill>
                <a:effectLst/>
                <a:uLnTx/>
                <a:uFillTx/>
                <a:latin typeface="Arial"/>
                <a:ea typeface="楷体_GB2312"/>
              </a:rPr>
              <a:t>0-255</a:t>
            </a:r>
            <a:r>
              <a:rPr kumimoji="0" lang="zh-CN" altLang="en-US" sz="2800" b="0" i="0" u="none" strike="noStrike" kern="0" cap="none" spc="0" normalizeH="0" baseline="0" noProof="0">
                <a:ln>
                  <a:noFill/>
                </a:ln>
                <a:solidFill>
                  <a:srgbClr val="000000"/>
                </a:solidFill>
                <a:effectLst/>
                <a:uLnTx/>
                <a:uFillTx/>
                <a:latin typeface="Arial"/>
                <a:ea typeface="楷体_GB2312"/>
              </a:rPr>
              <a:t>的话，即输入为单个字符）</a:t>
            </a: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99541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1268413"/>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000000"/>
                </a:solidFill>
                <a:effectLst/>
                <a:uLnTx/>
                <a:uFillTx/>
                <a:latin typeface="Arial"/>
                <a:ea typeface="隶书"/>
              </a:rPr>
              <a:t>双数组改进方法</a:t>
            </a:r>
            <a:endParaRPr kumimoji="0" lang="zh-CN" altLang="en-US" sz="4400" b="0" i="0" u="none" strike="noStrike" kern="0" cap="none" spc="0" normalizeH="0" baseline="0" noProof="0" dirty="0">
              <a:ln>
                <a:noFill/>
              </a:ln>
              <a:solidFill>
                <a:srgbClr val="000000"/>
              </a:solidFill>
              <a:effectLst/>
              <a:uLnTx/>
              <a:uFillTx/>
              <a:latin typeface="Arial"/>
              <a:ea typeface="隶书"/>
            </a:endParaRPr>
          </a:p>
        </p:txBody>
      </p:sp>
      <p:sp>
        <p:nvSpPr>
          <p:cNvPr id="7" name="Rectangle 3"/>
          <p:cNvSpPr txBox="1">
            <a:spLocks noChangeArrowheads="1"/>
          </p:cNvSpPr>
          <p:nvPr/>
        </p:nvSpPr>
        <p:spPr bwMode="auto">
          <a:xfrm>
            <a:off x="468313" y="2133600"/>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AC</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算法改进</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转向函数中引入双数组：</a:t>
            </a:r>
            <a:r>
              <a:rPr kumimoji="0" lang="en-US" altLang="zh-CN" sz="2800" b="0" i="0" u="none" strike="noStrike" kern="0" cap="none" spc="0" normalizeH="0" baseline="0" noProof="0">
                <a:ln>
                  <a:noFill/>
                </a:ln>
                <a:solidFill>
                  <a:srgbClr val="000000"/>
                </a:solidFill>
                <a:effectLst/>
                <a:uLnTx/>
                <a:uFillTx/>
                <a:latin typeface="Arial"/>
                <a:ea typeface="楷体_GB2312"/>
              </a:rPr>
              <a:t>Base</a:t>
            </a:r>
            <a:r>
              <a:rPr kumimoji="0" lang="zh-CN" altLang="en-US" sz="2800" b="0" i="0" u="none" strike="noStrike" kern="0" cap="none" spc="0" normalizeH="0" baseline="0" noProof="0">
                <a:ln>
                  <a:noFill/>
                </a:ln>
                <a:solidFill>
                  <a:srgbClr val="000000"/>
                </a:solidFill>
                <a:effectLst/>
                <a:uLnTx/>
                <a:uFillTx/>
                <a:latin typeface="Arial"/>
                <a:ea typeface="楷体_GB2312"/>
              </a:rPr>
              <a:t>表，</a:t>
            </a:r>
            <a:r>
              <a:rPr kumimoji="0" lang="en-US" altLang="zh-CN" sz="2800" b="0" i="0" u="none" strike="noStrike" kern="0" cap="none" spc="0" normalizeH="0" baseline="0" noProof="0">
                <a:ln>
                  <a:noFill/>
                </a:ln>
                <a:solidFill>
                  <a:srgbClr val="000000"/>
                </a:solidFill>
                <a:effectLst/>
                <a:uLnTx/>
                <a:uFillTx/>
                <a:latin typeface="Arial"/>
                <a:ea typeface="楷体_GB2312"/>
              </a:rPr>
              <a:t>Check</a:t>
            </a:r>
            <a:r>
              <a:rPr kumimoji="0" lang="zh-CN" altLang="en-US" sz="2800" b="0" i="0" u="none" strike="noStrike" kern="0" cap="none" spc="0" normalizeH="0" baseline="0" noProof="0">
                <a:ln>
                  <a:noFill/>
                </a:ln>
                <a:solidFill>
                  <a:srgbClr val="000000"/>
                </a:solidFill>
                <a:effectLst/>
                <a:uLnTx/>
                <a:uFillTx/>
                <a:latin typeface="Arial"/>
                <a:ea typeface="楷体_GB2312"/>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Base</a:t>
            </a:r>
            <a:r>
              <a:rPr kumimoji="0" lang="zh-CN" altLang="en-US" sz="2800" b="0" i="0" u="none" strike="noStrike" kern="0" cap="none" spc="0" normalizeH="0" baseline="0" noProof="0">
                <a:ln>
                  <a:noFill/>
                </a:ln>
                <a:solidFill>
                  <a:srgbClr val="000000"/>
                </a:solidFill>
                <a:effectLst/>
                <a:uLnTx/>
                <a:uFillTx/>
                <a:latin typeface="Arial"/>
                <a:ea typeface="楷体_GB2312"/>
              </a:rPr>
              <a:t>表：当前状态的</a:t>
            </a:r>
            <a:r>
              <a:rPr kumimoji="0" lang="en-US" altLang="zh-CN" sz="2800" b="0" i="0" u="none" strike="noStrike" kern="0" cap="none" spc="0" normalizeH="0" baseline="0" noProof="0">
                <a:ln>
                  <a:noFill/>
                </a:ln>
                <a:solidFill>
                  <a:srgbClr val="000000"/>
                </a:solidFill>
                <a:effectLst/>
                <a:uLnTx/>
                <a:uFillTx/>
                <a:latin typeface="Arial"/>
                <a:ea typeface="楷体_GB2312"/>
              </a:rPr>
              <a:t>Base</a:t>
            </a:r>
            <a:r>
              <a:rPr kumimoji="0" lang="zh-CN" altLang="en-US" sz="2800" b="0" i="0" u="none" strike="noStrike" kern="0" cap="none" spc="0" normalizeH="0" baseline="0" noProof="0">
                <a:ln>
                  <a:noFill/>
                </a:ln>
                <a:solidFill>
                  <a:srgbClr val="000000"/>
                </a:solidFill>
                <a:effectLst/>
                <a:uLnTx/>
                <a:uFillTx/>
                <a:latin typeface="Arial"/>
                <a:ea typeface="楷体_GB2312"/>
              </a:rPr>
              <a:t>值</a:t>
            </a:r>
            <a:r>
              <a:rPr kumimoji="0" lang="en-US" altLang="zh-CN" sz="2800" b="0" i="0" u="none" strike="noStrike" kern="0" cap="none" spc="0" normalizeH="0" baseline="0" noProof="0">
                <a:ln>
                  <a:noFill/>
                </a:ln>
                <a:solidFill>
                  <a:srgbClr val="000000"/>
                </a:solidFill>
                <a:effectLst/>
                <a:uLnTx/>
                <a:uFillTx/>
                <a:latin typeface="Arial"/>
                <a:ea typeface="楷体_GB2312"/>
              </a:rPr>
              <a:t>+ASCII</a:t>
            </a:r>
            <a:r>
              <a:rPr kumimoji="0" lang="zh-CN" altLang="en-US" sz="2800" b="0" i="0" u="none" strike="noStrike" kern="0" cap="none" spc="0" normalizeH="0" baseline="0" noProof="0">
                <a:ln>
                  <a:noFill/>
                </a:ln>
                <a:solidFill>
                  <a:srgbClr val="000000"/>
                </a:solidFill>
                <a:effectLst/>
                <a:uLnTx/>
                <a:uFillTx/>
                <a:latin typeface="Arial"/>
                <a:ea typeface="楷体_GB2312"/>
              </a:rPr>
              <a:t>输入</a:t>
            </a:r>
            <a:r>
              <a:rPr kumimoji="0" lang="en-US" altLang="zh-CN" sz="2800" b="0" i="0" u="none" strike="noStrike" kern="0" cap="none" spc="0" normalizeH="0" baseline="0" noProof="0">
                <a:ln>
                  <a:noFill/>
                </a:ln>
                <a:solidFill>
                  <a:srgbClr val="000000"/>
                </a:solidFill>
                <a:effectLst/>
                <a:uLnTx/>
                <a:uFillTx/>
                <a:latin typeface="Arial"/>
                <a:ea typeface="楷体_GB2312"/>
              </a:rPr>
              <a:t>=</a:t>
            </a:r>
            <a:r>
              <a:rPr kumimoji="0" lang="zh-CN" altLang="en-US" sz="2800" b="0" i="0" u="none" strike="noStrike" kern="0" cap="none" spc="0" normalizeH="0" baseline="0" noProof="0">
                <a:ln>
                  <a:noFill/>
                </a:ln>
                <a:solidFill>
                  <a:srgbClr val="000000"/>
                </a:solidFill>
                <a:effectLst/>
                <a:uLnTx/>
                <a:uFillTx/>
                <a:latin typeface="Arial"/>
                <a:ea typeface="楷体_GB2312"/>
              </a:rPr>
              <a:t>下一个状态的偏移。</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Check</a:t>
            </a:r>
            <a:r>
              <a:rPr kumimoji="0" lang="zh-CN" altLang="en-US" sz="2800" b="0" i="0" u="none" strike="noStrike" kern="0" cap="none" spc="0" normalizeH="0" baseline="0" noProof="0">
                <a:ln>
                  <a:noFill/>
                </a:ln>
                <a:solidFill>
                  <a:srgbClr val="000000"/>
                </a:solidFill>
                <a:effectLst/>
                <a:uLnTx/>
                <a:uFillTx/>
                <a:latin typeface="Arial"/>
                <a:ea typeface="楷体_GB2312"/>
              </a:rPr>
              <a:t>表：当前状态的父状态信息</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父状态是唯一的</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自动机构建是建立在广度优先的基础上</a:t>
            </a:r>
          </a:p>
        </p:txBody>
      </p:sp>
    </p:spTree>
    <p:extLst>
      <p:ext uri="{BB962C8B-B14F-4D97-AF65-F5344CB8AC3E}">
        <p14:creationId xmlns:p14="http://schemas.microsoft.com/office/powerpoint/2010/main" val="3540582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67544" y="980728"/>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0" cap="none" spc="0" normalizeH="0" baseline="0" noProof="0" dirty="0">
              <a:ln>
                <a:noFill/>
              </a:ln>
              <a:solidFill>
                <a:srgbClr val="000000"/>
              </a:solidFill>
              <a:effectLst/>
              <a:uLnTx/>
              <a:uFillTx/>
              <a:latin typeface="Arial"/>
              <a:ea typeface="隶书"/>
            </a:endParaRPr>
          </a:p>
        </p:txBody>
      </p:sp>
      <p:sp>
        <p:nvSpPr>
          <p:cNvPr id="6" name="Rectangle 3"/>
          <p:cNvSpPr txBox="1">
            <a:spLocks noChangeArrowheads="1"/>
          </p:cNvSpPr>
          <p:nvPr/>
        </p:nvSpPr>
        <p:spPr bwMode="auto">
          <a:xfrm>
            <a:off x="550094" y="1053753"/>
            <a:ext cx="79248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算法的初始化：转向函数：</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output</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函数；</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Failure</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函数</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转向函数：广度优先</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Next</a:t>
            </a:r>
            <a:r>
              <a:rPr kumimoji="0" lang="zh-CN" altLang="en-US" sz="2400" b="0" i="0" u="none" strike="noStrike" kern="0" cap="none" spc="0" normalizeH="0" baseline="0" noProof="0">
                <a:ln>
                  <a:noFill/>
                </a:ln>
                <a:solidFill>
                  <a:srgbClr val="000000"/>
                </a:solidFill>
                <a:effectLst/>
                <a:uLnTx/>
                <a:uFillTx/>
                <a:latin typeface="Arial"/>
                <a:ea typeface="楷体_GB2312"/>
              </a:rPr>
              <a:t>表</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Base</a:t>
            </a:r>
            <a:r>
              <a:rPr kumimoji="0" lang="zh-CN" altLang="en-US" sz="2400" b="0" i="0" u="none" strike="noStrike" kern="0" cap="none" spc="0" normalizeH="0" baseline="0" noProof="0">
                <a:ln>
                  <a:noFill/>
                </a:ln>
                <a:solidFill>
                  <a:srgbClr val="000000"/>
                </a:solidFill>
                <a:effectLst/>
                <a:uLnTx/>
                <a:uFillTx/>
                <a:latin typeface="Arial"/>
                <a:ea typeface="楷体_GB2312"/>
              </a:rPr>
              <a:t>表</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Check</a:t>
            </a:r>
            <a:r>
              <a:rPr kumimoji="0" lang="zh-CN" altLang="en-US" sz="2400" b="0" i="0" u="none" strike="noStrike" kern="0" cap="none" spc="0" normalizeH="0" baseline="0" noProof="0">
                <a:ln>
                  <a:noFill/>
                </a:ln>
                <a:solidFill>
                  <a:srgbClr val="000000"/>
                </a:solidFill>
                <a:effectLst/>
                <a:uLnTx/>
                <a:uFillTx/>
                <a:latin typeface="Arial"/>
                <a:ea typeface="楷体_GB2312"/>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output</a:t>
            </a:r>
            <a:r>
              <a:rPr kumimoji="0" lang="zh-CN" altLang="en-US" sz="2800" b="0" i="0" u="none" strike="noStrike" kern="0" cap="none" spc="0" normalizeH="0" baseline="0" noProof="0">
                <a:ln>
                  <a:noFill/>
                </a:ln>
                <a:solidFill>
                  <a:srgbClr val="000000"/>
                </a:solidFill>
                <a:effectLst/>
                <a:uLnTx/>
                <a:uFillTx/>
                <a:latin typeface="Arial"/>
                <a:ea typeface="楷体_GB2312"/>
              </a:rPr>
              <a:t>函数与</a:t>
            </a:r>
            <a:r>
              <a:rPr kumimoji="0" lang="en-US" altLang="zh-CN" sz="2800" b="0" i="0" u="none" strike="noStrike" kern="0" cap="none" spc="0" normalizeH="0" baseline="0" noProof="0">
                <a:ln>
                  <a:noFill/>
                </a:ln>
                <a:solidFill>
                  <a:srgbClr val="000000"/>
                </a:solidFill>
                <a:effectLst/>
                <a:uLnTx/>
                <a:uFillTx/>
                <a:latin typeface="Arial"/>
                <a:ea typeface="楷体_GB2312"/>
              </a:rPr>
              <a:t>AC</a:t>
            </a:r>
            <a:r>
              <a:rPr kumimoji="0" lang="zh-CN" altLang="en-US" sz="2800" b="0" i="0" u="none" strike="noStrike" kern="0" cap="none" spc="0" normalizeH="0" baseline="0" noProof="0">
                <a:ln>
                  <a:noFill/>
                </a:ln>
                <a:solidFill>
                  <a:srgbClr val="000000"/>
                </a:solidFill>
                <a:effectLst/>
                <a:uLnTx/>
                <a:uFillTx/>
                <a:latin typeface="Arial"/>
                <a:ea typeface="楷体_GB2312"/>
              </a:rPr>
              <a:t>算法一样</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Failure</a:t>
            </a:r>
            <a:r>
              <a:rPr kumimoji="0" lang="zh-CN" altLang="en-US" sz="2800" b="0" i="0" u="none" strike="noStrike" kern="0" cap="none" spc="0" normalizeH="0" baseline="0" noProof="0">
                <a:ln>
                  <a:noFill/>
                </a:ln>
                <a:solidFill>
                  <a:srgbClr val="000000"/>
                </a:solidFill>
                <a:effectLst/>
                <a:uLnTx/>
                <a:uFillTx/>
                <a:latin typeface="Arial"/>
                <a:ea typeface="楷体_GB2312"/>
              </a:rPr>
              <a:t>函数</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与转向函数一起构造</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251869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461963" y="188640"/>
            <a:ext cx="8147050" cy="566936"/>
          </a:xfrm>
        </p:spPr>
        <p:txBody>
          <a:bodyPr>
            <a:normAutofit fontScale="90000"/>
          </a:bodyPr>
          <a:lstStyle/>
          <a:p>
            <a:pPr eaLnBrk="1" hangingPunct="1"/>
            <a:r>
              <a:rPr lang="en-US" altLang="zh-CN" sz="4000" dirty="0"/>
              <a:t>AC</a:t>
            </a:r>
            <a:r>
              <a:rPr lang="zh-CN" altLang="en-US" sz="4000" dirty="0"/>
              <a:t>算法</a:t>
            </a:r>
            <a:r>
              <a:rPr lang="en-US" altLang="zh-CN" sz="4000" dirty="0"/>
              <a:t>----</a:t>
            </a:r>
            <a:r>
              <a:rPr lang="zh-CN" altLang="en-US" sz="4000" dirty="0"/>
              <a:t>有限自动机的多模式匹配算法</a:t>
            </a:r>
          </a:p>
        </p:txBody>
      </p:sp>
      <p:sp>
        <p:nvSpPr>
          <p:cNvPr id="109570" name="Rectangle 3"/>
          <p:cNvSpPr>
            <a:spLocks noGrp="1" noChangeArrowheads="1"/>
          </p:cNvSpPr>
          <p:nvPr>
            <p:ph type="body" idx="1"/>
          </p:nvPr>
        </p:nvSpPr>
        <p:spPr>
          <a:xfrm>
            <a:off x="461963" y="1340768"/>
            <a:ext cx="7848600" cy="4346575"/>
          </a:xfrm>
        </p:spPr>
        <p:txBody>
          <a:bodyPr/>
          <a:lstStyle/>
          <a:p>
            <a:pPr marL="342900" lvl="0" indent="-342900" defTabSz="914400" fontAlgn="base">
              <a:spcBef>
                <a:spcPct val="20000"/>
              </a:spcBef>
              <a:spcAft>
                <a:spcPct val="0"/>
              </a:spcAft>
              <a:buFontTx/>
              <a:buChar char="•"/>
            </a:pPr>
            <a:r>
              <a:rPr lang="en-US" altLang="zh-CN" sz="3200" kern="0" dirty="0" err="1">
                <a:solidFill>
                  <a:srgbClr val="000000"/>
                </a:solidFill>
                <a:latin typeface="Arial"/>
                <a:ea typeface="楷体_GB2312"/>
              </a:rPr>
              <a:t>Aho-Corasick</a:t>
            </a:r>
            <a:r>
              <a:rPr lang="zh-CN" altLang="en-US" sz="3200" kern="0" dirty="0">
                <a:solidFill>
                  <a:srgbClr val="000000"/>
                </a:solidFill>
                <a:latin typeface="Arial"/>
                <a:ea typeface="楷体_GB2312"/>
              </a:rPr>
              <a:t>自动机算法（简称</a:t>
            </a:r>
            <a:r>
              <a:rPr lang="en-US" altLang="zh-CN" sz="3200" kern="0" dirty="0">
                <a:solidFill>
                  <a:srgbClr val="000000"/>
                </a:solidFill>
                <a:latin typeface="Arial"/>
                <a:ea typeface="楷体_GB2312"/>
              </a:rPr>
              <a:t>AC</a:t>
            </a:r>
            <a:r>
              <a:rPr lang="zh-CN" altLang="en-US" sz="3200" kern="0" dirty="0">
                <a:solidFill>
                  <a:srgbClr val="000000"/>
                </a:solidFill>
                <a:latin typeface="Arial"/>
                <a:ea typeface="楷体_GB2312"/>
              </a:rPr>
              <a:t>自动机）</a:t>
            </a:r>
            <a:r>
              <a:rPr lang="en-US" altLang="zh-CN" sz="3200" kern="0" dirty="0">
                <a:solidFill>
                  <a:srgbClr val="000000"/>
                </a:solidFill>
                <a:latin typeface="Arial"/>
                <a:ea typeface="楷体_GB2312"/>
              </a:rPr>
              <a:t>1975</a:t>
            </a:r>
            <a:r>
              <a:rPr lang="zh-CN" altLang="en-US" sz="3200" kern="0" dirty="0">
                <a:solidFill>
                  <a:srgbClr val="000000"/>
                </a:solidFill>
                <a:latin typeface="Arial"/>
                <a:ea typeface="楷体_GB2312"/>
              </a:rPr>
              <a:t>年产生于贝尔实验室。该算法应用有限自动机巧妙地将字符比较转化为了状态转移。</a:t>
            </a:r>
          </a:p>
          <a:p>
            <a:pPr marL="742950" lvl="1" indent="-285750" defTabSz="914400" fontAlgn="base">
              <a:spcBef>
                <a:spcPct val="20000"/>
              </a:spcBef>
              <a:spcAft>
                <a:spcPct val="0"/>
              </a:spcAft>
              <a:buFontTx/>
              <a:buChar char="–"/>
            </a:pPr>
            <a:r>
              <a:rPr lang="en-US" altLang="zh-CN" sz="2800" kern="0" dirty="0">
                <a:solidFill>
                  <a:srgbClr val="000000"/>
                </a:solidFill>
                <a:latin typeface="Arial"/>
                <a:ea typeface="楷体_GB2312"/>
              </a:rPr>
              <a:t>AC</a:t>
            </a:r>
            <a:r>
              <a:rPr lang="zh-CN" altLang="en-US" sz="2800" kern="0" dirty="0">
                <a:solidFill>
                  <a:srgbClr val="000000"/>
                </a:solidFill>
                <a:latin typeface="Arial"/>
                <a:ea typeface="楷体_GB2312"/>
              </a:rPr>
              <a:t>自动机是一种树型有限自动机，包含一组状态，每个状态用一个数字代表。状态机读入文本串</a:t>
            </a:r>
            <a:r>
              <a:rPr lang="en-US" altLang="zh-CN" sz="2800" i="1" kern="0" dirty="0">
                <a:solidFill>
                  <a:srgbClr val="000000"/>
                </a:solidFill>
                <a:latin typeface="Arial"/>
                <a:ea typeface="楷体_GB2312"/>
              </a:rPr>
              <a:t>y</a:t>
            </a:r>
            <a:r>
              <a:rPr lang="zh-CN" altLang="en-US" sz="2800" kern="0" dirty="0">
                <a:solidFill>
                  <a:srgbClr val="000000"/>
                </a:solidFill>
                <a:latin typeface="Arial"/>
                <a:ea typeface="楷体_GB2312"/>
              </a:rPr>
              <a:t>中的字符，然后通过产生状态转移或者偶尔发送输出的方式来处理文本。</a:t>
            </a:r>
          </a:p>
          <a:p>
            <a:pPr marL="742950" lvl="1" indent="-285750" defTabSz="914400" fontAlgn="base">
              <a:spcBef>
                <a:spcPct val="20000"/>
              </a:spcBef>
              <a:spcAft>
                <a:spcPct val="0"/>
              </a:spcAft>
              <a:buFontTx/>
              <a:buChar char="–"/>
            </a:pPr>
            <a:r>
              <a:rPr lang="zh-CN" altLang="en-US" sz="2800" kern="0" dirty="0">
                <a:solidFill>
                  <a:srgbClr val="000000"/>
                </a:solidFill>
                <a:latin typeface="Arial"/>
                <a:ea typeface="楷体_GB2312"/>
              </a:rPr>
              <a:t>树型有限自动机的行为通过三个函数来指示：转向函数</a:t>
            </a:r>
            <a:r>
              <a:rPr lang="en-US" altLang="zh-CN" sz="2800" i="1" kern="0" dirty="0">
                <a:solidFill>
                  <a:srgbClr val="000000"/>
                </a:solidFill>
                <a:latin typeface="Arial"/>
                <a:ea typeface="楷体_GB2312"/>
              </a:rPr>
              <a:t>g</a:t>
            </a:r>
            <a:r>
              <a:rPr lang="zh-CN" altLang="en-US" sz="2800" kern="0" dirty="0">
                <a:solidFill>
                  <a:srgbClr val="000000"/>
                </a:solidFill>
                <a:latin typeface="Arial"/>
                <a:ea typeface="楷体_GB2312"/>
              </a:rPr>
              <a:t>，失效函数</a:t>
            </a:r>
            <a:r>
              <a:rPr lang="en-US" altLang="zh-CN" sz="2800" i="1" kern="0" dirty="0">
                <a:solidFill>
                  <a:srgbClr val="000000"/>
                </a:solidFill>
                <a:latin typeface="Arial"/>
                <a:ea typeface="楷体_GB2312"/>
              </a:rPr>
              <a:t>f</a:t>
            </a:r>
            <a:r>
              <a:rPr lang="zh-CN" altLang="en-US" sz="2800" kern="0" dirty="0">
                <a:solidFill>
                  <a:srgbClr val="000000"/>
                </a:solidFill>
                <a:latin typeface="Arial"/>
                <a:ea typeface="楷体_GB2312"/>
              </a:rPr>
              <a:t>和输出函数</a:t>
            </a:r>
            <a:r>
              <a:rPr lang="en-US" altLang="zh-CN" sz="2800" i="1" kern="0" dirty="0">
                <a:solidFill>
                  <a:srgbClr val="000000"/>
                </a:solidFill>
                <a:latin typeface="Arial"/>
                <a:ea typeface="楷体_GB2312"/>
              </a:rPr>
              <a:t>output</a:t>
            </a:r>
            <a:r>
              <a:rPr lang="zh-CN" altLang="en-US" sz="2800" kern="0" dirty="0">
                <a:solidFill>
                  <a:srgbClr val="000000"/>
                </a:solidFill>
                <a:latin typeface="Arial"/>
                <a:ea typeface="楷体_GB2312"/>
              </a:rPr>
              <a:t>。</a:t>
            </a:r>
          </a:p>
          <a:p>
            <a:pPr eaLnBrk="1" hangingPunct="1">
              <a:lnSpc>
                <a:spcPct val="90000"/>
              </a:lnSpc>
            </a:pPr>
            <a:endParaRPr lang="zh-CN" altLang="en-US" dirty="0"/>
          </a:p>
        </p:txBody>
      </p:sp>
    </p:spTree>
    <p:extLst>
      <p:ext uri="{BB962C8B-B14F-4D97-AF65-F5344CB8AC3E}">
        <p14:creationId xmlns:p14="http://schemas.microsoft.com/office/powerpoint/2010/main" val="368566073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body" idx="1"/>
          </p:nvPr>
        </p:nvSpPr>
        <p:spPr>
          <a:xfrm>
            <a:off x="468313" y="2420938"/>
            <a:ext cx="8229600" cy="661987"/>
          </a:xfrm>
        </p:spPr>
        <p:txBody>
          <a:bodyPr/>
          <a:lstStyle/>
          <a:p>
            <a:pPr eaLnBrk="1" hangingPunct="1"/>
            <a:r>
              <a:rPr lang="en-US" altLang="zh-CN"/>
              <a:t>Base</a:t>
            </a:r>
            <a:r>
              <a:rPr lang="zh-CN" altLang="en-US"/>
              <a:t>表、</a:t>
            </a:r>
            <a:r>
              <a:rPr lang="en-US" altLang="zh-CN"/>
              <a:t>Check</a:t>
            </a:r>
            <a:r>
              <a:rPr lang="zh-CN" altLang="en-US"/>
              <a:t>表</a:t>
            </a:r>
          </a:p>
        </p:txBody>
      </p:sp>
      <p:pic>
        <p:nvPicPr>
          <p:cNvPr id="141315" name="Picture 4" descr="tripple"/>
          <p:cNvPicPr>
            <a:picLocks noChangeAspect="1" noChangeArrowheads="1"/>
          </p:cNvPicPr>
          <p:nvPr/>
        </p:nvPicPr>
        <p:blipFill>
          <a:blip r:embed="rId2"/>
          <a:srcRect/>
          <a:stretch>
            <a:fillRect/>
          </a:stretch>
        </p:blipFill>
        <p:spPr bwMode="auto">
          <a:xfrm>
            <a:off x="395288" y="1196752"/>
            <a:ext cx="7775575" cy="2725737"/>
          </a:xfrm>
          <a:prstGeom prst="rect">
            <a:avLst/>
          </a:prstGeom>
          <a:noFill/>
          <a:ln w="9525">
            <a:noFill/>
            <a:miter lim="800000"/>
            <a:headEnd/>
            <a:tailEnd/>
          </a:ln>
        </p:spPr>
      </p:pic>
      <p:sp>
        <p:nvSpPr>
          <p:cNvPr id="6" name="Rectangle 5"/>
          <p:cNvSpPr>
            <a:spLocks noChangeArrowheads="1"/>
          </p:cNvSpPr>
          <p:nvPr/>
        </p:nvSpPr>
        <p:spPr bwMode="auto">
          <a:xfrm>
            <a:off x="395288" y="4149080"/>
            <a:ext cx="7924800" cy="2205038"/>
          </a:xfrm>
          <a:prstGeom prst="rect">
            <a:avLst/>
          </a:prstGeom>
          <a:noFill/>
          <a:ln w="9525">
            <a:noFill/>
            <a:miter lim="800000"/>
            <a:headEnd/>
            <a:tailEnd/>
          </a:ln>
        </p:spPr>
        <p:txBody>
          <a:bodyPr/>
          <a:lstStyle/>
          <a:p>
            <a:pPr marL="342900" indent="-342900">
              <a:spcBef>
                <a:spcPct val="20000"/>
              </a:spcBef>
              <a:buFontTx/>
              <a:buChar char="•"/>
            </a:pPr>
            <a:r>
              <a:rPr lang="en-US" altLang="zh-CN" sz="2000" dirty="0">
                <a:solidFill>
                  <a:srgbClr val="000000"/>
                </a:solidFill>
                <a:latin typeface="Arial" charset="0"/>
                <a:ea typeface="楷体_GB2312" pitchFamily="49" charset="-122"/>
              </a:rPr>
              <a:t>Next</a:t>
            </a:r>
            <a:r>
              <a:rPr lang="zh-CN" altLang="en-US" sz="2000" dirty="0">
                <a:solidFill>
                  <a:srgbClr val="000000"/>
                </a:solidFill>
                <a:latin typeface="Arial" charset="0"/>
                <a:ea typeface="楷体_GB2312" pitchFamily="49" charset="-122"/>
              </a:rPr>
              <a:t>为转向函数表（数组、链表），下标是位置偏移量，输出是状态值。</a:t>
            </a:r>
          </a:p>
          <a:p>
            <a:pPr marL="342900" indent="-342900">
              <a:spcBef>
                <a:spcPct val="20000"/>
              </a:spcBef>
              <a:buFontTx/>
              <a:buChar char="•"/>
            </a:pPr>
            <a:r>
              <a:rPr lang="en-US" altLang="zh-CN" sz="2000" dirty="0">
                <a:solidFill>
                  <a:srgbClr val="000000"/>
                </a:solidFill>
                <a:latin typeface="Arial" charset="0"/>
                <a:ea typeface="楷体_GB2312" pitchFamily="49" charset="-122"/>
              </a:rPr>
              <a:t>Base</a:t>
            </a:r>
            <a:r>
              <a:rPr lang="zh-CN" altLang="en-US" sz="2000" dirty="0">
                <a:solidFill>
                  <a:srgbClr val="000000"/>
                </a:solidFill>
                <a:latin typeface="Arial" charset="0"/>
                <a:ea typeface="楷体_GB2312" pitchFamily="49" charset="-122"/>
              </a:rPr>
              <a:t>表（数组），下标是状态值，输出是</a:t>
            </a:r>
            <a:r>
              <a:rPr lang="en-US" altLang="zh-CN" sz="2000" dirty="0">
                <a:solidFill>
                  <a:srgbClr val="000000"/>
                </a:solidFill>
                <a:latin typeface="Arial" charset="0"/>
                <a:ea typeface="楷体_GB2312" pitchFamily="49" charset="-122"/>
              </a:rPr>
              <a:t>Base</a:t>
            </a:r>
            <a:r>
              <a:rPr lang="zh-CN" altLang="en-US" sz="2000" dirty="0">
                <a:solidFill>
                  <a:srgbClr val="000000"/>
                </a:solidFill>
                <a:latin typeface="Arial" charset="0"/>
                <a:ea typeface="楷体_GB2312" pitchFamily="49" charset="-122"/>
              </a:rPr>
              <a:t>值。</a:t>
            </a:r>
            <a:r>
              <a:rPr lang="en-US" altLang="zh-CN" sz="2000" dirty="0">
                <a:solidFill>
                  <a:srgbClr val="000000"/>
                </a:solidFill>
                <a:latin typeface="Arial" charset="0"/>
                <a:ea typeface="楷体_GB2312" pitchFamily="49" charset="-122"/>
              </a:rPr>
              <a:t>Next</a:t>
            </a:r>
            <a:r>
              <a:rPr lang="zh-CN" altLang="en-US" sz="2000" dirty="0">
                <a:solidFill>
                  <a:srgbClr val="000000"/>
                </a:solidFill>
                <a:latin typeface="Arial" charset="0"/>
                <a:ea typeface="楷体_GB2312" pitchFamily="49" charset="-122"/>
              </a:rPr>
              <a:t>表中当前状态为</a:t>
            </a:r>
            <a:r>
              <a:rPr lang="en-US" altLang="zh-CN" sz="2000" dirty="0">
                <a:solidFill>
                  <a:srgbClr val="000000"/>
                </a:solidFill>
                <a:latin typeface="Arial" charset="0"/>
                <a:ea typeface="楷体_GB2312" pitchFamily="49" charset="-122"/>
              </a:rPr>
              <a:t>s</a:t>
            </a:r>
            <a:r>
              <a:rPr lang="zh-CN" altLang="en-US" sz="2000" dirty="0">
                <a:solidFill>
                  <a:srgbClr val="000000"/>
                </a:solidFill>
                <a:latin typeface="Arial" charset="0"/>
                <a:ea typeface="楷体_GB2312" pitchFamily="49" charset="-122"/>
              </a:rPr>
              <a:t>，输入为</a:t>
            </a:r>
            <a:r>
              <a:rPr lang="en-US" altLang="zh-CN" sz="2000" dirty="0">
                <a:solidFill>
                  <a:srgbClr val="000000"/>
                </a:solidFill>
                <a:latin typeface="Arial" charset="0"/>
                <a:ea typeface="楷体_GB2312" pitchFamily="49" charset="-122"/>
              </a:rPr>
              <a:t>c</a:t>
            </a:r>
            <a:r>
              <a:rPr lang="zh-CN" altLang="en-US" sz="2000" dirty="0">
                <a:solidFill>
                  <a:srgbClr val="000000"/>
                </a:solidFill>
                <a:latin typeface="Arial" charset="0"/>
                <a:ea typeface="楷体_GB2312" pitchFamily="49" charset="-122"/>
              </a:rPr>
              <a:t>时，假设应跳转为状态</a:t>
            </a:r>
            <a:r>
              <a:rPr lang="en-US" altLang="zh-CN" sz="2000" dirty="0">
                <a:solidFill>
                  <a:srgbClr val="000000"/>
                </a:solidFill>
                <a:latin typeface="Arial" charset="0"/>
                <a:ea typeface="楷体_GB2312" pitchFamily="49" charset="-122"/>
              </a:rPr>
              <a:t>t</a:t>
            </a:r>
            <a:r>
              <a:rPr lang="zh-CN" altLang="en-US" sz="2000" dirty="0">
                <a:solidFill>
                  <a:srgbClr val="000000"/>
                </a:solidFill>
                <a:latin typeface="Arial" charset="0"/>
                <a:ea typeface="楷体_GB2312" pitchFamily="49" charset="-122"/>
              </a:rPr>
              <a:t>，状态</a:t>
            </a:r>
            <a:r>
              <a:rPr lang="en-US" altLang="zh-CN" sz="2000" dirty="0">
                <a:solidFill>
                  <a:srgbClr val="000000"/>
                </a:solidFill>
                <a:latin typeface="Arial" charset="0"/>
                <a:ea typeface="楷体_GB2312" pitchFamily="49" charset="-122"/>
              </a:rPr>
              <a:t>t</a:t>
            </a:r>
            <a:r>
              <a:rPr lang="zh-CN" altLang="en-US" sz="2000" dirty="0">
                <a:solidFill>
                  <a:srgbClr val="000000"/>
                </a:solidFill>
                <a:latin typeface="Arial" charset="0"/>
                <a:ea typeface="楷体_GB2312" pitchFamily="49" charset="-122"/>
              </a:rPr>
              <a:t>在</a:t>
            </a:r>
            <a:r>
              <a:rPr lang="en-US" altLang="zh-CN" sz="2000" dirty="0">
                <a:solidFill>
                  <a:srgbClr val="000000"/>
                </a:solidFill>
                <a:latin typeface="Arial" charset="0"/>
                <a:ea typeface="楷体_GB2312" pitchFamily="49" charset="-122"/>
              </a:rPr>
              <a:t>Next</a:t>
            </a:r>
            <a:r>
              <a:rPr lang="zh-CN" altLang="en-US" sz="2000" dirty="0">
                <a:solidFill>
                  <a:srgbClr val="000000"/>
                </a:solidFill>
                <a:latin typeface="Arial" charset="0"/>
                <a:ea typeface="楷体_GB2312" pitchFamily="49" charset="-122"/>
              </a:rPr>
              <a:t>表中的位置</a:t>
            </a:r>
            <a:r>
              <a:rPr lang="en-US" altLang="zh-CN" sz="2000" dirty="0">
                <a:solidFill>
                  <a:srgbClr val="000000"/>
                </a:solidFill>
                <a:latin typeface="Arial" charset="0"/>
                <a:ea typeface="楷体_GB2312" pitchFamily="49" charset="-122"/>
              </a:rPr>
              <a:t>=</a:t>
            </a:r>
            <a:r>
              <a:rPr lang="zh-CN" altLang="en-US" sz="2000" dirty="0">
                <a:solidFill>
                  <a:srgbClr val="000000"/>
                </a:solidFill>
                <a:latin typeface="Arial" charset="0"/>
                <a:ea typeface="楷体_GB2312" pitchFamily="49" charset="-122"/>
              </a:rPr>
              <a:t>状态</a:t>
            </a:r>
            <a:r>
              <a:rPr lang="en-US" altLang="zh-CN" sz="2000" dirty="0">
                <a:solidFill>
                  <a:srgbClr val="000000"/>
                </a:solidFill>
                <a:latin typeface="Arial" charset="0"/>
                <a:ea typeface="楷体_GB2312" pitchFamily="49" charset="-122"/>
              </a:rPr>
              <a:t>S</a:t>
            </a:r>
            <a:r>
              <a:rPr lang="zh-CN" altLang="en-US" sz="2000" dirty="0">
                <a:solidFill>
                  <a:srgbClr val="000000"/>
                </a:solidFill>
                <a:latin typeface="Arial" charset="0"/>
                <a:ea typeface="楷体_GB2312" pitchFamily="49" charset="-122"/>
              </a:rPr>
              <a:t>的位置</a:t>
            </a:r>
            <a:r>
              <a:rPr lang="en-US" altLang="zh-CN" sz="2000" dirty="0">
                <a:solidFill>
                  <a:srgbClr val="000000"/>
                </a:solidFill>
                <a:latin typeface="Arial" charset="0"/>
                <a:ea typeface="楷体_GB2312" pitchFamily="49" charset="-122"/>
              </a:rPr>
              <a:t>+</a:t>
            </a:r>
            <a:r>
              <a:rPr lang="zh-CN" altLang="en-US" sz="2000" dirty="0">
                <a:solidFill>
                  <a:srgbClr val="000000"/>
                </a:solidFill>
                <a:latin typeface="Arial" charset="0"/>
                <a:ea typeface="楷体_GB2312" pitchFamily="49" charset="-122"/>
              </a:rPr>
              <a:t>状态</a:t>
            </a:r>
            <a:r>
              <a:rPr lang="en-US" altLang="zh-CN" sz="2000" dirty="0">
                <a:solidFill>
                  <a:srgbClr val="000000"/>
                </a:solidFill>
                <a:latin typeface="Arial" charset="0"/>
                <a:ea typeface="楷体_GB2312" pitchFamily="49" charset="-122"/>
              </a:rPr>
              <a:t>S</a:t>
            </a:r>
            <a:r>
              <a:rPr lang="zh-CN" altLang="en-US" sz="2000" dirty="0">
                <a:solidFill>
                  <a:srgbClr val="000000"/>
                </a:solidFill>
                <a:latin typeface="Arial" charset="0"/>
                <a:ea typeface="楷体_GB2312" pitchFamily="49" charset="-122"/>
              </a:rPr>
              <a:t>的</a:t>
            </a:r>
            <a:r>
              <a:rPr lang="en-US" altLang="zh-CN" sz="2000" dirty="0">
                <a:solidFill>
                  <a:srgbClr val="000000"/>
                </a:solidFill>
                <a:latin typeface="Arial" charset="0"/>
                <a:ea typeface="楷体_GB2312" pitchFamily="49" charset="-122"/>
              </a:rPr>
              <a:t>Base</a:t>
            </a:r>
            <a:r>
              <a:rPr lang="zh-CN" altLang="en-US" sz="2000" dirty="0">
                <a:solidFill>
                  <a:srgbClr val="000000"/>
                </a:solidFill>
                <a:latin typeface="Arial" charset="0"/>
                <a:ea typeface="楷体_GB2312" pitchFamily="49" charset="-122"/>
              </a:rPr>
              <a:t>值</a:t>
            </a:r>
            <a:r>
              <a:rPr lang="en-US" altLang="zh-CN" sz="2000" dirty="0">
                <a:solidFill>
                  <a:srgbClr val="000000"/>
                </a:solidFill>
                <a:latin typeface="Arial" charset="0"/>
                <a:ea typeface="楷体_GB2312" pitchFamily="49" charset="-122"/>
              </a:rPr>
              <a:t>+</a:t>
            </a:r>
            <a:r>
              <a:rPr lang="zh-CN" altLang="en-US" sz="2000" dirty="0">
                <a:solidFill>
                  <a:srgbClr val="000000"/>
                </a:solidFill>
                <a:latin typeface="Arial" charset="0"/>
                <a:ea typeface="楷体_GB2312" pitchFamily="49" charset="-122"/>
              </a:rPr>
              <a:t>输入</a:t>
            </a:r>
            <a:r>
              <a:rPr lang="en-US" altLang="zh-CN" sz="2000" dirty="0">
                <a:solidFill>
                  <a:srgbClr val="000000"/>
                </a:solidFill>
                <a:latin typeface="Arial" charset="0"/>
                <a:ea typeface="楷体_GB2312" pitchFamily="49" charset="-122"/>
              </a:rPr>
              <a:t>c</a:t>
            </a:r>
            <a:r>
              <a:rPr lang="zh-CN" altLang="en-US" sz="2000" dirty="0">
                <a:solidFill>
                  <a:srgbClr val="000000"/>
                </a:solidFill>
                <a:latin typeface="Arial" charset="0"/>
                <a:ea typeface="楷体_GB2312" pitchFamily="49" charset="-122"/>
              </a:rPr>
              <a:t>的</a:t>
            </a:r>
            <a:r>
              <a:rPr lang="en-US" altLang="zh-CN" sz="2000" dirty="0">
                <a:solidFill>
                  <a:srgbClr val="000000"/>
                </a:solidFill>
                <a:latin typeface="Arial" charset="0"/>
                <a:ea typeface="楷体_GB2312" pitchFamily="49" charset="-122"/>
              </a:rPr>
              <a:t>ASCII</a:t>
            </a:r>
            <a:r>
              <a:rPr lang="zh-CN" altLang="en-US" sz="2000" dirty="0">
                <a:solidFill>
                  <a:srgbClr val="000000"/>
                </a:solidFill>
                <a:latin typeface="Arial" charset="0"/>
                <a:ea typeface="楷体_GB2312" pitchFamily="49" charset="-122"/>
              </a:rPr>
              <a:t>码值。</a:t>
            </a:r>
          </a:p>
          <a:p>
            <a:pPr marL="342900" indent="-342900">
              <a:spcBef>
                <a:spcPct val="20000"/>
              </a:spcBef>
              <a:buFontTx/>
              <a:buChar char="•"/>
            </a:pPr>
            <a:r>
              <a:rPr lang="en-US" altLang="zh-CN" sz="2000" dirty="0">
                <a:solidFill>
                  <a:srgbClr val="000000"/>
                </a:solidFill>
                <a:latin typeface="Arial" charset="0"/>
                <a:ea typeface="楷体_GB2312" pitchFamily="49" charset="-122"/>
              </a:rPr>
              <a:t>Check</a:t>
            </a:r>
            <a:r>
              <a:rPr lang="zh-CN" altLang="en-US" sz="2000" dirty="0">
                <a:solidFill>
                  <a:srgbClr val="000000"/>
                </a:solidFill>
                <a:latin typeface="Arial" charset="0"/>
                <a:ea typeface="楷体_GB2312" pitchFamily="49" charset="-122"/>
              </a:rPr>
              <a:t>表（数组），下标是状态值，输出是下标状态的父状态的值。</a:t>
            </a:r>
          </a:p>
        </p:txBody>
      </p:sp>
    </p:spTree>
    <p:extLst>
      <p:ext uri="{BB962C8B-B14F-4D97-AF65-F5344CB8AC3E}">
        <p14:creationId xmlns:p14="http://schemas.microsoft.com/office/powerpoint/2010/main" val="1239741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433388" y="451322"/>
            <a:ext cx="8280400" cy="2303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转向函数： </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Next</a:t>
            </a:r>
            <a:r>
              <a:rPr kumimoji="0" lang="zh-CN" altLang="en-US" sz="2000" b="0" i="0" u="none" strike="noStrike" kern="0" cap="none" spc="0" normalizeH="0" baseline="0" noProof="0">
                <a:ln>
                  <a:noFill/>
                </a:ln>
                <a:solidFill>
                  <a:srgbClr val="000000"/>
                </a:solidFill>
                <a:effectLst/>
                <a:uLnTx/>
                <a:uFillTx/>
                <a:latin typeface="Arial"/>
                <a:ea typeface="楷体_GB2312"/>
              </a:rPr>
              <a:t>表初始化，模式集输入广度优先，模式集中所有模式的第一个输入作为第一层，考虑构建</a:t>
            </a:r>
            <a:r>
              <a:rPr kumimoji="0" lang="en-US" altLang="zh-CN" sz="2000" b="0" i="0" u="none" strike="noStrike" kern="0" cap="none" spc="0" normalizeH="0" baseline="0" noProof="0">
                <a:ln>
                  <a:noFill/>
                </a:ln>
                <a:solidFill>
                  <a:srgbClr val="000000"/>
                </a:solidFill>
                <a:effectLst/>
                <a:uLnTx/>
                <a:uFillTx/>
                <a:latin typeface="Arial"/>
                <a:ea typeface="楷体_GB2312"/>
              </a:rPr>
              <a:t>Next</a:t>
            </a:r>
            <a:r>
              <a:rPr kumimoji="0" lang="zh-CN" altLang="en-US" sz="2000" b="0" i="0" u="none" strike="noStrike" kern="0" cap="none" spc="0" normalizeH="0" baseline="0" noProof="0">
                <a:ln>
                  <a:noFill/>
                </a:ln>
                <a:solidFill>
                  <a:srgbClr val="000000"/>
                </a:solidFill>
                <a:effectLst/>
                <a:uLnTx/>
                <a:uFillTx/>
                <a:latin typeface="Arial"/>
                <a:ea typeface="楷体_GB2312"/>
              </a:rPr>
              <a:t>表。 </a:t>
            </a:r>
            <a:r>
              <a:rPr kumimoji="0" lang="en-US" altLang="zh-CN" sz="2000" b="0" i="0" u="none" strike="noStrike" kern="0" cap="none" spc="0" normalizeH="0" baseline="0" noProof="0">
                <a:ln>
                  <a:noFill/>
                </a:ln>
                <a:solidFill>
                  <a:srgbClr val="000000"/>
                </a:solidFill>
                <a:effectLst/>
                <a:uLnTx/>
                <a:uFillTx/>
                <a:latin typeface="Arial"/>
                <a:ea typeface="楷体_GB2312"/>
              </a:rPr>
              <a:t>ASCII</a:t>
            </a:r>
            <a:r>
              <a:rPr kumimoji="0" lang="zh-CN" altLang="en-US" sz="2000" b="0" i="0" u="none" strike="noStrike" kern="0" cap="none" spc="0" normalizeH="0" baseline="0" noProof="0">
                <a:ln>
                  <a:noFill/>
                </a:ln>
                <a:solidFill>
                  <a:srgbClr val="000000"/>
                </a:solidFill>
                <a:effectLst/>
                <a:uLnTx/>
                <a:uFillTx/>
                <a:latin typeface="Arial"/>
                <a:ea typeface="楷体_GB2312"/>
              </a:rPr>
              <a:t>码输入可能有</a:t>
            </a:r>
            <a:r>
              <a:rPr kumimoji="0" lang="en-US" altLang="zh-CN" sz="2000" b="0" i="0" u="none" strike="noStrike" kern="0" cap="none" spc="0" normalizeH="0" baseline="0" noProof="0">
                <a:ln>
                  <a:noFill/>
                </a:ln>
                <a:solidFill>
                  <a:srgbClr val="000000"/>
                </a:solidFill>
                <a:effectLst/>
                <a:uLnTx/>
                <a:uFillTx/>
                <a:latin typeface="Arial"/>
                <a:ea typeface="楷体_GB2312"/>
              </a:rPr>
              <a:t>256</a:t>
            </a:r>
            <a:r>
              <a:rPr kumimoji="0" lang="zh-CN" altLang="en-US" sz="2000" b="0" i="0" u="none" strike="noStrike" kern="0" cap="none" spc="0" normalizeH="0" baseline="0" noProof="0">
                <a:ln>
                  <a:noFill/>
                </a:ln>
                <a:solidFill>
                  <a:srgbClr val="000000"/>
                </a:solidFill>
                <a:effectLst/>
                <a:uLnTx/>
                <a:uFillTx/>
                <a:latin typeface="Arial"/>
                <a:ea typeface="楷体_GB2312"/>
              </a:rPr>
              <a:t>种，就申请</a:t>
            </a:r>
            <a:r>
              <a:rPr kumimoji="0" lang="en-US" altLang="zh-CN" sz="2000" b="0" i="0" u="none" strike="noStrike" kern="0" cap="none" spc="0" normalizeH="0" baseline="0" noProof="0">
                <a:ln>
                  <a:noFill/>
                </a:ln>
                <a:solidFill>
                  <a:srgbClr val="000000"/>
                </a:solidFill>
                <a:effectLst/>
                <a:uLnTx/>
                <a:uFillTx/>
                <a:latin typeface="Arial"/>
                <a:ea typeface="楷体_GB2312"/>
              </a:rPr>
              <a:t>256</a:t>
            </a:r>
            <a:r>
              <a:rPr kumimoji="0" lang="zh-CN" altLang="en-US" sz="2000" b="0" i="0" u="none" strike="noStrike" kern="0" cap="none" spc="0" normalizeH="0" baseline="0" noProof="0">
                <a:ln>
                  <a:noFill/>
                </a:ln>
                <a:solidFill>
                  <a:srgbClr val="000000"/>
                </a:solidFill>
                <a:effectLst/>
                <a:uLnTx/>
                <a:uFillTx/>
                <a:latin typeface="Arial"/>
                <a:ea typeface="楷体_GB2312"/>
              </a:rPr>
              <a:t>个存储单元。每个模式的第一个输入的字符按小到大排序，最小的输入字符，其在</a:t>
            </a:r>
            <a:r>
              <a:rPr kumimoji="0" lang="en-US" altLang="zh-CN" sz="2000" b="0" i="0" u="none" strike="noStrike" kern="0" cap="none" spc="0" normalizeH="0" baseline="0" noProof="0">
                <a:ln>
                  <a:noFill/>
                </a:ln>
                <a:solidFill>
                  <a:srgbClr val="000000"/>
                </a:solidFill>
                <a:effectLst/>
                <a:uLnTx/>
                <a:uFillTx/>
                <a:latin typeface="Arial"/>
                <a:ea typeface="楷体_GB2312"/>
              </a:rPr>
              <a:t>Next</a:t>
            </a:r>
            <a:r>
              <a:rPr kumimoji="0" lang="zh-CN" altLang="en-US" sz="2000" b="0" i="0" u="none" strike="noStrike" kern="0" cap="none" spc="0" normalizeH="0" baseline="0" noProof="0">
                <a:ln>
                  <a:noFill/>
                </a:ln>
                <a:solidFill>
                  <a:srgbClr val="000000"/>
                </a:solidFill>
                <a:effectLst/>
                <a:uLnTx/>
                <a:uFillTx/>
                <a:latin typeface="Arial"/>
                <a:ea typeface="楷体_GB2312"/>
              </a:rPr>
              <a:t>表中的偏移量为</a:t>
            </a:r>
            <a:r>
              <a:rPr kumimoji="0" lang="en-US" altLang="zh-CN" sz="2000" b="0" i="0" u="none" strike="noStrike" kern="0" cap="none" spc="0" normalizeH="0" baseline="0" noProof="0">
                <a:ln>
                  <a:noFill/>
                </a:ln>
                <a:solidFill>
                  <a:srgbClr val="000000"/>
                </a:solidFill>
                <a:effectLst/>
                <a:uLnTx/>
                <a:uFillTx/>
                <a:latin typeface="Arial"/>
                <a:ea typeface="楷体_GB2312"/>
              </a:rPr>
              <a:t>1</a:t>
            </a:r>
            <a:r>
              <a:rPr kumimoji="0" lang="zh-CN" altLang="en-US" sz="2000" b="0" i="0" u="none" strike="noStrike" kern="0" cap="none" spc="0" normalizeH="0" baseline="0" noProof="0">
                <a:ln>
                  <a:noFill/>
                </a:ln>
                <a:solidFill>
                  <a:srgbClr val="000000"/>
                </a:solidFill>
                <a:effectLst/>
                <a:uLnTx/>
                <a:uFillTx/>
                <a:latin typeface="Arial"/>
                <a:ea typeface="楷体_GB2312"/>
              </a:rPr>
              <a:t>，其他的输入字符按他的位置对应相应的偏移。</a:t>
            </a:r>
            <a:endParaRPr kumimoji="0" lang="zh-CN" altLang="en-US" sz="2000" b="0" i="0" u="none" strike="noStrike" kern="0" cap="none" spc="0" normalizeH="0" baseline="0" noProof="0" dirty="0">
              <a:ln>
                <a:noFill/>
              </a:ln>
              <a:solidFill>
                <a:srgbClr val="000000"/>
              </a:solidFill>
              <a:effectLst/>
              <a:uLnTx/>
              <a:uFillTx/>
              <a:latin typeface="Arial"/>
              <a:ea typeface="楷体_GB2312"/>
            </a:endParaRPr>
          </a:p>
        </p:txBody>
      </p:sp>
      <p:graphicFrame>
        <p:nvGraphicFramePr>
          <p:cNvPr id="12" name="Group 4"/>
          <p:cNvGraphicFramePr>
            <a:graphicFrameLocks/>
          </p:cNvGraphicFramePr>
          <p:nvPr>
            <p:extLst>
              <p:ext uri="{D42A27DB-BD31-4B8C-83A1-F6EECF244321}">
                <p14:modId xmlns:p14="http://schemas.microsoft.com/office/powerpoint/2010/main" val="64637056"/>
              </p:ext>
            </p:extLst>
          </p:nvPr>
        </p:nvGraphicFramePr>
        <p:xfrm>
          <a:off x="4211638" y="4366096"/>
          <a:ext cx="3886200" cy="804672"/>
        </p:xfrm>
        <a:graphic>
          <a:graphicData uri="http://schemas.openxmlformats.org/drawingml/2006/table">
            <a:tbl>
              <a:tblPr/>
              <a:tblGrid>
                <a:gridCol w="342900">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1313">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1312">
                  <a:extLst>
                    <a:ext uri="{9D8B030D-6E8A-4147-A177-3AD203B41FA5}">
                      <a16:colId xmlns:a16="http://schemas.microsoft.com/office/drawing/2014/main" val="20009"/>
                    </a:ext>
                  </a:extLst>
                </a:gridCol>
                <a:gridCol w="455613">
                  <a:extLst>
                    <a:ext uri="{9D8B030D-6E8A-4147-A177-3AD203B41FA5}">
                      <a16:colId xmlns:a16="http://schemas.microsoft.com/office/drawing/2014/main" val="20010"/>
                    </a:ext>
                  </a:extLst>
                </a:gridCol>
              </a:tblGrid>
              <a:tr h="18256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685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6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c</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f</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g</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3" name="Picture 54" descr="tripple"/>
          <p:cNvPicPr>
            <a:picLocks noChangeAspect="1" noChangeArrowheads="1"/>
          </p:cNvPicPr>
          <p:nvPr/>
        </p:nvPicPr>
        <p:blipFill>
          <a:blip r:embed="rId2"/>
          <a:srcRect/>
          <a:stretch>
            <a:fillRect/>
          </a:stretch>
        </p:blipFill>
        <p:spPr bwMode="auto">
          <a:xfrm>
            <a:off x="1619250" y="2349971"/>
            <a:ext cx="4968875" cy="1743075"/>
          </a:xfrm>
          <a:prstGeom prst="rect">
            <a:avLst/>
          </a:prstGeom>
          <a:noFill/>
          <a:ln w="9525">
            <a:noFill/>
            <a:miter lim="800000"/>
            <a:headEnd/>
            <a:tailEnd/>
          </a:ln>
        </p:spPr>
      </p:pic>
      <p:sp>
        <p:nvSpPr>
          <p:cNvPr id="14" name="Rectangle 55"/>
          <p:cNvSpPr>
            <a:spLocks noChangeArrowheads="1"/>
          </p:cNvSpPr>
          <p:nvPr/>
        </p:nvSpPr>
        <p:spPr bwMode="auto">
          <a:xfrm>
            <a:off x="611188" y="4223221"/>
            <a:ext cx="7924800" cy="517525"/>
          </a:xfrm>
          <a:prstGeom prst="rect">
            <a:avLst/>
          </a:prstGeom>
          <a:noFill/>
          <a:ln w="9525">
            <a:noFill/>
            <a:miter lim="800000"/>
            <a:headEnd/>
            <a:tailEnd/>
          </a:ln>
        </p:spPr>
        <p:txBody>
          <a:bodyPr/>
          <a:lstStyle/>
          <a:p>
            <a:pPr marL="342900" indent="-342900">
              <a:spcBef>
                <a:spcPct val="20000"/>
              </a:spcBef>
              <a:buFontTx/>
              <a:buChar char="•"/>
            </a:pPr>
            <a:r>
              <a:rPr lang="zh-CN" altLang="en-US" sz="2000">
                <a:solidFill>
                  <a:srgbClr val="000000"/>
                </a:solidFill>
                <a:latin typeface="Arial" charset="0"/>
                <a:ea typeface="楷体_GB2312" pitchFamily="49" charset="-122"/>
              </a:rPr>
              <a:t>如</a:t>
            </a:r>
            <a:r>
              <a:rPr lang="en-US" altLang="zh-CN" sz="2000">
                <a:solidFill>
                  <a:srgbClr val="000000"/>
                </a:solidFill>
                <a:latin typeface="Arial" charset="0"/>
                <a:ea typeface="楷体_GB2312" pitchFamily="49" charset="-122"/>
              </a:rPr>
              <a:t>0</a:t>
            </a:r>
            <a:r>
              <a:rPr lang="zh-CN" altLang="en-US" sz="2000">
                <a:solidFill>
                  <a:srgbClr val="000000"/>
                </a:solidFill>
                <a:latin typeface="Arial" charset="0"/>
                <a:ea typeface="楷体_GB2312" pitchFamily="49" charset="-122"/>
              </a:rPr>
              <a:t>状态有</a:t>
            </a:r>
            <a:r>
              <a:rPr lang="en-US" altLang="zh-CN" sz="2000">
                <a:solidFill>
                  <a:srgbClr val="000000"/>
                </a:solidFill>
                <a:latin typeface="Arial" charset="0"/>
                <a:ea typeface="楷体_GB2312" pitchFamily="49" charset="-122"/>
              </a:rPr>
              <a:t>3</a:t>
            </a:r>
            <a:r>
              <a:rPr lang="zh-CN" altLang="en-US" sz="2000">
                <a:solidFill>
                  <a:srgbClr val="000000"/>
                </a:solidFill>
                <a:latin typeface="Arial" charset="0"/>
                <a:ea typeface="楷体_GB2312" pitchFamily="49" charset="-122"/>
              </a:rPr>
              <a:t>个输入</a:t>
            </a:r>
            <a:r>
              <a:rPr lang="en-US" altLang="zh-CN" sz="2000">
                <a:solidFill>
                  <a:srgbClr val="000000"/>
                </a:solidFill>
                <a:latin typeface="Arial" charset="0"/>
                <a:ea typeface="楷体_GB2312" pitchFamily="49" charset="-122"/>
              </a:rPr>
              <a:t>c</a:t>
            </a:r>
            <a:r>
              <a:rPr lang="zh-CN" altLang="en-US" sz="2000">
                <a:solidFill>
                  <a:srgbClr val="000000"/>
                </a:solidFill>
                <a:latin typeface="Arial" charset="0"/>
                <a:ea typeface="楷体_GB2312" pitchFamily="49" charset="-122"/>
              </a:rPr>
              <a:t>，</a:t>
            </a:r>
            <a:r>
              <a:rPr lang="en-US" altLang="zh-CN" sz="2000">
                <a:solidFill>
                  <a:srgbClr val="000000"/>
                </a:solidFill>
                <a:latin typeface="Arial" charset="0"/>
                <a:ea typeface="楷体_GB2312" pitchFamily="49" charset="-122"/>
              </a:rPr>
              <a:t>f</a:t>
            </a:r>
            <a:r>
              <a:rPr lang="zh-CN" altLang="en-US" sz="2000">
                <a:solidFill>
                  <a:srgbClr val="000000"/>
                </a:solidFill>
                <a:latin typeface="Arial" charset="0"/>
                <a:ea typeface="楷体_GB2312" pitchFamily="49" charset="-122"/>
              </a:rPr>
              <a:t>，</a:t>
            </a:r>
            <a:r>
              <a:rPr lang="en-US" altLang="zh-CN" sz="2000">
                <a:solidFill>
                  <a:srgbClr val="000000"/>
                </a:solidFill>
                <a:latin typeface="Arial" charset="0"/>
                <a:ea typeface="楷体_GB2312" pitchFamily="49" charset="-122"/>
              </a:rPr>
              <a:t>g;</a:t>
            </a:r>
          </a:p>
          <a:p>
            <a:pPr marL="342900" indent="-342900">
              <a:spcBef>
                <a:spcPct val="20000"/>
              </a:spcBef>
              <a:buFontTx/>
              <a:buChar char="•"/>
            </a:pPr>
            <a:r>
              <a:rPr lang="en-US" altLang="zh-CN" sz="2000">
                <a:solidFill>
                  <a:srgbClr val="000000"/>
                </a:solidFill>
                <a:latin typeface="Arial" charset="0"/>
                <a:ea typeface="楷体_GB2312" pitchFamily="49" charset="-122"/>
              </a:rPr>
              <a:t>Next</a:t>
            </a:r>
            <a:r>
              <a:rPr lang="zh-CN" altLang="en-US" sz="2000">
                <a:solidFill>
                  <a:srgbClr val="000000"/>
                </a:solidFill>
                <a:latin typeface="Arial" charset="0"/>
                <a:ea typeface="楷体_GB2312" pitchFamily="49" charset="-122"/>
              </a:rPr>
              <a:t>表</a:t>
            </a:r>
          </a:p>
          <a:p>
            <a:pPr marL="342900" indent="-342900">
              <a:spcBef>
                <a:spcPct val="20000"/>
              </a:spcBef>
              <a:buFontTx/>
              <a:buChar char="•"/>
            </a:pPr>
            <a:r>
              <a:rPr lang="en-US" altLang="zh-CN" sz="2000">
                <a:solidFill>
                  <a:srgbClr val="000000"/>
                </a:solidFill>
                <a:latin typeface="Arial" charset="0"/>
                <a:ea typeface="楷体_GB2312" pitchFamily="49" charset="-122"/>
              </a:rPr>
              <a:t>Base</a:t>
            </a:r>
            <a:r>
              <a:rPr lang="zh-CN" altLang="en-US" sz="2000">
                <a:solidFill>
                  <a:srgbClr val="000000"/>
                </a:solidFill>
                <a:latin typeface="Arial" charset="0"/>
                <a:ea typeface="楷体_GB2312" pitchFamily="49" charset="-122"/>
              </a:rPr>
              <a:t>表： </a:t>
            </a:r>
            <a:r>
              <a:rPr lang="en-US" altLang="zh-CN" sz="2000">
                <a:solidFill>
                  <a:srgbClr val="000000"/>
                </a:solidFill>
                <a:latin typeface="Arial" charset="0"/>
                <a:ea typeface="楷体_GB2312" pitchFamily="49" charset="-122"/>
              </a:rPr>
              <a:t>base[0]=-98</a:t>
            </a:r>
          </a:p>
          <a:p>
            <a:pPr marL="342900" indent="-342900">
              <a:spcBef>
                <a:spcPct val="20000"/>
              </a:spcBef>
              <a:buFontTx/>
              <a:buChar char="•"/>
            </a:pPr>
            <a:r>
              <a:rPr lang="en-US" altLang="zh-CN" sz="2000">
                <a:solidFill>
                  <a:srgbClr val="000000"/>
                </a:solidFill>
                <a:latin typeface="Arial" charset="0"/>
                <a:ea typeface="楷体_GB2312" pitchFamily="49" charset="-122"/>
              </a:rPr>
              <a:t>Check</a:t>
            </a:r>
            <a:r>
              <a:rPr lang="zh-CN" altLang="en-US" sz="2000">
                <a:solidFill>
                  <a:srgbClr val="000000"/>
                </a:solidFill>
                <a:latin typeface="Arial" charset="0"/>
                <a:ea typeface="楷体_GB2312" pitchFamily="49" charset="-122"/>
              </a:rPr>
              <a:t>表：</a:t>
            </a:r>
            <a:r>
              <a:rPr lang="en-US" altLang="zh-CN" sz="2000">
                <a:solidFill>
                  <a:srgbClr val="000000"/>
                </a:solidFill>
                <a:latin typeface="Arial" charset="0"/>
                <a:ea typeface="楷体_GB2312" pitchFamily="49" charset="-122"/>
              </a:rPr>
              <a:t>Check[1]=0</a:t>
            </a:r>
          </a:p>
          <a:p>
            <a:pPr marL="342900" indent="-342900">
              <a:spcBef>
                <a:spcPct val="20000"/>
              </a:spcBef>
            </a:pPr>
            <a:r>
              <a:rPr lang="en-US" altLang="zh-CN" sz="2000">
                <a:solidFill>
                  <a:srgbClr val="000000"/>
                </a:solidFill>
                <a:latin typeface="Arial" charset="0"/>
                <a:ea typeface="楷体_GB2312" pitchFamily="49" charset="-122"/>
              </a:rPr>
              <a:t> Check[2]=0; Check[3]=0 </a:t>
            </a:r>
          </a:p>
        </p:txBody>
      </p:sp>
      <p:graphicFrame>
        <p:nvGraphicFramePr>
          <p:cNvPr id="15" name="Group 56"/>
          <p:cNvGraphicFramePr>
            <a:graphicFrameLocks/>
          </p:cNvGraphicFramePr>
          <p:nvPr>
            <p:extLst>
              <p:ext uri="{D42A27DB-BD31-4B8C-83A1-F6EECF244321}">
                <p14:modId xmlns:p14="http://schemas.microsoft.com/office/powerpoint/2010/main" val="3481908170"/>
              </p:ext>
            </p:extLst>
          </p:nvPr>
        </p:nvGraphicFramePr>
        <p:xfrm>
          <a:off x="4211638" y="5374158"/>
          <a:ext cx="4108450" cy="719138"/>
        </p:xfrm>
        <a:graphic>
          <a:graphicData uri="http://schemas.openxmlformats.org/drawingml/2006/table">
            <a:tbl>
              <a:tblPr/>
              <a:tblGrid>
                <a:gridCol w="361950">
                  <a:extLst>
                    <a:ext uri="{9D8B030D-6E8A-4147-A177-3AD203B41FA5}">
                      <a16:colId xmlns:a16="http://schemas.microsoft.com/office/drawing/2014/main" val="20000"/>
                    </a:ext>
                  </a:extLst>
                </a:gridCol>
                <a:gridCol w="368300">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63537">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63537">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61950">
                  <a:extLst>
                    <a:ext uri="{9D8B030D-6E8A-4147-A177-3AD203B41FA5}">
                      <a16:colId xmlns:a16="http://schemas.microsoft.com/office/drawing/2014/main" val="20009"/>
                    </a:ext>
                  </a:extLst>
                </a:gridCol>
                <a:gridCol w="481013">
                  <a:extLst>
                    <a:ext uri="{9D8B030D-6E8A-4147-A177-3AD203B41FA5}">
                      <a16:colId xmlns:a16="http://schemas.microsoft.com/office/drawing/2014/main" val="20010"/>
                    </a:ext>
                  </a:extLst>
                </a:gridCol>
              </a:tblGrid>
              <a:tr h="36830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-98</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7231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196752"/>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相应的查找算法</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状态</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S</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，输入为</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C</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，求跳转状态</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next  state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t := Next[&amp;s+base[s] + c];</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if check[t] = s </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        then    next  state := t</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        else    fail</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        endif</a:t>
            </a:r>
            <a:endParaRPr kumimoji="0" lang="zh-CN" altLang="en-US" sz="2800" b="0" i="0" u="none" strike="noStrike" kern="0" cap="none" spc="0" normalizeH="0" baseline="0" noProof="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4023570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412776"/>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转向函数： </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Next</a:t>
            </a:r>
            <a:r>
              <a:rPr kumimoji="0" lang="zh-CN" altLang="en-US" sz="2400" b="0" i="0" u="none" strike="noStrike" kern="0" cap="none" spc="0" normalizeH="0" baseline="0" noProof="0">
                <a:ln>
                  <a:noFill/>
                </a:ln>
                <a:solidFill>
                  <a:srgbClr val="000000"/>
                </a:solidFill>
                <a:effectLst/>
                <a:uLnTx/>
                <a:uFillTx/>
                <a:latin typeface="Arial"/>
                <a:ea typeface="楷体_GB2312"/>
              </a:rPr>
              <a:t>表，</a:t>
            </a:r>
            <a:r>
              <a:rPr kumimoji="0" lang="en-US" altLang="zh-CN" sz="2400" b="0" i="0" u="none" strike="noStrike" kern="0" cap="none" spc="0" normalizeH="0" baseline="0" noProof="0">
                <a:ln>
                  <a:noFill/>
                </a:ln>
                <a:solidFill>
                  <a:srgbClr val="000000"/>
                </a:solidFill>
                <a:effectLst/>
                <a:uLnTx/>
                <a:uFillTx/>
                <a:latin typeface="Arial"/>
                <a:ea typeface="楷体_GB2312"/>
              </a:rPr>
              <a:t>Base</a:t>
            </a:r>
            <a:r>
              <a:rPr kumimoji="0" lang="zh-CN" altLang="en-US" sz="2400" b="0" i="0" u="none" strike="noStrike" kern="0" cap="none" spc="0" normalizeH="0" baseline="0" noProof="0">
                <a:ln>
                  <a:noFill/>
                </a:ln>
                <a:solidFill>
                  <a:srgbClr val="000000"/>
                </a:solidFill>
                <a:effectLst/>
                <a:uLnTx/>
                <a:uFillTx/>
                <a:latin typeface="Arial"/>
                <a:ea typeface="楷体_GB2312"/>
              </a:rPr>
              <a:t>表，</a:t>
            </a:r>
            <a:r>
              <a:rPr kumimoji="0" lang="en-US" altLang="zh-CN" sz="2400" b="0" i="0" u="none" strike="noStrike" kern="0" cap="none" spc="0" normalizeH="0" baseline="0" noProof="0">
                <a:ln>
                  <a:noFill/>
                </a:ln>
                <a:solidFill>
                  <a:srgbClr val="000000"/>
                </a:solidFill>
                <a:effectLst/>
                <a:uLnTx/>
                <a:uFillTx/>
                <a:latin typeface="Arial"/>
                <a:ea typeface="楷体_GB2312"/>
              </a:rPr>
              <a:t>Check</a:t>
            </a:r>
            <a:r>
              <a:rPr kumimoji="0" lang="zh-CN" altLang="en-US" sz="2400" b="0" i="0" u="none" strike="noStrike" kern="0" cap="none" spc="0" normalizeH="0" baseline="0" noProof="0">
                <a:ln>
                  <a:noFill/>
                </a:ln>
                <a:solidFill>
                  <a:srgbClr val="000000"/>
                </a:solidFill>
                <a:effectLst/>
                <a:uLnTx/>
                <a:uFillTx/>
                <a:latin typeface="Arial"/>
                <a:ea typeface="楷体_GB2312"/>
              </a:rPr>
              <a:t>表的构建重复前面的步骤。</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a:ea typeface="楷体_GB2312"/>
              </a:rPr>
              <a:t>模式集中的所有第</a:t>
            </a:r>
            <a:r>
              <a:rPr kumimoji="0" lang="en-US" altLang="zh-CN" sz="2000" b="0" i="0" u="none" strike="noStrike" kern="0" cap="none" spc="0" normalizeH="0" baseline="0" noProof="0">
                <a:ln>
                  <a:noFill/>
                </a:ln>
                <a:solidFill>
                  <a:srgbClr val="000000"/>
                </a:solidFill>
                <a:effectLst/>
                <a:uLnTx/>
                <a:uFillTx/>
                <a:latin typeface="Arial"/>
                <a:ea typeface="楷体_GB2312"/>
              </a:rPr>
              <a:t>2</a:t>
            </a:r>
            <a:r>
              <a:rPr kumimoji="0" lang="zh-CN" altLang="en-US" sz="2000" b="0" i="0" u="none" strike="noStrike" kern="0" cap="none" spc="0" normalizeH="0" baseline="0" noProof="0">
                <a:ln>
                  <a:noFill/>
                </a:ln>
                <a:solidFill>
                  <a:srgbClr val="000000"/>
                </a:solidFill>
                <a:effectLst/>
                <a:uLnTx/>
                <a:uFillTx/>
                <a:latin typeface="Arial"/>
                <a:ea typeface="楷体_GB2312"/>
              </a:rPr>
              <a:t>个输入，第</a:t>
            </a:r>
            <a:r>
              <a:rPr kumimoji="0" lang="en-US" altLang="zh-CN" sz="2000" b="0" i="0" u="none" strike="noStrike" kern="0" cap="none" spc="0" normalizeH="0" baseline="0" noProof="0">
                <a:ln>
                  <a:noFill/>
                </a:ln>
                <a:solidFill>
                  <a:srgbClr val="000000"/>
                </a:solidFill>
                <a:effectLst/>
                <a:uLnTx/>
                <a:uFillTx/>
                <a:latin typeface="Arial"/>
                <a:ea typeface="楷体_GB2312"/>
              </a:rPr>
              <a:t>3</a:t>
            </a:r>
            <a:r>
              <a:rPr kumimoji="0" lang="zh-CN" altLang="en-US" sz="2000" b="0" i="0" u="none" strike="noStrike" kern="0" cap="none" spc="0" normalizeH="0" baseline="0" noProof="0">
                <a:ln>
                  <a:noFill/>
                </a:ln>
                <a:solidFill>
                  <a:srgbClr val="000000"/>
                </a:solidFill>
                <a:effectLst/>
                <a:uLnTx/>
                <a:uFillTx/>
                <a:latin typeface="Arial"/>
                <a:ea typeface="楷体_GB2312"/>
              </a:rPr>
              <a:t>个输入。。。。。。</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a:ea typeface="楷体_GB2312"/>
              </a:rPr>
              <a:t>每次都从</a:t>
            </a:r>
            <a:r>
              <a:rPr kumimoji="0" lang="en-US" altLang="zh-CN" sz="2000" b="0" i="0" u="none" strike="noStrike" kern="0" cap="none" spc="0" normalizeH="0" baseline="0" noProof="0">
                <a:ln>
                  <a:noFill/>
                </a:ln>
                <a:solidFill>
                  <a:srgbClr val="000000"/>
                </a:solidFill>
                <a:effectLst/>
                <a:uLnTx/>
                <a:uFillTx/>
                <a:latin typeface="Arial"/>
                <a:ea typeface="楷体_GB2312"/>
              </a:rPr>
              <a:t>Next</a:t>
            </a:r>
            <a:r>
              <a:rPr kumimoji="0" lang="zh-CN" altLang="en-US" sz="2000" b="0" i="0" u="none" strike="noStrike" kern="0" cap="none" spc="0" normalizeH="0" baseline="0" noProof="0">
                <a:ln>
                  <a:noFill/>
                </a:ln>
                <a:solidFill>
                  <a:srgbClr val="000000"/>
                </a:solidFill>
                <a:effectLst/>
                <a:uLnTx/>
                <a:uFillTx/>
                <a:latin typeface="Arial"/>
                <a:ea typeface="楷体_GB2312"/>
              </a:rPr>
              <a:t>的开始部分查找空闲的空间，看是否够分，如果不够分，再申请</a:t>
            </a:r>
            <a:r>
              <a:rPr kumimoji="0" lang="en-US" altLang="zh-CN" sz="2000" b="0" i="0" u="none" strike="noStrike" kern="0" cap="none" spc="0" normalizeH="0" baseline="0" noProof="0">
                <a:ln>
                  <a:noFill/>
                </a:ln>
                <a:solidFill>
                  <a:srgbClr val="000000"/>
                </a:solidFill>
                <a:effectLst/>
                <a:uLnTx/>
                <a:uFillTx/>
                <a:latin typeface="Arial"/>
                <a:ea typeface="楷体_GB2312"/>
              </a:rPr>
              <a:t>256</a:t>
            </a:r>
            <a:r>
              <a:rPr kumimoji="0" lang="zh-CN" altLang="en-US" sz="2000" b="0" i="0" u="none" strike="noStrike" kern="0" cap="none" spc="0" normalizeH="0" baseline="0" noProof="0">
                <a:ln>
                  <a:noFill/>
                </a:ln>
                <a:solidFill>
                  <a:srgbClr val="000000"/>
                </a:solidFill>
                <a:effectLst/>
                <a:uLnTx/>
                <a:uFillTx/>
                <a:latin typeface="Arial"/>
                <a:ea typeface="楷体_GB2312"/>
              </a:rPr>
              <a:t>的空间。</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Output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函数、 </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Failure</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函数构建与</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AC</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相同。</a:t>
            </a:r>
          </a:p>
        </p:txBody>
      </p:sp>
    </p:spTree>
    <p:extLst>
      <p:ext uri="{BB962C8B-B14F-4D97-AF65-F5344CB8AC3E}">
        <p14:creationId xmlns:p14="http://schemas.microsoft.com/office/powerpoint/2010/main" val="2642789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052736"/>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例子：构建模式集</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3200" b="0" i="1" u="none" strike="noStrike" kern="0" cap="none" spc="0" normalizeH="0" baseline="0" noProof="0">
                <a:ln>
                  <a:noFill/>
                </a:ln>
                <a:solidFill>
                  <a:srgbClr val="000000"/>
                </a:solidFill>
                <a:effectLst/>
                <a:uLnTx/>
                <a:uFillTx/>
                <a:latin typeface="Arial"/>
                <a:ea typeface="楷体_GB2312"/>
                <a:cs typeface="+mn-cs"/>
              </a:rPr>
              <a:t>he, she, his, hers</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的有限自动机</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模式集第一层</a:t>
            </a:r>
            <a:r>
              <a:rPr kumimoji="0" lang="en-US" altLang="zh-CN" sz="2800" b="0" i="0" u="none" strike="noStrike" kern="0" cap="none" spc="0" normalizeH="0" baseline="0" noProof="0">
                <a:ln>
                  <a:noFill/>
                </a:ln>
                <a:solidFill>
                  <a:srgbClr val="000000"/>
                </a:solidFill>
                <a:effectLst/>
                <a:uLnTx/>
                <a:uFillTx/>
                <a:latin typeface="Arial"/>
                <a:ea typeface="楷体_GB2312"/>
              </a:rPr>
              <a:t>{h,s}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模式集第二层</a:t>
            </a:r>
            <a:r>
              <a:rPr kumimoji="0" lang="en-US" altLang="zh-CN" sz="2800" b="0" i="0" u="none" strike="noStrike" kern="0" cap="none" spc="0" normalizeH="0" baseline="0" noProof="0">
                <a:ln>
                  <a:noFill/>
                </a:ln>
                <a:solidFill>
                  <a:srgbClr val="000000"/>
                </a:solidFill>
                <a:effectLst/>
                <a:uLnTx/>
                <a:uFillTx/>
                <a:latin typeface="Arial"/>
                <a:ea typeface="楷体_GB2312"/>
              </a:rPr>
              <a:t>{e,h,i}</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模式集第三层</a:t>
            </a:r>
            <a:r>
              <a:rPr kumimoji="0" lang="en-US" altLang="zh-CN" sz="2800" b="0" i="0" u="none" strike="noStrike" kern="0" cap="none" spc="0" normalizeH="0" baseline="0" noProof="0">
                <a:ln>
                  <a:noFill/>
                </a:ln>
                <a:solidFill>
                  <a:srgbClr val="000000"/>
                </a:solidFill>
                <a:effectLst/>
                <a:uLnTx/>
                <a:uFillTx/>
                <a:latin typeface="Arial"/>
                <a:ea typeface="楷体_GB2312"/>
              </a:rPr>
              <a:t>{e,s,r}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模式集第四层</a:t>
            </a:r>
            <a:r>
              <a:rPr kumimoji="0" lang="en-US" altLang="zh-CN" sz="2800" b="0" i="0" u="none" strike="noStrike" kern="0" cap="none" spc="0" normalizeH="0" baseline="0" noProof="0">
                <a:ln>
                  <a:noFill/>
                </a:ln>
                <a:solidFill>
                  <a:srgbClr val="000000"/>
                </a:solidFill>
                <a:effectLst/>
                <a:uLnTx/>
                <a:uFillTx/>
                <a:latin typeface="Arial"/>
                <a:ea typeface="楷体_GB2312"/>
              </a:rPr>
              <a:t>{s}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a:ln>
                <a:noFill/>
              </a:ln>
              <a:solidFill>
                <a:srgbClr val="000000"/>
              </a:solidFill>
              <a:effectLst/>
              <a:uLnTx/>
              <a:uFillTx/>
              <a:latin typeface="Arial"/>
              <a:ea typeface="楷体_GB2312"/>
              <a:cs typeface="+mn-cs"/>
            </a:endParaRPr>
          </a:p>
        </p:txBody>
      </p:sp>
    </p:spTree>
    <p:extLst>
      <p:ext uri="{BB962C8B-B14F-4D97-AF65-F5344CB8AC3E}">
        <p14:creationId xmlns:p14="http://schemas.microsoft.com/office/powerpoint/2010/main" val="3732495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auto">
          <a:xfrm>
            <a:off x="457200" y="1268413"/>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0" cap="none" spc="0" normalizeH="0" baseline="0" noProof="0">
                <a:ln>
                  <a:noFill/>
                </a:ln>
                <a:solidFill>
                  <a:srgbClr val="000000"/>
                </a:solidFill>
                <a:effectLst/>
                <a:uLnTx/>
                <a:uFillTx/>
                <a:latin typeface="Arial"/>
                <a:ea typeface="隶书"/>
              </a:rPr>
              <a:t>{hers,his,she}</a:t>
            </a:r>
            <a:endParaRPr kumimoji="0" lang="zh-CN" altLang="en-US" sz="4400" b="0" i="0" u="none" strike="noStrike" kern="0" cap="none" spc="0" normalizeH="0" baseline="0" noProof="0" dirty="0">
              <a:ln>
                <a:noFill/>
              </a:ln>
              <a:solidFill>
                <a:srgbClr val="000000"/>
              </a:solidFill>
              <a:effectLst/>
              <a:uLnTx/>
              <a:uFillTx/>
              <a:latin typeface="Arial"/>
              <a:ea typeface="隶书"/>
            </a:endParaRPr>
          </a:p>
        </p:txBody>
      </p:sp>
      <p:sp>
        <p:nvSpPr>
          <p:cNvPr id="36"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37"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38"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39"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40"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41"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42"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43"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44"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45"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46" name="AutoShape 13"/>
          <p:cNvCxnSpPr>
            <a:cxnSpLocks noChangeShapeType="1"/>
            <a:stCxn id="36" idx="4"/>
            <a:endCxn id="43"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47"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48"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49"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0"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51" name="AutoShape 18"/>
          <p:cNvCxnSpPr>
            <a:cxnSpLocks noChangeShapeType="1"/>
            <a:stCxn id="37" idx="4"/>
            <a:endCxn id="41"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52"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3"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4"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5"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h</a:t>
            </a:r>
          </a:p>
        </p:txBody>
      </p:sp>
      <p:sp>
        <p:nvSpPr>
          <p:cNvPr id="56"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s</a:t>
            </a:r>
          </a:p>
        </p:txBody>
      </p:sp>
      <p:sp>
        <p:nvSpPr>
          <p:cNvPr id="57"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e</a:t>
            </a:r>
          </a:p>
        </p:txBody>
      </p:sp>
      <p:sp>
        <p:nvSpPr>
          <p:cNvPr id="58"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r</a:t>
            </a:r>
          </a:p>
        </p:txBody>
      </p:sp>
      <p:sp>
        <p:nvSpPr>
          <p:cNvPr id="59"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s</a:t>
            </a:r>
          </a:p>
        </p:txBody>
      </p:sp>
      <p:sp>
        <p:nvSpPr>
          <p:cNvPr id="60"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i</a:t>
            </a:r>
          </a:p>
        </p:txBody>
      </p:sp>
      <p:sp>
        <p:nvSpPr>
          <p:cNvPr id="61"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s</a:t>
            </a:r>
          </a:p>
        </p:txBody>
      </p:sp>
      <p:sp>
        <p:nvSpPr>
          <p:cNvPr id="62"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h</a:t>
            </a:r>
          </a:p>
        </p:txBody>
      </p:sp>
      <p:sp>
        <p:nvSpPr>
          <p:cNvPr id="63"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e</a:t>
            </a:r>
          </a:p>
        </p:txBody>
      </p:sp>
      <p:cxnSp>
        <p:nvCxnSpPr>
          <p:cNvPr id="64" name="AutoShape 22"/>
          <p:cNvCxnSpPr>
            <a:cxnSpLocks noChangeShapeType="1"/>
          </p:cNvCxnSpPr>
          <p:nvPr/>
        </p:nvCxnSpPr>
        <p:spPr bwMode="auto">
          <a:xfrm rot="16200000" flipH="1" flipV="1">
            <a:off x="1620725" y="2434304"/>
            <a:ext cx="380142" cy="172683"/>
          </a:xfrm>
          <a:prstGeom prst="curvedConnector5">
            <a:avLst>
              <a:gd name="adj1" fmla="val -62648"/>
              <a:gd name="adj2" fmla="val 393745"/>
              <a:gd name="adj3" fmla="val 97699"/>
            </a:avLst>
          </a:prstGeom>
          <a:noFill/>
          <a:ln w="9525">
            <a:solidFill>
              <a:srgbClr val="000000"/>
            </a:solidFill>
            <a:round/>
            <a:headEnd/>
            <a:tailEnd type="triangle" w="med" len="med"/>
          </a:ln>
        </p:spPr>
      </p:cxnSp>
      <p:sp>
        <p:nvSpPr>
          <p:cNvPr id="65" name="Text Box 23"/>
          <p:cNvSpPr txBox="1">
            <a:spLocks noChangeArrowheads="1"/>
          </p:cNvSpPr>
          <p:nvPr/>
        </p:nvSpPr>
        <p:spPr bwMode="auto">
          <a:xfrm>
            <a:off x="1215999" y="2132856"/>
            <a:ext cx="979737" cy="338773"/>
          </a:xfrm>
          <a:prstGeom prst="rect">
            <a:avLst/>
          </a:prstGeom>
          <a:noFill/>
          <a:ln w="9525">
            <a:noFill/>
            <a:miter lim="800000"/>
            <a:headEnd/>
            <a:tailEnd/>
          </a:ln>
        </p:spPr>
        <p:txBody>
          <a:bodyPr>
            <a:spAutoFit/>
          </a:bodyPr>
          <a:lstStyle/>
          <a:p>
            <a:pPr>
              <a:buClr>
                <a:srgbClr val="99CCFF"/>
              </a:buClr>
              <a:buSzPct val="90000"/>
              <a:buFont typeface="Monotype Sorts"/>
              <a:buNone/>
            </a:pPr>
            <a:r>
              <a:rPr kumimoji="1" lang="en-US" altLang="zh-CN" sz="1600" b="1" dirty="0">
                <a:solidFill>
                  <a:srgbClr val="272777"/>
                </a:solidFill>
                <a:latin typeface="Times New Roman"/>
                <a:ea typeface="楷体_GB2312" pitchFamily="49" charset="-122"/>
              </a:rPr>
              <a:t>¬{</a:t>
            </a:r>
            <a:r>
              <a:rPr kumimoji="1" lang="en-US" altLang="zh-CN" sz="1600" b="1" dirty="0" err="1">
                <a:solidFill>
                  <a:srgbClr val="272777"/>
                </a:solidFill>
                <a:latin typeface="Times New Roman"/>
                <a:ea typeface="楷体_GB2312" pitchFamily="49" charset="-122"/>
              </a:rPr>
              <a:t>h,s</a:t>
            </a:r>
            <a:r>
              <a:rPr kumimoji="1" lang="en-US" altLang="zh-CN" sz="1600" b="1" dirty="0">
                <a:solidFill>
                  <a:srgbClr val="272777"/>
                </a:solidFill>
                <a:latin typeface="Times New Roman"/>
                <a:ea typeface="楷体_GB2312" pitchFamily="49" charset="-122"/>
              </a:rPr>
              <a:t>}</a:t>
            </a:r>
          </a:p>
        </p:txBody>
      </p:sp>
    </p:spTree>
    <p:extLst>
      <p:ext uri="{BB962C8B-B14F-4D97-AF65-F5344CB8AC3E}">
        <p14:creationId xmlns:p14="http://schemas.microsoft.com/office/powerpoint/2010/main" val="482306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txBox="1">
            <a:spLocks noChangeArrowheads="1"/>
          </p:cNvSpPr>
          <p:nvPr/>
        </p:nvSpPr>
        <p:spPr bwMode="auto">
          <a:xfrm>
            <a:off x="323528" y="764704"/>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FFFFFF"/>
                </a:solidFill>
                <a:effectLst/>
                <a:uLnTx/>
                <a:uFillTx/>
                <a:latin typeface="Arial"/>
                <a:ea typeface="隶书"/>
              </a:rPr>
              <a:t>模式集</a:t>
            </a:r>
            <a:r>
              <a:rPr kumimoji="0" lang="en-US" altLang="zh-CN" sz="4400" b="0" i="0" u="none" strike="noStrike" kern="0" cap="none" spc="0" normalizeH="0" baseline="0" noProof="0">
                <a:ln>
                  <a:noFill/>
                </a:ln>
                <a:solidFill>
                  <a:srgbClr val="FFFFFF"/>
                </a:solidFill>
                <a:effectLst/>
                <a:uLnTx/>
                <a:uFillTx/>
                <a:latin typeface="Arial"/>
                <a:ea typeface="隶书"/>
              </a:rPr>
              <a:t>{</a:t>
            </a:r>
            <a:r>
              <a:rPr kumimoji="0" lang="en-US" altLang="zh-CN" sz="4400" b="0" i="1" u="none" strike="noStrike" kern="0" cap="none" spc="0" normalizeH="0" baseline="0" noProof="0">
                <a:ln>
                  <a:noFill/>
                </a:ln>
                <a:solidFill>
                  <a:srgbClr val="FFFFFF"/>
                </a:solidFill>
                <a:effectLst/>
                <a:uLnTx/>
                <a:uFillTx/>
                <a:latin typeface="Arial"/>
                <a:ea typeface="隶书"/>
              </a:rPr>
              <a:t>he, she, his, hers</a:t>
            </a:r>
            <a:r>
              <a:rPr kumimoji="0" lang="en-US" altLang="zh-CN" sz="4400" b="0" i="0" u="none" strike="noStrike" kern="0" cap="none" spc="0" normalizeH="0" baseline="0" noProof="0">
                <a:ln>
                  <a:noFill/>
                </a:ln>
                <a:solidFill>
                  <a:srgbClr val="FFFFFF"/>
                </a:solidFill>
                <a:effectLst/>
                <a:uLnTx/>
                <a:uFillTx/>
                <a:latin typeface="Arial"/>
                <a:ea typeface="隶书"/>
              </a:rPr>
              <a:t>}</a:t>
            </a:r>
          </a:p>
        </p:txBody>
      </p:sp>
      <p:graphicFrame>
        <p:nvGraphicFramePr>
          <p:cNvPr id="37" name="Group 94"/>
          <p:cNvGraphicFramePr>
            <a:graphicFrameLocks/>
          </p:cNvGraphicFramePr>
          <p:nvPr>
            <p:extLst>
              <p:ext uri="{D42A27DB-BD31-4B8C-83A1-F6EECF244321}">
                <p14:modId xmlns:p14="http://schemas.microsoft.com/office/powerpoint/2010/main" val="1863560700"/>
              </p:ext>
            </p:extLst>
          </p:nvPr>
        </p:nvGraphicFramePr>
        <p:xfrm>
          <a:off x="606103" y="2420466"/>
          <a:ext cx="8224838" cy="914400"/>
        </p:xfrm>
        <a:graphic>
          <a:graphicData uri="http://schemas.openxmlformats.org/drawingml/2006/table">
            <a:tbl>
              <a:tblPr/>
              <a:tblGrid>
                <a:gridCol w="334963">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2">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3">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444500">
                  <a:extLst>
                    <a:ext uri="{9D8B030D-6E8A-4147-A177-3AD203B41FA5}">
                      <a16:colId xmlns:a16="http://schemas.microsoft.com/office/drawing/2014/main" val="20010"/>
                    </a:ext>
                  </a:extLst>
                </a:gridCol>
                <a:gridCol w="442912">
                  <a:extLst>
                    <a:ext uri="{9D8B030D-6E8A-4147-A177-3AD203B41FA5}">
                      <a16:colId xmlns:a16="http://schemas.microsoft.com/office/drawing/2014/main" val="20011"/>
                    </a:ext>
                  </a:extLst>
                </a:gridCol>
                <a:gridCol w="442913">
                  <a:extLst>
                    <a:ext uri="{9D8B030D-6E8A-4147-A177-3AD203B41FA5}">
                      <a16:colId xmlns:a16="http://schemas.microsoft.com/office/drawing/2014/main" val="20012"/>
                    </a:ext>
                  </a:extLst>
                </a:gridCol>
                <a:gridCol w="442912">
                  <a:extLst>
                    <a:ext uri="{9D8B030D-6E8A-4147-A177-3AD203B41FA5}">
                      <a16:colId xmlns:a16="http://schemas.microsoft.com/office/drawing/2014/main" val="20013"/>
                    </a:ext>
                  </a:extLst>
                </a:gridCol>
                <a:gridCol w="44608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gridCol w="444500">
                  <a:extLst>
                    <a:ext uri="{9D8B030D-6E8A-4147-A177-3AD203B41FA5}">
                      <a16:colId xmlns:a16="http://schemas.microsoft.com/office/drawing/2014/main" val="20016"/>
                    </a:ext>
                  </a:extLst>
                </a:gridCol>
                <a:gridCol w="441325">
                  <a:extLst>
                    <a:ext uri="{9D8B030D-6E8A-4147-A177-3AD203B41FA5}">
                      <a16:colId xmlns:a16="http://schemas.microsoft.com/office/drawing/2014/main" val="20017"/>
                    </a:ext>
                  </a:extLst>
                </a:gridCol>
                <a:gridCol w="444500">
                  <a:extLst>
                    <a:ext uri="{9D8B030D-6E8A-4147-A177-3AD203B41FA5}">
                      <a16:colId xmlns:a16="http://schemas.microsoft.com/office/drawing/2014/main" val="20018"/>
                    </a:ext>
                  </a:extLst>
                </a:gridCol>
                <a:gridCol w="444500">
                  <a:extLst>
                    <a:ext uri="{9D8B030D-6E8A-4147-A177-3AD203B41FA5}">
                      <a16:colId xmlns:a16="http://schemas.microsoft.com/office/drawing/2014/main" val="20019"/>
                    </a:ext>
                  </a:extLst>
                </a:gridCol>
                <a:gridCol w="442913">
                  <a:extLst>
                    <a:ext uri="{9D8B030D-6E8A-4147-A177-3AD203B41FA5}">
                      <a16:colId xmlns:a16="http://schemas.microsoft.com/office/drawing/2014/main" val="20020"/>
                    </a:ext>
                  </a:extLst>
                </a:gridCol>
              </a:tblGrid>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Times New Roman" pitchFamily="18" charset="0"/>
                          <a:ea typeface="楷体_GB2312" pitchFamily="49" charset="-122"/>
                        </a:rPr>
                        <a:t>h</a:t>
                      </a:r>
                      <a:endParaRPr kumimoji="0" lang="en-US" altLang="zh-CN"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8" name="Rectangle 93"/>
          <p:cNvSpPr txBox="1">
            <a:spLocks noChangeArrowheads="1"/>
          </p:cNvSpPr>
          <p:nvPr/>
        </p:nvSpPr>
        <p:spPr bwMode="auto">
          <a:xfrm>
            <a:off x="406078" y="837729"/>
            <a:ext cx="7924800"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ASCII</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码</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h=104;s=115;e=101;i=105;r=114</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第一层</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{h,s}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产生</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2</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个新状态，状态</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1</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2</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Base[0]=-103</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Check[1]=0; Check[2]=0;</a:t>
            </a:r>
            <a:endParaRPr kumimoji="0" lang="en-US" altLang="zh-CN" sz="2400" b="0" i="0" u="none" strike="noStrike" kern="0" cap="none" spc="0" normalizeH="0" baseline="0" noProof="0" dirty="0">
              <a:ln>
                <a:noFill/>
              </a:ln>
              <a:solidFill>
                <a:srgbClr val="000000"/>
              </a:solidFill>
              <a:effectLst/>
              <a:uLnTx/>
              <a:uFillTx/>
              <a:latin typeface="Arial"/>
              <a:ea typeface="楷体_GB2312"/>
            </a:endParaRPr>
          </a:p>
        </p:txBody>
      </p:sp>
      <p:grpSp>
        <p:nvGrpSpPr>
          <p:cNvPr id="39" name="组合 38"/>
          <p:cNvGrpSpPr/>
          <p:nvPr/>
        </p:nvGrpSpPr>
        <p:grpSpPr>
          <a:xfrm>
            <a:off x="4672948" y="3820089"/>
            <a:ext cx="4337380" cy="2305670"/>
            <a:chOff x="1692275" y="2203450"/>
            <a:chExt cx="6191250" cy="3313113"/>
          </a:xfrm>
        </p:grpSpPr>
        <p:sp>
          <p:nvSpPr>
            <p:cNvPr id="40"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41"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42"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43"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44"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45"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46"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47"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48"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49"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50" name="AutoShape 13"/>
            <p:cNvCxnSpPr>
              <a:cxnSpLocks noChangeShapeType="1"/>
              <a:stCxn id="40" idx="4"/>
              <a:endCxn id="47"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51"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2"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3"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2"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83" name="AutoShape 18"/>
            <p:cNvCxnSpPr>
              <a:cxnSpLocks noChangeShapeType="1"/>
              <a:stCxn id="41" idx="4"/>
              <a:endCxn id="45"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84"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5"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6"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7"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88"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9"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90"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r</a:t>
              </a:r>
            </a:p>
          </p:txBody>
        </p:sp>
        <p:sp>
          <p:nvSpPr>
            <p:cNvPr id="91"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92"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i</a:t>
              </a:r>
            </a:p>
          </p:txBody>
        </p:sp>
        <p:sp>
          <p:nvSpPr>
            <p:cNvPr id="93"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94"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95"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3031847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p:cNvSpPr txBox="1">
            <a:spLocks noChangeArrowheads="1"/>
          </p:cNvSpPr>
          <p:nvPr/>
        </p:nvSpPr>
        <p:spPr bwMode="auto">
          <a:xfrm>
            <a:off x="755650" y="1341438"/>
            <a:ext cx="79248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ASCII</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码</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h=104;s=115;e=101;i=105;r=114</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模式集第二层</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{e,h,i}</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产生</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3</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个新状态，状态</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3</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4</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5</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zh-CN" altLang="en-US"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zh-CN" altLang="en-US"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altLang="zh-CN"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1</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r>
              <a:rPr kumimoji="0" lang="en-US" altLang="zh-CN" sz="2000" b="0" i="0" u="none" strike="noStrike" kern="0" cap="none" spc="0" normalizeH="0" baseline="0" noProof="0">
                <a:ln>
                  <a:noFill/>
                </a:ln>
                <a:solidFill>
                  <a:srgbClr val="000000"/>
                </a:solidFill>
                <a:effectLst/>
                <a:uLnTx/>
                <a:uFillTx/>
                <a:latin typeface="Arial"/>
                <a:ea typeface="楷体_GB2312"/>
              </a:rPr>
              <a:t>he,hi;</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Base[1]=-100</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2</a:t>
            </a:r>
            <a:r>
              <a:rPr kumimoji="0" lang="zh-CN" altLang="en-US" sz="2000" b="0" i="0" u="none" strike="noStrike" kern="0" cap="none" spc="0" normalizeH="0" baseline="0" noProof="0">
                <a:ln>
                  <a:noFill/>
                </a:ln>
                <a:solidFill>
                  <a:srgbClr val="000000"/>
                </a:solidFill>
                <a:effectLst/>
                <a:uLnTx/>
                <a:uFillTx/>
                <a:latin typeface="Arial"/>
                <a:ea typeface="楷体_GB2312"/>
              </a:rPr>
              <a:t>状态： </a:t>
            </a:r>
            <a:r>
              <a:rPr kumimoji="0" lang="en-US" altLang="zh-CN" sz="2000" b="0" i="0" u="none" strike="noStrike" kern="0" cap="none" spc="0" normalizeH="0" baseline="0" noProof="0">
                <a:ln>
                  <a:noFill/>
                </a:ln>
                <a:solidFill>
                  <a:srgbClr val="000000"/>
                </a:solidFill>
                <a:effectLst/>
                <a:uLnTx/>
                <a:uFillTx/>
                <a:latin typeface="Arial"/>
                <a:ea typeface="楷体_GB2312"/>
              </a:rPr>
              <a:t>sh</a:t>
            </a:r>
            <a:r>
              <a:rPr kumimoji="0" lang="zh-CN" altLang="en-US" sz="2000" b="0" i="0" u="none" strike="noStrike" kern="0" cap="none" spc="0" normalizeH="0" baseline="0" noProof="0">
                <a:ln>
                  <a:noFill/>
                </a:ln>
                <a:solidFill>
                  <a:srgbClr val="000000"/>
                </a:solidFill>
                <a:effectLst/>
                <a:uLnTx/>
                <a:uFillTx/>
                <a:latin typeface="Arial"/>
                <a:ea typeface="楷体_GB2312"/>
              </a:rPr>
              <a:t>；</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Base[2]=-113</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Check[3]=1; Check[4]=1; Check[5]=2;</a:t>
            </a:r>
          </a:p>
        </p:txBody>
      </p:sp>
      <p:sp>
        <p:nvSpPr>
          <p:cNvPr id="56" name="Rectangle 3"/>
          <p:cNvSpPr txBox="1">
            <a:spLocks noChangeArrowheads="1"/>
          </p:cNvSpPr>
          <p:nvPr/>
        </p:nvSpPr>
        <p:spPr bwMode="auto">
          <a:xfrm>
            <a:off x="539750" y="765175"/>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000000"/>
                </a:solidFill>
                <a:effectLst/>
                <a:uLnTx/>
                <a:uFillTx/>
                <a:latin typeface="Arial"/>
                <a:ea typeface="隶书"/>
              </a:rPr>
              <a:t>模式集</a:t>
            </a:r>
            <a:r>
              <a:rPr kumimoji="0" lang="en-US" altLang="zh-CN" sz="4400" b="0" i="0" u="none" strike="noStrike" kern="0" cap="none" spc="0" normalizeH="0" baseline="0" noProof="0">
                <a:ln>
                  <a:noFill/>
                </a:ln>
                <a:solidFill>
                  <a:srgbClr val="000000"/>
                </a:solidFill>
                <a:effectLst/>
                <a:uLnTx/>
                <a:uFillTx/>
                <a:latin typeface="Arial"/>
                <a:ea typeface="隶书"/>
              </a:rPr>
              <a:t>{</a:t>
            </a:r>
            <a:r>
              <a:rPr kumimoji="0" lang="en-US" altLang="zh-CN" sz="4400" b="0" i="1" u="none" strike="noStrike" kern="0" cap="none" spc="0" normalizeH="0" baseline="0" noProof="0">
                <a:ln>
                  <a:noFill/>
                </a:ln>
                <a:solidFill>
                  <a:srgbClr val="000000"/>
                </a:solidFill>
                <a:effectLst/>
                <a:uLnTx/>
                <a:uFillTx/>
                <a:latin typeface="Arial"/>
                <a:ea typeface="隶书"/>
              </a:rPr>
              <a:t>he, she, his, hers</a:t>
            </a:r>
            <a:r>
              <a:rPr kumimoji="0" lang="en-US" altLang="zh-CN" sz="4400" b="0" i="0" u="none" strike="noStrike" kern="0" cap="none" spc="0" normalizeH="0" baseline="0" noProof="0">
                <a:ln>
                  <a:noFill/>
                </a:ln>
                <a:solidFill>
                  <a:srgbClr val="000000"/>
                </a:solidFill>
                <a:effectLst/>
                <a:uLnTx/>
                <a:uFillTx/>
                <a:latin typeface="Arial"/>
                <a:ea typeface="隶书"/>
              </a:rPr>
              <a:t>}</a:t>
            </a:r>
          </a:p>
        </p:txBody>
      </p:sp>
      <p:graphicFrame>
        <p:nvGraphicFramePr>
          <p:cNvPr id="57" name="Group 94"/>
          <p:cNvGraphicFramePr>
            <a:graphicFrameLocks/>
          </p:cNvGraphicFramePr>
          <p:nvPr>
            <p:extLst>
              <p:ext uri="{D42A27DB-BD31-4B8C-83A1-F6EECF244321}">
                <p14:modId xmlns:p14="http://schemas.microsoft.com/office/powerpoint/2010/main" val="1763419800"/>
              </p:ext>
            </p:extLst>
          </p:nvPr>
        </p:nvGraphicFramePr>
        <p:xfrm>
          <a:off x="523875" y="2735263"/>
          <a:ext cx="8224838" cy="914400"/>
        </p:xfrm>
        <a:graphic>
          <a:graphicData uri="http://schemas.openxmlformats.org/drawingml/2006/table">
            <a:tbl>
              <a:tblPr/>
              <a:tblGrid>
                <a:gridCol w="334963">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2">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3">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444500">
                  <a:extLst>
                    <a:ext uri="{9D8B030D-6E8A-4147-A177-3AD203B41FA5}">
                      <a16:colId xmlns:a16="http://schemas.microsoft.com/office/drawing/2014/main" val="20010"/>
                    </a:ext>
                  </a:extLst>
                </a:gridCol>
                <a:gridCol w="442912">
                  <a:extLst>
                    <a:ext uri="{9D8B030D-6E8A-4147-A177-3AD203B41FA5}">
                      <a16:colId xmlns:a16="http://schemas.microsoft.com/office/drawing/2014/main" val="20011"/>
                    </a:ext>
                  </a:extLst>
                </a:gridCol>
                <a:gridCol w="442913">
                  <a:extLst>
                    <a:ext uri="{9D8B030D-6E8A-4147-A177-3AD203B41FA5}">
                      <a16:colId xmlns:a16="http://schemas.microsoft.com/office/drawing/2014/main" val="20012"/>
                    </a:ext>
                  </a:extLst>
                </a:gridCol>
                <a:gridCol w="442912">
                  <a:extLst>
                    <a:ext uri="{9D8B030D-6E8A-4147-A177-3AD203B41FA5}">
                      <a16:colId xmlns:a16="http://schemas.microsoft.com/office/drawing/2014/main" val="20013"/>
                    </a:ext>
                  </a:extLst>
                </a:gridCol>
                <a:gridCol w="44608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gridCol w="444500">
                  <a:extLst>
                    <a:ext uri="{9D8B030D-6E8A-4147-A177-3AD203B41FA5}">
                      <a16:colId xmlns:a16="http://schemas.microsoft.com/office/drawing/2014/main" val="20016"/>
                    </a:ext>
                  </a:extLst>
                </a:gridCol>
                <a:gridCol w="441325">
                  <a:extLst>
                    <a:ext uri="{9D8B030D-6E8A-4147-A177-3AD203B41FA5}">
                      <a16:colId xmlns:a16="http://schemas.microsoft.com/office/drawing/2014/main" val="20017"/>
                    </a:ext>
                  </a:extLst>
                </a:gridCol>
                <a:gridCol w="444500">
                  <a:extLst>
                    <a:ext uri="{9D8B030D-6E8A-4147-A177-3AD203B41FA5}">
                      <a16:colId xmlns:a16="http://schemas.microsoft.com/office/drawing/2014/main" val="20018"/>
                    </a:ext>
                  </a:extLst>
                </a:gridCol>
                <a:gridCol w="444500">
                  <a:extLst>
                    <a:ext uri="{9D8B030D-6E8A-4147-A177-3AD203B41FA5}">
                      <a16:colId xmlns:a16="http://schemas.microsoft.com/office/drawing/2014/main" val="20019"/>
                    </a:ext>
                  </a:extLst>
                </a:gridCol>
                <a:gridCol w="442913">
                  <a:extLst>
                    <a:ext uri="{9D8B030D-6E8A-4147-A177-3AD203B41FA5}">
                      <a16:colId xmlns:a16="http://schemas.microsoft.com/office/drawing/2014/main" val="20020"/>
                    </a:ext>
                  </a:extLst>
                </a:gridCol>
              </a:tblGrid>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Arial" charset="0"/>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B050"/>
                          </a:solidFill>
                          <a:effectLst/>
                          <a:latin typeface="Arial" charset="0"/>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Arial" charset="0"/>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h</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8" name="组合 57"/>
          <p:cNvGrpSpPr/>
          <p:nvPr/>
        </p:nvGrpSpPr>
        <p:grpSpPr>
          <a:xfrm>
            <a:off x="4716016" y="3573016"/>
            <a:ext cx="4337380" cy="2305670"/>
            <a:chOff x="1692275" y="2203450"/>
            <a:chExt cx="6191250" cy="3313113"/>
          </a:xfrm>
        </p:grpSpPr>
        <p:sp>
          <p:nvSpPr>
            <p:cNvPr id="59"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60"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61"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62"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63"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64"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65"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66"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67"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68"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69" name="AutoShape 13"/>
            <p:cNvCxnSpPr>
              <a:cxnSpLocks noChangeShapeType="1"/>
              <a:stCxn id="59" idx="4"/>
              <a:endCxn id="66"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70"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1"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2"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3"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74" name="AutoShape 18"/>
            <p:cNvCxnSpPr>
              <a:cxnSpLocks noChangeShapeType="1"/>
              <a:stCxn id="60" idx="4"/>
              <a:endCxn id="64"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75"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6"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7"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8"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79"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0"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81"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r</a:t>
              </a:r>
            </a:p>
          </p:txBody>
        </p:sp>
        <p:sp>
          <p:nvSpPr>
            <p:cNvPr id="82"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3"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i</a:t>
              </a:r>
            </a:p>
          </p:txBody>
        </p:sp>
        <p:sp>
          <p:nvSpPr>
            <p:cNvPr id="84"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5"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86"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960869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p:cNvSpPr txBox="1">
            <a:spLocks noChangeArrowheads="1"/>
          </p:cNvSpPr>
          <p:nvPr/>
        </p:nvSpPr>
        <p:spPr bwMode="auto">
          <a:xfrm>
            <a:off x="755650" y="1341438"/>
            <a:ext cx="79248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ASCII</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码</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h=104;s=115;e=101;i=105;r=114</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模式集第三层</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{e,s,r}</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产生</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3</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个新状态，状态</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6</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7</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8</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endParaRPr kumimoji="0" lang="zh-CN" altLang="en-US"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tabLst/>
              <a:defRPr/>
            </a:pPr>
            <a:endParaRPr kumimoji="0" lang="zh-CN" altLang="en-US"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tabLst/>
              <a:defRPr/>
            </a:pPr>
            <a:endParaRPr kumimoji="0" lang="en-US" altLang="zh-CN"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3</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r>
              <a:rPr kumimoji="0" lang="en-US" altLang="zh-CN" sz="2000" b="0" i="0" u="none" strike="noStrike" kern="0" cap="none" spc="0" normalizeH="0" baseline="0" noProof="0">
                <a:ln>
                  <a:noFill/>
                </a:ln>
                <a:solidFill>
                  <a:srgbClr val="000000"/>
                </a:solidFill>
                <a:effectLst/>
                <a:uLnTx/>
                <a:uFillTx/>
                <a:latin typeface="Arial"/>
                <a:ea typeface="楷体_GB2312"/>
              </a:rPr>
              <a:t>her;  6</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Base[3]=-112</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4</a:t>
            </a:r>
            <a:r>
              <a:rPr kumimoji="0" lang="zh-CN" altLang="en-US" sz="2000" b="0" i="0" u="none" strike="noStrike" kern="0" cap="none" spc="0" normalizeH="0" baseline="0" noProof="0">
                <a:ln>
                  <a:noFill/>
                </a:ln>
                <a:solidFill>
                  <a:srgbClr val="000000"/>
                </a:solidFill>
                <a:effectLst/>
                <a:uLnTx/>
                <a:uFillTx/>
                <a:latin typeface="Arial"/>
                <a:ea typeface="楷体_GB2312"/>
              </a:rPr>
              <a:t>状态： </a:t>
            </a:r>
            <a:r>
              <a:rPr kumimoji="0" lang="en-US" altLang="zh-CN" sz="2000" b="0" i="0" u="none" strike="noStrike" kern="0" cap="none" spc="0" normalizeH="0" baseline="0" noProof="0">
                <a:ln>
                  <a:noFill/>
                </a:ln>
                <a:solidFill>
                  <a:srgbClr val="000000"/>
                </a:solidFill>
                <a:effectLst/>
                <a:uLnTx/>
                <a:uFillTx/>
                <a:latin typeface="Arial"/>
                <a:ea typeface="楷体_GB2312"/>
              </a:rPr>
              <a:t>his</a:t>
            </a:r>
            <a:r>
              <a:rPr kumimoji="0" lang="zh-CN" altLang="en-US" sz="2000" b="0" i="0" u="none" strike="noStrike" kern="0" cap="none" spc="0" normalizeH="0" baseline="0" noProof="0">
                <a:ln>
                  <a:noFill/>
                </a:ln>
                <a:solidFill>
                  <a:srgbClr val="000000"/>
                </a:solidFill>
                <a:effectLst/>
                <a:uLnTx/>
                <a:uFillTx/>
                <a:latin typeface="Arial"/>
                <a:ea typeface="楷体_GB2312"/>
              </a:rPr>
              <a:t>；</a:t>
            </a:r>
            <a:r>
              <a:rPr kumimoji="0" lang="en-US" altLang="zh-CN" sz="2000" b="0" i="0" u="none" strike="noStrike" kern="0" cap="none" spc="0" normalizeH="0" baseline="0" noProof="0">
                <a:ln>
                  <a:noFill/>
                </a:ln>
                <a:solidFill>
                  <a:srgbClr val="000000"/>
                </a:solidFill>
                <a:effectLst/>
                <a:uLnTx/>
                <a:uFillTx/>
                <a:latin typeface="Arial"/>
                <a:ea typeface="楷体_GB2312"/>
              </a:rPr>
              <a:t>7</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Base[4]=-116</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5</a:t>
            </a:r>
            <a:r>
              <a:rPr kumimoji="0" lang="zh-CN" altLang="en-US" sz="2000" b="0" i="0" u="none" strike="noStrike" kern="0" cap="none" spc="0" normalizeH="0" baseline="0" noProof="0">
                <a:ln>
                  <a:noFill/>
                </a:ln>
                <a:solidFill>
                  <a:srgbClr val="000000"/>
                </a:solidFill>
                <a:effectLst/>
                <a:uLnTx/>
                <a:uFillTx/>
                <a:latin typeface="Arial"/>
                <a:ea typeface="楷体_GB2312"/>
              </a:rPr>
              <a:t>状态： </a:t>
            </a:r>
            <a:r>
              <a:rPr kumimoji="0" lang="en-US" altLang="zh-CN" sz="2000" b="0" i="0" u="none" strike="noStrike" kern="0" cap="none" spc="0" normalizeH="0" baseline="0" noProof="0">
                <a:ln>
                  <a:noFill/>
                </a:ln>
                <a:solidFill>
                  <a:srgbClr val="000000"/>
                </a:solidFill>
                <a:effectLst/>
                <a:uLnTx/>
                <a:uFillTx/>
                <a:latin typeface="Arial"/>
                <a:ea typeface="楷体_GB2312"/>
              </a:rPr>
              <a:t>she</a:t>
            </a:r>
            <a:r>
              <a:rPr kumimoji="0" lang="zh-CN" altLang="en-US" sz="2000" b="0" i="0" u="none" strike="noStrike" kern="0" cap="none" spc="0" normalizeH="0" baseline="0" noProof="0">
                <a:ln>
                  <a:noFill/>
                </a:ln>
                <a:solidFill>
                  <a:srgbClr val="000000"/>
                </a:solidFill>
                <a:effectLst/>
                <a:uLnTx/>
                <a:uFillTx/>
                <a:latin typeface="Arial"/>
                <a:ea typeface="楷体_GB2312"/>
              </a:rPr>
              <a:t>；</a:t>
            </a:r>
            <a:r>
              <a:rPr kumimoji="0" lang="en-US" altLang="zh-CN" sz="2000" b="0" i="0" u="none" strike="noStrike" kern="0" cap="none" spc="0" normalizeH="0" baseline="0" noProof="0">
                <a:ln>
                  <a:noFill/>
                </a:ln>
                <a:solidFill>
                  <a:srgbClr val="000000"/>
                </a:solidFill>
                <a:effectLst/>
                <a:uLnTx/>
                <a:uFillTx/>
                <a:latin typeface="Arial"/>
                <a:ea typeface="楷体_GB2312"/>
              </a:rPr>
              <a:t>8</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Base[5]=-97</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Check[6]=3; Check[7]=4; Check[8]=5;</a:t>
            </a:r>
            <a:endParaRPr kumimoji="0" lang="en-US" altLang="zh-CN" sz="2000" b="0" i="0" u="none" strike="noStrike" kern="0" cap="none" spc="0" normalizeH="0" baseline="0" noProof="0" dirty="0">
              <a:ln>
                <a:noFill/>
              </a:ln>
              <a:solidFill>
                <a:srgbClr val="000000"/>
              </a:solidFill>
              <a:effectLst/>
              <a:uLnTx/>
              <a:uFillTx/>
              <a:latin typeface="Arial"/>
              <a:ea typeface="楷体_GB2312"/>
            </a:endParaRPr>
          </a:p>
        </p:txBody>
      </p:sp>
      <p:sp>
        <p:nvSpPr>
          <p:cNvPr id="56" name="Rectangle 3"/>
          <p:cNvSpPr txBox="1">
            <a:spLocks noChangeArrowheads="1"/>
          </p:cNvSpPr>
          <p:nvPr/>
        </p:nvSpPr>
        <p:spPr bwMode="auto">
          <a:xfrm>
            <a:off x="539750" y="765175"/>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000000"/>
                </a:solidFill>
                <a:effectLst/>
                <a:uLnTx/>
                <a:uFillTx/>
                <a:latin typeface="Arial"/>
                <a:ea typeface="隶书"/>
              </a:rPr>
              <a:t>模式集</a:t>
            </a:r>
            <a:r>
              <a:rPr kumimoji="0" lang="en-US" altLang="zh-CN" sz="4400" b="0" i="0" u="none" strike="noStrike" kern="0" cap="none" spc="0" normalizeH="0" baseline="0" noProof="0">
                <a:ln>
                  <a:noFill/>
                </a:ln>
                <a:solidFill>
                  <a:srgbClr val="000000"/>
                </a:solidFill>
                <a:effectLst/>
                <a:uLnTx/>
                <a:uFillTx/>
                <a:latin typeface="Arial"/>
                <a:ea typeface="隶书"/>
              </a:rPr>
              <a:t>{</a:t>
            </a:r>
            <a:r>
              <a:rPr kumimoji="0" lang="en-US" altLang="zh-CN" sz="4400" b="0" i="1" u="none" strike="noStrike" kern="0" cap="none" spc="0" normalizeH="0" baseline="0" noProof="0">
                <a:ln>
                  <a:noFill/>
                </a:ln>
                <a:solidFill>
                  <a:srgbClr val="000000"/>
                </a:solidFill>
                <a:effectLst/>
                <a:uLnTx/>
                <a:uFillTx/>
                <a:latin typeface="Arial"/>
                <a:ea typeface="隶书"/>
              </a:rPr>
              <a:t>he, she, his, hers</a:t>
            </a:r>
            <a:r>
              <a:rPr kumimoji="0" lang="en-US" altLang="zh-CN" sz="4400" b="0" i="0" u="none" strike="noStrike" kern="0" cap="none" spc="0" normalizeH="0" baseline="0" noProof="0">
                <a:ln>
                  <a:noFill/>
                </a:ln>
                <a:solidFill>
                  <a:srgbClr val="000000"/>
                </a:solidFill>
                <a:effectLst/>
                <a:uLnTx/>
                <a:uFillTx/>
                <a:latin typeface="Arial"/>
                <a:ea typeface="隶书"/>
              </a:rPr>
              <a:t>}</a:t>
            </a:r>
          </a:p>
        </p:txBody>
      </p:sp>
      <p:graphicFrame>
        <p:nvGraphicFramePr>
          <p:cNvPr id="57" name="Group 94"/>
          <p:cNvGraphicFramePr>
            <a:graphicFrameLocks/>
          </p:cNvGraphicFramePr>
          <p:nvPr>
            <p:extLst>
              <p:ext uri="{D42A27DB-BD31-4B8C-83A1-F6EECF244321}">
                <p14:modId xmlns:p14="http://schemas.microsoft.com/office/powerpoint/2010/main" val="2436303584"/>
              </p:ext>
            </p:extLst>
          </p:nvPr>
        </p:nvGraphicFramePr>
        <p:xfrm>
          <a:off x="468313" y="2492375"/>
          <a:ext cx="8224837" cy="928688"/>
        </p:xfrm>
        <a:graphic>
          <a:graphicData uri="http://schemas.openxmlformats.org/drawingml/2006/table">
            <a:tbl>
              <a:tblPr/>
              <a:tblGrid>
                <a:gridCol w="334962">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3">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2">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444500">
                  <a:extLst>
                    <a:ext uri="{9D8B030D-6E8A-4147-A177-3AD203B41FA5}">
                      <a16:colId xmlns:a16="http://schemas.microsoft.com/office/drawing/2014/main" val="20010"/>
                    </a:ext>
                  </a:extLst>
                </a:gridCol>
                <a:gridCol w="442913">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2913">
                  <a:extLst>
                    <a:ext uri="{9D8B030D-6E8A-4147-A177-3AD203B41FA5}">
                      <a16:colId xmlns:a16="http://schemas.microsoft.com/office/drawing/2014/main" val="20013"/>
                    </a:ext>
                  </a:extLst>
                </a:gridCol>
                <a:gridCol w="446087">
                  <a:extLst>
                    <a:ext uri="{9D8B030D-6E8A-4147-A177-3AD203B41FA5}">
                      <a16:colId xmlns:a16="http://schemas.microsoft.com/office/drawing/2014/main" val="20014"/>
                    </a:ext>
                  </a:extLst>
                </a:gridCol>
                <a:gridCol w="442913">
                  <a:extLst>
                    <a:ext uri="{9D8B030D-6E8A-4147-A177-3AD203B41FA5}">
                      <a16:colId xmlns:a16="http://schemas.microsoft.com/office/drawing/2014/main" val="20015"/>
                    </a:ext>
                  </a:extLst>
                </a:gridCol>
                <a:gridCol w="444500">
                  <a:extLst>
                    <a:ext uri="{9D8B030D-6E8A-4147-A177-3AD203B41FA5}">
                      <a16:colId xmlns:a16="http://schemas.microsoft.com/office/drawing/2014/main" val="20016"/>
                    </a:ext>
                  </a:extLst>
                </a:gridCol>
                <a:gridCol w="441325">
                  <a:extLst>
                    <a:ext uri="{9D8B030D-6E8A-4147-A177-3AD203B41FA5}">
                      <a16:colId xmlns:a16="http://schemas.microsoft.com/office/drawing/2014/main" val="20017"/>
                    </a:ext>
                  </a:extLst>
                </a:gridCol>
                <a:gridCol w="444500">
                  <a:extLst>
                    <a:ext uri="{9D8B030D-6E8A-4147-A177-3AD203B41FA5}">
                      <a16:colId xmlns:a16="http://schemas.microsoft.com/office/drawing/2014/main" val="20018"/>
                    </a:ext>
                  </a:extLst>
                </a:gridCol>
                <a:gridCol w="444500">
                  <a:extLst>
                    <a:ext uri="{9D8B030D-6E8A-4147-A177-3AD203B41FA5}">
                      <a16:colId xmlns:a16="http://schemas.microsoft.com/office/drawing/2014/main" val="20019"/>
                    </a:ext>
                  </a:extLst>
                </a:gridCol>
                <a:gridCol w="442912">
                  <a:extLst>
                    <a:ext uri="{9D8B030D-6E8A-4147-A177-3AD203B41FA5}">
                      <a16:colId xmlns:a16="http://schemas.microsoft.com/office/drawing/2014/main" val="20020"/>
                    </a:ext>
                  </a:extLst>
                </a:gridCol>
              </a:tblGrid>
              <a:tr h="25400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a:ln>
                            <a:noFill/>
                          </a:ln>
                          <a:solidFill>
                            <a:srgbClr val="FF0000"/>
                          </a:solidFill>
                          <a:effectLst/>
                          <a:latin typeface="Arial" charset="0"/>
                          <a:ea typeface="楷体_GB2312"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a:ln>
                            <a:noFill/>
                          </a:ln>
                          <a:solidFill>
                            <a:srgbClr val="00B050"/>
                          </a:solidFill>
                          <a:effectLst/>
                          <a:latin typeface="Arial" charset="0"/>
                          <a:ea typeface="楷体_GB2312"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70C0"/>
                          </a:solidFill>
                          <a:effectLst/>
                          <a:latin typeface="Arial" charset="0"/>
                          <a:ea typeface="楷体_GB2312"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h</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8" name="组合 57"/>
          <p:cNvGrpSpPr/>
          <p:nvPr/>
        </p:nvGrpSpPr>
        <p:grpSpPr>
          <a:xfrm>
            <a:off x="4627108" y="3571602"/>
            <a:ext cx="4337380" cy="2305670"/>
            <a:chOff x="1692275" y="2203450"/>
            <a:chExt cx="6191250" cy="3313113"/>
          </a:xfrm>
        </p:grpSpPr>
        <p:sp>
          <p:nvSpPr>
            <p:cNvPr id="59"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60"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61"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62"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63"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64"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65"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66"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67"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68"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69" name="AutoShape 13"/>
            <p:cNvCxnSpPr>
              <a:cxnSpLocks noChangeShapeType="1"/>
              <a:stCxn id="59" idx="4"/>
              <a:endCxn id="66"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70"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1"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2"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3"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74" name="AutoShape 18"/>
            <p:cNvCxnSpPr>
              <a:cxnSpLocks noChangeShapeType="1"/>
              <a:stCxn id="60" idx="4"/>
              <a:endCxn id="64"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75"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6"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7"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8"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79"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0"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81"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r</a:t>
              </a:r>
            </a:p>
          </p:txBody>
        </p:sp>
        <p:sp>
          <p:nvSpPr>
            <p:cNvPr id="82"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3"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i</a:t>
              </a:r>
            </a:p>
          </p:txBody>
        </p:sp>
        <p:sp>
          <p:nvSpPr>
            <p:cNvPr id="84"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5"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86"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4223999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p:cNvSpPr txBox="1">
            <a:spLocks noChangeArrowheads="1"/>
          </p:cNvSpPr>
          <p:nvPr/>
        </p:nvSpPr>
        <p:spPr bwMode="auto">
          <a:xfrm>
            <a:off x="610865" y="837928"/>
            <a:ext cx="79248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ASCII</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码</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h=104;s=115;e=101;i=105;r=114</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模式集第四层</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产生</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1</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个新状态，状态</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9</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zh-CN" altLang="en-US"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zh-CN" altLang="en-US"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altLang="zh-CN"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6</a:t>
            </a:r>
            <a:r>
              <a:rPr kumimoji="0" lang="zh-CN" altLang="en-US" sz="2400" b="0" i="0" u="none" strike="noStrike" kern="0" cap="none" spc="0" normalizeH="0" baseline="0" noProof="0">
                <a:ln>
                  <a:noFill/>
                </a:ln>
                <a:solidFill>
                  <a:srgbClr val="000000"/>
                </a:solidFill>
                <a:effectLst/>
                <a:uLnTx/>
                <a:uFillTx/>
                <a:latin typeface="Arial"/>
                <a:ea typeface="楷体_GB2312"/>
              </a:rPr>
              <a:t>状态：</a:t>
            </a:r>
            <a:r>
              <a:rPr kumimoji="0" lang="en-US" altLang="zh-CN" sz="2400" b="0" i="0" u="none" strike="noStrike" kern="0" cap="none" spc="0" normalizeH="0" baseline="0" noProof="0">
                <a:ln>
                  <a:noFill/>
                </a:ln>
                <a:solidFill>
                  <a:srgbClr val="000000"/>
                </a:solidFill>
                <a:effectLst/>
                <a:uLnTx/>
                <a:uFillTx/>
                <a:latin typeface="Arial"/>
                <a:ea typeface="楷体_GB2312"/>
              </a:rPr>
              <a:t>hers;  9</a:t>
            </a:r>
            <a:r>
              <a:rPr kumimoji="0" lang="zh-CN" altLang="en-US" sz="2400" b="0" i="0" u="none" strike="noStrike" kern="0" cap="none" spc="0" normalizeH="0" baseline="0" noProof="0">
                <a:ln>
                  <a:noFill/>
                </a:ln>
                <a:solidFill>
                  <a:srgbClr val="000000"/>
                </a:solidFill>
                <a:effectLst/>
                <a:uLnTx/>
                <a:uFillTx/>
                <a:latin typeface="Arial"/>
                <a:ea typeface="楷体_GB2312"/>
              </a:rPr>
              <a:t>状态</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Base[6]=-111</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Check[9]=6; </a:t>
            </a:r>
            <a:endParaRPr kumimoji="0" lang="en-US" altLang="zh-CN" sz="2400" b="0" i="0" u="none" strike="noStrike" kern="0" cap="none" spc="0" normalizeH="0" baseline="0" noProof="0" dirty="0">
              <a:ln>
                <a:noFill/>
              </a:ln>
              <a:solidFill>
                <a:srgbClr val="000000"/>
              </a:solidFill>
              <a:effectLst/>
              <a:uLnTx/>
              <a:uFillTx/>
              <a:latin typeface="Arial"/>
              <a:ea typeface="楷体_GB2312"/>
            </a:endParaRPr>
          </a:p>
        </p:txBody>
      </p:sp>
      <p:sp>
        <p:nvSpPr>
          <p:cNvPr id="56" name="Rectangle 3"/>
          <p:cNvSpPr txBox="1">
            <a:spLocks noChangeArrowheads="1"/>
          </p:cNvSpPr>
          <p:nvPr/>
        </p:nvSpPr>
        <p:spPr bwMode="auto">
          <a:xfrm>
            <a:off x="323528" y="188640"/>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000000"/>
                </a:solidFill>
                <a:effectLst/>
                <a:uLnTx/>
                <a:uFillTx/>
                <a:latin typeface="Arial"/>
                <a:ea typeface="隶书"/>
              </a:rPr>
              <a:t>模式集</a:t>
            </a:r>
            <a:r>
              <a:rPr kumimoji="0" lang="en-US" altLang="zh-CN" sz="4400" b="0" i="0" u="none" strike="noStrike" kern="0" cap="none" spc="0" normalizeH="0" baseline="0" noProof="0">
                <a:ln>
                  <a:noFill/>
                </a:ln>
                <a:solidFill>
                  <a:srgbClr val="000000"/>
                </a:solidFill>
                <a:effectLst/>
                <a:uLnTx/>
                <a:uFillTx/>
                <a:latin typeface="Arial"/>
                <a:ea typeface="隶书"/>
              </a:rPr>
              <a:t>{</a:t>
            </a:r>
            <a:r>
              <a:rPr kumimoji="0" lang="en-US" altLang="zh-CN" sz="4400" b="0" i="1" u="none" strike="noStrike" kern="0" cap="none" spc="0" normalizeH="0" baseline="0" noProof="0">
                <a:ln>
                  <a:noFill/>
                </a:ln>
                <a:solidFill>
                  <a:srgbClr val="000000"/>
                </a:solidFill>
                <a:effectLst/>
                <a:uLnTx/>
                <a:uFillTx/>
                <a:latin typeface="Arial"/>
                <a:ea typeface="隶书"/>
              </a:rPr>
              <a:t>he, she, his, hers</a:t>
            </a:r>
            <a:r>
              <a:rPr kumimoji="0" lang="en-US" altLang="zh-CN" sz="4400" b="0" i="0" u="none" strike="noStrike" kern="0" cap="none" spc="0" normalizeH="0" baseline="0" noProof="0">
                <a:ln>
                  <a:noFill/>
                </a:ln>
                <a:solidFill>
                  <a:srgbClr val="000000"/>
                </a:solidFill>
                <a:effectLst/>
                <a:uLnTx/>
                <a:uFillTx/>
                <a:latin typeface="Arial"/>
                <a:ea typeface="隶书"/>
              </a:rPr>
              <a:t>}</a:t>
            </a:r>
          </a:p>
        </p:txBody>
      </p:sp>
      <p:graphicFrame>
        <p:nvGraphicFramePr>
          <p:cNvPr id="57" name="Group 94"/>
          <p:cNvGraphicFramePr>
            <a:graphicFrameLocks/>
          </p:cNvGraphicFramePr>
          <p:nvPr>
            <p:extLst>
              <p:ext uri="{D42A27DB-BD31-4B8C-83A1-F6EECF244321}">
                <p14:modId xmlns:p14="http://schemas.microsoft.com/office/powerpoint/2010/main" val="1122212017"/>
              </p:ext>
            </p:extLst>
          </p:nvPr>
        </p:nvGraphicFramePr>
        <p:xfrm>
          <a:off x="323528" y="2565128"/>
          <a:ext cx="8224837" cy="928688"/>
        </p:xfrm>
        <a:graphic>
          <a:graphicData uri="http://schemas.openxmlformats.org/drawingml/2006/table">
            <a:tbl>
              <a:tblPr/>
              <a:tblGrid>
                <a:gridCol w="334962">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3">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2">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444500">
                  <a:extLst>
                    <a:ext uri="{9D8B030D-6E8A-4147-A177-3AD203B41FA5}">
                      <a16:colId xmlns:a16="http://schemas.microsoft.com/office/drawing/2014/main" val="20010"/>
                    </a:ext>
                  </a:extLst>
                </a:gridCol>
                <a:gridCol w="442913">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2913">
                  <a:extLst>
                    <a:ext uri="{9D8B030D-6E8A-4147-A177-3AD203B41FA5}">
                      <a16:colId xmlns:a16="http://schemas.microsoft.com/office/drawing/2014/main" val="20013"/>
                    </a:ext>
                  </a:extLst>
                </a:gridCol>
                <a:gridCol w="446087">
                  <a:extLst>
                    <a:ext uri="{9D8B030D-6E8A-4147-A177-3AD203B41FA5}">
                      <a16:colId xmlns:a16="http://schemas.microsoft.com/office/drawing/2014/main" val="20014"/>
                    </a:ext>
                  </a:extLst>
                </a:gridCol>
                <a:gridCol w="442913">
                  <a:extLst>
                    <a:ext uri="{9D8B030D-6E8A-4147-A177-3AD203B41FA5}">
                      <a16:colId xmlns:a16="http://schemas.microsoft.com/office/drawing/2014/main" val="20015"/>
                    </a:ext>
                  </a:extLst>
                </a:gridCol>
                <a:gridCol w="444500">
                  <a:extLst>
                    <a:ext uri="{9D8B030D-6E8A-4147-A177-3AD203B41FA5}">
                      <a16:colId xmlns:a16="http://schemas.microsoft.com/office/drawing/2014/main" val="20016"/>
                    </a:ext>
                  </a:extLst>
                </a:gridCol>
                <a:gridCol w="441325">
                  <a:extLst>
                    <a:ext uri="{9D8B030D-6E8A-4147-A177-3AD203B41FA5}">
                      <a16:colId xmlns:a16="http://schemas.microsoft.com/office/drawing/2014/main" val="20017"/>
                    </a:ext>
                  </a:extLst>
                </a:gridCol>
                <a:gridCol w="444500">
                  <a:extLst>
                    <a:ext uri="{9D8B030D-6E8A-4147-A177-3AD203B41FA5}">
                      <a16:colId xmlns:a16="http://schemas.microsoft.com/office/drawing/2014/main" val="20018"/>
                    </a:ext>
                  </a:extLst>
                </a:gridCol>
                <a:gridCol w="444500">
                  <a:extLst>
                    <a:ext uri="{9D8B030D-6E8A-4147-A177-3AD203B41FA5}">
                      <a16:colId xmlns:a16="http://schemas.microsoft.com/office/drawing/2014/main" val="20019"/>
                    </a:ext>
                  </a:extLst>
                </a:gridCol>
                <a:gridCol w="442912">
                  <a:extLst>
                    <a:ext uri="{9D8B030D-6E8A-4147-A177-3AD203B41FA5}">
                      <a16:colId xmlns:a16="http://schemas.microsoft.com/office/drawing/2014/main" val="20020"/>
                    </a:ext>
                  </a:extLst>
                </a:gridCol>
              </a:tblGrid>
              <a:tr h="28575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rgbClr val="FF3300"/>
                          </a:solidFill>
                          <a:effectLst/>
                          <a:latin typeface="Arial" charset="0"/>
                          <a:ea typeface="楷体_GB2312" pitchFamily="49"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h</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rgbClr val="FF3300"/>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8" name="组合 57"/>
          <p:cNvGrpSpPr/>
          <p:nvPr/>
        </p:nvGrpSpPr>
        <p:grpSpPr>
          <a:xfrm>
            <a:off x="4661835" y="3820288"/>
            <a:ext cx="4337380" cy="2305670"/>
            <a:chOff x="1692275" y="2203450"/>
            <a:chExt cx="6191250" cy="3313113"/>
          </a:xfrm>
        </p:grpSpPr>
        <p:sp>
          <p:nvSpPr>
            <p:cNvPr id="59"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60"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61"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62"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63"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64"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65"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66"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67"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68"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69" name="AutoShape 13"/>
            <p:cNvCxnSpPr>
              <a:cxnSpLocks noChangeShapeType="1"/>
              <a:stCxn id="59" idx="4"/>
              <a:endCxn id="66"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70"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1"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2"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3"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74" name="AutoShape 18"/>
            <p:cNvCxnSpPr>
              <a:cxnSpLocks noChangeShapeType="1"/>
              <a:stCxn id="60" idx="4"/>
              <a:endCxn id="64"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75"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6"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7"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8"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79"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0"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81"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r</a:t>
              </a:r>
            </a:p>
          </p:txBody>
        </p:sp>
        <p:sp>
          <p:nvSpPr>
            <p:cNvPr id="82"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3"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i</a:t>
              </a:r>
            </a:p>
          </p:txBody>
        </p:sp>
        <p:sp>
          <p:nvSpPr>
            <p:cNvPr id="84"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5"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86"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287203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457200" y="274638"/>
            <a:ext cx="8229600" cy="634082"/>
          </a:xfrm>
        </p:spPr>
        <p:txBody>
          <a:bodyPr/>
          <a:lstStyle/>
          <a:p>
            <a:r>
              <a:rPr lang="en-US" altLang="zh-CN" sz="3600" dirty="0"/>
              <a:t>AC</a:t>
            </a:r>
            <a:r>
              <a:rPr lang="zh-CN" altLang="en-US" sz="3600" dirty="0"/>
              <a:t>算法</a:t>
            </a:r>
            <a:r>
              <a:rPr lang="en-US" altLang="zh-CN" sz="3600" dirty="0"/>
              <a:t>-</a:t>
            </a:r>
            <a:r>
              <a:rPr lang="zh-CN" altLang="en-US" dirty="0"/>
              <a:t>实现的原理</a:t>
            </a:r>
          </a:p>
        </p:txBody>
      </p:sp>
      <p:sp>
        <p:nvSpPr>
          <p:cNvPr id="7171" name="内容占位符 2"/>
          <p:cNvSpPr>
            <a:spLocks noGrp="1"/>
          </p:cNvSpPr>
          <p:nvPr>
            <p:ph idx="4294967295"/>
          </p:nvPr>
        </p:nvSpPr>
        <p:spPr>
          <a:xfrm>
            <a:off x="457200" y="1124744"/>
            <a:ext cx="8229600" cy="4525963"/>
          </a:xfrm>
        </p:spPr>
        <p:txBody>
          <a:bodyPr/>
          <a:lstStyle/>
          <a:p>
            <a:r>
              <a:rPr lang="zh-CN" altLang="en-US" dirty="0"/>
              <a:t>形象的说：</a:t>
            </a:r>
            <a:r>
              <a:rPr lang="en-US" altLang="zh-CN" dirty="0" err="1"/>
              <a:t>KMP+trie</a:t>
            </a:r>
            <a:r>
              <a:rPr lang="zh-CN" altLang="en-US" dirty="0"/>
              <a:t>树（字典树）的组合</a:t>
            </a:r>
            <a:endParaRPr lang="en-US" altLang="zh-CN" dirty="0"/>
          </a:p>
          <a:p>
            <a:endParaRPr lang="en-US" altLang="zh-CN" dirty="0"/>
          </a:p>
          <a:p>
            <a:r>
              <a:rPr lang="zh-CN" altLang="en-US" dirty="0"/>
              <a:t>什么是</a:t>
            </a:r>
            <a:r>
              <a:rPr lang="en-US" altLang="zh-CN" dirty="0" err="1"/>
              <a:t>trie</a:t>
            </a:r>
            <a:r>
              <a:rPr lang="zh-CN" altLang="en-US" dirty="0"/>
              <a:t>树（字典树）？</a:t>
            </a:r>
          </a:p>
        </p:txBody>
      </p:sp>
      <p:sp>
        <p:nvSpPr>
          <p:cNvPr id="4" name="Rectangle 2"/>
          <p:cNvSpPr txBox="1">
            <a:spLocks noChangeArrowheads="1"/>
          </p:cNvSpPr>
          <p:nvPr/>
        </p:nvSpPr>
        <p:spPr bwMode="auto">
          <a:xfrm>
            <a:off x="2483768" y="2420888"/>
            <a:ext cx="4341168" cy="89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0" cap="none" spc="0" normalizeH="0" baseline="0" noProof="0" dirty="0">
                <a:ln>
                  <a:noFill/>
                </a:ln>
                <a:solidFill>
                  <a:srgbClr val="C00000"/>
                </a:solidFill>
                <a:effectLst/>
                <a:uLnTx/>
                <a:uFillTx/>
                <a:latin typeface="Arial"/>
                <a:ea typeface="宋体"/>
                <a:cs typeface="+mj-cs"/>
              </a:rPr>
              <a:t>字典树（</a:t>
            </a:r>
            <a:r>
              <a:rPr kumimoji="0" lang="en-US" altLang="zh-CN" sz="3600" b="0" i="0" u="none" strike="noStrike" kern="0" cap="none" spc="0" normalizeH="0" baseline="0" noProof="0" dirty="0" err="1">
                <a:ln>
                  <a:noFill/>
                </a:ln>
                <a:solidFill>
                  <a:srgbClr val="C00000"/>
                </a:solidFill>
                <a:effectLst/>
                <a:uLnTx/>
                <a:uFillTx/>
                <a:latin typeface="Arial"/>
                <a:ea typeface="宋体"/>
                <a:cs typeface="+mj-cs"/>
              </a:rPr>
              <a:t>trie</a:t>
            </a:r>
            <a:r>
              <a:rPr kumimoji="0" lang="zh-CN" altLang="en-US" sz="3600" b="0" i="0" u="none" strike="noStrike" kern="0" cap="none" spc="0" normalizeH="0" baseline="0" noProof="0" dirty="0">
                <a:ln>
                  <a:noFill/>
                </a:ln>
                <a:solidFill>
                  <a:srgbClr val="C00000"/>
                </a:solidFill>
                <a:effectLst/>
                <a:uLnTx/>
                <a:uFillTx/>
                <a:latin typeface="Arial"/>
                <a:ea typeface="宋体"/>
                <a:cs typeface="+mj-cs"/>
              </a:rPr>
              <a:t>）</a:t>
            </a:r>
          </a:p>
        </p:txBody>
      </p:sp>
      <p:sp>
        <p:nvSpPr>
          <p:cNvPr id="5" name="Rectangle 3"/>
          <p:cNvSpPr txBox="1">
            <a:spLocks noChangeArrowheads="1"/>
          </p:cNvSpPr>
          <p:nvPr/>
        </p:nvSpPr>
        <p:spPr>
          <a:xfrm>
            <a:off x="539552" y="3717032"/>
            <a:ext cx="82296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t>当关键字是字符串的时候，利用串的公共前缀来节约内存，加快检索速度。</a:t>
            </a:r>
          </a:p>
          <a:p>
            <a:pPr fontAlgn="auto">
              <a:spcAft>
                <a:spcPts val="0"/>
              </a:spcAft>
            </a:pPr>
            <a:r>
              <a:rPr lang="zh-CN" altLang="en-US" dirty="0"/>
              <a:t>例如，需要保存“</a:t>
            </a:r>
            <a:r>
              <a:rPr lang="en-US" altLang="zh-CN" dirty="0"/>
              <a:t>computer”</a:t>
            </a:r>
            <a:r>
              <a:rPr lang="zh-CN" altLang="en-US" dirty="0"/>
              <a:t>和“</a:t>
            </a:r>
            <a:r>
              <a:rPr lang="en-US" altLang="zh-CN" dirty="0"/>
              <a:t>command”</a:t>
            </a:r>
            <a:r>
              <a:rPr lang="zh-CN" altLang="en-US" dirty="0"/>
              <a:t>，由于它们的前三个字母是相同的，所以希望它们共享前三个字母，而只有剩下部分才进行分开储存。</a:t>
            </a:r>
          </a:p>
        </p:txBody>
      </p:sp>
    </p:spTree>
    <p:extLst>
      <p:ext uri="{BB962C8B-B14F-4D97-AF65-F5344CB8AC3E}">
        <p14:creationId xmlns:p14="http://schemas.microsoft.com/office/powerpoint/2010/main" val="30563392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39552" y="1052736"/>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双数组算法的特点</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内存利用率高</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检测</a:t>
            </a:r>
            <a:r>
              <a:rPr kumimoji="0" lang="en-US" altLang="zh-CN" sz="2800" b="0" i="0" u="none" strike="noStrike" kern="0" cap="none" spc="0" normalizeH="0" baseline="0" noProof="0">
                <a:ln>
                  <a:noFill/>
                </a:ln>
                <a:solidFill>
                  <a:srgbClr val="000000"/>
                </a:solidFill>
                <a:effectLst/>
                <a:uLnTx/>
                <a:uFillTx/>
                <a:latin typeface="Arial"/>
                <a:ea typeface="楷体_GB2312"/>
              </a:rPr>
              <a:t>(</a:t>
            </a:r>
            <a:r>
              <a:rPr kumimoji="0" lang="zh-CN" altLang="en-US" sz="2800" b="0" i="0" u="none" strike="noStrike" kern="0" cap="none" spc="0" normalizeH="0" baseline="0" noProof="0">
                <a:ln>
                  <a:noFill/>
                </a:ln>
                <a:solidFill>
                  <a:srgbClr val="000000"/>
                </a:solidFill>
                <a:effectLst/>
                <a:uLnTx/>
                <a:uFillTx/>
                <a:latin typeface="Arial"/>
                <a:ea typeface="楷体_GB2312"/>
              </a:rPr>
              <a:t>扫描</a:t>
            </a:r>
            <a:r>
              <a:rPr kumimoji="0" lang="en-US" altLang="zh-CN" sz="2800" b="0" i="0" u="none" strike="noStrike" kern="0" cap="none" spc="0" normalizeH="0" baseline="0" noProof="0">
                <a:ln>
                  <a:noFill/>
                </a:ln>
                <a:solidFill>
                  <a:srgbClr val="000000"/>
                </a:solidFill>
                <a:effectLst/>
                <a:uLnTx/>
                <a:uFillTx/>
                <a:latin typeface="Arial"/>
                <a:ea typeface="楷体_GB2312"/>
              </a:rPr>
              <a:t>)</a:t>
            </a:r>
            <a:r>
              <a:rPr kumimoji="0" lang="zh-CN" altLang="en-US" sz="2800" b="0" i="0" u="none" strike="noStrike" kern="0" cap="none" spc="0" normalizeH="0" baseline="0" noProof="0">
                <a:ln>
                  <a:noFill/>
                </a:ln>
                <a:solidFill>
                  <a:srgbClr val="000000"/>
                </a:solidFill>
                <a:effectLst/>
                <a:uLnTx/>
                <a:uFillTx/>
                <a:latin typeface="Arial"/>
                <a:ea typeface="楷体_GB2312"/>
              </a:rPr>
              <a:t>时间复杂度</a:t>
            </a:r>
            <a:r>
              <a:rPr kumimoji="0" lang="en-US" altLang="zh-CN" sz="2800" b="0" i="0" u="none" strike="noStrike" kern="0" cap="none" spc="0" normalizeH="0" baseline="0" noProof="0">
                <a:ln>
                  <a:noFill/>
                </a:ln>
                <a:solidFill>
                  <a:srgbClr val="000000"/>
                </a:solidFill>
                <a:effectLst/>
                <a:uLnTx/>
                <a:uFillTx/>
                <a:latin typeface="Arial"/>
                <a:ea typeface="楷体_GB2312"/>
              </a:rPr>
              <a:t>O(n),</a:t>
            </a:r>
            <a:r>
              <a:rPr kumimoji="0" lang="zh-CN" altLang="en-US" sz="2800" b="0" i="0" u="none" strike="noStrike" kern="0" cap="none" spc="0" normalizeH="0" baseline="0" noProof="0">
                <a:ln>
                  <a:noFill/>
                </a:ln>
                <a:solidFill>
                  <a:srgbClr val="000000"/>
                </a:solidFill>
                <a:effectLst/>
                <a:uLnTx/>
                <a:uFillTx/>
                <a:latin typeface="Arial"/>
                <a:ea typeface="楷体_GB2312"/>
              </a:rPr>
              <a:t>检测效率高</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缺点</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初始化时间长；</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模式的变化，无法动态重构</a:t>
            </a:r>
          </a:p>
        </p:txBody>
      </p:sp>
    </p:spTree>
    <p:extLst>
      <p:ext uri="{BB962C8B-B14F-4D97-AF65-F5344CB8AC3E}">
        <p14:creationId xmlns:p14="http://schemas.microsoft.com/office/powerpoint/2010/main" val="1155275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4000" dirty="0"/>
          </a:p>
          <a:p>
            <a:pPr marL="0" indent="0" algn="ctr">
              <a:buNone/>
            </a:pPr>
            <a:endParaRPr lang="en-US" altLang="zh-CN" sz="4000" dirty="0"/>
          </a:p>
          <a:p>
            <a:pPr marL="0" indent="0" algn="ctr">
              <a:buNone/>
            </a:pPr>
            <a:r>
              <a:rPr lang="en-US" altLang="zh-CN" sz="4000" dirty="0"/>
              <a:t>THE END</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980728"/>
            <a:ext cx="8229600" cy="5145434"/>
          </a:xfrm>
        </p:spPr>
        <p:txBody>
          <a:bodyPr/>
          <a:lstStyle/>
          <a:p>
            <a:pPr eaLnBrk="1" hangingPunct="1">
              <a:buFontTx/>
              <a:buNone/>
            </a:pPr>
            <a:r>
              <a:rPr lang="zh-CN" altLang="en-US" dirty="0"/>
              <a:t>例如，需要保存以下</a:t>
            </a:r>
            <a:r>
              <a:rPr lang="en-US" altLang="zh-CN" dirty="0"/>
              <a:t>8</a:t>
            </a:r>
            <a:r>
              <a:rPr lang="zh-CN" altLang="en-US" dirty="0"/>
              <a:t>个单词：</a:t>
            </a:r>
          </a:p>
          <a:p>
            <a:pPr eaLnBrk="1" hangingPunct="1">
              <a:buFontTx/>
              <a:buNone/>
            </a:pPr>
            <a:r>
              <a:rPr lang="en-US" altLang="zh-CN" dirty="0"/>
              <a:t>because</a:t>
            </a:r>
          </a:p>
          <a:p>
            <a:pPr eaLnBrk="1" hangingPunct="1">
              <a:buFontTx/>
              <a:buNone/>
            </a:pPr>
            <a:r>
              <a:rPr lang="en-US" altLang="zh-CN" dirty="0"/>
              <a:t>before</a:t>
            </a:r>
          </a:p>
          <a:p>
            <a:pPr eaLnBrk="1" hangingPunct="1">
              <a:buFontTx/>
              <a:buNone/>
            </a:pPr>
            <a:r>
              <a:rPr lang="en-US" altLang="zh-CN" dirty="0"/>
              <a:t>beg</a:t>
            </a:r>
          </a:p>
          <a:p>
            <a:pPr eaLnBrk="1" hangingPunct="1">
              <a:buFontTx/>
              <a:buNone/>
            </a:pPr>
            <a:r>
              <a:rPr lang="en-US" altLang="zh-CN" dirty="0"/>
              <a:t>beggar</a:t>
            </a:r>
          </a:p>
          <a:p>
            <a:pPr eaLnBrk="1" hangingPunct="1">
              <a:buFontTx/>
              <a:buNone/>
            </a:pPr>
            <a:r>
              <a:rPr lang="en-US" altLang="zh-CN" dirty="0"/>
              <a:t>belong</a:t>
            </a:r>
          </a:p>
          <a:p>
            <a:pPr eaLnBrk="1" hangingPunct="1">
              <a:buFontTx/>
              <a:buNone/>
            </a:pPr>
            <a:r>
              <a:rPr lang="en-US" altLang="zh-CN" dirty="0"/>
              <a:t>below</a:t>
            </a:r>
          </a:p>
          <a:p>
            <a:pPr eaLnBrk="1" hangingPunct="1">
              <a:buFontTx/>
              <a:buNone/>
            </a:pPr>
            <a:r>
              <a:rPr lang="en-US" altLang="zh-CN" dirty="0"/>
              <a:t>day</a:t>
            </a:r>
          </a:p>
          <a:p>
            <a:pPr eaLnBrk="1" hangingPunct="1">
              <a:buFontTx/>
              <a:buNone/>
            </a:pPr>
            <a:r>
              <a:rPr lang="en-US" altLang="zh-CN" dirty="0"/>
              <a:t>dead</a:t>
            </a:r>
          </a:p>
          <a:p>
            <a:pPr eaLnBrk="1" hangingPunct="1">
              <a:buFontTx/>
              <a:buNone/>
            </a:pPr>
            <a:endParaRPr lang="en-US" altLang="zh-CN" dirty="0"/>
          </a:p>
        </p:txBody>
      </p:sp>
      <p:sp>
        <p:nvSpPr>
          <p:cNvPr id="3" name="标题 1"/>
          <p:cNvSpPr>
            <a:spLocks noGrp="1"/>
          </p:cNvSpPr>
          <p:nvPr>
            <p:ph type="title" idx="4294967295"/>
          </p:nvPr>
        </p:nvSpPr>
        <p:spPr>
          <a:xfrm>
            <a:off x="457200" y="274638"/>
            <a:ext cx="8229600" cy="634082"/>
          </a:xfrm>
        </p:spPr>
        <p:txBody>
          <a:bodyPr/>
          <a:lstStyle/>
          <a:p>
            <a:r>
              <a:rPr lang="en-US" altLang="zh-CN" sz="3600" dirty="0"/>
              <a:t>AC</a:t>
            </a:r>
            <a:r>
              <a:rPr lang="zh-CN" altLang="en-US" sz="3600" dirty="0"/>
              <a:t>算法</a:t>
            </a:r>
            <a:r>
              <a:rPr lang="en-US" altLang="zh-CN" sz="3600" dirty="0"/>
              <a:t>-</a:t>
            </a:r>
            <a:r>
              <a:rPr lang="zh-CN" altLang="en-US" dirty="0"/>
              <a:t>实现的原理</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276872"/>
            <a:ext cx="5434757" cy="317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088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Trie</a:t>
            </a:r>
            <a:r>
              <a:rPr lang="zh-CN" altLang="en-US"/>
              <a:t>的特点</a:t>
            </a:r>
          </a:p>
        </p:txBody>
      </p:sp>
      <p:sp>
        <p:nvSpPr>
          <p:cNvPr id="6147" name="Rectangle 3"/>
          <p:cNvSpPr>
            <a:spLocks noGrp="1" noChangeArrowheads="1"/>
          </p:cNvSpPr>
          <p:nvPr>
            <p:ph type="body" idx="1"/>
          </p:nvPr>
        </p:nvSpPr>
        <p:spPr/>
        <p:txBody>
          <a:bodyPr/>
          <a:lstStyle/>
          <a:p>
            <a:pPr eaLnBrk="1" hangingPunct="1"/>
            <a:r>
              <a:rPr lang="zh-CN" altLang="en-US" b="1" dirty="0"/>
              <a:t>根节点不包含字母，除根节点外每一个节点都仅包含一个英文字母</a:t>
            </a:r>
          </a:p>
          <a:p>
            <a:pPr eaLnBrk="1" hangingPunct="1"/>
            <a:r>
              <a:rPr lang="zh-CN" altLang="en-US" b="1" dirty="0"/>
              <a:t>从根节点到某一节点，路径上经过的字母依次连起来所构成的字母序列，称为该节点对应的单词。</a:t>
            </a:r>
          </a:p>
          <a:p>
            <a:pPr eaLnBrk="1" hangingPunct="1"/>
            <a:r>
              <a:rPr lang="zh-CN" altLang="en-US" b="1" dirty="0"/>
              <a:t>每个节点的所有儿子包含的字母都不相同。</a:t>
            </a:r>
            <a:r>
              <a:rPr lang="en-US" altLang="zh-CN" b="1" dirty="0"/>
              <a:t>(</a:t>
            </a:r>
            <a:r>
              <a:rPr lang="zh-CN" altLang="en-US" b="1" dirty="0">
                <a:solidFill>
                  <a:srgbClr val="C00000"/>
                </a:solidFill>
              </a:rPr>
              <a:t>对于小写字母的英文单词，每个节点的儿子最多有</a:t>
            </a:r>
            <a:r>
              <a:rPr lang="en-US" altLang="zh-CN" b="1" dirty="0">
                <a:solidFill>
                  <a:srgbClr val="C00000"/>
                </a:solidFill>
              </a:rPr>
              <a:t>26</a:t>
            </a:r>
            <a:r>
              <a:rPr lang="zh-CN" altLang="en-US" b="1" dirty="0">
                <a:solidFill>
                  <a:srgbClr val="C00000"/>
                </a:solidFill>
              </a:rPr>
              <a:t>个</a:t>
            </a:r>
            <a:r>
              <a:rPr lang="en-US" altLang="zh-CN" b="1" dirty="0"/>
              <a:t>)</a:t>
            </a:r>
          </a:p>
          <a:p>
            <a:pPr eaLnBrk="1" hangingPunct="1"/>
            <a:r>
              <a:rPr lang="zh-CN" altLang="en-US" b="1" dirty="0"/>
              <a:t>插入和删除的时间均为</a:t>
            </a:r>
            <a:r>
              <a:rPr lang="en-US" altLang="zh-CN" b="1" dirty="0"/>
              <a:t>O</a:t>
            </a:r>
            <a:r>
              <a:rPr lang="zh-CN" altLang="en-US" b="1" dirty="0"/>
              <a:t>（</a:t>
            </a:r>
            <a:r>
              <a:rPr lang="en-US" altLang="zh-CN" b="1" dirty="0"/>
              <a:t>L</a:t>
            </a:r>
            <a:r>
              <a:rPr lang="zh-CN" altLang="en-US" b="1" dirty="0"/>
              <a:t>）</a:t>
            </a:r>
          </a:p>
          <a:p>
            <a:pPr eaLnBrk="1" hangingPunct="1"/>
            <a:r>
              <a:rPr lang="en-US" altLang="zh-CN" b="1" dirty="0"/>
              <a:t>L</a:t>
            </a:r>
            <a:r>
              <a:rPr lang="zh-CN" altLang="en-US" b="1" dirty="0"/>
              <a:t>为字符串的长度</a:t>
            </a:r>
          </a:p>
          <a:p>
            <a:pPr eaLnBrk="1" hangingPunct="1"/>
            <a:endParaRPr lang="zh-CN" altLang="en-US" b="1" dirty="0"/>
          </a:p>
        </p:txBody>
      </p:sp>
      <p:sp>
        <p:nvSpPr>
          <p:cNvPr id="4" name="标题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3600"/>
              <a:t>AC</a:t>
            </a:r>
            <a:r>
              <a:rPr lang="zh-CN" altLang="en-US" sz="3600"/>
              <a:t>算法</a:t>
            </a:r>
            <a:r>
              <a:rPr lang="en-US" altLang="zh-CN" sz="3600"/>
              <a:t>-</a:t>
            </a:r>
            <a:r>
              <a:rPr lang="zh-CN" altLang="en-US"/>
              <a:t>实现的原理</a:t>
            </a:r>
            <a:endParaRPr lang="zh-CN" altLang="en-US" dirty="0"/>
          </a:p>
        </p:txBody>
      </p:sp>
    </p:spTree>
    <p:extLst>
      <p:ext uri="{BB962C8B-B14F-4D97-AF65-F5344CB8AC3E}">
        <p14:creationId xmlns:p14="http://schemas.microsoft.com/office/powerpoint/2010/main" val="102046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a:xfrm>
            <a:off x="457200" y="836712"/>
            <a:ext cx="8229600" cy="1143000"/>
          </a:xfrm>
        </p:spPr>
        <p:txBody>
          <a:bodyPr/>
          <a:lstStyle/>
          <a:p>
            <a:r>
              <a:rPr lang="zh-CN" altLang="en-US" dirty="0">
                <a:solidFill>
                  <a:srgbClr val="C00000"/>
                </a:solidFill>
              </a:rPr>
              <a:t>如何与</a:t>
            </a:r>
            <a:r>
              <a:rPr lang="en-US" altLang="zh-CN" dirty="0" err="1">
                <a:solidFill>
                  <a:srgbClr val="C00000"/>
                </a:solidFill>
              </a:rPr>
              <a:t>kmp</a:t>
            </a:r>
            <a:r>
              <a:rPr lang="zh-CN" altLang="en-US" dirty="0">
                <a:solidFill>
                  <a:srgbClr val="C00000"/>
                </a:solidFill>
              </a:rPr>
              <a:t>联系在一起？</a:t>
            </a:r>
          </a:p>
        </p:txBody>
      </p:sp>
      <p:sp>
        <p:nvSpPr>
          <p:cNvPr id="15363" name="内容占位符 2"/>
          <p:cNvSpPr>
            <a:spLocks noGrp="1"/>
          </p:cNvSpPr>
          <p:nvPr>
            <p:ph idx="4294967295"/>
          </p:nvPr>
        </p:nvSpPr>
        <p:spPr>
          <a:xfrm>
            <a:off x="457200" y="1835696"/>
            <a:ext cx="8229600" cy="4525963"/>
          </a:xfrm>
        </p:spPr>
        <p:txBody>
          <a:bodyPr/>
          <a:lstStyle/>
          <a:p>
            <a:r>
              <a:rPr lang="zh-CN" altLang="en-US" dirty="0"/>
              <a:t>关键是在</a:t>
            </a:r>
            <a:r>
              <a:rPr lang="en-US" altLang="zh-CN" dirty="0" err="1"/>
              <a:t>trie</a:t>
            </a:r>
            <a:r>
              <a:rPr lang="zh-CN" altLang="en-US" dirty="0"/>
              <a:t>树上 加了一种</a:t>
            </a:r>
            <a:r>
              <a:rPr lang="en-US" altLang="zh-CN" dirty="0"/>
              <a:t>fail</a:t>
            </a:r>
            <a:r>
              <a:rPr lang="zh-CN" altLang="en-US" dirty="0"/>
              <a:t>指针。</a:t>
            </a:r>
            <a:endParaRPr lang="en-US" altLang="zh-CN" dirty="0"/>
          </a:p>
          <a:p>
            <a:endParaRPr lang="en-US" altLang="zh-CN" dirty="0"/>
          </a:p>
          <a:p>
            <a:r>
              <a:rPr lang="en-US" altLang="zh-CN" dirty="0"/>
              <a:t>Fail</a:t>
            </a:r>
            <a:r>
              <a:rPr lang="zh-CN" altLang="en-US" dirty="0"/>
              <a:t>指针的用途：就像是</a:t>
            </a:r>
            <a:r>
              <a:rPr lang="en-US" altLang="zh-CN" dirty="0" err="1"/>
              <a:t>kmp</a:t>
            </a:r>
            <a:r>
              <a:rPr lang="zh-CN" altLang="en-US" dirty="0"/>
              <a:t>中的</a:t>
            </a:r>
            <a:r>
              <a:rPr lang="en-US" altLang="zh-CN" dirty="0"/>
              <a:t>next</a:t>
            </a:r>
            <a:r>
              <a:rPr lang="zh-CN" altLang="en-US" dirty="0"/>
              <a:t>的数组。</a:t>
            </a:r>
            <a:endParaRPr lang="en-US" altLang="zh-CN" dirty="0"/>
          </a:p>
          <a:p>
            <a:r>
              <a:rPr lang="zh-CN" altLang="en-US" dirty="0"/>
              <a:t>在字符串失配的时候确定转移的节点。</a:t>
            </a:r>
            <a:endParaRPr lang="en-US" altLang="zh-CN" dirty="0"/>
          </a:p>
        </p:txBody>
      </p:sp>
      <p:sp>
        <p:nvSpPr>
          <p:cNvPr id="4" name="标题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3600"/>
              <a:t>AC</a:t>
            </a:r>
            <a:r>
              <a:rPr lang="zh-CN" altLang="en-US" sz="3600"/>
              <a:t>算法</a:t>
            </a:r>
            <a:r>
              <a:rPr lang="en-US" altLang="zh-CN" sz="3600"/>
              <a:t>-</a:t>
            </a:r>
            <a:r>
              <a:rPr lang="zh-CN" altLang="en-US"/>
              <a:t>实现的原理</a:t>
            </a:r>
            <a:endParaRPr lang="zh-CN" altLang="en-US" dirty="0"/>
          </a:p>
        </p:txBody>
      </p:sp>
    </p:spTree>
    <p:extLst>
      <p:ext uri="{BB962C8B-B14F-4D97-AF65-F5344CB8AC3E}">
        <p14:creationId xmlns:p14="http://schemas.microsoft.com/office/powerpoint/2010/main" val="39551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447006" y="692696"/>
            <a:ext cx="8229600" cy="1143000"/>
          </a:xfrm>
        </p:spPr>
        <p:txBody>
          <a:bodyPr/>
          <a:lstStyle/>
          <a:p>
            <a:r>
              <a:rPr lang="zh-CN" altLang="en-US" dirty="0"/>
              <a:t>先看到底是什么样的</a:t>
            </a:r>
          </a:p>
        </p:txBody>
      </p:sp>
      <p:sp>
        <p:nvSpPr>
          <p:cNvPr id="16387" name="内容占位符 2"/>
          <p:cNvSpPr>
            <a:spLocks noGrp="1"/>
          </p:cNvSpPr>
          <p:nvPr>
            <p:ph idx="4294967295"/>
          </p:nvPr>
        </p:nvSpPr>
        <p:spPr>
          <a:xfrm>
            <a:off x="457200" y="1628800"/>
            <a:ext cx="8229600" cy="4525963"/>
          </a:xfrm>
        </p:spPr>
        <p:txBody>
          <a:bodyPr/>
          <a:lstStyle/>
          <a:p>
            <a:r>
              <a:rPr lang="zh-CN" altLang="en-US" dirty="0"/>
              <a:t>这只显示了</a:t>
            </a:r>
            <a:r>
              <a:rPr lang="en-US" altLang="zh-CN" dirty="0"/>
              <a:t>e</a:t>
            </a:r>
            <a:r>
              <a:rPr lang="zh-CN" altLang="en-US" dirty="0"/>
              <a:t>的失配指针。</a:t>
            </a:r>
            <a:endParaRPr lang="en-US" altLang="zh-CN" dirty="0"/>
          </a:p>
          <a:p>
            <a:r>
              <a:rPr lang="zh-CN" altLang="en-US" dirty="0"/>
              <a:t>例如匹配文本串：</a:t>
            </a:r>
            <a:r>
              <a:rPr lang="en-US" altLang="zh-CN" dirty="0" err="1"/>
              <a:t>sher</a:t>
            </a:r>
            <a:r>
              <a:rPr lang="en-US" altLang="zh-CN" dirty="0"/>
              <a:t>  </a:t>
            </a:r>
            <a:r>
              <a:rPr lang="zh-CN" altLang="en-US" dirty="0"/>
              <a:t>在这颗</a:t>
            </a:r>
            <a:r>
              <a:rPr lang="en-US" altLang="zh-CN" dirty="0" err="1"/>
              <a:t>trie</a:t>
            </a:r>
            <a:r>
              <a:rPr lang="zh-CN" altLang="en-US" dirty="0"/>
              <a:t>树里匹配到了</a:t>
            </a:r>
            <a:r>
              <a:rPr lang="en-US" altLang="zh-CN" dirty="0"/>
              <a:t>her</a:t>
            </a:r>
            <a:endParaRPr lang="zh-CN" altLang="en-US" dirty="0"/>
          </a:p>
        </p:txBody>
      </p:sp>
      <p:sp>
        <p:nvSpPr>
          <p:cNvPr id="2" name="椭圆 1"/>
          <p:cNvSpPr/>
          <p:nvPr/>
        </p:nvSpPr>
        <p:spPr>
          <a:xfrm>
            <a:off x="4283968" y="2555776"/>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60032" y="2406079"/>
            <a:ext cx="715260" cy="461665"/>
          </a:xfrm>
          <a:prstGeom prst="rect">
            <a:avLst/>
          </a:prstGeom>
          <a:noFill/>
        </p:spPr>
        <p:txBody>
          <a:bodyPr wrap="none" rtlCol="0">
            <a:spAutoFit/>
          </a:bodyPr>
          <a:lstStyle/>
          <a:p>
            <a:r>
              <a:rPr lang="en-US" altLang="zh-CN" dirty="0"/>
              <a:t>root</a:t>
            </a:r>
            <a:endParaRPr lang="zh-CN" altLang="en-US" dirty="0"/>
          </a:p>
        </p:txBody>
      </p:sp>
      <p:sp>
        <p:nvSpPr>
          <p:cNvPr id="12" name="椭圆 11"/>
          <p:cNvSpPr/>
          <p:nvPr/>
        </p:nvSpPr>
        <p:spPr>
          <a:xfrm>
            <a:off x="7092280" y="5277301"/>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r</a:t>
            </a:r>
            <a:endParaRPr lang="zh-CN" altLang="en-US" dirty="0">
              <a:solidFill>
                <a:srgbClr val="0070C0"/>
              </a:solidFill>
            </a:endParaRPr>
          </a:p>
        </p:txBody>
      </p:sp>
      <p:sp>
        <p:nvSpPr>
          <p:cNvPr id="13" name="椭圆 12"/>
          <p:cNvSpPr/>
          <p:nvPr/>
        </p:nvSpPr>
        <p:spPr>
          <a:xfrm>
            <a:off x="4980812" y="5297864"/>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y</a:t>
            </a:r>
            <a:endParaRPr lang="zh-CN" altLang="en-US" dirty="0">
              <a:solidFill>
                <a:srgbClr val="0070C0"/>
              </a:solidFill>
            </a:endParaRPr>
          </a:p>
        </p:txBody>
      </p:sp>
      <p:sp>
        <p:nvSpPr>
          <p:cNvPr id="15" name="椭圆 14"/>
          <p:cNvSpPr/>
          <p:nvPr/>
        </p:nvSpPr>
        <p:spPr>
          <a:xfrm>
            <a:off x="1763688" y="5301208"/>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e</a:t>
            </a:r>
            <a:endParaRPr lang="zh-CN" altLang="en-US" dirty="0">
              <a:solidFill>
                <a:srgbClr val="0070C0"/>
              </a:solidFill>
            </a:endParaRPr>
          </a:p>
        </p:txBody>
      </p:sp>
      <p:sp>
        <p:nvSpPr>
          <p:cNvPr id="4" name="椭圆 3"/>
          <p:cNvSpPr/>
          <p:nvPr/>
        </p:nvSpPr>
        <p:spPr>
          <a:xfrm rot="2491262">
            <a:off x="1762743" y="3812674"/>
            <a:ext cx="1239300" cy="22278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8213090">
            <a:off x="5295174" y="2982206"/>
            <a:ext cx="1239300" cy="22278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2" idx="3"/>
            <a:endCxn id="15" idx="7"/>
          </p:cNvCxnSpPr>
          <p:nvPr/>
        </p:nvCxnSpPr>
        <p:spPr>
          <a:xfrm flipH="1">
            <a:off x="2132464" y="2932343"/>
            <a:ext cx="2214776" cy="24334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419872" y="3450605"/>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s</a:t>
            </a:r>
            <a:endParaRPr lang="zh-CN" altLang="en-US" dirty="0">
              <a:solidFill>
                <a:srgbClr val="C00000"/>
              </a:solidFill>
            </a:endParaRPr>
          </a:p>
        </p:txBody>
      </p:sp>
      <p:cxnSp>
        <p:nvCxnSpPr>
          <p:cNvPr id="23" name="直接连接符 22"/>
          <p:cNvCxnSpPr>
            <a:stCxn id="2" idx="5"/>
            <a:endCxn id="12" idx="1"/>
          </p:cNvCxnSpPr>
          <p:nvPr/>
        </p:nvCxnSpPr>
        <p:spPr>
          <a:xfrm>
            <a:off x="4652744" y="2932343"/>
            <a:ext cx="2502808" cy="24095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258900" y="3450605"/>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h</a:t>
            </a:r>
            <a:endParaRPr lang="zh-CN" altLang="en-US" dirty="0">
              <a:solidFill>
                <a:srgbClr val="C00000"/>
              </a:solidFill>
            </a:endParaRPr>
          </a:p>
        </p:txBody>
      </p:sp>
      <p:sp>
        <p:nvSpPr>
          <p:cNvPr id="9" name="椭圆 8"/>
          <p:cNvSpPr/>
          <p:nvPr/>
        </p:nvSpPr>
        <p:spPr>
          <a:xfrm>
            <a:off x="6156176" y="4355976"/>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e</a:t>
            </a:r>
            <a:endParaRPr lang="zh-CN" altLang="en-US" dirty="0">
              <a:solidFill>
                <a:srgbClr val="0070C0"/>
              </a:solidFill>
            </a:endParaRPr>
          </a:p>
        </p:txBody>
      </p:sp>
      <p:cxnSp>
        <p:nvCxnSpPr>
          <p:cNvPr id="26" name="直接连接符 25"/>
          <p:cNvCxnSpPr>
            <a:stCxn id="8" idx="5"/>
            <a:endCxn id="13" idx="1"/>
          </p:cNvCxnSpPr>
          <p:nvPr/>
        </p:nvCxnSpPr>
        <p:spPr>
          <a:xfrm>
            <a:off x="3788648" y="3827172"/>
            <a:ext cx="1255436" cy="153530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196481" y="4316964"/>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a</a:t>
            </a:r>
            <a:endParaRPr lang="zh-CN" altLang="en-US" dirty="0">
              <a:solidFill>
                <a:srgbClr val="C00000"/>
              </a:solidFill>
            </a:endParaRPr>
          </a:p>
        </p:txBody>
      </p:sp>
      <p:cxnSp>
        <p:nvCxnSpPr>
          <p:cNvPr id="30" name="直接连接符 29"/>
          <p:cNvCxnSpPr/>
          <p:nvPr/>
        </p:nvCxnSpPr>
        <p:spPr>
          <a:xfrm>
            <a:off x="2968240" y="4737577"/>
            <a:ext cx="568097" cy="76031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317915" y="5372789"/>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r</a:t>
            </a:r>
            <a:endParaRPr lang="zh-CN" altLang="en-US" dirty="0">
              <a:solidFill>
                <a:srgbClr val="0070C0"/>
              </a:solidFill>
            </a:endParaRPr>
          </a:p>
        </p:txBody>
      </p:sp>
      <p:sp>
        <p:nvSpPr>
          <p:cNvPr id="11" name="椭圆 10"/>
          <p:cNvSpPr/>
          <p:nvPr/>
        </p:nvSpPr>
        <p:spPr>
          <a:xfrm>
            <a:off x="2627784" y="4355976"/>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h</a:t>
            </a:r>
            <a:endParaRPr lang="zh-CN" altLang="en-US" dirty="0">
              <a:solidFill>
                <a:srgbClr val="C00000"/>
              </a:solidFill>
            </a:endParaRPr>
          </a:p>
        </p:txBody>
      </p:sp>
      <p:sp>
        <p:nvSpPr>
          <p:cNvPr id="35" name="任意多边形 34"/>
          <p:cNvSpPr/>
          <p:nvPr/>
        </p:nvSpPr>
        <p:spPr>
          <a:xfrm>
            <a:off x="2120630" y="4483684"/>
            <a:ext cx="6092151" cy="2057104"/>
          </a:xfrm>
          <a:custGeom>
            <a:avLst/>
            <a:gdLst>
              <a:gd name="connsiteX0" fmla="*/ 0 w 6092151"/>
              <a:gd name="connsiteY0" fmla="*/ 1255635 h 2057104"/>
              <a:gd name="connsiteX1" fmla="*/ 2675106 w 6092151"/>
              <a:gd name="connsiteY1" fmla="*/ 2053303 h 2057104"/>
              <a:gd name="connsiteX2" fmla="*/ 5856051 w 6092151"/>
              <a:gd name="connsiteY2" fmla="*/ 1498827 h 2057104"/>
              <a:gd name="connsiteX3" fmla="*/ 5700408 w 6092151"/>
              <a:gd name="connsiteY3" fmla="*/ 224503 h 2057104"/>
              <a:gd name="connsiteX4" fmla="*/ 4445540 w 6092151"/>
              <a:gd name="connsiteY4" fmla="*/ 767 h 2057104"/>
              <a:gd name="connsiteX5" fmla="*/ 4445540 w 6092151"/>
              <a:gd name="connsiteY5" fmla="*/ 767 h 205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2151" h="2057104">
                <a:moveTo>
                  <a:pt x="0" y="1255635"/>
                </a:moveTo>
                <a:cubicBezTo>
                  <a:pt x="849549" y="1634203"/>
                  <a:pt x="1699098" y="2012771"/>
                  <a:pt x="2675106" y="2053303"/>
                </a:cubicBezTo>
                <a:cubicBezTo>
                  <a:pt x="3651114" y="2093835"/>
                  <a:pt x="5351834" y="1803627"/>
                  <a:pt x="5856051" y="1498827"/>
                </a:cubicBezTo>
                <a:cubicBezTo>
                  <a:pt x="6360268" y="1194027"/>
                  <a:pt x="5935493" y="474180"/>
                  <a:pt x="5700408" y="224503"/>
                </a:cubicBezTo>
                <a:cubicBezTo>
                  <a:pt x="5465323" y="-25174"/>
                  <a:pt x="4445540" y="767"/>
                  <a:pt x="4445540" y="767"/>
                </a:cubicBezTo>
                <a:lnTo>
                  <a:pt x="4445540" y="767"/>
                </a:ln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90356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4c1f397-7fe3-4aa6-8364-944cfe75bf98"/>
  <p:tag name="COMMONDATA" val="eyJoZGlkIjoiNjRmYTE2MzI2ODUzY2FhMWI0ZjE4ZDc3NmYwZmRjNzY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5579</TotalTime>
  <Words>4840</Words>
  <Application>Microsoft Macintosh PowerPoint</Application>
  <PresentationFormat>全屏显示(4:3)</PresentationFormat>
  <Paragraphs>763</Paragraphs>
  <Slides>51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楷体_GB2312</vt:lpstr>
      <vt:lpstr>宋体</vt:lpstr>
      <vt:lpstr>微软雅黑</vt:lpstr>
      <vt:lpstr>Arial Unicode MS</vt:lpstr>
      <vt:lpstr>Arial</vt:lpstr>
      <vt:lpstr>Franklin Gothic Medium</vt:lpstr>
      <vt:lpstr>Monotype Sorts</vt:lpstr>
      <vt:lpstr>Times New Roman</vt:lpstr>
      <vt:lpstr>Wingdings</vt:lpstr>
      <vt:lpstr>1_Office 主题</vt:lpstr>
      <vt:lpstr>PowerPoint 演示文稿</vt:lpstr>
      <vt:lpstr>多模式匹配算法</vt:lpstr>
      <vt:lpstr>PowerPoint 演示文稿</vt:lpstr>
      <vt:lpstr>AC算法----有限自动机的多模式匹配算法</vt:lpstr>
      <vt:lpstr>AC算法-实现的原理</vt:lpstr>
      <vt:lpstr>AC算法-实现的原理</vt:lpstr>
      <vt:lpstr>Trie的特点</vt:lpstr>
      <vt:lpstr>如何与kmp联系在一起？</vt:lpstr>
      <vt:lpstr>先看到底是什么样的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{hers,his,she}</vt:lpstr>
      <vt:lpstr>失效函数</vt:lpstr>
      <vt:lpstr>失效函数</vt:lpstr>
      <vt:lpstr>输出函数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Microsoft Office User</cp:lastModifiedBy>
  <cp:revision>394</cp:revision>
  <dcterms:created xsi:type="dcterms:W3CDTF">2004-08-18T02:07:00Z</dcterms:created>
  <dcterms:modified xsi:type="dcterms:W3CDTF">2023-10-19T22:28:29Z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6B4C86AF93D34828B70BAED0604BF6C7_13</vt:lpwstr>
  </property>
</Properties>
</file>