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9" r:id="rId2"/>
    <p:sldId id="403" r:id="rId3"/>
    <p:sldId id="406" r:id="rId4"/>
    <p:sldId id="407" r:id="rId5"/>
    <p:sldId id="405" r:id="rId6"/>
    <p:sldId id="1325" r:id="rId7"/>
    <p:sldId id="1328" r:id="rId8"/>
    <p:sldId id="1331" r:id="rId9"/>
    <p:sldId id="408" r:id="rId10"/>
    <p:sldId id="867" r:id="rId11"/>
    <p:sldId id="404" r:id="rId12"/>
    <p:sldId id="409" r:id="rId13"/>
    <p:sldId id="410" r:id="rId14"/>
    <p:sldId id="1333" r:id="rId15"/>
    <p:sldId id="411" r:id="rId16"/>
    <p:sldId id="1332" r:id="rId17"/>
    <p:sldId id="412" r:id="rId18"/>
    <p:sldId id="413" r:id="rId19"/>
    <p:sldId id="1334" r:id="rId20"/>
    <p:sldId id="1337" r:id="rId21"/>
    <p:sldId id="414" r:id="rId22"/>
    <p:sldId id="415" r:id="rId23"/>
    <p:sldId id="416" r:id="rId24"/>
    <p:sldId id="1335" r:id="rId25"/>
    <p:sldId id="417" r:id="rId26"/>
    <p:sldId id="418" r:id="rId27"/>
    <p:sldId id="419" r:id="rId28"/>
    <p:sldId id="1322" r:id="rId29"/>
    <p:sldId id="1338" r:id="rId30"/>
    <p:sldId id="1339" r:id="rId31"/>
    <p:sldId id="1340" r:id="rId32"/>
    <p:sldId id="1341" r:id="rId33"/>
    <p:sldId id="1342" r:id="rId34"/>
    <p:sldId id="1343" r:id="rId35"/>
    <p:sldId id="1344" r:id="rId36"/>
    <p:sldId id="1345" r:id="rId37"/>
    <p:sldId id="1346" r:id="rId38"/>
    <p:sldId id="1347" r:id="rId39"/>
    <p:sldId id="1348" r:id="rId40"/>
    <p:sldId id="1349" r:id="rId41"/>
    <p:sldId id="1350" r:id="rId42"/>
    <p:sldId id="1351" r:id="rId43"/>
    <p:sldId id="1352" r:id="rId44"/>
    <p:sldId id="420" r:id="rId45"/>
    <p:sldId id="421" r:id="rId46"/>
    <p:sldId id="422" r:id="rId47"/>
    <p:sldId id="423" r:id="rId48"/>
    <p:sldId id="635" r:id="rId49"/>
    <p:sldId id="1315" r:id="rId50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33CC"/>
    <a:srgbClr val="FF3300"/>
    <a:srgbClr val="03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6391" autoAdjust="0"/>
  </p:normalViewPr>
  <p:slideViewPr>
    <p:cSldViewPr showGuides="1">
      <p:cViewPr varScale="1">
        <p:scale>
          <a:sx n="158" d="100"/>
          <a:sy n="158" d="100"/>
        </p:scale>
        <p:origin x="304" y="192"/>
      </p:cViewPr>
      <p:guideLst>
        <p:guide orient="horz" pos="2041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4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</a:t>
            </a:fld>
            <a:endParaRPr lang="en-US" altLang="zh-CN" sz="1200" dirty="0"/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13</a:t>
            </a:fld>
            <a:endParaRPr lang="en-US" altLang="zh-CN" sz="1200" dirty="0"/>
          </a:p>
        </p:txBody>
      </p:sp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14</a:t>
            </a:fld>
            <a:endParaRPr lang="en-US" altLang="zh-CN" sz="1200" dirty="0"/>
          </a:p>
        </p:txBody>
      </p:sp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03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15</a:t>
            </a:fld>
            <a:endParaRPr lang="en-US" altLang="zh-CN" sz="1200" dirty="0"/>
          </a:p>
        </p:txBody>
      </p:sp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17</a:t>
            </a:fld>
            <a:endParaRPr lang="en-US" altLang="zh-CN" sz="1200" dirty="0"/>
          </a:p>
        </p:txBody>
      </p:sp>
      <p:sp>
        <p:nvSpPr>
          <p:cNvPr id="2058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5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18</a:t>
            </a:fld>
            <a:endParaRPr lang="en-US" altLang="zh-CN" sz="1200" dirty="0"/>
          </a:p>
        </p:txBody>
      </p:sp>
      <p:sp>
        <p:nvSpPr>
          <p:cNvPr id="2078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7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20</a:t>
            </a:fld>
            <a:endParaRPr lang="en-US" altLang="zh-CN" sz="1200" dirty="0"/>
          </a:p>
        </p:txBody>
      </p:sp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97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21</a:t>
            </a:fld>
            <a:endParaRPr lang="en-US" altLang="zh-CN" sz="1200" dirty="0"/>
          </a:p>
        </p:txBody>
      </p:sp>
      <p:sp>
        <p:nvSpPr>
          <p:cNvPr id="209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9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22</a:t>
            </a:fld>
            <a:endParaRPr lang="en-US" altLang="zh-CN" sz="1200" dirty="0"/>
          </a:p>
        </p:txBody>
      </p:sp>
      <p:sp>
        <p:nvSpPr>
          <p:cNvPr id="2119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1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23</a:t>
            </a:fld>
            <a:endParaRPr lang="en-US" altLang="zh-CN" sz="1200" dirty="0"/>
          </a:p>
        </p:txBody>
      </p:sp>
      <p:sp>
        <p:nvSpPr>
          <p:cNvPr id="214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4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25</a:t>
            </a:fld>
            <a:endParaRPr lang="en-US" altLang="zh-CN" sz="1200" dirty="0"/>
          </a:p>
        </p:txBody>
      </p:sp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26</a:t>
            </a:fld>
            <a:endParaRPr lang="en-US" altLang="zh-CN" sz="1200" dirty="0"/>
          </a:p>
        </p:txBody>
      </p:sp>
      <p:sp>
        <p:nvSpPr>
          <p:cNvPr id="2181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27</a:t>
            </a:fld>
            <a:endParaRPr lang="en-US" altLang="zh-CN" sz="1200" dirty="0"/>
          </a:p>
        </p:txBody>
      </p:sp>
      <p:sp>
        <p:nvSpPr>
          <p:cNvPr id="2201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44</a:t>
            </a:fld>
            <a:endParaRPr lang="en-US" altLang="zh-CN" sz="1200" dirty="0"/>
          </a:p>
        </p:txBody>
      </p:sp>
      <p:sp>
        <p:nvSpPr>
          <p:cNvPr id="2222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22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45</a:t>
            </a:fld>
            <a:endParaRPr lang="en-US" altLang="zh-CN" sz="1200" dirty="0"/>
          </a:p>
        </p:txBody>
      </p:sp>
      <p:sp>
        <p:nvSpPr>
          <p:cNvPr id="2242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46</a:t>
            </a:fld>
            <a:endParaRPr lang="en-US" altLang="zh-CN" sz="1200" dirty="0"/>
          </a:p>
        </p:txBody>
      </p:sp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47</a:t>
            </a:fld>
            <a:endParaRPr lang="en-US" altLang="zh-CN" sz="1200" dirty="0"/>
          </a:p>
        </p:txBody>
      </p:sp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3</a:t>
            </a:fld>
            <a:endParaRPr lang="en-US" altLang="zh-CN" sz="1200" dirty="0"/>
          </a:p>
        </p:txBody>
      </p:sp>
      <p:sp>
        <p:nvSpPr>
          <p:cNvPr id="1873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5</a:t>
            </a:fld>
            <a:endParaRPr lang="en-US" altLang="zh-CN" sz="1200" dirty="0"/>
          </a:p>
        </p:txBody>
      </p:sp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9</a:t>
            </a:fld>
            <a:endParaRPr lang="en-US" altLang="zh-CN" sz="1200" dirty="0"/>
          </a:p>
        </p:txBody>
      </p:sp>
      <p:sp>
        <p:nvSpPr>
          <p:cNvPr id="1955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5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10</a:t>
            </a:fld>
            <a:endParaRPr lang="en-US" altLang="zh-CN" sz="1200" dirty="0"/>
          </a:p>
        </p:txBody>
      </p:sp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11</a:t>
            </a:fld>
            <a:endParaRPr lang="en-US" altLang="zh-CN" sz="1200" dirty="0"/>
          </a:p>
        </p:txBody>
      </p:sp>
      <p:sp>
        <p:nvSpPr>
          <p:cNvPr id="1976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7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12</a:t>
            </a:fld>
            <a:endParaRPr lang="en-US" altLang="zh-CN" sz="1200" dirty="0"/>
          </a:p>
        </p:txBody>
      </p:sp>
      <p:sp>
        <p:nvSpPr>
          <p:cNvPr id="1996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9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122680"/>
            <a:ext cx="78867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602356"/>
            <a:ext cx="7886700" cy="16554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4DF-5DAF-8942-8809-7549A96DA27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327026"/>
            <a:ext cx="78867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0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0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B3A974-94E0-784F-B3DA-96F1FF8FB45F}" type="datetimeFigureOut">
              <a:rPr lang="zh-CN" altLang="en-US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0919B-B4AB-9741-8558-9504775A50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3FF57-9DF0-4B44-A3E0-A5834B15D24F}" type="datetimeFigureOut">
              <a:rPr lang="zh-CN" altLang="en-US"/>
              <a:t>2023/10/22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DB4B6-99EF-E34F-A458-571EFDA1439C}" type="datetimeFigureOut">
              <a:rPr lang="zh-CN" altLang="en-US"/>
              <a:t>2023/10/22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 txBox="1"/>
          <p:nvPr/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D632F2-D304-9B40-98EA-D3D58DA80E65}" type="slidenum">
              <a:rPr lang="zh-CN" altLang="en-US" sz="1600">
                <a:latin typeface="Arial Unicode MS" panose="020B0604020202020204" charset="-122"/>
                <a:cs typeface="Arial Unicode MS" panose="020B0604020202020204" charset="-122"/>
              </a:rPr>
              <a:t>‹#›</a:t>
            </a:fld>
            <a:r>
              <a:rPr lang="en-US" altLang="zh-CN" sz="1600">
                <a:latin typeface="Arial Unicode MS" panose="020B0604020202020204" charset="-122"/>
                <a:cs typeface="Arial Unicode MS" panose="020B0604020202020204" charset="-122"/>
              </a:rPr>
              <a:t>/43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702436"/>
            <a:ext cx="78867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4AE7-26EC-0148-A357-DD3C7FD7109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59100"/>
            <a:ext cx="7886700" cy="27813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722121"/>
            <a:ext cx="7886700" cy="1102995"/>
          </a:xfrm>
        </p:spPr>
        <p:txBody>
          <a:bodyPr lIns="144145" anchor="b" anchorCtr="0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EEB-2E2A-DF4A-9E58-105270FF4219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A5F-FC16-9841-AD03-8B8DB561F239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365125"/>
            <a:ext cx="78867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602" y="1482091"/>
            <a:ext cx="3915728" cy="8235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0070C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2368551"/>
            <a:ext cx="3916680" cy="382079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2492" y="1482091"/>
            <a:ext cx="3822859" cy="8235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0070C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92492" y="2368551"/>
            <a:ext cx="3822859" cy="382079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765-4B7D-2143-8328-FBBE326002BF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905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4" y="457200"/>
            <a:ext cx="3294221" cy="1055370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512118" y="1694180"/>
            <a:ext cx="3295174" cy="448056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29" y="-7620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1" y="457200"/>
            <a:ext cx="3209925" cy="105537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07182" y="1694180"/>
            <a:ext cx="3210401" cy="448056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4F64-6D8C-8A48-B4BA-523317561A37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cxnSp>
        <p:nvCxnSpPr>
          <p:cNvPr id="12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5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6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</p:sldLayoutIdLst>
  <p:transition spd="slow"/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4" Type="http://schemas.openxmlformats.org/officeDocument/2006/relationships/image" Target="../media/image1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6"/>
          <p:cNvSpPr>
            <a:spLocks noRot="1" noChangeArrowheads="1"/>
          </p:cNvSpPr>
          <p:nvPr/>
        </p:nvSpPr>
        <p:spPr bwMode="auto">
          <a:xfrm>
            <a:off x="684213" y="2349500"/>
            <a:ext cx="77724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ClrTx/>
            </a:pPr>
            <a:r>
              <a:rPr lang="zh-CN" altLang="en-US" sz="7200" b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信息内容安全</a:t>
            </a:r>
          </a:p>
        </p:txBody>
      </p:sp>
      <p:sp>
        <p:nvSpPr>
          <p:cNvPr id="54280" name="Rectangle 8"/>
          <p:cNvSpPr>
            <a:spLocks noRot="1" noChangeArrowheads="1"/>
          </p:cNvSpPr>
          <p:nvPr/>
        </p:nvSpPr>
        <p:spPr bwMode="auto">
          <a:xfrm>
            <a:off x="900113" y="3500438"/>
            <a:ext cx="77724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第三章 字符串匹配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045" y="429895"/>
            <a:ext cx="3780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信息内容安全课程</a:t>
            </a:r>
            <a:r>
              <a:rPr lang="en-US" altLang="zh-CN" b="1" dirty="0"/>
              <a:t>2023</a:t>
            </a:r>
            <a:r>
              <a:rPr lang="zh-CN" altLang="en-US" b="1" dirty="0"/>
              <a:t>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88AE94-7956-64B3-F183-FF616D770714}"/>
              </a:ext>
            </a:extLst>
          </p:cNvPr>
          <p:cNvSpPr txBox="1"/>
          <p:nvPr/>
        </p:nvSpPr>
        <p:spPr>
          <a:xfrm>
            <a:off x="2555776" y="472514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3.4 –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wm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算法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10</a:t>
            </a:fld>
            <a:endParaRPr lang="en-US" altLang="zh-CN" sz="1400" dirty="0"/>
          </a:p>
        </p:txBody>
      </p:sp>
      <p:sp>
        <p:nvSpPr>
          <p:cNvPr id="215042" name="Rectangle 3"/>
          <p:cNvSpPr>
            <a:spLocks noGrp="1" noRot="1"/>
          </p:cNvSpPr>
          <p:nvPr>
            <p:ph idx="1"/>
          </p:nvPr>
        </p:nvSpPr>
        <p:spPr>
          <a:xfrm>
            <a:off x="628650" y="913131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总的来说，这几个主要数据结构（</a:t>
            </a:r>
            <a:r>
              <a:rPr lang="en-US" altLang="zh-CN" sz="2400" dirty="0"/>
              <a:t>SHIFT</a:t>
            </a:r>
            <a:r>
              <a:rPr lang="zh-CN" altLang="en-US" sz="2400" dirty="0"/>
              <a:t>表、</a:t>
            </a:r>
            <a:r>
              <a:rPr lang="en-US" altLang="zh-CN" sz="2400" dirty="0"/>
              <a:t>HASH</a:t>
            </a:r>
            <a:r>
              <a:rPr lang="zh-CN" altLang="en-US" sz="2400" dirty="0"/>
              <a:t>表、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表、</a:t>
            </a:r>
            <a:r>
              <a:rPr lang="en-US" altLang="zh-CN" sz="2400" dirty="0"/>
              <a:t>PREFIX</a:t>
            </a:r>
            <a:r>
              <a:rPr lang="zh-CN" altLang="en-US" sz="2400" dirty="0"/>
              <a:t>表）之间的关系见图 </a:t>
            </a:r>
          </a:p>
        </p:txBody>
      </p:sp>
      <p:sp>
        <p:nvSpPr>
          <p:cNvPr id="215043" name="Rectangle 5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971550" y="1700213"/>
          <a:ext cx="77041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53125" imgH="3371850" progId="Word.Picture.8">
                  <p:embed/>
                </p:oleObj>
              </mc:Choice>
              <mc:Fallback>
                <p:oleObj r:id="rId3" imgW="5953125" imgH="337185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7704138" cy="475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11</a:t>
            </a:fld>
            <a:endParaRPr lang="en-US" altLang="zh-CN" sz="1400" dirty="0"/>
          </a:p>
        </p:txBody>
      </p:sp>
      <p:sp>
        <p:nvSpPr>
          <p:cNvPr id="196610" name="Rectangle 3"/>
          <p:cNvSpPr>
            <a:spLocks noGrp="1" noRot="1"/>
          </p:cNvSpPr>
          <p:nvPr>
            <p:ph idx="1"/>
          </p:nvPr>
        </p:nvSpPr>
        <p:spPr>
          <a:xfrm>
            <a:off x="628650" y="1487171"/>
            <a:ext cx="7886700" cy="4474845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算法的基本思想：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 dirty="0"/>
              <a:t>在预处理阶段，算法主要使用了三个数据结构：</a:t>
            </a:r>
            <a:r>
              <a:rPr lang="en-US" altLang="zh-CN" sz="2400" b="1" dirty="0"/>
              <a:t>SHIFT</a:t>
            </a:r>
            <a:r>
              <a:rPr lang="zh-CN" altLang="en-US" sz="2400" b="1" dirty="0"/>
              <a:t>表、</a:t>
            </a:r>
            <a:r>
              <a:rPr lang="en-US" altLang="zh-CN" sz="2400" b="1" dirty="0"/>
              <a:t>HASH</a:t>
            </a:r>
            <a:r>
              <a:rPr lang="zh-CN" altLang="en-US" sz="2400" b="1" dirty="0"/>
              <a:t>表、和</a:t>
            </a:r>
            <a:r>
              <a:rPr lang="en-US" altLang="zh-CN" sz="2400" b="1" dirty="0"/>
              <a:t>PREFIX</a:t>
            </a:r>
            <a:r>
              <a:rPr lang="zh-CN" altLang="en-US" sz="2400" b="1" dirty="0"/>
              <a:t>表 。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/>
              <a:t>在搜索查找阶段，</a:t>
            </a:r>
            <a:r>
              <a:rPr lang="en-US" altLang="zh-CN" sz="2400" dirty="0"/>
              <a:t>SHIFT</a:t>
            </a:r>
            <a:r>
              <a:rPr lang="zh-CN" altLang="en-US" sz="2400" dirty="0"/>
              <a:t>表用于在扫描文本串的时候</a:t>
            </a:r>
            <a:r>
              <a:rPr lang="en-US" altLang="zh-CN" sz="2400" dirty="0"/>
              <a:t>,</a:t>
            </a:r>
            <a:r>
              <a:rPr lang="zh-CN" altLang="en-US" sz="2400" dirty="0"/>
              <a:t>根据读入字符串决定可以跳过的字符数</a:t>
            </a:r>
            <a:r>
              <a:rPr lang="en-US" altLang="zh-CN" sz="2400" dirty="0"/>
              <a:t>,</a:t>
            </a:r>
            <a:r>
              <a:rPr lang="zh-CN" altLang="en-US" sz="2400" dirty="0"/>
              <a:t>如果相应的跳跃值为</a:t>
            </a:r>
            <a:r>
              <a:rPr lang="en-US" altLang="zh-CN" sz="2400" dirty="0"/>
              <a:t>0,</a:t>
            </a:r>
            <a:r>
              <a:rPr lang="zh-CN" altLang="en-US" sz="2400" dirty="0"/>
              <a:t>则说明可能产生匹配</a:t>
            </a:r>
            <a:r>
              <a:rPr lang="en-US" altLang="zh-CN" sz="2400" dirty="0"/>
              <a:t>,</a:t>
            </a:r>
            <a:r>
              <a:rPr lang="zh-CN" altLang="en-US" sz="2400" dirty="0"/>
              <a:t>就要用到</a:t>
            </a:r>
            <a:r>
              <a:rPr lang="en-US" altLang="zh-CN" sz="2400" dirty="0"/>
              <a:t>HASH</a:t>
            </a:r>
            <a:r>
              <a:rPr lang="zh-CN" altLang="en-US" sz="2400" dirty="0"/>
              <a:t>表和</a:t>
            </a:r>
            <a:r>
              <a:rPr lang="en-US" altLang="zh-CN" sz="2400" dirty="0"/>
              <a:t>PREFIX</a:t>
            </a:r>
            <a:r>
              <a:rPr lang="zh-CN" altLang="en-US" sz="2400" dirty="0"/>
              <a:t>表进一步判断</a:t>
            </a:r>
            <a:r>
              <a:rPr lang="en-US" altLang="zh-CN" sz="2400" dirty="0"/>
              <a:t>,</a:t>
            </a:r>
            <a:r>
              <a:rPr lang="zh-CN" altLang="en-US" sz="2400" dirty="0"/>
              <a:t>以决定有哪些匹配候选模式</a:t>
            </a:r>
            <a:r>
              <a:rPr lang="en-US" altLang="zh-CN" sz="2400" dirty="0"/>
              <a:t>,</a:t>
            </a:r>
            <a:r>
              <a:rPr lang="zh-CN" altLang="en-US" sz="2400" dirty="0"/>
              <a:t>并验证究竟是哪个或者哪些候选模式完全匹配</a:t>
            </a:r>
            <a:r>
              <a:rPr lang="en-US" altLang="zh-CN" sz="2400" dirty="0"/>
              <a:t>.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/>
          </a:p>
        </p:txBody>
      </p:sp>
      <p:sp>
        <p:nvSpPr>
          <p:cNvPr id="356356" name="Rectangle 4"/>
          <p:cNvSpPr>
            <a:spLocks noGrp="1" noRot="1" noChangeArrowheads="1"/>
          </p:cNvSpPr>
          <p:nvPr/>
        </p:nvSpPr>
        <p:spPr>
          <a:xfrm>
            <a:off x="628650" y="-17780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预处理过程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12</a:t>
            </a:fld>
            <a:endParaRPr lang="en-US" altLang="zh-CN" sz="1400" dirty="0"/>
          </a:p>
        </p:txBody>
      </p:sp>
      <p:sp>
        <p:nvSpPr>
          <p:cNvPr id="357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61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198659" name="Rectangle 3"/>
          <p:cNvSpPr>
            <a:spLocks noGrp="1" noRot="1"/>
          </p:cNvSpPr>
          <p:nvPr>
            <p:ph idx="1"/>
          </p:nvPr>
        </p:nvSpPr>
        <p:spPr>
          <a:xfrm>
            <a:off x="628650" y="1102360"/>
            <a:ext cx="7886700" cy="507492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SHIFT</a:t>
            </a:r>
            <a:r>
              <a:rPr lang="zh-CN" altLang="en-US" sz="2400" dirty="0">
                <a:solidFill>
                  <a:srgbClr val="C00000"/>
                </a:solidFill>
              </a:rPr>
              <a:t>表和常规</a:t>
            </a:r>
            <a:r>
              <a:rPr lang="en-US" altLang="zh-CN" sz="2400" dirty="0">
                <a:solidFill>
                  <a:srgbClr val="C00000"/>
                </a:solidFill>
              </a:rPr>
              <a:t>Boyer-Moore</a:t>
            </a:r>
            <a:r>
              <a:rPr lang="zh-CN" altLang="en-US" sz="2400" dirty="0">
                <a:solidFill>
                  <a:srgbClr val="C00000"/>
                </a:solidFill>
              </a:rPr>
              <a:t>类算法的</a:t>
            </a:r>
            <a:r>
              <a:rPr lang="en-US" altLang="zh-CN" sz="2400" dirty="0">
                <a:solidFill>
                  <a:srgbClr val="C00000"/>
                </a:solidFill>
              </a:rPr>
              <a:t>bad-character</a:t>
            </a:r>
            <a:r>
              <a:rPr lang="zh-CN" altLang="en-US" sz="2400" dirty="0">
                <a:solidFill>
                  <a:srgbClr val="C00000"/>
                </a:solidFill>
              </a:rPr>
              <a:t>表相似</a:t>
            </a:r>
            <a:r>
              <a:rPr lang="zh-CN" altLang="en-US" sz="2400" dirty="0"/>
              <a:t>，搜索文本时用来决定文本指针移动（跳过）多少个字符；但又不完全相同：其移动的距离是基于模式最后</a:t>
            </a:r>
            <a:r>
              <a:rPr lang="en-US" altLang="zh-CN" sz="2400" dirty="0"/>
              <a:t>B</a:t>
            </a:r>
            <a:r>
              <a:rPr lang="zh-CN" altLang="en-US" sz="2400" dirty="0"/>
              <a:t>个字符，而不是一个字符。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400" dirty="0"/>
              <a:t>例如，若文本中当前长度为</a:t>
            </a:r>
            <a:r>
              <a:rPr lang="en-US" altLang="zh-CN" sz="2400" dirty="0"/>
              <a:t>B</a:t>
            </a:r>
            <a:r>
              <a:rPr lang="zh-CN" altLang="en-US" sz="2400" dirty="0"/>
              <a:t>的子串在任何模式（注意，所有模式“长度”均为</a:t>
            </a:r>
            <a:r>
              <a:rPr lang="en-US" altLang="zh-CN" sz="2400" dirty="0"/>
              <a:t>m</a:t>
            </a:r>
            <a:r>
              <a:rPr lang="zh-CN" altLang="en-US" sz="2400" dirty="0"/>
              <a:t>）中均未出现，则我们可以将文本指针向前移动</a:t>
            </a:r>
            <a:r>
              <a:rPr lang="en-US" altLang="zh-CN" sz="2400" dirty="0"/>
              <a:t>m-B+1</a:t>
            </a:r>
            <a:r>
              <a:rPr lang="zh-CN" altLang="en-US" sz="2400" dirty="0"/>
              <a:t>个字符。现在假定对于每一个长度为</a:t>
            </a:r>
            <a:r>
              <a:rPr lang="en-US" altLang="zh-CN" sz="2400" dirty="0"/>
              <a:t>B</a:t>
            </a:r>
            <a:r>
              <a:rPr lang="zh-CN" altLang="en-US" sz="2400" dirty="0"/>
              <a:t>的子串在</a:t>
            </a:r>
            <a:r>
              <a:rPr lang="en-US" altLang="zh-CN" sz="2400" dirty="0"/>
              <a:t>SHIFT</a:t>
            </a:r>
            <a:r>
              <a:rPr lang="zh-CN" altLang="en-US" sz="2400" dirty="0"/>
              <a:t>表中都有一个入口，则</a:t>
            </a:r>
            <a:r>
              <a:rPr lang="en-US" altLang="zh-CN" sz="2400" dirty="0"/>
              <a:t>SHIFT</a:t>
            </a:r>
            <a:r>
              <a:rPr lang="zh-CN" altLang="en-US" sz="2400" dirty="0"/>
              <a:t>表的大小为</a:t>
            </a:r>
            <a:r>
              <a:rPr lang="en-US" altLang="zh-CN" sz="2400" dirty="0"/>
              <a:t>c^B</a:t>
            </a:r>
            <a:r>
              <a:rPr lang="zh-CN" altLang="en-US" sz="2400" dirty="0"/>
              <a:t>。（算法中实际使用的是压缩的表，让一些子串映射到</a:t>
            </a:r>
            <a:r>
              <a:rPr lang="en-US" altLang="zh-CN" sz="2400" dirty="0"/>
              <a:t>SHIFT</a:t>
            </a:r>
            <a:r>
              <a:rPr lang="zh-CN" altLang="en-US" sz="2400" dirty="0"/>
              <a:t>表同一入口来节省空间。）每个长度为</a:t>
            </a:r>
            <a:r>
              <a:rPr lang="en-US" altLang="zh-CN" sz="2400" dirty="0"/>
              <a:t>B</a:t>
            </a:r>
            <a:r>
              <a:rPr lang="zh-CN" altLang="en-US" sz="2400" dirty="0"/>
              <a:t>的子串映射（哈希函数）为一个整数，作为</a:t>
            </a:r>
            <a:r>
              <a:rPr lang="en-US" altLang="zh-CN" sz="2400" dirty="0"/>
              <a:t>SHIFT</a:t>
            </a:r>
            <a:r>
              <a:rPr lang="zh-CN" altLang="en-US" sz="2400" dirty="0"/>
              <a:t>表的索引。</a:t>
            </a:r>
            <a:r>
              <a:rPr lang="en-US" altLang="zh-CN" sz="2400" dirty="0"/>
              <a:t>SHIFT</a:t>
            </a:r>
            <a:r>
              <a:rPr lang="zh-CN" altLang="en-US" sz="2400" dirty="0"/>
              <a:t>表中的值决定了搜索文本时我们可以向前移动（跳跃）的值。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  <p:sp>
        <p:nvSpPr>
          <p:cNvPr id="200706" name="Rectangle 3"/>
          <p:cNvSpPr>
            <a:spLocks noGrp="1" noRot="1"/>
          </p:cNvSpPr>
          <p:nvPr>
            <p:ph idx="1"/>
          </p:nvPr>
        </p:nvSpPr>
        <p:spPr>
          <a:xfrm>
            <a:off x="628650" y="980728"/>
            <a:ext cx="7886700" cy="447484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设</a:t>
            </a:r>
            <a:r>
              <a:rPr lang="en-US" altLang="zh-CN" sz="2000" b="1" dirty="0"/>
              <a:t>X=x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…x</a:t>
            </a:r>
            <a:r>
              <a:rPr lang="en-US" altLang="zh-CN" sz="2000" b="1" baseline="-25000" dirty="0"/>
              <a:t>B</a:t>
            </a:r>
            <a:r>
              <a:rPr lang="zh-CN" altLang="en-US" sz="2000" b="1" dirty="0"/>
              <a:t>是我们搜索时当前文本指针所指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个字符。假定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被映射到</a:t>
            </a:r>
            <a:r>
              <a:rPr lang="en-US" altLang="zh-CN" sz="2000" b="1" dirty="0"/>
              <a:t>SHIFT</a:t>
            </a:r>
            <a:r>
              <a:rPr lang="zh-CN" altLang="en-US" sz="2000" b="1" dirty="0"/>
              <a:t>表第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个入口，则有两种情况：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．子串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未在任何模式中出现。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这种情况下，我们可以移动</a:t>
            </a:r>
            <a:r>
              <a:rPr lang="en-US" altLang="zh-CN" sz="2000" b="1" dirty="0"/>
              <a:t>m-B+1</a:t>
            </a:r>
            <a:r>
              <a:rPr lang="zh-CN" altLang="en-US" sz="2000" b="1" dirty="0"/>
              <a:t>个字符。	即</a:t>
            </a:r>
            <a:r>
              <a:rPr lang="en-US" altLang="zh-CN" sz="2000" b="1" dirty="0"/>
              <a:t>SHIFT[i]=m-B+1</a:t>
            </a:r>
            <a:r>
              <a:rPr lang="zh-CN" altLang="en-US" sz="2000" b="1" dirty="0"/>
              <a:t>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子串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在某些模式中出现。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这种情况下，可以首先找到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在这些模式（注意，这些模式的“长度”均为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）中的最右出现位置；假定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在模式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j</a:t>
            </a:r>
            <a:r>
              <a:rPr lang="zh-CN" altLang="en-US" sz="2000" b="1" dirty="0"/>
              <a:t>中位置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结束，并且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在其他模式中结束位置不会大于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，则</a:t>
            </a:r>
            <a:r>
              <a:rPr lang="en-US" altLang="zh-CN" sz="2000" b="1" dirty="0"/>
              <a:t>SHIFT[i]=m-q</a:t>
            </a:r>
            <a:r>
              <a:rPr lang="zh-CN" altLang="en-US" sz="2000" b="1" dirty="0"/>
              <a:t>。</a:t>
            </a:r>
          </a:p>
          <a:p>
            <a:pPr eaLnBrk="1" hangingPunct="1">
              <a:buNone/>
            </a:pPr>
            <a:endParaRPr lang="zh-CN" altLang="en-US" sz="2400" b="1" dirty="0"/>
          </a:p>
        </p:txBody>
      </p:sp>
      <p:sp>
        <p:nvSpPr>
          <p:cNvPr id="35840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13385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6" name="矩形 5"/>
          <p:cNvSpPr/>
          <p:nvPr/>
        </p:nvSpPr>
        <p:spPr>
          <a:xfrm>
            <a:off x="1437978" y="4694327"/>
            <a:ext cx="6048672" cy="394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文本</a:t>
            </a:r>
          </a:p>
        </p:txBody>
      </p:sp>
      <p:sp>
        <p:nvSpPr>
          <p:cNvPr id="7" name="矩形 6"/>
          <p:cNvSpPr/>
          <p:nvPr/>
        </p:nvSpPr>
        <p:spPr>
          <a:xfrm>
            <a:off x="1437978" y="5213071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模式集合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394784" y="5641219"/>
            <a:ext cx="2491466" cy="20029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98347" y="54110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86250" y="5088981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32971" y="5088980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58270" y="4694327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310186" y="4548600"/>
            <a:ext cx="576064" cy="3761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19717" y="42350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7510" y="4694328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495176" y="5088980"/>
            <a:ext cx="0" cy="71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95176" y="4690185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4416" y="4690186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97396" y="5801181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模式集合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454202" y="6308468"/>
            <a:ext cx="2448272" cy="780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57765" y="59991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945668" y="5095924"/>
            <a:ext cx="0" cy="71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1106" y="5839097"/>
            <a:ext cx="2686050" cy="358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C00000"/>
                </a:solidFill>
              </a:rPr>
              <a:t>子串</a:t>
            </a:r>
            <a:r>
              <a:rPr lang="en-US" altLang="zh-CN" sz="1600" b="1" dirty="0">
                <a:solidFill>
                  <a:srgbClr val="C00000"/>
                </a:solidFill>
              </a:rPr>
              <a:t>X</a:t>
            </a:r>
            <a:r>
              <a:rPr lang="zh-CN" altLang="en-US" sz="1600" b="1" dirty="0">
                <a:solidFill>
                  <a:srgbClr val="C00000"/>
                </a:solidFill>
              </a:rPr>
              <a:t>未在任何模式中出现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3886250" y="5712558"/>
            <a:ext cx="2059418" cy="436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37511" y="536831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m-B+1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  <p:sp>
        <p:nvSpPr>
          <p:cNvPr id="200706" name="Rectangle 3"/>
          <p:cNvSpPr>
            <a:spLocks noGrp="1" noRot="1"/>
          </p:cNvSpPr>
          <p:nvPr>
            <p:ph idx="1"/>
          </p:nvPr>
        </p:nvSpPr>
        <p:spPr>
          <a:xfrm>
            <a:off x="628650" y="980728"/>
            <a:ext cx="7886700" cy="447484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设</a:t>
            </a:r>
            <a:r>
              <a:rPr lang="en-US" altLang="zh-CN" sz="2000" b="1" dirty="0"/>
              <a:t>X=x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…x</a:t>
            </a:r>
            <a:r>
              <a:rPr lang="en-US" altLang="zh-CN" sz="2000" b="1" baseline="-25000" dirty="0"/>
              <a:t>B</a:t>
            </a:r>
            <a:r>
              <a:rPr lang="zh-CN" altLang="en-US" sz="2000" b="1" dirty="0"/>
              <a:t>是我们搜索时当前文本指针所指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个字符。假定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被映射到</a:t>
            </a:r>
            <a:r>
              <a:rPr lang="en-US" altLang="zh-CN" sz="2000" b="1" dirty="0"/>
              <a:t>SHIFT</a:t>
            </a:r>
            <a:r>
              <a:rPr lang="zh-CN" altLang="en-US" sz="2000" b="1" dirty="0"/>
              <a:t>表第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个入口，则有两种情况：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．子串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未在任何模式中出现。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这种情况下，我们可以移动</a:t>
            </a:r>
            <a:r>
              <a:rPr lang="en-US" altLang="zh-CN" sz="2000" b="1" dirty="0"/>
              <a:t>m-B+1</a:t>
            </a:r>
            <a:r>
              <a:rPr lang="zh-CN" altLang="en-US" sz="2000" b="1" dirty="0"/>
              <a:t>个字符。	即</a:t>
            </a:r>
            <a:r>
              <a:rPr lang="en-US" altLang="zh-CN" sz="2000" b="1" dirty="0"/>
              <a:t>SHIFT[i]=m-B+1</a:t>
            </a:r>
            <a:r>
              <a:rPr lang="zh-CN" altLang="en-US" sz="2000" b="1" dirty="0"/>
              <a:t>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子串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在某些模式中出现。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这种情况下，可以首先找到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在这些模式（注意，这些模式的“长度”均为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）中的最右出现位置；假定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在模式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j</a:t>
            </a:r>
            <a:r>
              <a:rPr lang="zh-CN" altLang="en-US" sz="2000" b="1" dirty="0"/>
              <a:t>中位置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结束，并且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在其他模式中结束位置不会大于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，则</a:t>
            </a:r>
            <a:r>
              <a:rPr lang="en-US" altLang="zh-CN" sz="2000" b="1" dirty="0"/>
              <a:t>SHIFT[i]=m-q</a:t>
            </a:r>
            <a:r>
              <a:rPr lang="zh-CN" altLang="en-US" sz="2000" b="1" dirty="0"/>
              <a:t>。</a:t>
            </a:r>
          </a:p>
          <a:p>
            <a:pPr eaLnBrk="1" hangingPunct="1">
              <a:buNone/>
            </a:pPr>
            <a:endParaRPr lang="zh-CN" altLang="en-US" sz="2400" b="1" dirty="0"/>
          </a:p>
        </p:txBody>
      </p:sp>
      <p:sp>
        <p:nvSpPr>
          <p:cNvPr id="35840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13385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6" name="矩形 5"/>
          <p:cNvSpPr/>
          <p:nvPr/>
        </p:nvSpPr>
        <p:spPr>
          <a:xfrm>
            <a:off x="1437978" y="4604688"/>
            <a:ext cx="6048672" cy="394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文本</a:t>
            </a:r>
          </a:p>
        </p:txBody>
      </p:sp>
      <p:sp>
        <p:nvSpPr>
          <p:cNvPr id="7" name="矩形 6"/>
          <p:cNvSpPr/>
          <p:nvPr/>
        </p:nvSpPr>
        <p:spPr>
          <a:xfrm>
            <a:off x="1443483" y="5060087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   模式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32971" y="5729780"/>
            <a:ext cx="2448272" cy="780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84299" y="56423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86250" y="4999342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32971" y="4999341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58270" y="4604688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347864" y="4524741"/>
            <a:ext cx="576064" cy="3761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80981" y="42210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7510" y="4604689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73129" y="5016983"/>
            <a:ext cx="13440" cy="98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95176" y="4600546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4416" y="4600547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4726528" y="4995199"/>
            <a:ext cx="0" cy="99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3483" y="5372850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模式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25448" y="5080428"/>
            <a:ext cx="517339" cy="268533"/>
            <a:chOff x="548199" y="5080695"/>
            <a:chExt cx="517339" cy="398796"/>
          </a:xfrm>
        </p:grpSpPr>
        <p:sp>
          <p:nvSpPr>
            <p:cNvPr id="26" name="矩形 25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04141" y="5382599"/>
            <a:ext cx="517339" cy="268533"/>
            <a:chOff x="548199" y="5080695"/>
            <a:chExt cx="517339" cy="398796"/>
          </a:xfrm>
        </p:grpSpPr>
        <p:sp>
          <p:nvSpPr>
            <p:cNvPr id="33" name="矩形 32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2278256" y="5988118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   模式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78256" y="6300881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模式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360221" y="6008459"/>
            <a:ext cx="517339" cy="268533"/>
            <a:chOff x="548199" y="5080695"/>
            <a:chExt cx="517339" cy="398796"/>
          </a:xfrm>
        </p:grpSpPr>
        <p:sp>
          <p:nvSpPr>
            <p:cNvPr id="45" name="矩形 44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38914" y="6310630"/>
            <a:ext cx="517339" cy="268533"/>
            <a:chOff x="548199" y="5080695"/>
            <a:chExt cx="517339" cy="398796"/>
          </a:xfrm>
        </p:grpSpPr>
        <p:sp>
          <p:nvSpPr>
            <p:cNvPr id="50" name="矩形 49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34314" y="50131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q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877560" y="5734654"/>
            <a:ext cx="836086" cy="5295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879959" y="5145692"/>
            <a:ext cx="13440" cy="98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3874557" y="565642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m-q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6444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15</a:t>
            </a:fld>
            <a:endParaRPr lang="en-US" altLang="zh-CN" sz="1400" dirty="0"/>
          </a:p>
        </p:txBody>
      </p:sp>
      <p:sp>
        <p:nvSpPr>
          <p:cNvPr id="365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13385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202755" name="Rectangle 3"/>
          <p:cNvSpPr>
            <a:spLocks noGrp="1" noRot="1"/>
          </p:cNvSpPr>
          <p:nvPr>
            <p:ph idx="1"/>
          </p:nvPr>
        </p:nvSpPr>
        <p:spPr>
          <a:xfrm>
            <a:off x="628650" y="972090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70000"/>
              </a:lnSpc>
            </a:pPr>
            <a:r>
              <a:rPr lang="zh-CN" altLang="en-US" sz="2400" b="1" dirty="0"/>
              <a:t>首先，将</a:t>
            </a:r>
            <a:r>
              <a:rPr lang="en-US" altLang="zh-CN" sz="2400" b="1" dirty="0"/>
              <a:t>SHIFT</a:t>
            </a:r>
            <a:r>
              <a:rPr lang="zh-CN" altLang="en-US" sz="2400" b="1" dirty="0"/>
              <a:t>表所有值初始化为</a:t>
            </a:r>
            <a:r>
              <a:rPr lang="en-US" altLang="zh-CN" sz="2400" b="1" dirty="0"/>
              <a:t>m-B+1</a:t>
            </a:r>
            <a:r>
              <a:rPr lang="zh-CN" altLang="en-US" sz="2400" b="1" dirty="0"/>
              <a:t>。为了计算</a:t>
            </a:r>
            <a:r>
              <a:rPr lang="en-US" altLang="zh-CN" sz="2400" b="1" dirty="0"/>
              <a:t>SHIFT</a:t>
            </a:r>
            <a:r>
              <a:rPr lang="zh-CN" altLang="en-US" sz="2400" b="1" dirty="0"/>
              <a:t>表的值，依次考虑每一个模式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=x</a:t>
            </a:r>
            <a:r>
              <a:rPr lang="en-US" altLang="zh-CN" sz="2400" b="1" i="1" baseline="-25000" dirty="0"/>
              <a:t>1</a:t>
            </a:r>
            <a:r>
              <a:rPr lang="en-US" altLang="zh-CN" sz="2400" b="1" i="1" dirty="0"/>
              <a:t>…x</a:t>
            </a:r>
            <a:r>
              <a:rPr lang="en-US" altLang="zh-CN" sz="2400" b="1" i="1" baseline="-25000" dirty="0"/>
              <a:t>m</a:t>
            </a:r>
            <a:r>
              <a:rPr lang="zh-CN" altLang="en-US" sz="2400" b="1" dirty="0"/>
              <a:t>。将模式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中每一个长度为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的子串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j-B+1</a:t>
            </a:r>
            <a:r>
              <a:rPr lang="en-US" altLang="zh-CN" sz="2400" b="1" i="1" dirty="0"/>
              <a:t>…x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/>
              <a:t>映射到</a:t>
            </a:r>
            <a:r>
              <a:rPr lang="en-US" altLang="zh-CN" sz="2400" b="1" dirty="0"/>
              <a:t>SHIFT</a:t>
            </a:r>
            <a:r>
              <a:rPr lang="zh-CN" altLang="en-US" sz="2400" b="1" dirty="0"/>
              <a:t>，并将其值设为当前值（所有初始值均为</a:t>
            </a:r>
            <a:r>
              <a:rPr lang="en-US" altLang="zh-CN" sz="2400" b="1" dirty="0"/>
              <a:t>m-B+1</a:t>
            </a:r>
            <a:r>
              <a:rPr lang="zh-CN" altLang="en-US" sz="2400" b="1" dirty="0"/>
              <a:t>）和</a:t>
            </a:r>
            <a:r>
              <a:rPr lang="en-US" altLang="zh-CN" sz="2400" b="1" dirty="0"/>
              <a:t>m-q(</a:t>
            </a:r>
            <a:r>
              <a:rPr lang="zh-CN" altLang="en-US" sz="2400" b="1" dirty="0"/>
              <a:t>到达这个子串所需的距离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中较小的。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360892" y="4149080"/>
            <a:ext cx="6091866" cy="2133422"/>
            <a:chOff x="1000414" y="4447304"/>
            <a:chExt cx="6091866" cy="2133422"/>
          </a:xfrm>
        </p:grpSpPr>
        <p:sp>
          <p:nvSpPr>
            <p:cNvPr id="2" name="矩形 1"/>
            <p:cNvSpPr/>
            <p:nvPr/>
          </p:nvSpPr>
          <p:spPr>
            <a:xfrm>
              <a:off x="1043608" y="4906554"/>
              <a:ext cx="6048672" cy="3946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文本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043608" y="5425298"/>
              <a:ext cx="244827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模式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000414" y="5932585"/>
              <a:ext cx="2448272" cy="7800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03977" y="5623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m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491880" y="5301208"/>
              <a:ext cx="0" cy="3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38601" y="5301207"/>
              <a:ext cx="0" cy="3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363900" y="4906554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2915816" y="4760827"/>
              <a:ext cx="576064" cy="3761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025347" y="444730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B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43140" y="4906555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100806" y="5301207"/>
              <a:ext cx="0" cy="712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100806" y="4902412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80046" y="4902413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103026" y="6013408"/>
              <a:ext cx="244827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模式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059832" y="6520695"/>
              <a:ext cx="2448272" cy="7800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4063395" y="621139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m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5551298" y="5308151"/>
              <a:ext cx="0" cy="712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3851920" y="5636161"/>
            <a:ext cx="2059418" cy="436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503181" y="529191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m-B+1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16</a:t>
            </a:fld>
            <a:endParaRPr lang="en-US" altLang="zh-CN" sz="1400" dirty="0"/>
          </a:p>
        </p:txBody>
      </p:sp>
      <p:sp>
        <p:nvSpPr>
          <p:cNvPr id="4" name="矩形 3"/>
          <p:cNvSpPr/>
          <p:nvPr/>
        </p:nvSpPr>
        <p:spPr>
          <a:xfrm>
            <a:off x="251520" y="1124744"/>
            <a:ext cx="8136904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03587"/>
              </p:ext>
            </p:extLst>
          </p:nvPr>
        </p:nvGraphicFramePr>
        <p:xfrm>
          <a:off x="395536" y="1696750"/>
          <a:ext cx="7416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5">
                  <a:extLst>
                    <a:ext uri="{9D8B030D-6E8A-4147-A177-3AD203B41FA5}">
                      <a16:colId xmlns:a16="http://schemas.microsoft.com/office/drawing/2014/main" val="322474187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29405600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147503378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29577632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71931208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76566297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38992553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423235285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413180157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68250008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29963485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615697346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825919105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07514931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449037987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1229172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th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hi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in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ne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sh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ni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ch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hu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ur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rc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ou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uc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nk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ki</a:t>
                      </a:r>
                    </a:p>
                  </a:txBody>
                  <a:tcPr marL="91436" marR="91436" marT="45749" marB="45749"/>
                </a:tc>
                <a:extLst>
                  <a:ext uri="{0D108BD9-81ED-4DB2-BD59-A6C34878D82A}">
                    <a16:rowId xmlns:a16="http://schemas.microsoft.com/office/drawing/2014/main" val="3431428823"/>
                  </a:ext>
                </a:extLst>
              </a:tr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extLst>
                  <a:ext uri="{0D108BD9-81ED-4DB2-BD59-A6C34878D82A}">
                    <a16:rowId xmlns:a16="http://schemas.microsoft.com/office/drawing/2014/main" val="407045198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74748" y="2786827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23994"/>
              </p:ext>
            </p:extLst>
          </p:nvPr>
        </p:nvGraphicFramePr>
        <p:xfrm>
          <a:off x="401470" y="3708328"/>
          <a:ext cx="6096000" cy="2621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634251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60808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2674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88997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36064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56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8990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8419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45925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3500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to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ou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ur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  <a:p>
                      <a:pPr algn="ctr"/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</a:p>
                    <a:p>
                      <a:pPr algn="ctr"/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rc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7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0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</a:p>
                    <a:p>
                      <a:pPr algn="ctr"/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in/</a:t>
                      </a:r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uc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nk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hu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9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1200" dirty="0"/>
                        <a:t>{1}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{4}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71393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416251" y="2572397"/>
            <a:ext cx="3600400" cy="322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23398" y="2474434"/>
            <a:ext cx="2072080" cy="3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75857" y="278257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thinne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387620" y="3244242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737014" y="3385227"/>
            <a:ext cx="2266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99720" y="32314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q=2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75784" y="333935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q=5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5856" y="250419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123456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8897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17</a:t>
            </a:fld>
            <a:endParaRPr lang="en-US" altLang="zh-CN" sz="1400" dirty="0"/>
          </a:p>
        </p:txBody>
      </p:sp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  <a:t>HASH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表 </a:t>
            </a:r>
          </a:p>
        </p:txBody>
      </p:sp>
      <p:sp>
        <p:nvSpPr>
          <p:cNvPr id="20480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只要</a:t>
            </a:r>
            <a:r>
              <a:rPr lang="en-US" altLang="zh-CN" sz="2400" dirty="0"/>
              <a:t>SHIFT</a:t>
            </a:r>
            <a:r>
              <a:rPr lang="zh-CN" altLang="en-US" sz="2400" dirty="0"/>
              <a:t>表移动值大于</a:t>
            </a:r>
            <a:r>
              <a:rPr lang="en-US" altLang="zh-CN" sz="2400" dirty="0"/>
              <a:t>0</a:t>
            </a:r>
            <a:r>
              <a:rPr lang="zh-CN" altLang="en-US" sz="2400" dirty="0"/>
              <a:t>，就可以安全的向前移动文本指针，继续扫描。实际上大多数情况下都是这样。在一个实验中，模式个数为</a:t>
            </a:r>
            <a:r>
              <a:rPr lang="en-US" altLang="zh-CN" sz="2400" dirty="0"/>
              <a:t>100</a:t>
            </a:r>
            <a:r>
              <a:rPr lang="zh-CN" altLang="en-US" sz="2400" dirty="0"/>
              <a:t>时</a:t>
            </a:r>
            <a:r>
              <a:rPr lang="en-US" altLang="zh-CN" sz="2400" dirty="0"/>
              <a:t>SHIFT</a:t>
            </a:r>
            <a:r>
              <a:rPr lang="zh-CN" altLang="en-US" sz="2400" dirty="0"/>
              <a:t>表值为</a:t>
            </a:r>
            <a:r>
              <a:rPr lang="en-US" altLang="zh-CN" sz="2400" dirty="0"/>
              <a:t>0</a:t>
            </a:r>
            <a:r>
              <a:rPr lang="zh-CN" altLang="en-US" sz="2400" dirty="0"/>
              <a:t>的概率为</a:t>
            </a:r>
            <a:r>
              <a:rPr lang="en-US" altLang="zh-CN" sz="2400" dirty="0"/>
              <a:t>5%</a:t>
            </a:r>
            <a:r>
              <a:rPr lang="zh-CN" altLang="en-US" sz="2400" dirty="0"/>
              <a:t>，</a:t>
            </a:r>
            <a:r>
              <a:rPr lang="en-US" altLang="zh-CN" sz="2400" dirty="0"/>
              <a:t>1000</a:t>
            </a:r>
            <a:r>
              <a:rPr lang="zh-CN" altLang="en-US" sz="2400" dirty="0"/>
              <a:t>时概率为</a:t>
            </a:r>
            <a:r>
              <a:rPr lang="en-US" altLang="zh-CN" sz="2400" dirty="0"/>
              <a:t>27%</a:t>
            </a:r>
            <a:r>
              <a:rPr lang="zh-CN" altLang="en-US" sz="2400" dirty="0"/>
              <a:t>，</a:t>
            </a:r>
            <a:r>
              <a:rPr lang="en-US" altLang="zh-CN" sz="2400" dirty="0"/>
              <a:t>5000</a:t>
            </a:r>
            <a:r>
              <a:rPr lang="zh-CN" altLang="en-US" sz="2400" dirty="0"/>
              <a:t>时概率为</a:t>
            </a:r>
            <a:r>
              <a:rPr lang="en-US" altLang="zh-CN" sz="2400" dirty="0"/>
              <a:t>53%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若移动值为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，则文本中当前子串可能与模式列表中某个模式相匹配，但是是哪一个模式呢？为了避免将子串和模式列表中每一个模式都比较一次，算法使用了哈希技术将要比较的模式个数减到最小。此即</a:t>
            </a:r>
            <a:r>
              <a:rPr lang="en-US" altLang="zh-CN" sz="2400" dirty="0"/>
              <a:t>HASH</a:t>
            </a:r>
            <a:r>
              <a:rPr lang="zh-CN" altLang="en-US" sz="2400" dirty="0"/>
              <a:t>表。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18</a:t>
            </a:fld>
            <a:endParaRPr lang="en-US" altLang="zh-CN" sz="1400" dirty="0"/>
          </a:p>
        </p:txBody>
      </p:sp>
      <p:sp>
        <p:nvSpPr>
          <p:cNvPr id="367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HASH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206851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我们已经将</a:t>
            </a:r>
            <a:r>
              <a:rPr lang="en-US" altLang="zh-CN" sz="2400" dirty="0"/>
              <a:t>B</a:t>
            </a:r>
            <a:r>
              <a:rPr lang="zh-CN" altLang="en-US" sz="2400" dirty="0"/>
              <a:t>个字符映射为一个整数，这个整数作为</a:t>
            </a:r>
            <a:r>
              <a:rPr lang="en-US" altLang="zh-CN" sz="2400" dirty="0"/>
              <a:t>SHIFT</a:t>
            </a:r>
            <a:r>
              <a:rPr lang="zh-CN" altLang="en-US" sz="2400" dirty="0"/>
              <a:t>表的索引。同时，这个整数又是</a:t>
            </a:r>
            <a:r>
              <a:rPr lang="en-US" altLang="zh-CN" sz="2400" dirty="0"/>
              <a:t>HASH</a:t>
            </a:r>
            <a:r>
              <a:rPr lang="zh-CN" altLang="en-US" sz="2400" dirty="0"/>
              <a:t>表的索引。</a:t>
            </a:r>
            <a:r>
              <a:rPr lang="en-US" altLang="zh-CN" sz="2400" dirty="0"/>
              <a:t>HASH</a:t>
            </a:r>
            <a:r>
              <a:rPr lang="zh-CN" altLang="en-US" sz="2400" dirty="0"/>
              <a:t>表的第</a:t>
            </a:r>
            <a:r>
              <a:rPr lang="en-US" altLang="zh-CN" sz="2400" dirty="0"/>
              <a:t>i</a:t>
            </a:r>
            <a:r>
              <a:rPr lang="zh-CN" altLang="en-US" sz="2400" dirty="0"/>
              <a:t>个入口，</a:t>
            </a:r>
            <a:r>
              <a:rPr lang="en-US" altLang="zh-CN" sz="2400" dirty="0"/>
              <a:t>HASH[i]</a:t>
            </a:r>
            <a:r>
              <a:rPr lang="zh-CN" altLang="en-US" sz="2400" dirty="0"/>
              <a:t>，包含了一个模式列表的指针，其中的模式最后</a:t>
            </a:r>
            <a:r>
              <a:rPr lang="en-US" altLang="zh-CN" sz="2400" dirty="0"/>
              <a:t>B</a:t>
            </a:r>
            <a:r>
              <a:rPr lang="zh-CN" altLang="en-US" sz="2400" dirty="0"/>
              <a:t>个字符的哈希值为</a:t>
            </a:r>
            <a:r>
              <a:rPr lang="en-US" altLang="zh-CN" sz="2400" dirty="0"/>
              <a:t>i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一般情况下，</a:t>
            </a:r>
            <a:r>
              <a:rPr lang="en-US" altLang="zh-CN" sz="2400" dirty="0"/>
              <a:t>HASH</a:t>
            </a:r>
            <a:r>
              <a:rPr lang="zh-CN" altLang="en-US" sz="2400" dirty="0"/>
              <a:t>表非常稀疏，因为它只包含各个模式，而</a:t>
            </a:r>
            <a:r>
              <a:rPr lang="en-US" altLang="zh-CN" sz="2400" dirty="0"/>
              <a:t>SHIFT</a:t>
            </a:r>
            <a:r>
              <a:rPr lang="zh-CN" altLang="en-US" sz="2400" dirty="0"/>
              <a:t>表包含所有可能的长度为</a:t>
            </a:r>
            <a:r>
              <a:rPr lang="en-US" altLang="zh-CN" sz="2400" dirty="0"/>
              <a:t>B</a:t>
            </a:r>
            <a:r>
              <a:rPr lang="zh-CN" altLang="en-US" sz="2400" dirty="0"/>
              <a:t>的子串。这样内存使用效率不高，但这使得算法可以重用哈希函数的结果，从而节省了很多计算时间。 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19</a:t>
            </a:fld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1520" y="1124744"/>
            <a:ext cx="8136904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12222"/>
              </p:ext>
            </p:extLst>
          </p:nvPr>
        </p:nvGraphicFramePr>
        <p:xfrm>
          <a:off x="1547664" y="1548665"/>
          <a:ext cx="6096000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634251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60808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2674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88997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36064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56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8990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8419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45925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3500948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 </a:t>
                      </a:r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7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0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9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1200" dirty="0"/>
                        <a:t>{1}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{4}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71393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67156" y="3861723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7393"/>
              </p:ext>
            </p:extLst>
          </p:nvPr>
        </p:nvGraphicFramePr>
        <p:xfrm>
          <a:off x="1547664" y="4110575"/>
          <a:ext cx="6096000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634251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60808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2674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88997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36064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56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8990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8419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45925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3500948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7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0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9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1200" dirty="0"/>
                        <a:t>{1}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7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4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</a:t>
            </a:fld>
            <a:endParaRPr lang="en-US" altLang="zh-CN" sz="1400" dirty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  <p:sp>
        <p:nvSpPr>
          <p:cNvPr id="18432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/>
              <a:t>Wu-Manber</a:t>
            </a:r>
            <a:r>
              <a:rPr lang="zh-CN" altLang="en-US" sz="2400" b="1" dirty="0"/>
              <a:t>算法是</a:t>
            </a:r>
            <a:r>
              <a:rPr lang="en-US" altLang="zh-CN" sz="2400" b="1" dirty="0">
                <a:solidFill>
                  <a:srgbClr val="C00000"/>
                </a:solidFill>
              </a:rPr>
              <a:t>1992</a:t>
            </a:r>
            <a:r>
              <a:rPr lang="zh-CN" altLang="en-US" sz="2400" b="1" dirty="0">
                <a:solidFill>
                  <a:srgbClr val="C00000"/>
                </a:solidFill>
              </a:rPr>
              <a:t>年</a:t>
            </a:r>
            <a:r>
              <a:rPr lang="zh-CN" altLang="en-US" sz="2400" b="1" dirty="0"/>
              <a:t>台湾学者</a:t>
            </a:r>
            <a:r>
              <a:rPr lang="zh-CN" altLang="en-US" sz="2400" b="1" dirty="0">
                <a:solidFill>
                  <a:srgbClr val="C00000"/>
                </a:solidFill>
              </a:rPr>
              <a:t>吴升</a:t>
            </a:r>
            <a:r>
              <a:rPr lang="zh-CN" altLang="en-US" sz="2400" b="1" dirty="0"/>
              <a:t>发明，是模式中最为著名的快速匹配算法之一，采用了跳跃不可能匹配的字符策略和</a:t>
            </a:r>
            <a:r>
              <a:rPr lang="en-US" altLang="zh-CN" sz="2400" b="1" dirty="0"/>
              <a:t>hash</a:t>
            </a:r>
            <a:r>
              <a:rPr lang="zh-CN" altLang="en-US" sz="2400" b="1" dirty="0"/>
              <a:t>散列的方法，对处理大规模的多关键字匹配问题有很好的效果。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利用哈希（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Hashing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）方法进行串查找，最早是在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1971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年被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Harrison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介绍，之后得到了充分的分析。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1992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年到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1996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年，台湾人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Sun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Wu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和他的导师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Udi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Manber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发表了一系列的论文 ，详细地介绍了他们设计的匹配算法，并用此算法实现了一个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Unix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下类似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fgrep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的工具：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agrep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。        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 b="1" dirty="0"/>
          </a:p>
          <a:p>
            <a:pPr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20</a:t>
            </a:fld>
            <a:endParaRPr lang="en-US" altLang="zh-CN" sz="1400" dirty="0"/>
          </a:p>
        </p:txBody>
      </p:sp>
      <p:sp>
        <p:nvSpPr>
          <p:cNvPr id="215042" name="Rectangle 3"/>
          <p:cNvSpPr>
            <a:spLocks noGrp="1" noRot="1"/>
          </p:cNvSpPr>
          <p:nvPr>
            <p:ph idx="1"/>
          </p:nvPr>
        </p:nvSpPr>
        <p:spPr>
          <a:xfrm>
            <a:off x="628650" y="913131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总的来说，这几个主要数据结构（</a:t>
            </a:r>
            <a:r>
              <a:rPr lang="en-US" altLang="zh-CN" sz="2400" dirty="0"/>
              <a:t>SHIFT</a:t>
            </a:r>
            <a:r>
              <a:rPr lang="zh-CN" altLang="en-US" sz="2400" dirty="0"/>
              <a:t>表、</a:t>
            </a:r>
            <a:r>
              <a:rPr lang="en-US" altLang="zh-CN" sz="2400" dirty="0"/>
              <a:t>HASH</a:t>
            </a:r>
            <a:r>
              <a:rPr lang="zh-CN" altLang="en-US" sz="2400" dirty="0"/>
              <a:t>表、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表、</a:t>
            </a:r>
            <a:r>
              <a:rPr lang="en-US" altLang="zh-CN" sz="2400" dirty="0"/>
              <a:t>PREFIX</a:t>
            </a:r>
            <a:r>
              <a:rPr lang="zh-CN" altLang="en-US" sz="2400" dirty="0"/>
              <a:t>表）之间的关系见图 </a:t>
            </a:r>
          </a:p>
        </p:txBody>
      </p:sp>
      <p:sp>
        <p:nvSpPr>
          <p:cNvPr id="215043" name="Rectangle 5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971550" y="1700213"/>
          <a:ext cx="77041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53125" imgH="3371850" progId="Word.Picture.8">
                  <p:embed/>
                </p:oleObj>
              </mc:Choice>
              <mc:Fallback>
                <p:oleObj r:id="rId3" imgW="5953125" imgH="3371850" progId="Word.Picture.8">
                  <p:embed/>
                  <p:pic>
                    <p:nvPicPr>
                      <p:cNvPr id="215044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7704138" cy="475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2915816" y="1700213"/>
            <a:ext cx="4104456" cy="502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6946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21</a:t>
            </a:fld>
            <a:endParaRPr lang="en-US" altLang="zh-CN" sz="1400" dirty="0"/>
          </a:p>
        </p:txBody>
      </p:sp>
      <p:sp>
        <p:nvSpPr>
          <p:cNvPr id="368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  <a:t>PREFIX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表 </a:t>
            </a:r>
          </a:p>
        </p:txBody>
      </p:sp>
      <p:sp>
        <p:nvSpPr>
          <p:cNvPr id="208899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注意，自然语言文本并不是随机的。某些后缀，如’</a:t>
            </a:r>
            <a:r>
              <a:rPr lang="en-US" altLang="zh-CN" sz="2400" dirty="0"/>
              <a:t>ion’</a:t>
            </a:r>
            <a:r>
              <a:rPr lang="zh-CN" altLang="en-US" sz="2400" dirty="0"/>
              <a:t>和’</a:t>
            </a:r>
            <a:r>
              <a:rPr lang="en-US" altLang="zh-CN" sz="2400" dirty="0"/>
              <a:t>ing’</a:t>
            </a:r>
            <a:r>
              <a:rPr lang="zh-CN" altLang="en-US" sz="2400" dirty="0"/>
              <a:t>等，在英语中很常见，这些后缀不仅会经常出现在文本中，而且可能出现在一些模式中。这将导致</a:t>
            </a:r>
            <a:r>
              <a:rPr lang="en-US" altLang="zh-CN" sz="2400" dirty="0"/>
              <a:t>HASH</a:t>
            </a:r>
            <a:r>
              <a:rPr lang="zh-CN" altLang="en-US" sz="2400" dirty="0"/>
              <a:t>表冲突，即所有具有相同后缀的模式会被映射到</a:t>
            </a:r>
            <a:r>
              <a:rPr lang="en-US" altLang="zh-CN" sz="2400" dirty="0"/>
              <a:t>HASH</a:t>
            </a:r>
            <a:r>
              <a:rPr lang="zh-CN" altLang="en-US" sz="2400" dirty="0"/>
              <a:t>表的同一入口。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当我们在文本中遇到这种子串（后缀）时，我们会发现它的</a:t>
            </a:r>
            <a:r>
              <a:rPr lang="en-US" altLang="zh-CN" sz="2400" dirty="0"/>
              <a:t>SHIFT</a:t>
            </a:r>
            <a:r>
              <a:rPr lang="zh-CN" altLang="en-US" sz="2400" dirty="0"/>
              <a:t>值为</a:t>
            </a:r>
            <a:r>
              <a:rPr lang="en-US" altLang="zh-CN" sz="2400" dirty="0"/>
              <a:t>0</a:t>
            </a:r>
            <a:r>
              <a:rPr lang="zh-CN" altLang="en-US" sz="2400" dirty="0"/>
              <a:t>（假定是某些模式的后缀），那么我们必须比较所有有此后缀的模式，看他们是否和文本子串相匹配。为了加快匹配速度，算法引入了另一个表</a:t>
            </a:r>
            <a:r>
              <a:rPr lang="en-US" altLang="zh-CN" sz="2400" dirty="0"/>
              <a:t>PREFIX</a:t>
            </a:r>
            <a:r>
              <a:rPr lang="zh-CN" altLang="en-US" sz="2400" dirty="0"/>
              <a:t>。</a:t>
            </a:r>
            <a:r>
              <a:rPr lang="zh-CN" altLang="en-US" dirty="0"/>
              <a:t>  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22</a:t>
            </a:fld>
            <a:endParaRPr lang="en-US" altLang="zh-CN" sz="1400" dirty="0"/>
          </a:p>
        </p:txBody>
      </p:sp>
      <p:sp>
        <p:nvSpPr>
          <p:cNvPr id="369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PREFIX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210947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对</a:t>
            </a:r>
            <a:r>
              <a:rPr lang="en-US" altLang="zh-CN" sz="2400" dirty="0"/>
              <a:t>SHIFT</a:t>
            </a:r>
            <a:r>
              <a:rPr lang="zh-CN" altLang="en-US" sz="2400" dirty="0"/>
              <a:t>表，我们映射了所有模式的最后</a:t>
            </a:r>
            <a:r>
              <a:rPr lang="en-US" altLang="zh-CN" sz="2400" dirty="0"/>
              <a:t>B</a:t>
            </a:r>
            <a:r>
              <a:rPr lang="zh-CN" altLang="en-US" sz="2400" dirty="0"/>
              <a:t>个字符；对</a:t>
            </a:r>
            <a:r>
              <a:rPr lang="en-US" altLang="zh-CN" sz="2400" dirty="0"/>
              <a:t>PREFIX</a:t>
            </a:r>
            <a:r>
              <a:rPr lang="zh-CN" altLang="en-US" sz="2400" dirty="0"/>
              <a:t>表，则映射所有模式开始的</a:t>
            </a:r>
            <a:r>
              <a:rPr lang="en-US" altLang="zh-CN" sz="2400" dirty="0"/>
              <a:t>B’</a:t>
            </a:r>
            <a:r>
              <a:rPr lang="zh-CN" altLang="en-US" sz="2400" dirty="0"/>
              <a:t>个字符（算法实现中使用</a:t>
            </a:r>
            <a:r>
              <a:rPr lang="en-US" altLang="zh-CN" sz="2400" dirty="0"/>
              <a:t>B’=2</a:t>
            </a:r>
            <a:r>
              <a:rPr lang="zh-CN" altLang="en-US" sz="2400" dirty="0"/>
              <a:t>）。当发现</a:t>
            </a:r>
            <a:r>
              <a:rPr lang="en-US" altLang="zh-CN" sz="2400" dirty="0"/>
              <a:t>SHIFT</a:t>
            </a:r>
            <a:r>
              <a:rPr lang="zh-CN" altLang="en-US" sz="2400" dirty="0"/>
              <a:t>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，到</a:t>
            </a:r>
            <a:r>
              <a:rPr lang="en-US" altLang="zh-CN" sz="2400" dirty="0"/>
              <a:t>HASH</a:t>
            </a:r>
            <a:r>
              <a:rPr lang="zh-CN" altLang="en-US" sz="2400" dirty="0"/>
              <a:t>表入口所指的模式列表中检查是否存在匹配时，首先检查</a:t>
            </a:r>
            <a:r>
              <a:rPr lang="en-US" altLang="zh-CN" sz="2400" dirty="0"/>
              <a:t>PREFIX</a:t>
            </a:r>
            <a:r>
              <a:rPr lang="zh-CN" altLang="en-US" sz="2400" dirty="0"/>
              <a:t>表中的值。对于每一个后缀，</a:t>
            </a:r>
            <a:r>
              <a:rPr lang="en-US" altLang="zh-CN" sz="2400" dirty="0"/>
              <a:t>HASH</a:t>
            </a:r>
            <a:r>
              <a:rPr lang="zh-CN" altLang="en-US" sz="2400" dirty="0"/>
              <a:t>表入口指针不仅指向有此后缀的所有模式的列表，还指向子串前缀在</a:t>
            </a:r>
            <a:r>
              <a:rPr lang="en-US" altLang="zh-CN" sz="2400" dirty="0"/>
              <a:t>PREFIX</a:t>
            </a:r>
            <a:r>
              <a:rPr lang="zh-CN" altLang="en-US" sz="2400" dirty="0"/>
              <a:t>表中的哈希值。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23</a:t>
            </a:fld>
            <a:endParaRPr lang="en-US" altLang="zh-CN" sz="1400" dirty="0"/>
          </a:p>
        </p:txBody>
      </p:sp>
      <p:sp>
        <p:nvSpPr>
          <p:cNvPr id="370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PREFIX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212995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在搜索阶段，首先计算当前文本子串（从向左移动</a:t>
            </a:r>
            <a:r>
              <a:rPr lang="en-US" altLang="zh-CN" sz="2400" dirty="0"/>
              <a:t>m-B’</a:t>
            </a:r>
            <a:r>
              <a:rPr lang="zh-CN" altLang="en-US" sz="2400" dirty="0"/>
              <a:t>个字符位置的子串开始）的前缀哈希值，依次来过滤那些后缀哈希值相同而前缀哈希值不同的模式。</a:t>
            </a:r>
            <a:r>
              <a:rPr lang="en-US" altLang="zh-CN" sz="2400" dirty="0"/>
              <a:t>(</a:t>
            </a:r>
            <a:r>
              <a:rPr lang="zh-CN" altLang="en-US" sz="2400" dirty="0"/>
              <a:t>具体的搜索阶段算法流程后面介绍。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在英语中，对于不同的模式，前缀、后缀哈希值均相同的情况很少，所以这种过滤方法很有效；在中文中，对于某些情况（</a:t>
            </a:r>
            <a:r>
              <a:rPr lang="en-US" altLang="zh-CN" sz="2400" dirty="0"/>
              <a:t>B’=2</a:t>
            </a:r>
            <a:r>
              <a:rPr lang="zh-CN" altLang="en-US" sz="2400" dirty="0"/>
              <a:t>时，模式的第一个中文子符相同），效果也很好。实际上，</a:t>
            </a:r>
            <a:r>
              <a:rPr lang="en-US" altLang="zh-CN" sz="2400" dirty="0"/>
              <a:t>PRFIX</a:t>
            </a:r>
            <a:r>
              <a:rPr lang="zh-CN" altLang="en-US" sz="2400" dirty="0"/>
              <a:t>表即是一个</a:t>
            </a:r>
            <a:r>
              <a:rPr lang="en-US" altLang="zh-CN" sz="2400" dirty="0"/>
              <a:t>engineering decision</a:t>
            </a:r>
            <a:r>
              <a:rPr lang="zh-CN" altLang="en-US" sz="2400" dirty="0"/>
              <a:t>，完全是针对实际情况采用的。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24</a:t>
            </a:fld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1520" y="1124744"/>
            <a:ext cx="8136904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</p:txBody>
      </p:sp>
      <p:sp>
        <p:nvSpPr>
          <p:cNvPr id="17" name="矩形 16"/>
          <p:cNvSpPr/>
          <p:nvPr/>
        </p:nvSpPr>
        <p:spPr>
          <a:xfrm>
            <a:off x="275362" y="1678925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18704"/>
              </p:ext>
            </p:extLst>
          </p:nvPr>
        </p:nvGraphicFramePr>
        <p:xfrm>
          <a:off x="539552" y="2294661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995936" y="1678924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35052"/>
              </p:ext>
            </p:extLst>
          </p:nvPr>
        </p:nvGraphicFramePr>
        <p:xfrm>
          <a:off x="4067944" y="2294660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80112" y="263691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th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0112" y="300312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sh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80112" y="338938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ch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80112" y="375559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580112" y="4135665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th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79712" y="2852936"/>
            <a:ext cx="208823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979712" y="3212976"/>
            <a:ext cx="208823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051720" y="2828964"/>
            <a:ext cx="2016224" cy="76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051720" y="3975680"/>
            <a:ext cx="201622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051720" y="3203176"/>
            <a:ext cx="2016224" cy="11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516216" y="1652961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40326"/>
              </p:ext>
            </p:extLst>
          </p:nvPr>
        </p:nvGraphicFramePr>
        <p:xfrm>
          <a:off x="6588224" y="2268697"/>
          <a:ext cx="1656184" cy="25117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</a:t>
                      </a:r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6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25</a:t>
            </a:fld>
            <a:endParaRPr lang="en-US" altLang="zh-CN" sz="1400" dirty="0"/>
          </a:p>
        </p:txBody>
      </p:sp>
      <p:sp>
        <p:nvSpPr>
          <p:cNvPr id="215042" name="Rectangle 3"/>
          <p:cNvSpPr>
            <a:spLocks noGrp="1" noRot="1"/>
          </p:cNvSpPr>
          <p:nvPr>
            <p:ph idx="1"/>
          </p:nvPr>
        </p:nvSpPr>
        <p:spPr>
          <a:xfrm>
            <a:off x="628650" y="913131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总的来说，这几个主要数据结构（</a:t>
            </a:r>
            <a:r>
              <a:rPr lang="en-US" altLang="zh-CN" sz="2400" dirty="0"/>
              <a:t>SHIFT</a:t>
            </a:r>
            <a:r>
              <a:rPr lang="zh-CN" altLang="en-US" sz="2400" dirty="0"/>
              <a:t>表、</a:t>
            </a:r>
            <a:r>
              <a:rPr lang="en-US" altLang="zh-CN" sz="2400" dirty="0"/>
              <a:t>HASH</a:t>
            </a:r>
            <a:r>
              <a:rPr lang="zh-CN" altLang="en-US" sz="2400" dirty="0"/>
              <a:t>表、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表、</a:t>
            </a:r>
            <a:r>
              <a:rPr lang="en-US" altLang="zh-CN" sz="2400" dirty="0"/>
              <a:t>PREFIX</a:t>
            </a:r>
            <a:r>
              <a:rPr lang="zh-CN" altLang="en-US" sz="2400" dirty="0"/>
              <a:t>表）之间的关系见图 </a:t>
            </a:r>
          </a:p>
        </p:txBody>
      </p:sp>
      <p:sp>
        <p:nvSpPr>
          <p:cNvPr id="215043" name="Rectangle 5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971550" y="1700213"/>
          <a:ext cx="77041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53125" imgH="3371850" progId="Word.Picture.8">
                  <p:embed/>
                </p:oleObj>
              </mc:Choice>
              <mc:Fallback>
                <p:oleObj r:id="rId3" imgW="5953125" imgH="337185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7704138" cy="475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26</a:t>
            </a:fld>
            <a:endParaRPr lang="en-US" altLang="zh-CN" sz="1400" dirty="0"/>
          </a:p>
        </p:txBody>
      </p:sp>
      <p:sp>
        <p:nvSpPr>
          <p:cNvPr id="217090" name="Rectangle 3"/>
          <p:cNvSpPr>
            <a:spLocks noGrp="1" noRot="1"/>
          </p:cNvSpPr>
          <p:nvPr>
            <p:ph idx="1"/>
          </p:nvPr>
        </p:nvSpPr>
        <p:spPr>
          <a:xfrm>
            <a:off x="516890" y="1325880"/>
            <a:ext cx="7886700" cy="5029835"/>
          </a:xfr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000" dirty="0"/>
              <a:t>下面讨论扫描文本进行比较匹配的过程</a:t>
            </a:r>
            <a:r>
              <a:rPr lang="en-US" altLang="zh-CN" sz="2000" dirty="0"/>
              <a:t>.</a:t>
            </a:r>
            <a:r>
              <a:rPr lang="zh-CN" altLang="en-US" sz="2000" dirty="0"/>
              <a:t>匹配从文本的第</a:t>
            </a:r>
            <a:r>
              <a:rPr lang="en-US" altLang="zh-CN" sz="2000" dirty="0"/>
              <a:t>m</a:t>
            </a:r>
            <a:r>
              <a:rPr lang="zh-CN" altLang="en-US" sz="2000" dirty="0"/>
              <a:t>个字符开始</a:t>
            </a:r>
            <a:r>
              <a:rPr lang="en-US" altLang="zh-CN" sz="2000" dirty="0"/>
              <a:t>,</a:t>
            </a:r>
            <a:r>
              <a:rPr lang="zh-CN" altLang="en-US" sz="2000" dirty="0"/>
              <a:t>文本的扫描从左向右</a:t>
            </a:r>
            <a:r>
              <a:rPr lang="en-US" altLang="zh-CN" sz="2000" dirty="0"/>
              <a:t>;</a:t>
            </a:r>
            <a:r>
              <a:rPr lang="zh-CN" altLang="en-US" sz="2000" dirty="0"/>
              <a:t>对模式的匹配是从模式的后面向前进行的</a:t>
            </a:r>
            <a:r>
              <a:rPr lang="en-US" altLang="zh-CN" sz="2000" dirty="0"/>
              <a:t>,</a:t>
            </a:r>
            <a:r>
              <a:rPr lang="zh-CN" altLang="en-US" sz="2000" dirty="0"/>
              <a:t>即从右向左</a:t>
            </a:r>
            <a:r>
              <a:rPr lang="en-US" altLang="zh-CN" sz="2000" dirty="0"/>
              <a:t>.</a:t>
            </a:r>
            <a:r>
              <a:rPr lang="zh-CN" altLang="en-US" sz="2000" dirty="0"/>
              <a:t>每次扫描</a:t>
            </a:r>
            <a:r>
              <a:rPr lang="en-US" altLang="zh-CN" sz="2000" dirty="0"/>
              <a:t>B</a:t>
            </a:r>
            <a:r>
              <a:rPr lang="zh-CN" altLang="en-US" sz="2000" dirty="0"/>
              <a:t>个字符</a:t>
            </a:r>
            <a:r>
              <a:rPr lang="en-US" altLang="zh-CN" sz="2000" dirty="0"/>
              <a:t>tm−B+1…tm,</a:t>
            </a:r>
            <a:r>
              <a:rPr lang="zh-CN" altLang="en-US" sz="2000" dirty="0"/>
              <a:t>按如下步骤进行</a:t>
            </a:r>
            <a:r>
              <a:rPr lang="en-US" altLang="zh-CN" sz="2000" dirty="0"/>
              <a:t>: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1) </a:t>
            </a:r>
            <a:r>
              <a:rPr lang="zh-CN" altLang="en-US" sz="2000" dirty="0"/>
              <a:t>计算这</a:t>
            </a:r>
            <a:r>
              <a:rPr lang="en-US" altLang="zh-CN" sz="2000" dirty="0"/>
              <a:t>B</a:t>
            </a:r>
            <a:r>
              <a:rPr lang="zh-CN" altLang="en-US" sz="2000" dirty="0"/>
              <a:t>个字符的</a:t>
            </a:r>
            <a:r>
              <a:rPr lang="en-US" altLang="zh-CN" sz="2000" dirty="0"/>
              <a:t>hash</a:t>
            </a:r>
            <a:r>
              <a:rPr lang="zh-CN" altLang="en-US" sz="2000" dirty="0"/>
              <a:t>值</a:t>
            </a:r>
            <a:r>
              <a:rPr lang="en-US" altLang="zh-CN" sz="2000" dirty="0"/>
              <a:t>,</a:t>
            </a:r>
            <a:r>
              <a:rPr lang="zh-CN" altLang="en-US" sz="2000" dirty="0"/>
              <a:t>得到</a:t>
            </a:r>
            <a:r>
              <a:rPr lang="en-US" altLang="zh-CN" sz="2000" dirty="0"/>
              <a:t>h;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2) </a:t>
            </a:r>
            <a:r>
              <a:rPr lang="zh-CN" altLang="en-US" sz="2000" dirty="0"/>
              <a:t>查</a:t>
            </a:r>
            <a:r>
              <a:rPr lang="en-US" altLang="zh-CN" sz="2000" dirty="0"/>
              <a:t>SHIFT</a:t>
            </a:r>
            <a:r>
              <a:rPr lang="zh-CN" altLang="en-US" sz="2000" dirty="0"/>
              <a:t>表找到</a:t>
            </a:r>
            <a:r>
              <a:rPr lang="en-US" altLang="zh-CN" sz="2000" dirty="0"/>
              <a:t>SHIFT[h]:</a:t>
            </a:r>
            <a:r>
              <a:rPr lang="zh-CN" altLang="en-US" sz="2000" dirty="0"/>
              <a:t>如果大于</a:t>
            </a:r>
            <a:r>
              <a:rPr lang="en-US" altLang="zh-CN" sz="2000" dirty="0"/>
              <a:t>0,</a:t>
            </a:r>
            <a:r>
              <a:rPr lang="zh-CN" altLang="en-US" sz="2000" dirty="0"/>
              <a:t>则根据这个值向后移动文本相应的长度</a:t>
            </a:r>
            <a:r>
              <a:rPr lang="en-US" altLang="zh-CN" sz="2000" dirty="0"/>
              <a:t>,</a:t>
            </a:r>
            <a:r>
              <a:rPr lang="zh-CN" altLang="en-US" sz="2000" dirty="0"/>
              <a:t>并转到</a:t>
            </a:r>
            <a:r>
              <a:rPr lang="en-US" altLang="zh-CN" sz="2000" dirty="0"/>
              <a:t>1);</a:t>
            </a:r>
            <a:r>
              <a:rPr lang="zh-CN" altLang="en-US" sz="2000" dirty="0"/>
              <a:t>否则继续</a:t>
            </a:r>
            <a:r>
              <a:rPr lang="en-US" altLang="zh-CN" sz="2000" dirty="0"/>
              <a:t>;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3) </a:t>
            </a:r>
            <a:r>
              <a:rPr lang="zh-CN" altLang="en-US" sz="2000" dirty="0"/>
              <a:t>计算当前指针往左的</a:t>
            </a:r>
            <a:r>
              <a:rPr lang="en-US" altLang="zh-CN" sz="2000" dirty="0"/>
              <a:t>m</a:t>
            </a:r>
            <a:r>
              <a:rPr lang="zh-CN" altLang="en-US" sz="2000" dirty="0"/>
              <a:t>个字符串长度为</a:t>
            </a:r>
            <a:r>
              <a:rPr lang="en-US" altLang="zh-CN" sz="2000" dirty="0"/>
              <a:t>B′</a:t>
            </a:r>
            <a:r>
              <a:rPr lang="zh-CN" altLang="en-US" sz="2000" dirty="0"/>
              <a:t>的前缀</a:t>
            </a:r>
            <a:r>
              <a:rPr lang="en-US" altLang="zh-CN" sz="2000" dirty="0"/>
              <a:t>hash</a:t>
            </a:r>
            <a:r>
              <a:rPr lang="zh-CN" altLang="en-US" sz="2000" dirty="0"/>
              <a:t>值</a:t>
            </a:r>
            <a:r>
              <a:rPr lang="en-US" altLang="zh-CN" sz="2000" dirty="0"/>
              <a:t>;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4)</a:t>
            </a:r>
            <a:r>
              <a:rPr lang="zh-CN" altLang="en-US" sz="2000" dirty="0"/>
              <a:t>查</a:t>
            </a:r>
            <a:r>
              <a:rPr lang="en-US" altLang="zh-CN" sz="2000" dirty="0"/>
              <a:t>HASH</a:t>
            </a:r>
            <a:r>
              <a:rPr lang="zh-CN" altLang="en-US" sz="2000" dirty="0"/>
              <a:t>表</a:t>
            </a:r>
            <a:r>
              <a:rPr lang="en-US" altLang="zh-CN" sz="2000" dirty="0"/>
              <a:t>,</a:t>
            </a:r>
            <a:r>
              <a:rPr lang="zh-CN" altLang="en-US" sz="2000" dirty="0"/>
              <a:t>找到</a:t>
            </a:r>
            <a:r>
              <a:rPr lang="en-US" altLang="zh-CN" sz="2000" dirty="0"/>
              <a:t>HASH[h]</a:t>
            </a:r>
            <a:r>
              <a:rPr lang="zh-CN" altLang="en-US" sz="2000" dirty="0"/>
              <a:t>指向的</a:t>
            </a:r>
            <a:r>
              <a:rPr lang="en-US" altLang="zh-CN" sz="2000" dirty="0"/>
              <a:t>prefix</a:t>
            </a:r>
            <a:r>
              <a:rPr lang="zh-CN" altLang="en-US" sz="2000" dirty="0"/>
              <a:t>表的对应前缀，如果不等证明没有找到，文本右移</a:t>
            </a:r>
            <a:r>
              <a:rPr lang="en-US" altLang="zh-CN" sz="2000" dirty="0"/>
              <a:t>1</a:t>
            </a:r>
            <a:r>
              <a:rPr lang="zh-CN" altLang="en-US" sz="2000" dirty="0"/>
              <a:t>位并转到</a:t>
            </a:r>
            <a:r>
              <a:rPr lang="en-US" altLang="zh-CN" sz="2000" dirty="0"/>
              <a:t>1</a:t>
            </a:r>
            <a:r>
              <a:rPr lang="zh-CN" altLang="en-US" sz="2000" dirty="0"/>
              <a:t>），如果相等继续；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）查</a:t>
            </a:r>
            <a:r>
              <a:rPr lang="en-US" altLang="zh-CN" sz="2000" dirty="0"/>
              <a:t>HASH</a:t>
            </a:r>
            <a:r>
              <a:rPr lang="zh-CN" altLang="en-US" sz="2000" dirty="0"/>
              <a:t>表</a:t>
            </a:r>
            <a:r>
              <a:rPr lang="en-US" altLang="zh-CN" sz="2000" dirty="0"/>
              <a:t>,</a:t>
            </a:r>
            <a:r>
              <a:rPr lang="zh-CN" altLang="en-US" sz="2000" dirty="0"/>
              <a:t>找到</a:t>
            </a:r>
            <a:r>
              <a:rPr lang="en-US" altLang="zh-CN" sz="2000" dirty="0"/>
              <a:t>HASH[h]</a:t>
            </a:r>
            <a:r>
              <a:rPr lang="zh-CN" altLang="en-US" sz="2000" dirty="0"/>
              <a:t>指向的</a:t>
            </a:r>
            <a:r>
              <a:rPr lang="en-US" altLang="zh-CN" sz="2000" dirty="0"/>
              <a:t>pat-</a:t>
            </a:r>
            <a:r>
              <a:rPr lang="en-US" altLang="zh-CN" sz="2000" dirty="0" err="1"/>
              <a:t>ptr</a:t>
            </a:r>
            <a:r>
              <a:rPr lang="zh-CN" altLang="en-US" sz="2000" dirty="0"/>
              <a:t>表，遍历模式链表</a:t>
            </a:r>
            <a:r>
              <a:rPr lang="en-US" altLang="zh-CN" sz="2000" dirty="0"/>
              <a:t>,</a:t>
            </a:r>
            <a:r>
              <a:rPr lang="zh-CN" altLang="en-US" sz="2000" dirty="0"/>
              <a:t>找到前缀</a:t>
            </a:r>
            <a:r>
              <a:rPr lang="en-US" altLang="zh-CN" sz="2000" dirty="0"/>
              <a:t>hash</a:t>
            </a:r>
            <a:r>
              <a:rPr lang="zh-CN" altLang="en-US" sz="2000" dirty="0"/>
              <a:t>值相同的模式串</a:t>
            </a:r>
            <a:r>
              <a:rPr lang="en-US" altLang="zh-CN" sz="2000" dirty="0"/>
              <a:t>;</a:t>
            </a:r>
            <a:r>
              <a:rPr lang="zh-CN" altLang="en-US" sz="2000" dirty="0"/>
              <a:t>再将文本串和模式串逐一比较</a:t>
            </a:r>
            <a:r>
              <a:rPr lang="en-US" altLang="zh-CN" sz="2000" dirty="0"/>
              <a:t>,</a:t>
            </a:r>
            <a:r>
              <a:rPr lang="zh-CN" altLang="en-US" sz="2000" dirty="0"/>
              <a:t>判断是否匹配</a:t>
            </a:r>
            <a:r>
              <a:rPr lang="en-US" altLang="zh-CN" sz="2000" dirty="0"/>
              <a:t>.</a:t>
            </a:r>
            <a:r>
              <a:rPr lang="zh-CN" altLang="en-US" sz="2000" dirty="0"/>
              <a:t>如果匹配</a:t>
            </a:r>
            <a:r>
              <a:rPr lang="en-US" altLang="zh-CN" sz="2000" dirty="0"/>
              <a:t>,</a:t>
            </a:r>
            <a:r>
              <a:rPr lang="zh-CN" altLang="en-US" sz="2000" dirty="0"/>
              <a:t>则输出匹配模式串。无论是否匹配成功，都将文本向后移动一位</a:t>
            </a:r>
            <a:r>
              <a:rPr lang="en-US" altLang="zh-CN" sz="2000" dirty="0"/>
              <a:t>,</a:t>
            </a:r>
            <a:r>
              <a:rPr lang="zh-CN" altLang="en-US" sz="2000" dirty="0"/>
              <a:t>转</a:t>
            </a:r>
            <a:r>
              <a:rPr lang="en-US" altLang="zh-CN" sz="2000" dirty="0"/>
              <a:t>1),</a:t>
            </a:r>
            <a:r>
              <a:rPr lang="zh-CN" altLang="en-US" sz="2000" dirty="0"/>
              <a:t>直到文本结束</a:t>
            </a:r>
            <a:r>
              <a:rPr lang="en-US" altLang="zh-CN" sz="2000" dirty="0"/>
              <a:t>.</a:t>
            </a:r>
            <a:r>
              <a:rPr lang="en-US" altLang="zh-CN" sz="2000" b="0" dirty="0"/>
              <a:t> </a:t>
            </a:r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913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27</a:t>
            </a:fld>
            <a:endParaRPr lang="en-US" altLang="zh-CN" sz="1400" dirty="0"/>
          </a:p>
        </p:txBody>
      </p:sp>
      <p:pic>
        <p:nvPicPr>
          <p:cNvPr id="21913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908720"/>
            <a:ext cx="7920037" cy="547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28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8988198"/>
              </p:ext>
            </p:ext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46" y="1181720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50685" y="1790051"/>
            <a:ext cx="64087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misthi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nkinghowtobethinner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hi     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15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               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mi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20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4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。右移一位继续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58593"/>
              </p:ext>
            </p:extLst>
          </p:nvPr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65657"/>
              </p:ext>
            </p:extLst>
          </p:nvPr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70094"/>
              </p:ext>
            </p:extLst>
          </p:nvPr>
        </p:nvGraphicFramePr>
        <p:xfrm>
          <a:off x="6947342" y="4374799"/>
          <a:ext cx="1910984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5492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955492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080BBA3-336D-566C-D514-5C5D317F1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67" y="127498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3593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29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18" y="1076092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5553" y="1790051"/>
            <a:ext cx="64087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isthin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kinghowtobethinner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in   21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               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is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26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。右移一位继续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33154"/>
              </p:ext>
            </p:extLst>
          </p:nvPr>
        </p:nvGraphicFramePr>
        <p:xfrm>
          <a:off x="6947342" y="4374799"/>
          <a:ext cx="1910984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5492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955492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8F1A105-E483-F973-45A1-6CAE50651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563" y="44450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254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</a:t>
            </a:fld>
            <a:endParaRPr lang="en-US" altLang="zh-CN" sz="1400" dirty="0"/>
          </a:p>
        </p:txBody>
      </p:sp>
      <p:sp>
        <p:nvSpPr>
          <p:cNvPr id="186370" name="Rectangle 4"/>
          <p:cNvSpPr>
            <a:spLocks noGrp="1" noRot="1"/>
          </p:cNvSpPr>
          <p:nvPr>
            <p:ph idx="1"/>
          </p:nvPr>
        </p:nvSpPr>
        <p:spPr>
          <a:xfrm>
            <a:off x="628650" y="1308100"/>
            <a:ext cx="7886700" cy="51562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/>
              <a:t>前面我们曾提到，</a:t>
            </a:r>
            <a:r>
              <a:rPr lang="en-US" altLang="zh-CN" sz="2000" b="1" dirty="0"/>
              <a:t>mgrep</a:t>
            </a:r>
            <a:r>
              <a:rPr lang="zh-CN" altLang="en-US" sz="2000" b="1" dirty="0"/>
              <a:t>算法是</a:t>
            </a:r>
            <a:r>
              <a:rPr lang="en-US" altLang="zh-CN" sz="2000" b="1" dirty="0"/>
              <a:t>BM</a:t>
            </a:r>
            <a:r>
              <a:rPr lang="zh-CN" altLang="en-US" sz="2000" b="1" dirty="0"/>
              <a:t>算法思想在多模式匹配问题中的推广。首先回顾一下</a:t>
            </a:r>
            <a:r>
              <a:rPr lang="en-US" altLang="zh-CN" sz="2000" b="1" dirty="0"/>
              <a:t>BM</a:t>
            </a:r>
            <a:r>
              <a:rPr lang="zh-CN" altLang="en-US" sz="2000" b="1" dirty="0"/>
              <a:t>算法的基本思想。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/>
              <a:t>假定模式长度为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，我们开始时先比较模式最后一个字符和文本中第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。如果不匹配（在大多数文本中不匹配的可能性要比匹配的可能性大得多），则我们就可以根据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在模式中出现的最右位置来移动模式。例如，如果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未在模式中出现，我们可以安全将文本指针向前移动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个字符位置，下一次看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2m</a:t>
            </a:r>
            <a:r>
              <a:rPr lang="zh-CN" altLang="en-US" sz="2000" b="1" dirty="0"/>
              <a:t>；如果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仅匹配模式中第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个子符，则我们可以向前移动</a:t>
            </a:r>
            <a:r>
              <a:rPr lang="en-US" altLang="zh-CN" sz="2000" b="1" dirty="0"/>
              <a:t>m-4</a:t>
            </a:r>
            <a:r>
              <a:rPr lang="zh-CN" altLang="en-US" sz="2000" b="1" dirty="0"/>
              <a:t>个字符等等。在自然语言文本中，大多数时间都可以移动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或接近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个字符，因此算法的速度非常快。</a:t>
            </a:r>
            <a:r>
              <a:rPr lang="zh-CN" altLang="en-US" sz="1800" b="1" dirty="0"/>
              <a:t> </a:t>
            </a:r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30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19" y="1225726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6395" y="2060848"/>
            <a:ext cx="6408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sthink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inghowtobethinner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nk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23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1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1720"/>
              </p:ext>
            </p:extLst>
          </p:nvPr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DF54DB1-6DAD-40F1-A175-57C9E49F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98" y="28645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6380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31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thinki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nghowtobethinner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ki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18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4</a:t>
            </a:r>
          </a:p>
          <a:p>
            <a:pPr lvl="0">
              <a:spcBef>
                <a:spcPct val="0"/>
              </a:spcBef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               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 err="1">
                <a:solidFill>
                  <a:srgbClr val="FF0000"/>
                </a:solidFill>
                <a:cs typeface="宋体" panose="02010600030101010101" pitchFamily="2" charset="-122"/>
              </a:rPr>
              <a:t>th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26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26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。逐一比较</a:t>
            </a:r>
            <a:r>
              <a:rPr lang="en-US" altLang="zh-CN" sz="1800" b="1" i="1" dirty="0" err="1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patptr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表对应的字符串发现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匹配成功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72455"/>
              </p:ext>
            </p:extLst>
          </p:nvPr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75298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32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hinkin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ghowtobethinner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in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21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1</a:t>
            </a:r>
          </a:p>
          <a:p>
            <a:pPr lvl="0">
              <a:spcBef>
                <a:spcPct val="0"/>
              </a:spcBef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hi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15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26861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33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51" y="1245055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16953" y="2121257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inking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ng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22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2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CA78CE-306D-1D9B-64A4-11C603502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37" y="65527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3879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34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84830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7744" y="1982758"/>
            <a:ext cx="6625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kingho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ho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21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  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patter1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prefix=25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hash[</a:t>
            </a:r>
            <a:r>
              <a:rPr lang="en-US" altLang="zh-CN" sz="1800" b="1" i="1" dirty="0" err="1">
                <a:solidFill>
                  <a:srgbClr val="FF0000"/>
                </a:solidFill>
                <a:cs typeface="宋体" panose="02010600030101010101" pitchFamily="2" charset="-122"/>
              </a:rPr>
              <a:t>ki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]=18 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不匹配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99011B-C251-1420-761C-94097E98C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004" y="103064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6419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35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89" y="125183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936941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inghow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ow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7  shift 5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C67F-B9E1-52C4-8302-B934A1ABF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37" y="136524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1744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36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131307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7744" y="1950922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wtobet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et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23  shift 1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E72D29-647E-3687-7409-39CE683E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239" y="60580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0950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37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tobeth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th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26  shift 1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12904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38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116700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833511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obethi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hi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15  shift 0 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pattern3</a:t>
            </a:r>
          </a:p>
          <a:p>
            <a:pPr>
              <a:spcBef>
                <a:spcPct val="0"/>
              </a:spcBef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           prefix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是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4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</a:t>
            </a:r>
            <a:r>
              <a:rPr kumimoji="0" lang="zh-CN" altLang="en-US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不等于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hash[</a:t>
            </a:r>
            <a:r>
              <a:rPr kumimoji="0" lang="en-US" altLang="zh-CN" sz="1800" b="1" i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ob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] 15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0D712-269D-13AF-EF6D-F40E794DC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239" y="58883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6854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39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54" y="1147247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7744" y="1914528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bethin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in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21 shift 0 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pattern1</a:t>
            </a:r>
          </a:p>
          <a:p>
            <a:pPr>
              <a:spcBef>
                <a:spcPct val="0"/>
              </a:spcBef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           prefix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是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26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</a:t>
            </a:r>
            <a:r>
              <a:rPr kumimoji="0" lang="zh-CN" altLang="en-US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不等于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hash[be]=5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E34FE5-BFB9-887F-72B0-F7394CA60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054" y="44450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5650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</a:t>
            </a:fld>
            <a:endParaRPr lang="en-US" altLang="zh-CN" sz="1400" dirty="0"/>
          </a:p>
        </p:txBody>
      </p:sp>
      <p:sp>
        <p:nvSpPr>
          <p:cNvPr id="188418" name="Rectangle 3"/>
          <p:cNvSpPr>
            <a:spLocks noGrp="1" noRot="1"/>
          </p:cNvSpPr>
          <p:nvPr>
            <p:ph idx="1"/>
          </p:nvPr>
        </p:nvSpPr>
        <p:spPr>
          <a:xfrm>
            <a:off x="628650" y="1416050"/>
            <a:ext cx="7886700" cy="476123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000" b="1" dirty="0"/>
              <a:t>现在我们要把这种思想应用到多模式匹配问题中。但是，如果有多个模式，例如可能要支持成千上万个模式，则可能文本中大多数字符与某些模式最后一个字符相匹配，那么这种移动的几率就很小。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 dirty="0"/>
              <a:t>解决的方法是</a:t>
            </a:r>
            <a:r>
              <a:rPr lang="zh-CN" altLang="en-US" sz="2000" b="1" dirty="0">
                <a:solidFill>
                  <a:srgbClr val="FF0000"/>
                </a:solidFill>
              </a:rPr>
              <a:t>将多个模式“合并”为一个模式考虑，换言之，即要求所有的模式长度相同</a:t>
            </a:r>
            <a:r>
              <a:rPr lang="zh-CN" altLang="en-US" sz="2000" b="1" dirty="0"/>
              <a:t>，并且不再一个字符一个字符地看，</a:t>
            </a:r>
            <a:r>
              <a:rPr lang="zh-CN" altLang="en-US" sz="2000" b="1" dirty="0">
                <a:solidFill>
                  <a:srgbClr val="FF0000"/>
                </a:solidFill>
              </a:rPr>
              <a:t>而是按块，每次看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b="1" dirty="0"/>
              <a:t>。具体的办法是首先计算模式集</a:t>
            </a:r>
            <a:r>
              <a:rPr lang="en-US" altLang="zh-CN" sz="2000" b="1" i="1" dirty="0"/>
              <a:t>X</a:t>
            </a:r>
            <a:r>
              <a:rPr lang="zh-CN" altLang="en-US" sz="2000" b="1" dirty="0"/>
              <a:t>的最小模式长度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，以后对模式集处理时只看每个模式的前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个字符。 </a:t>
            </a:r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40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Tomisthinkinghowtob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ethinn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nn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26 shift 1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715236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41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Tomisthinkinghowtobe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thinne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   ne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17 shift 0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pattern0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prefix=26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等于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hash[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]=26 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逐一比较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ptr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表，匹配成功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137779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42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83" y="1203424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20234" y="1898588"/>
            <a:ext cx="66254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Tomisthinkinghowtobet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er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21 shift 0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pattern1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prefix=25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等于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hash[hi]=15 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不相等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5B685F-1700-141B-2970-E27F33250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37" y="79089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83368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  <a:t>43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7776914" cy="62478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>
                <a:latin typeface="Arial" panose="020B0604020202020204" pitchFamily="34" charset="0"/>
              </a:rPr>
              <a:t>作业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模式集：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</a:rPr>
              <a:t>要求：重新选择一个</a:t>
            </a:r>
            <a:r>
              <a:rPr lang="en-US" altLang="zh-CN" sz="2000" b="1" dirty="0">
                <a:solidFill>
                  <a:srgbClr val="000000"/>
                </a:solidFill>
              </a:rPr>
              <a:t>Hash</a:t>
            </a:r>
            <a:r>
              <a:rPr lang="zh-CN" altLang="en-US" sz="2000" b="1" dirty="0">
                <a:solidFill>
                  <a:srgbClr val="000000"/>
                </a:solidFill>
              </a:rPr>
              <a:t>函数，构建</a:t>
            </a:r>
            <a:r>
              <a:rPr lang="en-US" altLang="zh-CN" sz="2000" b="1" dirty="0">
                <a:solidFill>
                  <a:srgbClr val="000000"/>
                </a:solidFill>
              </a:rPr>
              <a:t>shift</a:t>
            </a:r>
            <a:r>
              <a:rPr lang="zh-CN" altLang="en-US" sz="2000" b="1" dirty="0">
                <a:solidFill>
                  <a:srgbClr val="000000"/>
                </a:solidFill>
              </a:rPr>
              <a:t>表，</a:t>
            </a:r>
            <a:r>
              <a:rPr lang="en-US" altLang="zh-CN" sz="2000" b="1" dirty="0">
                <a:solidFill>
                  <a:srgbClr val="000000"/>
                </a:solidFill>
              </a:rPr>
              <a:t>hash</a:t>
            </a:r>
            <a:r>
              <a:rPr lang="zh-CN" altLang="en-US" sz="2000" b="1" dirty="0">
                <a:solidFill>
                  <a:srgbClr val="000000"/>
                </a:solidFill>
              </a:rPr>
              <a:t>表，</a:t>
            </a:r>
            <a:r>
              <a:rPr lang="en-US" altLang="zh-CN" sz="2000" b="1" dirty="0">
                <a:solidFill>
                  <a:srgbClr val="000000"/>
                </a:solidFill>
              </a:rPr>
              <a:t>prefix</a:t>
            </a:r>
            <a:r>
              <a:rPr lang="zh-CN" altLang="en-US" sz="2000" b="1" dirty="0">
                <a:solidFill>
                  <a:srgbClr val="000000"/>
                </a:solidFill>
              </a:rPr>
              <a:t>表，并推导匹配过程。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>
            <p:extLst>
              <p:ext uri="{D42A27DB-BD31-4B8C-83A1-F6EECF244321}">
                <p14:modId xmlns:p14="http://schemas.microsoft.com/office/powerpoint/2010/main" val="3702984087"/>
              </p:ext>
            </p:extLst>
          </p:nvPr>
        </p:nvGraphicFramePr>
        <p:xfrm>
          <a:off x="1115616" y="3068960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4255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44</a:t>
            </a:fld>
            <a:endParaRPr lang="en-US" altLang="zh-CN" sz="1400" dirty="0"/>
          </a:p>
        </p:txBody>
      </p:sp>
      <p:sp>
        <p:nvSpPr>
          <p:cNvPr id="221186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Wu-Manber</a:t>
            </a:r>
            <a:r>
              <a:rPr lang="zh-CN" altLang="en-US" sz="2400" dirty="0">
                <a:solidFill>
                  <a:srgbClr val="C00000"/>
                </a:solidFill>
              </a:rPr>
              <a:t>算法的时间复杂度平均情况是</a:t>
            </a:r>
            <a:r>
              <a:rPr lang="en-US" altLang="zh-CN" sz="2400" dirty="0">
                <a:solidFill>
                  <a:srgbClr val="C00000"/>
                </a:solidFill>
              </a:rPr>
              <a:t>O(B*N/m)</a:t>
            </a:r>
            <a:r>
              <a:rPr lang="zh-CN" altLang="en-US" sz="2400" dirty="0"/>
              <a:t>。</a:t>
            </a:r>
            <a:r>
              <a:rPr lang="en-US" altLang="zh-CN" sz="2400" dirty="0"/>
              <a:t>B</a:t>
            </a:r>
            <a:r>
              <a:rPr lang="zh-CN" altLang="en-US" sz="2400" dirty="0"/>
              <a:t>是块字符的长度，而</a:t>
            </a:r>
            <a:r>
              <a:rPr lang="en-US" altLang="zh-CN" sz="2400" dirty="0"/>
              <a:t>N</a:t>
            </a:r>
            <a:r>
              <a:rPr lang="zh-CN" altLang="en-US" sz="2400" dirty="0"/>
              <a:t>是文本的长度，</a:t>
            </a:r>
            <a:r>
              <a:rPr lang="en-US" altLang="zh-CN" sz="2400" dirty="0"/>
              <a:t>m</a:t>
            </a:r>
            <a:r>
              <a:rPr lang="zh-CN" altLang="en-US" sz="2400" dirty="0"/>
              <a:t>是模式的最短长度。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ym typeface="+mn-ea"/>
              </a:rPr>
              <a:t>SHIFT</a:t>
            </a:r>
            <a:r>
              <a:rPr lang="zh-CN" altLang="en-US" sz="2400" dirty="0">
                <a:sym typeface="+mn-ea"/>
              </a:rPr>
              <a:t>函数的最大值受最短模式长度的限制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该算法对最短模式长度敏感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C00000"/>
                </a:solidFill>
              </a:rPr>
              <a:t>如果最短模式长度很短</a:t>
            </a:r>
            <a:r>
              <a:rPr lang="zh-CN" altLang="en-US" sz="2400" dirty="0"/>
              <a:t>，则移位的值不可能很大，因此对匹配过程的</a:t>
            </a:r>
            <a:r>
              <a:rPr lang="zh-CN" altLang="en-US" sz="2400" dirty="0">
                <a:solidFill>
                  <a:srgbClr val="C00000"/>
                </a:solidFill>
              </a:rPr>
              <a:t>加速有限</a:t>
            </a:r>
            <a:r>
              <a:rPr lang="zh-CN" altLang="en-US" sz="2400" dirty="0"/>
              <a:t>。 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323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45</a:t>
            </a:fld>
            <a:endParaRPr lang="en-US" altLang="zh-CN" sz="1400" dirty="0"/>
          </a:p>
        </p:txBody>
      </p:sp>
      <p:pic>
        <p:nvPicPr>
          <p:cNvPr id="22323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340803"/>
            <a:ext cx="7920037" cy="489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827405" y="-9969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28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46</a:t>
            </a:fld>
            <a:endParaRPr lang="en-US" altLang="zh-CN" sz="1400" dirty="0"/>
          </a:p>
        </p:txBody>
      </p:sp>
      <p:pic>
        <p:nvPicPr>
          <p:cNvPr id="22528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981075"/>
            <a:ext cx="7343775" cy="529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732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47</a:t>
            </a:fld>
            <a:endParaRPr lang="en-US" altLang="zh-CN" sz="1400" dirty="0"/>
          </a:p>
        </p:txBody>
      </p:sp>
      <p:pic>
        <p:nvPicPr>
          <p:cNvPr id="22733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908050"/>
            <a:ext cx="7559675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376555"/>
            <a:ext cx="7886700" cy="1325563"/>
          </a:xfrm>
        </p:spPr>
        <p:txBody>
          <a:bodyPr/>
          <a:lstStyle/>
          <a:p>
            <a:r>
              <a:rPr lang="en-US" altLang="zh-CN" dirty="0"/>
              <a:t>WM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基于随机指纹的字符串匹配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WM</a:t>
            </a:r>
            <a:r>
              <a:rPr lang="zh-CN" altLang="en-US" dirty="0"/>
              <a:t>算法中哈希冲突较大时，算法效率较低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通过应用随机指纹模型降低冲突，即用多项式指纹函数的</a:t>
            </a:r>
            <a:r>
              <a:rPr lang="en-US" altLang="zh-CN" dirty="0"/>
              <a:t>FPRINT</a:t>
            </a:r>
            <a:r>
              <a:rPr lang="zh-CN" altLang="en-US" dirty="0"/>
              <a:t>表替代哈希的</a:t>
            </a:r>
            <a:r>
              <a:rPr lang="en-US" altLang="zh-CN" dirty="0"/>
              <a:t>PREFIX</a:t>
            </a:r>
            <a:r>
              <a:rPr lang="zh-CN" altLang="en-US" dirty="0"/>
              <a:t>表示。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4000"/>
          </a:p>
          <a:p>
            <a:pPr marL="0" indent="0" algn="ctr">
              <a:buNone/>
            </a:pPr>
            <a:endParaRPr lang="en-US" altLang="zh-CN" sz="4000"/>
          </a:p>
          <a:p>
            <a:pPr marL="0" indent="0" algn="ctr">
              <a:buNone/>
            </a:pPr>
            <a:r>
              <a:rPr lang="en-US" altLang="zh-CN" sz="4000"/>
              <a:t>THE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5</a:t>
            </a:fld>
            <a:endParaRPr lang="en-US" altLang="zh-CN" sz="1400" dirty="0"/>
          </a:p>
        </p:txBody>
      </p:sp>
      <p:sp>
        <p:nvSpPr>
          <p:cNvPr id="190466" name="Rectangle 3"/>
          <p:cNvSpPr>
            <a:spLocks noGrp="1" noRot="1"/>
          </p:cNvSpPr>
          <p:nvPr>
            <p:ph idx="1"/>
          </p:nvPr>
        </p:nvSpPr>
        <p:spPr>
          <a:xfrm>
            <a:off x="628650" y="1487171"/>
            <a:ext cx="7886700" cy="4474845"/>
          </a:xfrm>
        </p:spPr>
        <p:txBody>
          <a:bodyPr vert="horz" wrap="square" lIns="91440" tIns="45720" rIns="91440" bIns="45720" anchor="t">
            <a:normAutofit fontScale="90000" lnSpcReduction="10000"/>
          </a:bodyPr>
          <a:lstStyle/>
          <a:p>
            <a:pPr algn="just" eaLnBrk="1" hangingPunct="1">
              <a:lnSpc>
                <a:spcPct val="170000"/>
              </a:lnSpc>
              <a:spcBef>
                <a:spcPct val="0"/>
              </a:spcBef>
            </a:pPr>
            <a:r>
              <a:rPr lang="zh-CN" altLang="en-US" sz="2400" b="1" dirty="0"/>
              <a:t>假设模式集合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中最短的模式长度为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，那么，后续讨论仅仅考虑所有模式的前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个字符组成的模式串，即要求所有匹配的模式长度相等。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</a:pPr>
            <a:r>
              <a:rPr lang="zh-CN" altLang="en-US" sz="2400" b="1" dirty="0"/>
              <a:t>为了加快比较速度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对长为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的串进行分组，以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个长度的字符串为基本单位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每</a:t>
            </a:r>
            <a:r>
              <a:rPr lang="zh-CN" altLang="en-US" sz="2400" b="1" dirty="0">
                <a:solidFill>
                  <a:schemeClr val="tx1"/>
                </a:solidFill>
              </a:rPr>
              <a:t>次比较长度为</a:t>
            </a:r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</a:rPr>
              <a:t>的子串</a:t>
            </a:r>
            <a:r>
              <a:rPr lang="en-US" altLang="zh-CN" sz="2400" b="1" dirty="0">
                <a:solidFill>
                  <a:schemeClr val="tx1"/>
                </a:solidFill>
              </a:rPr>
              <a:t>.</a:t>
            </a:r>
            <a:r>
              <a:rPr lang="zh-CN" altLang="en-US" sz="2400" b="1" dirty="0">
                <a:solidFill>
                  <a:schemeClr val="tx1"/>
                </a:solidFill>
              </a:rPr>
              <a:t>对于</a:t>
            </a:r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</a:rPr>
              <a:t>的选取，原文给出了指导公式计算出一个合适的</a:t>
            </a:r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</a:rPr>
              <a:t>值：</a:t>
            </a:r>
            <a:r>
              <a:rPr lang="en-US" altLang="zh-CN" sz="2400" b="1" dirty="0">
                <a:solidFill>
                  <a:schemeClr val="tx1"/>
                </a:solidFill>
              </a:rPr>
              <a:t>B=logc2M</a:t>
            </a:r>
            <a:r>
              <a:rPr lang="zh-CN" altLang="en-US" sz="2400" b="1" dirty="0">
                <a:solidFill>
                  <a:schemeClr val="tx1"/>
                </a:solidFill>
              </a:rPr>
              <a:t>。这里，</a:t>
            </a:r>
            <a:r>
              <a:rPr lang="en-US" altLang="zh-CN" sz="2400" b="1" dirty="0">
                <a:solidFill>
                  <a:schemeClr val="tx1"/>
                </a:solidFill>
              </a:rPr>
              <a:t>M=k×m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</a:rPr>
              <a:t>是模式的数目；而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表示字符集的大小即</a:t>
            </a:r>
            <a:r>
              <a:rPr lang="en-US" altLang="zh-CN" sz="2400" b="1" dirty="0"/>
              <a:t>c=|Σ|</a:t>
            </a:r>
            <a:r>
              <a:rPr lang="zh-CN" altLang="en-US" sz="2400" b="1" dirty="0"/>
              <a:t>。</a:t>
            </a:r>
            <a:r>
              <a:rPr lang="zh-CN" altLang="en-US" sz="2400" b="1" dirty="0">
                <a:solidFill>
                  <a:srgbClr val="C00000"/>
                </a:solidFill>
              </a:rPr>
              <a:t>实际上取值为</a:t>
            </a:r>
            <a:r>
              <a:rPr lang="en-US" altLang="zh-CN" sz="2400" b="1" dirty="0">
                <a:solidFill>
                  <a:srgbClr val="C00000"/>
                </a:solidFill>
              </a:rPr>
              <a:t>B=2</a:t>
            </a:r>
            <a:r>
              <a:rPr lang="zh-CN" altLang="en-US" sz="2400" b="1" dirty="0">
                <a:solidFill>
                  <a:srgbClr val="C00000"/>
                </a:solidFill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</a:rPr>
              <a:t>B=3</a:t>
            </a:r>
            <a:r>
              <a:rPr lang="zh-CN" altLang="en-US" sz="2400" b="1" dirty="0"/>
              <a:t>。</a:t>
            </a:r>
            <a:r>
              <a:rPr lang="zh-CN" altLang="en-US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170000"/>
              </a:lnSpc>
              <a:buNone/>
            </a:pPr>
            <a:endParaRPr lang="en-US" altLang="zh-CN" b="1" dirty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  <a:t>6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6858000" cy="501675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/>
              <a:t>例题：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zh-CN" sz="2000" b="1" dirty="0">
                <a:solidFill>
                  <a:srgbClr val="002060"/>
                </a:solidFill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</a:rPr>
              <a:t>： </a:t>
            </a:r>
            <a:r>
              <a: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先看所有字符，构建一个字符表</a:t>
            </a:r>
            <a:endParaRPr lang="en-US" altLang="zh-CN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>
            <p:extLst>
              <p:ext uri="{D42A27DB-BD31-4B8C-83A1-F6EECF244321}">
                <p14:modId xmlns:p14="http://schemas.microsoft.com/office/powerpoint/2010/main" val="546453963"/>
              </p:ext>
            </p:extLst>
          </p:nvPr>
        </p:nvGraphicFramePr>
        <p:xfrm>
          <a:off x="1013878" y="2780928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338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  <a:t>7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6858000" cy="65556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/>
              <a:t>例题：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Tomisthinkinghowtobethinner.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2060"/>
                </a:solidFill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</a:rPr>
              <a:t>： 将所有的模式，以最短的模式为基准截断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  <a:cs typeface="宋体" panose="02010600030101010101" pitchFamily="2" charset="-122"/>
              </a:rPr>
              <a:t>t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hinne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r,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 shinin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church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touchi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thinki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</a:t>
            </a: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>
            <p:extLst>
              <p:ext uri="{D42A27DB-BD31-4B8C-83A1-F6EECF244321}">
                <p14:modId xmlns:p14="http://schemas.microsoft.com/office/powerpoint/2010/main" val="1076349450"/>
              </p:ext>
            </p:extLst>
          </p:nvPr>
        </p:nvGraphicFramePr>
        <p:xfrm>
          <a:off x="1043608" y="2204864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689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  <a:t>8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6858000" cy="686341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/>
              <a:t>例题：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Tomisthinkinghowtobethinner.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2060"/>
                </a:solidFill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</a:rPr>
              <a:t>： 将截断后的所有模式分块  </a:t>
            </a:r>
            <a:r>
              <a:rPr lang="en-US" altLang="zh-CN" sz="2000" b="1" dirty="0">
                <a:solidFill>
                  <a:srgbClr val="002060"/>
                </a:solidFill>
              </a:rPr>
              <a:t>, </a:t>
            </a:r>
            <a:r>
              <a:rPr lang="zh-CN" altLang="en-US" sz="2000" b="1" dirty="0">
                <a:solidFill>
                  <a:srgbClr val="002060"/>
                </a:solidFill>
              </a:rPr>
              <a:t>选取一个</a:t>
            </a:r>
            <a:r>
              <a:rPr lang="en-US" altLang="zh-CN" sz="2000" b="1" dirty="0">
                <a:solidFill>
                  <a:srgbClr val="002060"/>
                </a:solidFill>
              </a:rPr>
              <a:t>HASH</a:t>
            </a:r>
            <a:r>
              <a:rPr lang="zh-CN" altLang="en-US" sz="2000" b="1" dirty="0">
                <a:solidFill>
                  <a:srgbClr val="002060"/>
                </a:solidFill>
              </a:rPr>
              <a:t>函数，计算所有分块的哈希值。（如选取</a:t>
            </a:r>
            <a:r>
              <a:rPr lang="en-US" altLang="zh-CN" sz="2000" b="1" dirty="0">
                <a:solidFill>
                  <a:srgbClr val="002060"/>
                </a:solidFill>
              </a:rPr>
              <a:t>mod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29</a:t>
            </a:r>
            <a:r>
              <a:rPr lang="zh-CN" altLang="en-US" sz="2000" b="1" dirty="0">
                <a:solidFill>
                  <a:srgbClr val="002060"/>
                </a:solidFill>
              </a:rPr>
              <a:t>）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  <a:cs typeface="宋体" panose="02010600030101010101" pitchFamily="2" charset="-122"/>
              </a:rPr>
              <a:t>t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hinne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r,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 shinin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church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touchi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thinki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</a:t>
            </a: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>
            <p:extLst>
              <p:ext uri="{D42A27DB-BD31-4B8C-83A1-F6EECF244321}">
                <p14:modId xmlns:p14="http://schemas.microsoft.com/office/powerpoint/2010/main" val="1403719153"/>
              </p:ext>
            </p:extLst>
          </p:nvPr>
        </p:nvGraphicFramePr>
        <p:xfrm>
          <a:off x="1009650" y="2122040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53025" y="3842525"/>
            <a:ext cx="576064" cy="36004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163789" y="4797152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59632" y="4869160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03648" y="4941168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99994" y="5013176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19672" y="5085184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90137"/>
              </p:ext>
            </p:extLst>
          </p:nvPr>
        </p:nvGraphicFramePr>
        <p:xfrm>
          <a:off x="971550" y="5137790"/>
          <a:ext cx="7416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5">
                  <a:extLst>
                    <a:ext uri="{9D8B030D-6E8A-4147-A177-3AD203B41FA5}">
                      <a16:colId xmlns:a16="http://schemas.microsoft.com/office/drawing/2014/main" val="322474187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29405600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147503378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29577632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71931208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76566297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38992553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423235285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413180157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68250008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29963485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615697346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825919105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07514931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449037987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1229172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th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hi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in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ne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sh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ni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ch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hu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ur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rc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ou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uc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nk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ki</a:t>
                      </a:r>
                    </a:p>
                  </a:txBody>
                  <a:tcPr marL="91436" marR="91436" marT="45749" marB="45749"/>
                </a:tc>
                <a:extLst>
                  <a:ext uri="{0D108BD9-81ED-4DB2-BD59-A6C34878D82A}">
                    <a16:rowId xmlns:a16="http://schemas.microsoft.com/office/drawing/2014/main" val="3431428823"/>
                  </a:ext>
                </a:extLst>
              </a:tr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extLst>
                  <a:ext uri="{0D108BD9-81ED-4DB2-BD59-A6C34878D82A}">
                    <a16:rowId xmlns:a16="http://schemas.microsoft.com/office/drawing/2014/main" val="4070451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79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9</a:t>
            </a:fld>
            <a:endParaRPr lang="en-US" altLang="zh-CN" sz="1400" dirty="0"/>
          </a:p>
        </p:txBody>
      </p:sp>
      <p:sp>
        <p:nvSpPr>
          <p:cNvPr id="194562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算法主要使用了几个数据结构：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SHIFT</a:t>
            </a:r>
            <a:r>
              <a:rPr lang="zh-CN" altLang="en-US" sz="2400" dirty="0"/>
              <a:t>表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HASH</a:t>
            </a:r>
            <a:r>
              <a:rPr lang="zh-CN" altLang="en-US" sz="2400" dirty="0"/>
              <a:t>表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PREFIX</a:t>
            </a:r>
            <a:r>
              <a:rPr lang="zh-CN" altLang="en-US" sz="2400" dirty="0"/>
              <a:t>表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</a:t>
            </a:r>
          </a:p>
        </p:txBody>
      </p:sp>
      <p:sp>
        <p:nvSpPr>
          <p:cNvPr id="3563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预处理过程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4c1f397-7fe3-4aa6-8364-944cfe75bf98"/>
  <p:tag name="COMMONDATA" val="eyJoZGlkIjoiNjRmYTE2MzI2ODUzY2FhMWI0ZjE4ZDc3NmYwZmRjNz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信息内容安全技术</Template>
  <TotalTime>319</TotalTime>
  <Words>5488</Words>
  <Application>Microsoft Macintosh PowerPoint</Application>
  <PresentationFormat>全屏显示(4:3)</PresentationFormat>
  <Paragraphs>2305</Paragraphs>
  <Slides>49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宋体</vt:lpstr>
      <vt:lpstr>微软雅黑</vt:lpstr>
      <vt:lpstr>Arial Unicode MS</vt:lpstr>
      <vt:lpstr>Arial</vt:lpstr>
      <vt:lpstr>Franklin Gothic Medium</vt:lpstr>
      <vt:lpstr>1_Office 主题</vt:lpstr>
      <vt:lpstr>Word.Picture.8</vt:lpstr>
      <vt:lpstr>PowerPoint 演示文稿</vt:lpstr>
      <vt:lpstr>Wu-Manber算法----快速的多模式匹配算法</vt:lpstr>
      <vt:lpstr>Wu-Manber算法----快速的多模式匹配算法</vt:lpstr>
      <vt:lpstr>Wu-Manber算法----快速的多模式匹配算法</vt:lpstr>
      <vt:lpstr>Wu-Manber算法----快速的多模式匹配算法</vt:lpstr>
      <vt:lpstr>PowerPoint 演示文稿</vt:lpstr>
      <vt:lpstr>PowerPoint 演示文稿</vt:lpstr>
      <vt:lpstr>PowerPoint 演示文稿</vt:lpstr>
      <vt:lpstr>预处理过程</vt:lpstr>
      <vt:lpstr>Wu-Manber算法----快速的多模式匹配算法</vt:lpstr>
      <vt:lpstr>PowerPoint 演示文稿</vt:lpstr>
      <vt:lpstr>SHIFT表</vt:lpstr>
      <vt:lpstr>SHIFT表</vt:lpstr>
      <vt:lpstr>SHIFT表</vt:lpstr>
      <vt:lpstr>SHIFT表</vt:lpstr>
      <vt:lpstr>PowerPoint 演示文稿</vt:lpstr>
      <vt:lpstr>HASH表 </vt:lpstr>
      <vt:lpstr>HASH表</vt:lpstr>
      <vt:lpstr>PowerPoint 演示文稿</vt:lpstr>
      <vt:lpstr>Wu-Manber算法----快速的多模式匹配算法</vt:lpstr>
      <vt:lpstr>PREFIX表 </vt:lpstr>
      <vt:lpstr>PREFIX表</vt:lpstr>
      <vt:lpstr>PREFIX表</vt:lpstr>
      <vt:lpstr>PowerPoint 演示文稿</vt:lpstr>
      <vt:lpstr>Wu-Manber算法----快速的多模式匹配算法</vt:lpstr>
      <vt:lpstr>Wu-Manber算法----快速的多模式匹配算法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WM优化-基于随机指纹的字符串匹配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张冬艳</dc:creator>
  <cp:lastModifiedBy>Microsoft Office User</cp:lastModifiedBy>
  <cp:revision>295</cp:revision>
  <dcterms:created xsi:type="dcterms:W3CDTF">2004-08-18T02:07:00Z</dcterms:created>
  <dcterms:modified xsi:type="dcterms:W3CDTF">2023-10-22T11:37:49Z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6B4C86AF93D34828B70BAED0604BF6C7_13</vt:lpwstr>
  </property>
</Properties>
</file>