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259" r:id="rId2"/>
    <p:sldId id="1316" r:id="rId3"/>
    <p:sldId id="1317" r:id="rId4"/>
    <p:sldId id="1318" r:id="rId5"/>
    <p:sldId id="1319" r:id="rId6"/>
    <p:sldId id="1320" r:id="rId7"/>
    <p:sldId id="1321" r:id="rId8"/>
    <p:sldId id="1322" r:id="rId9"/>
    <p:sldId id="1323" r:id="rId10"/>
    <p:sldId id="1324" r:id="rId11"/>
    <p:sldId id="1328" r:id="rId12"/>
    <p:sldId id="1329" r:id="rId13"/>
    <p:sldId id="1330" r:id="rId14"/>
    <p:sldId id="1325" r:id="rId15"/>
    <p:sldId id="1332" r:id="rId16"/>
    <p:sldId id="1326" r:id="rId17"/>
    <p:sldId id="1327" r:id="rId18"/>
    <p:sldId id="1334" r:id="rId19"/>
    <p:sldId id="1335" r:id="rId20"/>
    <p:sldId id="1336" r:id="rId21"/>
    <p:sldId id="1337" r:id="rId22"/>
    <p:sldId id="1338" r:id="rId23"/>
    <p:sldId id="1339" r:id="rId24"/>
    <p:sldId id="1340" r:id="rId25"/>
    <p:sldId id="1341" r:id="rId26"/>
    <p:sldId id="1342" r:id="rId27"/>
    <p:sldId id="1343" r:id="rId28"/>
    <p:sldId id="1344" r:id="rId29"/>
    <p:sldId id="1345" r:id="rId30"/>
    <p:sldId id="1346" r:id="rId31"/>
    <p:sldId id="1347" r:id="rId32"/>
    <p:sldId id="1348" r:id="rId33"/>
    <p:sldId id="1349" r:id="rId34"/>
    <p:sldId id="1350" r:id="rId35"/>
    <p:sldId id="1315" r:id="rId36"/>
  </p:sldIdLst>
  <p:sldSz cx="9144000" cy="6858000" type="screen4x3"/>
  <p:notesSz cx="6858000" cy="9144000"/>
  <p:custDataLst>
    <p:tags r:id="rId39"/>
  </p:custDataLst>
  <p:defaultTextStyle>
    <a:defPPr>
      <a:defRPr lang="zh-CN"/>
    </a:defPPr>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41" userDrawn="1">
          <p15:clr>
            <a:srgbClr val="A4A3A4"/>
          </p15:clr>
        </p15:guide>
        <p15:guide id="2" pos="28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0033CC"/>
    <a:srgbClr val="FF3300"/>
    <a:srgbClr val="030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6391" autoAdjust="0"/>
  </p:normalViewPr>
  <p:slideViewPr>
    <p:cSldViewPr showGuides="1">
      <p:cViewPr varScale="1">
        <p:scale>
          <a:sx n="113" d="100"/>
          <a:sy n="113" d="100"/>
        </p:scale>
        <p:origin x="114" y="150"/>
      </p:cViewPr>
      <p:guideLst>
        <p:guide orient="horz" pos="2041"/>
        <p:guide pos="286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showFormatting="0">
    <p:cViewPr>
      <p:scale>
        <a:sx n="100" d="100"/>
        <a:sy n="100" d="100"/>
      </p:scale>
      <p:origin x="0" y="146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2023/10/26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a:spcBef>
                <a:spcPct val="0"/>
              </a:spcBef>
              <a:buClrTx/>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a:t>
            </a:fld>
            <a:endParaRPr lang="en-US" altLang="zh-CN" sz="1200" dirty="0"/>
          </a:p>
        </p:txBody>
      </p:sp>
      <p:sp>
        <p:nvSpPr>
          <p:cNvPr id="21506" name="Rectangle 2"/>
          <p:cNvSpPr>
            <a:spLocks noGrp="1" noRot="1" noChangeAspect="1" noTextEdit="1"/>
          </p:cNvSpPr>
          <p:nvPr>
            <p:ph type="sldImg"/>
          </p:nvPr>
        </p:nvSpPr>
        <p:spPr/>
      </p:sp>
      <p:sp>
        <p:nvSpPr>
          <p:cNvPr id="2150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2</a:t>
            </a:fld>
            <a:endParaRPr lang="en-US" altLang="zh-CN" sz="1200" dirty="0"/>
          </a:p>
        </p:txBody>
      </p:sp>
      <p:sp>
        <p:nvSpPr>
          <p:cNvPr id="230402" name="Rectangle 2"/>
          <p:cNvSpPr>
            <a:spLocks noGrp="1" noRot="1" noChangeAspect="1" noTextEdit="1"/>
          </p:cNvSpPr>
          <p:nvPr>
            <p:ph type="sldImg"/>
          </p:nvPr>
        </p:nvSpPr>
        <p:spPr/>
      </p:sp>
      <p:sp>
        <p:nvSpPr>
          <p:cNvPr id="23040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2841056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a:t>
            </a:fld>
            <a:endParaRPr lang="en-US" altLang="zh-CN" sz="1200" dirty="0"/>
          </a:p>
        </p:txBody>
      </p:sp>
      <p:sp>
        <p:nvSpPr>
          <p:cNvPr id="232450" name="Rectangle 2"/>
          <p:cNvSpPr>
            <a:spLocks noGrp="1" noRot="1" noChangeAspect="1" noTextEdit="1"/>
          </p:cNvSpPr>
          <p:nvPr>
            <p:ph type="sldImg"/>
          </p:nvPr>
        </p:nvSpPr>
        <p:spPr/>
      </p:sp>
      <p:sp>
        <p:nvSpPr>
          <p:cNvPr id="23245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3558799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4</a:t>
            </a:fld>
            <a:endParaRPr lang="en-US" altLang="zh-CN" sz="1200" dirty="0"/>
          </a:p>
        </p:txBody>
      </p:sp>
      <p:sp>
        <p:nvSpPr>
          <p:cNvPr id="234498" name="Rectangle 2"/>
          <p:cNvSpPr>
            <a:spLocks noGrp="1" noRot="1" noChangeAspect="1" noTextEdit="1"/>
          </p:cNvSpPr>
          <p:nvPr>
            <p:ph type="sldImg"/>
          </p:nvPr>
        </p:nvSpPr>
        <p:spPr/>
      </p:sp>
      <p:sp>
        <p:nvSpPr>
          <p:cNvPr id="23449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676139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5</a:t>
            </a:fld>
            <a:endParaRPr lang="en-US" altLang="zh-CN" sz="1200" dirty="0"/>
          </a:p>
        </p:txBody>
      </p:sp>
      <p:sp>
        <p:nvSpPr>
          <p:cNvPr id="236546" name="Rectangle 2"/>
          <p:cNvSpPr>
            <a:spLocks noGrp="1" noRot="1" noChangeAspect="1" noTextEdit="1"/>
          </p:cNvSpPr>
          <p:nvPr>
            <p:ph type="sldImg"/>
          </p:nvPr>
        </p:nvSpPr>
        <p:spPr/>
      </p:sp>
      <p:sp>
        <p:nvSpPr>
          <p:cNvPr id="23654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3630805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6</a:t>
            </a:fld>
            <a:endParaRPr lang="en-US" altLang="zh-CN" sz="1200" dirty="0"/>
          </a:p>
        </p:txBody>
      </p:sp>
      <p:sp>
        <p:nvSpPr>
          <p:cNvPr id="238594" name="Rectangle 2"/>
          <p:cNvSpPr>
            <a:spLocks noGrp="1" noRot="1" noChangeAspect="1" noTextEdit="1"/>
          </p:cNvSpPr>
          <p:nvPr>
            <p:ph type="sldImg"/>
          </p:nvPr>
        </p:nvSpPr>
        <p:spPr/>
      </p:sp>
      <p:sp>
        <p:nvSpPr>
          <p:cNvPr id="23859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1701120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122680"/>
            <a:ext cx="78867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628650" y="3602356"/>
            <a:ext cx="7886700" cy="1655445"/>
          </a:xfrm>
        </p:spPr>
        <p:txBody>
          <a:bodyPr/>
          <a:lstStyle>
            <a:lvl1pPr marL="0" indent="0" algn="ct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33AE04DF-5DAF-8942-8809-7549A96DA271}" type="datetimeFigureOut">
              <a:rPr lang="zh-CN" altLang="en-US" smtClean="0"/>
              <a:t>2023/10/26</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a:spcBef>
                <a:spcPct val="0"/>
              </a:spcBef>
              <a:buClrTx/>
            </a:pPr>
            <a:fld id="{9A0DB2DC-4C9A-4742-B13C-FB6460FD3503}" type="slidenum">
              <a:rPr lang="en-US" altLang="zh-CN" dirty="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28650" y="327026"/>
            <a:ext cx="7886700" cy="5850255"/>
          </a:xfrm>
        </p:spPr>
        <p:txBody>
          <a:bodyPr/>
          <a:lstStyle>
            <a:lvl2pPr>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4" name="日期占位符 3"/>
          <p:cNvSpPr>
            <a:spLocks noGrp="1" noChangeArrowheads="1"/>
          </p:cNvSpPr>
          <p:nvPr>
            <p:ph type="dt" sz="half" idx="10"/>
          </p:nvPr>
        </p:nvSpPr>
        <p:spPr/>
        <p:txBody>
          <a:bodyPr/>
          <a:lstStyle>
            <a:lvl1pPr>
              <a:defRPr/>
            </a:lvl1pPr>
          </a:lstStyle>
          <a:p>
            <a:fld id="{F2B3A974-94E0-784F-B3DA-96F1FF8FB45F}" type="datetimeFigureOut">
              <a:rPr lang="zh-CN" altLang="en-US"/>
              <a:t>2023/10/26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幻灯片编号占位符 5"/>
          <p:cNvSpPr>
            <a:spLocks noGrp="1" noChangeArrowheads="1"/>
          </p:cNvSpPr>
          <p:nvPr>
            <p:ph type="sldNum" sz="quarter" idx="12"/>
          </p:nvPr>
        </p:nvSpPr>
        <p:spPr/>
        <p:txBody>
          <a:bodyPr/>
          <a:lstStyle>
            <a:lvl1pPr>
              <a:defRPr/>
            </a:lvl1pPr>
          </a:lstStyle>
          <a:p>
            <a:fld id="{4E80919B-B4AB-9741-8558-9504775A5039}" type="slidenum">
              <a:rPr lang="zh-CN" altLang="en-US"/>
              <a:t>‹#›</a:t>
            </a:fld>
            <a:endParaRPr lang="zh-CN" altLang="en-US"/>
          </a:p>
        </p:txBody>
      </p:sp>
    </p:spTree>
  </p:cSld>
  <p:clrMapOvr>
    <a:masterClrMapping/>
  </p:clrMapOvr>
  <p:transition spd="slow"/>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fld id="{E923FF57-9DF0-4B44-A3E0-A5834B15D24F}" type="datetimeFigureOut">
              <a:rPr lang="zh-CN" altLang="en-US"/>
              <a:t>2023/10/26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2023/10/26</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2023/10/26</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9D632F2-D304-9B40-98EA-D3D58DA80E65}" type="slidenum">
              <a:rPr lang="zh-CN" altLang="en-US" sz="1600">
                <a:latin typeface="Arial Unicode MS" panose="020B0604020202020204" charset="-122"/>
                <a:cs typeface="Arial Unicode MS" panose="020B0604020202020204" charset="-122"/>
              </a:rPr>
              <a:t>‹#›</a:t>
            </a:fld>
            <a:r>
              <a:rPr lang="en-US" altLang="zh-CN" sz="1600">
                <a:latin typeface="Arial Unicode MS" panose="020B0604020202020204" charset="-122"/>
                <a:cs typeface="Arial Unicode MS" panose="020B0604020202020204" charset="-122"/>
              </a:rPr>
              <a:t>/43</a:t>
            </a:r>
          </a:p>
        </p:txBody>
      </p:sp>
    </p:spTree>
  </p:cSld>
  <p:clrMapOvr>
    <a:overrideClrMapping bg1="lt1" tx1="dk1" bg2="lt2" tx2="dk2" accent1="accent1" accent2="accent2" accent3="accent3" accent4="accent4" accent5="accent5" accent6="accent6" hlink="hlink" folHlink="folHlink"/>
  </p:clrMapOvr>
  <p:transition spd="slow"/>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2023/10/26</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2023/10/26</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2023/10/26</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p>
        </p:txBody>
      </p:sp>
      <p:sp>
        <p:nvSpPr>
          <p:cNvPr id="3" name="内容占位符 2"/>
          <p:cNvSpPr>
            <a:spLocks noGrp="1"/>
          </p:cNvSpPr>
          <p:nvPr>
            <p:ph idx="1" hasCustomPrompt="1"/>
          </p:nvPr>
        </p:nvSpPr>
        <p:spPr>
          <a:xfrm>
            <a:off x="628650" y="1702436"/>
            <a:ext cx="7886700" cy="4474845"/>
          </a:xfrm>
        </p:spPr>
        <p:txBody>
          <a:bodyPr/>
          <a:lstStyle>
            <a:lvl2pPr>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404AE7-26EC-0148-A357-DD3C7FD71093}" type="datetimeFigureOut">
              <a:rPr lang="zh-CN" altLang="en-US" smtClean="0"/>
              <a:t>2023/10/26</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2023/10/26</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2023/10/26</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2023/10/26</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2023/10/26</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2023/10/26</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2023/10/26</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2023/10/26</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2023/10/26</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2023/10/26</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2023/10/26</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959100"/>
            <a:ext cx="7886700" cy="2781300"/>
          </a:xfrm>
        </p:spPr>
        <p:txBody>
          <a:bodyPr anchor="t" anchorCtr="0"/>
          <a:lstStyle>
            <a:lvl1pPr>
              <a:defRPr sz="3600"/>
            </a:lvl1pPr>
          </a:lstStyle>
          <a:p>
            <a:r>
              <a:rPr lang="zh-CN" altLang="en-US"/>
              <a:t>单击此处编辑母版标题样式</a:t>
            </a:r>
          </a:p>
        </p:txBody>
      </p:sp>
      <p:sp>
        <p:nvSpPr>
          <p:cNvPr id="3" name="文本占位符 2"/>
          <p:cNvSpPr>
            <a:spLocks noGrp="1"/>
          </p:cNvSpPr>
          <p:nvPr>
            <p:ph type="body" idx="1" hasCustomPrompt="1"/>
          </p:nvPr>
        </p:nvSpPr>
        <p:spPr>
          <a:xfrm>
            <a:off x="628650" y="1722121"/>
            <a:ext cx="7886700" cy="1102995"/>
          </a:xfrm>
        </p:spPr>
        <p:txBody>
          <a:bodyPr lIns="144145" anchor="b" anchorCtr="0"/>
          <a:lstStyle>
            <a:lvl1pPr marL="0" indent="0">
              <a:buNone/>
              <a:defRPr sz="180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4D1EEEB-2E2A-DF4A-9E58-105270FF4219}" type="datetimeFigureOut">
              <a:rPr lang="zh-CN" altLang="en-US" smtClean="0"/>
              <a:t>2023/10/26</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2023/10/26</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335DA5F-FC16-9841-AD03-8B8DB561F239}" type="datetimeFigureOut">
              <a:rPr lang="zh-CN" altLang="en-US" smtClean="0"/>
              <a:t>2023/10/26</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365125"/>
            <a:ext cx="7886700" cy="800100"/>
          </a:xfrm>
        </p:spPr>
        <p:txBody>
          <a:bodyPr anchor="ctr" anchorCtr="0"/>
          <a:lstStyle>
            <a:lvl1pPr algn="ctr">
              <a:defRPr/>
            </a:lvl1pPr>
          </a:lstStyle>
          <a:p>
            <a:r>
              <a:rPr lang="zh-CN" altLang="en-US"/>
              <a:t>单击此处编辑母版标题样式</a:t>
            </a:r>
          </a:p>
        </p:txBody>
      </p:sp>
      <p:sp>
        <p:nvSpPr>
          <p:cNvPr id="3" name="文本占位符 2"/>
          <p:cNvSpPr>
            <a:spLocks noGrp="1"/>
          </p:cNvSpPr>
          <p:nvPr>
            <p:ph type="body" idx="1" hasCustomPrompt="1"/>
          </p:nvPr>
        </p:nvSpPr>
        <p:spPr>
          <a:xfrm>
            <a:off x="629602" y="1482091"/>
            <a:ext cx="3915728"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p>
        </p:txBody>
      </p:sp>
      <p:sp>
        <p:nvSpPr>
          <p:cNvPr id="4" name="内容占位符 3"/>
          <p:cNvSpPr>
            <a:spLocks noGrp="1"/>
          </p:cNvSpPr>
          <p:nvPr>
            <p:ph sz="half" idx="2" hasCustomPrompt="1"/>
          </p:nvPr>
        </p:nvSpPr>
        <p:spPr>
          <a:xfrm>
            <a:off x="628650" y="2368551"/>
            <a:ext cx="3916680" cy="3820795"/>
          </a:xfrm>
        </p:spPr>
        <p:txBody>
          <a:bodyPr/>
          <a:lstStyle>
            <a:lvl1pPr>
              <a:defRPr sz="2100"/>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92492" y="1482091"/>
            <a:ext cx="3822859"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p>
        </p:txBody>
      </p:sp>
      <p:sp>
        <p:nvSpPr>
          <p:cNvPr id="6" name="内容占位符 5"/>
          <p:cNvSpPr>
            <a:spLocks noGrp="1"/>
          </p:cNvSpPr>
          <p:nvPr>
            <p:ph sz="quarter" idx="4" hasCustomPrompt="1"/>
          </p:nvPr>
        </p:nvSpPr>
        <p:spPr>
          <a:xfrm>
            <a:off x="4692492" y="2368551"/>
            <a:ext cx="3822859" cy="3820795"/>
          </a:xfrm>
        </p:spPr>
        <p:txBody>
          <a:bodyPr/>
          <a:lstStyle>
            <a:lvl1pPr>
              <a:defRPr sz="2100"/>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5E08765-4B7D-2143-8328-FBBE326002BF}" type="datetimeFigureOut">
              <a:rPr lang="zh-CN" altLang="en-US" smtClean="0"/>
              <a:t>2023/10/26</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p>
        </p:txBody>
      </p:sp>
      <p:sp>
        <p:nvSpPr>
          <p:cNvPr id="4" name="日期占位符 3"/>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905"/>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2" name="标题 1"/>
          <p:cNvSpPr>
            <a:spLocks noGrp="1"/>
          </p:cNvSpPr>
          <p:nvPr>
            <p:ph type="title"/>
          </p:nvPr>
        </p:nvSpPr>
        <p:spPr>
          <a:xfrm>
            <a:off x="5512594" y="457200"/>
            <a:ext cx="3294221" cy="1055370"/>
          </a:xfrm>
        </p:spPr>
        <p:txBody>
          <a:bodyPr anchor="b" anchorCtr="0"/>
          <a:lstStyle>
            <a:lvl1pPr>
              <a:defRPr sz="2400"/>
            </a:lvl1pPr>
          </a:lstStyle>
          <a:p>
            <a:r>
              <a:rPr lang="zh-CN" altLang="en-US"/>
              <a:t>单击此处编辑母版标题样式</a:t>
            </a:r>
          </a:p>
        </p:txBody>
      </p:sp>
      <p:sp>
        <p:nvSpPr>
          <p:cNvPr id="4" name="文本占位符 3"/>
          <p:cNvSpPr>
            <a:spLocks noGrp="1"/>
          </p:cNvSpPr>
          <p:nvPr>
            <p:ph type="body" sz="half" idx="2" hasCustomPrompt="1"/>
          </p:nvPr>
        </p:nvSpPr>
        <p:spPr>
          <a:xfrm>
            <a:off x="5512118" y="1694180"/>
            <a:ext cx="3295174"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
        <p:nvSpPr>
          <p:cNvPr id="5" name="日期占位符 4"/>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29" y="-7620"/>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2" name="标题 1"/>
          <p:cNvSpPr>
            <a:spLocks noGrp="1"/>
          </p:cNvSpPr>
          <p:nvPr>
            <p:ph type="title"/>
          </p:nvPr>
        </p:nvSpPr>
        <p:spPr>
          <a:xfrm>
            <a:off x="307181" y="457200"/>
            <a:ext cx="3209925" cy="1055370"/>
          </a:xfrm>
        </p:spPr>
        <p:txBody>
          <a:bodyPr anchor="t" anchorCtr="0"/>
          <a:lstStyle>
            <a:lvl1pPr>
              <a:defRPr sz="2400"/>
            </a:lvl1pPr>
          </a:lstStyle>
          <a:p>
            <a:r>
              <a:rPr lang="zh-CN" altLang="en-US"/>
              <a:t>单击此处编辑母版标题样式</a:t>
            </a:r>
          </a:p>
        </p:txBody>
      </p:sp>
      <p:sp>
        <p:nvSpPr>
          <p:cNvPr id="4" name="文本占位符 3"/>
          <p:cNvSpPr>
            <a:spLocks noGrp="1"/>
          </p:cNvSpPr>
          <p:nvPr>
            <p:ph type="body" sz="half" idx="2" hasCustomPrompt="1"/>
          </p:nvPr>
        </p:nvSpPr>
        <p:spPr>
          <a:xfrm>
            <a:off x="307182" y="1694180"/>
            <a:ext cx="3210401"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
        <p:nvSpPr>
          <p:cNvPr id="5" name="日期占位符 4"/>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84C5E037-E3E3-064B-AF78-C17DBF3D044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t>2023/10/26</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sp>
        <p:nvSpPr>
          <p:cNvPr id="3"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7"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1FF4F64-6D8C-8A48-B4BA-523317561A37}" type="datetimeFigureOut">
              <a:rPr lang="zh-CN" altLang="en-US" smtClean="0"/>
              <a:t>2023/10/26</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cxnSp>
        <p:nvCxnSpPr>
          <p:cNvPr id="12"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50"/>
          <a:stretch>
            <a:fillRect/>
          </a:stretch>
        </p:blipFill>
        <p:spPr>
          <a:xfrm>
            <a:off x="7343405" y="6237278"/>
            <a:ext cx="1688365" cy="426849"/>
          </a:xfrm>
          <a:prstGeom prst="rect">
            <a:avLst/>
          </a:prstGeom>
        </p:spPr>
      </p:pic>
      <p:grpSp>
        <p:nvGrpSpPr>
          <p:cNvPr id="14" name="组合 13"/>
          <p:cNvGrpSpPr/>
          <p:nvPr/>
        </p:nvGrpSpPr>
        <p:grpSpPr>
          <a:xfrm>
            <a:off x="332185" y="866028"/>
            <a:ext cx="8452247" cy="1"/>
            <a:chOff x="442913" y="4600577"/>
            <a:chExt cx="11269662" cy="1"/>
          </a:xfrm>
        </p:grpSpPr>
        <p:cxnSp>
          <p:nvCxnSpPr>
            <p:cNvPr id="15"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6"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Lst>
  <p:transition spd="slow"/>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6"/>
          <p:cNvSpPr>
            <a:spLocks noRot="1" noChangeArrowheads="1"/>
          </p:cNvSpPr>
          <p:nvPr/>
        </p:nvSpPr>
        <p:spPr bwMode="auto">
          <a:xfrm>
            <a:off x="684213" y="2349500"/>
            <a:ext cx="7772400" cy="1079500"/>
          </a:xfrm>
          <a:prstGeom prst="rect">
            <a:avLst/>
          </a:prstGeom>
          <a:noFill/>
          <a:ln w="9525">
            <a:noFill/>
            <a:miter lim="800000"/>
          </a:ln>
          <a:effectLst/>
        </p:spPr>
        <p:txBody>
          <a:bodyPr anchor="ctr"/>
          <a:lstStyle/>
          <a:p>
            <a:pPr algn="ctr">
              <a:spcBef>
                <a:spcPct val="0"/>
              </a:spcBef>
              <a:buClrTx/>
            </a:pPr>
            <a:r>
              <a:rPr lang="zh-CN" altLang="en-US" sz="7200" b="1" dirty="0">
                <a:effectLst>
                  <a:outerShdw blurRad="38100" dist="38100" dir="2700000">
                    <a:srgbClr val="000000"/>
                  </a:outerShdw>
                </a:effectLst>
                <a:latin typeface="Arial" panose="020B0604020202020204" pitchFamily="34" charset="0"/>
                <a:ea typeface="隶书" panose="02010509060101010101" pitchFamily="49" charset="-122"/>
              </a:rPr>
              <a:t>信息内容安全</a:t>
            </a:r>
          </a:p>
        </p:txBody>
      </p:sp>
      <p:sp>
        <p:nvSpPr>
          <p:cNvPr id="54280" name="Rectangle 8"/>
          <p:cNvSpPr>
            <a:spLocks noRot="1" noChangeArrowheads="1"/>
          </p:cNvSpPr>
          <p:nvPr/>
        </p:nvSpPr>
        <p:spPr bwMode="auto">
          <a:xfrm>
            <a:off x="900113" y="3500438"/>
            <a:ext cx="7772400" cy="10795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隶书" panose="02010509060101010101" pitchFamily="49" charset="-122"/>
                <a:cs typeface="+mn-cs"/>
              </a:rPr>
              <a:t>第三章 字符串匹配</a:t>
            </a:r>
          </a:p>
        </p:txBody>
      </p:sp>
      <p:sp>
        <p:nvSpPr>
          <p:cNvPr id="2" name="文本框 1"/>
          <p:cNvSpPr txBox="1"/>
          <p:nvPr/>
        </p:nvSpPr>
        <p:spPr>
          <a:xfrm>
            <a:off x="360045" y="429895"/>
            <a:ext cx="3780790" cy="460375"/>
          </a:xfrm>
          <a:prstGeom prst="rect">
            <a:avLst/>
          </a:prstGeom>
          <a:noFill/>
        </p:spPr>
        <p:txBody>
          <a:bodyPr wrap="square" rtlCol="0">
            <a:spAutoFit/>
          </a:bodyPr>
          <a:lstStyle/>
          <a:p>
            <a:r>
              <a:rPr lang="zh-CN" altLang="en-US" b="1"/>
              <a:t>信息内容安全课程</a:t>
            </a:r>
            <a:r>
              <a:rPr lang="en-US" altLang="zh-CN" b="1"/>
              <a:t>2023</a:t>
            </a:r>
            <a:r>
              <a:rPr lang="zh-CN" altLang="en-US" b="1"/>
              <a:t>春</a:t>
            </a:r>
          </a:p>
        </p:txBody>
      </p:sp>
      <p:sp>
        <p:nvSpPr>
          <p:cNvPr id="3" name="矩形 2"/>
          <p:cNvSpPr/>
          <p:nvPr/>
        </p:nvSpPr>
        <p:spPr>
          <a:xfrm>
            <a:off x="3667255" y="4888230"/>
            <a:ext cx="2238113" cy="461665"/>
          </a:xfrm>
          <a:prstGeom prst="rect">
            <a:avLst/>
          </a:prstGeom>
        </p:spPr>
        <p:txBody>
          <a:bodyPr wrap="none">
            <a:spAutoFit/>
          </a:bodyPr>
          <a:lstStyle/>
          <a:p>
            <a:pPr lvl="0" algn="ctr">
              <a:spcBef>
                <a:spcPct val="0"/>
              </a:spcBef>
              <a:defRPr/>
            </a:pPr>
            <a:r>
              <a:rPr lang="en-US" altLang="zh-CN" b="1" dirty="0" smtClean="0">
                <a:effectLst>
                  <a:outerShdw blurRad="38100" dist="38100" dir="2700000" algn="tl">
                    <a:srgbClr val="FFFFFF"/>
                  </a:outerShdw>
                </a:effectLst>
                <a:latin typeface="+mn-ea"/>
              </a:rPr>
              <a:t>3.5 – </a:t>
            </a:r>
            <a:r>
              <a:rPr lang="zh-CN" altLang="en-US" b="1" dirty="0" smtClean="0">
                <a:effectLst>
                  <a:outerShdw blurRad="38100" dist="38100" dir="2700000" algn="tl">
                    <a:srgbClr val="FFFFFF"/>
                  </a:outerShdw>
                </a:effectLst>
                <a:latin typeface="+mn-ea"/>
              </a:rPr>
              <a:t>补充算法</a:t>
            </a:r>
            <a:endParaRPr lang="zh-CN" altLang="en-US" b="1" dirty="0">
              <a:effectLst>
                <a:outerShdw blurRad="38100" dist="38100" dir="2700000" algn="tl">
                  <a:srgbClr val="FFFFFF"/>
                </a:outerShdw>
              </a:effectLst>
              <a:latin typeface="+mn-ea"/>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type="body" idx="1"/>
          </p:nvPr>
        </p:nvSpPr>
        <p:spPr>
          <a:xfrm>
            <a:off x="354765" y="2132856"/>
            <a:ext cx="8119209" cy="2538413"/>
          </a:xfrm>
        </p:spPr>
        <p:txBody>
          <a:bodyPr>
            <a:noAutofit/>
          </a:bodyPr>
          <a:lstStyle/>
          <a:p>
            <a:pPr lvl="1"/>
            <a:r>
              <a:rPr lang="zh-CN" altLang="zh-CN" sz="2800" dirty="0" smtClean="0"/>
              <a:t>每</a:t>
            </a:r>
            <a:r>
              <a:rPr lang="zh-CN" altLang="zh-CN" sz="2800" dirty="0"/>
              <a:t>一</a:t>
            </a:r>
            <a:r>
              <a:rPr lang="zh-CN" altLang="zh-CN" sz="2800" dirty="0" smtClean="0"/>
              <a:t>个</a:t>
            </a:r>
            <a:r>
              <a:rPr lang="en-US" altLang="zh-CN" sz="2800" dirty="0" smtClean="0"/>
              <a:t>IP</a:t>
            </a:r>
            <a:r>
              <a:rPr lang="zh-CN" altLang="en-US" sz="2800" dirty="0" smtClean="0"/>
              <a:t>地址信息</a:t>
            </a:r>
            <a:r>
              <a:rPr lang="zh-CN" altLang="zh-CN" sz="2800" dirty="0" smtClean="0"/>
              <a:t>存储</a:t>
            </a:r>
            <a:r>
              <a:rPr lang="zh-CN" altLang="zh-CN" sz="2800" dirty="0"/>
              <a:t>在二进制数的一个节点，且此转发信息对应的前缀长度与其所在的层数一致，其目的是查找最长前缀匹配</a:t>
            </a:r>
            <a:r>
              <a:rPr lang="zh-CN" altLang="zh-CN" sz="2800" dirty="0" smtClean="0"/>
              <a:t>。</a:t>
            </a:r>
            <a:endParaRPr lang="en-US" altLang="zh-CN" sz="2800" dirty="0" smtClean="0"/>
          </a:p>
          <a:p>
            <a:pPr lvl="1"/>
            <a:r>
              <a:rPr lang="zh-CN" altLang="zh-CN" sz="2800" dirty="0"/>
              <a:t>二进制</a:t>
            </a:r>
            <a:r>
              <a:rPr lang="en-US" altLang="zh-CN" sz="2800" dirty="0" err="1"/>
              <a:t>trie</a:t>
            </a:r>
            <a:r>
              <a:rPr lang="zh-CN" altLang="zh-CN" sz="2800" dirty="0"/>
              <a:t>树每次只比较一个比特</a:t>
            </a:r>
            <a:r>
              <a:rPr lang="zh-CN" altLang="zh-CN" sz="2800" dirty="0" smtClean="0"/>
              <a:t>位</a:t>
            </a:r>
            <a:endParaRPr lang="en-US" altLang="zh-CN" sz="2800" dirty="0" smtClean="0"/>
          </a:p>
          <a:p>
            <a:pPr lvl="1"/>
            <a:r>
              <a:rPr lang="zh-CN" altLang="en-US" sz="2800" dirty="0" smtClean="0"/>
              <a:t>优化方法：</a:t>
            </a:r>
            <a:r>
              <a:rPr lang="zh-CN" altLang="zh-CN" sz="2800" dirty="0"/>
              <a:t>前缀</a:t>
            </a:r>
            <a:r>
              <a:rPr lang="zh-CN" altLang="zh-CN" sz="2800" dirty="0" smtClean="0"/>
              <a:t>扩展</a:t>
            </a:r>
            <a:r>
              <a:rPr lang="zh-CN" altLang="en-US" sz="2800" dirty="0" smtClean="0"/>
              <a:t>、独立前缀、压缩</a:t>
            </a:r>
            <a:endParaRPr lang="en-US" altLang="zh-CN" sz="2800" dirty="0" smtClean="0"/>
          </a:p>
          <a:p>
            <a:pPr lvl="1"/>
            <a:r>
              <a:rPr lang="zh-CN" altLang="en-US" sz="2800" dirty="0" smtClean="0"/>
              <a:t>缺点：</a:t>
            </a:r>
            <a:r>
              <a:rPr lang="zh-CN" altLang="zh-CN" sz="2800" dirty="0" smtClean="0"/>
              <a:t>最</a:t>
            </a:r>
            <a:r>
              <a:rPr lang="zh-CN" altLang="zh-CN" sz="2800" dirty="0"/>
              <a:t>长前缀</a:t>
            </a:r>
            <a:r>
              <a:rPr lang="zh-CN" altLang="zh-CN" sz="2800" dirty="0" smtClean="0"/>
              <a:t>匹配</a:t>
            </a:r>
            <a:r>
              <a:rPr lang="zh-CN" altLang="en-US" sz="2800" dirty="0" smtClean="0"/>
              <a:t>（</a:t>
            </a:r>
            <a:r>
              <a:rPr lang="zh-CN" altLang="zh-CN" sz="2800" dirty="0" smtClean="0"/>
              <a:t>即</a:t>
            </a:r>
            <a:r>
              <a:rPr lang="zh-CN" altLang="zh-CN" sz="2800" dirty="0"/>
              <a:t>单一</a:t>
            </a:r>
            <a:r>
              <a:rPr lang="zh-CN" altLang="zh-CN" sz="2800" dirty="0" smtClean="0"/>
              <a:t>命中</a:t>
            </a:r>
            <a:r>
              <a:rPr lang="zh-CN" altLang="en-US" sz="2800" dirty="0" smtClean="0"/>
              <a:t>）</a:t>
            </a:r>
            <a:r>
              <a:rPr lang="zh-CN" altLang="zh-CN" sz="2800" dirty="0" smtClean="0"/>
              <a:t>，</a:t>
            </a:r>
            <a:r>
              <a:rPr lang="zh-CN" altLang="en-US" sz="2800" dirty="0" smtClean="0"/>
              <a:t>很难</a:t>
            </a:r>
            <a:r>
              <a:rPr lang="zh-CN" altLang="zh-CN" sz="2800" dirty="0" smtClean="0"/>
              <a:t>适用于</a:t>
            </a:r>
            <a:r>
              <a:rPr lang="zh-CN" altLang="zh-CN" sz="2800" dirty="0"/>
              <a:t>多模式匹配的应用场景</a:t>
            </a:r>
            <a:endParaRPr lang="zh-CN" altLang="en-US" sz="2800" dirty="0" smtClean="0"/>
          </a:p>
        </p:txBody>
      </p:sp>
      <p:sp>
        <p:nvSpPr>
          <p:cNvPr id="2" name="矩形 1"/>
          <p:cNvSpPr/>
          <p:nvPr/>
        </p:nvSpPr>
        <p:spPr>
          <a:xfrm>
            <a:off x="354765" y="1196752"/>
            <a:ext cx="6552728" cy="523220"/>
          </a:xfrm>
          <a:prstGeom prst="rect">
            <a:avLst/>
          </a:prstGeom>
        </p:spPr>
        <p:txBody>
          <a:bodyPr wrap="square">
            <a:spAutoFit/>
          </a:bodyPr>
          <a:lstStyle/>
          <a:p>
            <a:r>
              <a:rPr lang="zh-CN" altLang="en-US" sz="2800" b="1" dirty="0">
                <a:solidFill>
                  <a:srgbClr val="C00000"/>
                </a:solidFill>
              </a:rPr>
              <a:t>基于</a:t>
            </a:r>
            <a:r>
              <a:rPr lang="zh-CN" altLang="zh-CN" sz="2800" b="1" dirty="0">
                <a:solidFill>
                  <a:srgbClr val="C00000"/>
                </a:solidFill>
              </a:rPr>
              <a:t>二进制</a:t>
            </a:r>
            <a:r>
              <a:rPr lang="en-US" altLang="zh-CN" sz="2800" b="1" dirty="0" err="1">
                <a:solidFill>
                  <a:srgbClr val="C00000"/>
                </a:solidFill>
              </a:rPr>
              <a:t>trie</a:t>
            </a:r>
            <a:r>
              <a:rPr lang="zh-CN" altLang="zh-CN" sz="2800" b="1" dirty="0">
                <a:solidFill>
                  <a:srgbClr val="C00000"/>
                </a:solidFill>
              </a:rPr>
              <a:t>树</a:t>
            </a:r>
            <a:r>
              <a:rPr lang="zh-CN" altLang="en-US" sz="2800" b="1" dirty="0">
                <a:solidFill>
                  <a:srgbClr val="C00000"/>
                </a:solidFill>
              </a:rPr>
              <a:t>的</a:t>
            </a:r>
            <a:r>
              <a:rPr lang="en-US" altLang="zh-CN" sz="2800" b="1" dirty="0">
                <a:solidFill>
                  <a:srgbClr val="C00000"/>
                </a:solidFill>
              </a:rPr>
              <a:t>IP</a:t>
            </a:r>
            <a:r>
              <a:rPr lang="zh-CN" altLang="zh-CN" sz="2800" b="1" dirty="0">
                <a:solidFill>
                  <a:srgbClr val="C00000"/>
                </a:solidFill>
              </a:rPr>
              <a:t>地址前缀</a:t>
            </a:r>
            <a:r>
              <a:rPr lang="zh-CN" altLang="en-US" sz="2800" b="1" dirty="0">
                <a:solidFill>
                  <a:srgbClr val="C00000"/>
                </a:solidFill>
              </a:rPr>
              <a:t>匹配方法</a:t>
            </a:r>
            <a:endParaRPr lang="en-US" altLang="zh-CN" sz="2800" b="1" dirty="0">
              <a:solidFill>
                <a:srgbClr val="C00000"/>
              </a:solidFill>
            </a:endParaRPr>
          </a:p>
        </p:txBody>
      </p:sp>
      <p:sp>
        <p:nvSpPr>
          <p:cNvPr id="5" name="Rectangle 2"/>
          <p:cNvSpPr>
            <a:spLocks noGrp="1" noChangeArrowheads="1"/>
          </p:cNvSpPr>
          <p:nvPr>
            <p:ph type="title"/>
          </p:nvPr>
        </p:nvSpPr>
        <p:spPr>
          <a:xfrm>
            <a:off x="628650" y="197485"/>
            <a:ext cx="7886700" cy="639227"/>
          </a:xfrm>
        </p:spPr>
        <p:txBody>
          <a:bodyPr/>
          <a:lstStyle/>
          <a:p>
            <a:pPr eaLnBrk="1" hangingPunct="1"/>
            <a:r>
              <a:rPr lang="en-US" altLang="zh-CN" dirty="0" smtClean="0"/>
              <a:t>IP</a:t>
            </a:r>
            <a:r>
              <a:rPr lang="zh-CN" altLang="en-US" dirty="0" smtClean="0"/>
              <a:t>地址类信息的匹配方法</a:t>
            </a:r>
          </a:p>
        </p:txBody>
      </p:sp>
    </p:spTree>
    <p:extLst>
      <p:ext uri="{BB962C8B-B14F-4D97-AF65-F5344CB8AC3E}">
        <p14:creationId xmlns:p14="http://schemas.microsoft.com/office/powerpoint/2010/main" val="5119482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76555"/>
            <a:ext cx="7886700" cy="1325563"/>
          </a:xfrm>
        </p:spPr>
        <p:txBody>
          <a:bodyPr/>
          <a:lstStyle/>
          <a:p>
            <a:r>
              <a:rPr lang="zh-CN" altLang="en-US" dirty="0"/>
              <a:t>基于二进制</a:t>
            </a:r>
            <a:r>
              <a:rPr lang="en-US" altLang="zh-CN" dirty="0" err="1"/>
              <a:t>trie</a:t>
            </a:r>
            <a:r>
              <a:rPr lang="zh-CN" altLang="en-US" dirty="0" smtClean="0"/>
              <a:t>树</a:t>
            </a:r>
            <a:r>
              <a:rPr lang="zh-CN" altLang="en-US" dirty="0" smtClean="0"/>
              <a:t>的</a:t>
            </a:r>
            <a:r>
              <a:rPr lang="en-US" altLang="zh-CN" dirty="0" smtClean="0"/>
              <a:t>IP</a:t>
            </a:r>
            <a:r>
              <a:rPr lang="zh-CN" altLang="en-US" dirty="0" smtClean="0"/>
              <a:t>匹配算法</a:t>
            </a:r>
            <a:endParaRPr lang="zh-CN" altLang="en-US" dirty="0"/>
          </a:p>
        </p:txBody>
      </p:sp>
      <p:sp>
        <p:nvSpPr>
          <p:cNvPr id="3" name="内容占位符 2"/>
          <p:cNvSpPr>
            <a:spLocks noGrp="1"/>
          </p:cNvSpPr>
          <p:nvPr>
            <p:ph idx="1"/>
          </p:nvPr>
        </p:nvSpPr>
        <p:spPr>
          <a:xfrm>
            <a:off x="539552" y="1383653"/>
            <a:ext cx="7886700" cy="4474845"/>
          </a:xfrm>
        </p:spPr>
        <p:txBody>
          <a:bodyPr>
            <a:normAutofit fontScale="97500"/>
          </a:bodyPr>
          <a:lstStyle/>
          <a:p>
            <a:r>
              <a:rPr lang="zh-CN" altLang="zh-CN" dirty="0" smtClean="0"/>
              <a:t>基于</a:t>
            </a:r>
            <a:r>
              <a:rPr lang="zh-CN" altLang="en-US" dirty="0"/>
              <a:t>二进制</a:t>
            </a:r>
            <a:r>
              <a:rPr lang="en-US" altLang="zh-CN" dirty="0" err="1"/>
              <a:t>trie</a:t>
            </a:r>
            <a:r>
              <a:rPr lang="zh-CN" altLang="en-US" dirty="0"/>
              <a:t>树</a:t>
            </a:r>
            <a:r>
              <a:rPr lang="zh-CN" altLang="zh-CN" dirty="0" smtClean="0"/>
              <a:t>的</a:t>
            </a:r>
            <a:r>
              <a:rPr lang="zh-CN" altLang="zh-CN" dirty="0"/>
              <a:t>按位匹配的思想来设计</a:t>
            </a:r>
            <a:r>
              <a:rPr lang="zh-CN" altLang="zh-CN" dirty="0" smtClean="0"/>
              <a:t>算法</a:t>
            </a:r>
            <a:endParaRPr lang="zh-CN" altLang="en-US" dirty="0"/>
          </a:p>
        </p:txBody>
      </p:sp>
      <p:sp>
        <p:nvSpPr>
          <p:cNvPr id="5" name="矩形 4"/>
          <p:cNvSpPr/>
          <p:nvPr/>
        </p:nvSpPr>
        <p:spPr>
          <a:xfrm>
            <a:off x="846084" y="3374261"/>
            <a:ext cx="7273636" cy="2722880"/>
          </a:xfrm>
          <a:prstGeom prst="rect">
            <a:avLst/>
          </a:prstGeom>
        </p:spPr>
        <p:txBody>
          <a:bodyPr wrap="square">
            <a:spAutoFit/>
          </a:bodyPr>
          <a:lstStyle/>
          <a:p>
            <a:pPr algn="just">
              <a:spcAft>
                <a:spcPts val="0"/>
              </a:spcAft>
            </a:pPr>
            <a:r>
              <a:rPr lang="en-US" altLang="zh-CN" sz="1800" kern="100" dirty="0" smtClean="0">
                <a:latin typeface="Times New Roman" panose="02020603050405020304" charset="0"/>
                <a:ea typeface="宋体" panose="02010600030101010101" pitchFamily="2" charset="-122"/>
              </a:rPr>
              <a:t>ip1</a:t>
            </a:r>
            <a:r>
              <a:rPr lang="en-US" altLang="zh-CN" sz="1800" kern="100" dirty="0">
                <a:latin typeface="Times New Roman" panose="02020603050405020304" charset="0"/>
                <a:ea typeface="宋体" panose="02010600030101010101" pitchFamily="2" charset="-122"/>
              </a:rPr>
              <a:t>		1.1.1.1		00000001 00000001 000000</a:t>
            </a:r>
            <a:r>
              <a:rPr lang="en-US" altLang="zh-CN" sz="1800" kern="100" dirty="0">
                <a:solidFill>
                  <a:srgbClr val="FF0000"/>
                </a:solidFill>
                <a:latin typeface="Times New Roman" panose="02020603050405020304" charset="0"/>
                <a:ea typeface="宋体" panose="02010600030101010101" pitchFamily="2" charset="-122"/>
              </a:rPr>
              <a:t>0</a:t>
            </a:r>
            <a:r>
              <a:rPr lang="en-US" altLang="zh-CN" sz="1800" kern="100" dirty="0">
                <a:latin typeface="Times New Roman" panose="02020603050405020304" charset="0"/>
                <a:ea typeface="宋体" panose="02010600030101010101" pitchFamily="2" charset="-122"/>
              </a:rPr>
              <a:t>1 00000001</a:t>
            </a:r>
            <a:endParaRPr lang="zh-CN" altLang="zh-CN" sz="1800" kern="100" dirty="0">
              <a:latin typeface="Times New Roman" panose="02020603050405020304" charset="0"/>
              <a:ea typeface="宋体" panose="02010600030101010101" pitchFamily="2" charset="-122"/>
            </a:endParaRPr>
          </a:p>
          <a:p>
            <a:pPr algn="just">
              <a:spcAft>
                <a:spcPts val="0"/>
              </a:spcAft>
            </a:pPr>
            <a:r>
              <a:rPr lang="en-US" altLang="zh-CN" sz="1800" kern="100" dirty="0" smtClean="0">
                <a:latin typeface="Times New Roman" panose="02020603050405020304" charset="0"/>
                <a:ea typeface="宋体" panose="02010600030101010101" pitchFamily="2" charset="-122"/>
              </a:rPr>
              <a:t>ip2</a:t>
            </a:r>
            <a:r>
              <a:rPr lang="en-US" altLang="zh-CN" sz="1800" kern="100" dirty="0">
                <a:latin typeface="Times New Roman" panose="02020603050405020304" charset="0"/>
                <a:ea typeface="宋体" panose="02010600030101010101" pitchFamily="2" charset="-122"/>
              </a:rPr>
              <a:t>		1.1.2.1		00000001 00000001 000000</a:t>
            </a:r>
            <a:r>
              <a:rPr lang="en-US" altLang="zh-CN" sz="1800" kern="100" dirty="0">
                <a:solidFill>
                  <a:srgbClr val="FF0000"/>
                </a:solidFill>
                <a:latin typeface="Times New Roman" panose="02020603050405020304" charset="0"/>
                <a:ea typeface="宋体" panose="02010600030101010101" pitchFamily="2" charset="-122"/>
              </a:rPr>
              <a:t>1</a:t>
            </a:r>
            <a:r>
              <a:rPr lang="en-US" altLang="zh-CN" sz="1800" kern="100" dirty="0">
                <a:solidFill>
                  <a:srgbClr val="FFC000"/>
                </a:solidFill>
                <a:latin typeface="Times New Roman" panose="02020603050405020304" charset="0"/>
                <a:ea typeface="宋体" panose="02010600030101010101" pitchFamily="2" charset="-122"/>
              </a:rPr>
              <a:t>0</a:t>
            </a:r>
            <a:r>
              <a:rPr lang="en-US" altLang="zh-CN" sz="1800" kern="100" dirty="0">
                <a:latin typeface="Times New Roman" panose="02020603050405020304" charset="0"/>
                <a:ea typeface="宋体" panose="02010600030101010101" pitchFamily="2" charset="-122"/>
              </a:rPr>
              <a:t> 00000001</a:t>
            </a:r>
            <a:endParaRPr lang="zh-CN" altLang="zh-CN" sz="1800" kern="100" dirty="0">
              <a:latin typeface="Times New Roman" panose="02020603050405020304" charset="0"/>
              <a:ea typeface="宋体" panose="02010600030101010101" pitchFamily="2" charset="-122"/>
            </a:endParaRPr>
          </a:p>
          <a:p>
            <a:pPr algn="just">
              <a:spcAft>
                <a:spcPts val="0"/>
              </a:spcAft>
            </a:pPr>
            <a:r>
              <a:rPr lang="en-US" altLang="zh-CN" sz="1800" kern="100" dirty="0" smtClean="0">
                <a:latin typeface="Times New Roman" panose="02020603050405020304" charset="0"/>
                <a:ea typeface="宋体" panose="02010600030101010101" pitchFamily="2" charset="-122"/>
              </a:rPr>
              <a:t>ip3</a:t>
            </a:r>
            <a:r>
              <a:rPr lang="en-US" altLang="zh-CN" sz="1800" kern="100" dirty="0">
                <a:latin typeface="Times New Roman" panose="02020603050405020304" charset="0"/>
                <a:ea typeface="宋体" panose="02010600030101010101" pitchFamily="2" charset="-122"/>
              </a:rPr>
              <a:t>		1.1.3.2		00000001 00000001 000000</a:t>
            </a:r>
            <a:r>
              <a:rPr lang="en-US" altLang="zh-CN" sz="1800" kern="100" dirty="0">
                <a:solidFill>
                  <a:srgbClr val="FF0000"/>
                </a:solidFill>
                <a:latin typeface="Times New Roman" panose="02020603050405020304" charset="0"/>
                <a:ea typeface="宋体" panose="02010600030101010101" pitchFamily="2" charset="-122"/>
              </a:rPr>
              <a:t>1</a:t>
            </a:r>
            <a:r>
              <a:rPr lang="en-US" altLang="zh-CN" sz="1800" kern="100" dirty="0">
                <a:solidFill>
                  <a:srgbClr val="FFC000"/>
                </a:solidFill>
                <a:latin typeface="Times New Roman" panose="02020603050405020304" charset="0"/>
                <a:ea typeface="宋体" panose="02010600030101010101" pitchFamily="2" charset="-122"/>
              </a:rPr>
              <a:t>1</a:t>
            </a:r>
            <a:r>
              <a:rPr lang="en-US" altLang="zh-CN" sz="1800" kern="100" dirty="0">
                <a:latin typeface="Times New Roman" panose="02020603050405020304" charset="0"/>
                <a:ea typeface="宋体" panose="02010600030101010101" pitchFamily="2" charset="-122"/>
              </a:rPr>
              <a:t> 00000</a:t>
            </a:r>
            <a:r>
              <a:rPr lang="en-US" altLang="zh-CN" sz="1800" kern="100" dirty="0">
                <a:solidFill>
                  <a:srgbClr val="0070C0"/>
                </a:solidFill>
                <a:latin typeface="Times New Roman" panose="02020603050405020304" charset="0"/>
                <a:ea typeface="宋体" panose="02010600030101010101" pitchFamily="2" charset="-122"/>
              </a:rPr>
              <a:t>0</a:t>
            </a:r>
            <a:r>
              <a:rPr lang="en-US" altLang="zh-CN" sz="1800" kern="100" dirty="0">
                <a:latin typeface="Times New Roman" panose="02020603050405020304" charset="0"/>
                <a:ea typeface="宋体" panose="02010600030101010101" pitchFamily="2" charset="-122"/>
              </a:rPr>
              <a:t>10</a:t>
            </a:r>
            <a:endParaRPr lang="zh-CN" altLang="zh-CN" sz="1800" kern="100" dirty="0">
              <a:latin typeface="Times New Roman" panose="02020603050405020304" charset="0"/>
              <a:ea typeface="宋体" panose="02010600030101010101" pitchFamily="2" charset="-122"/>
            </a:endParaRPr>
          </a:p>
          <a:p>
            <a:pPr algn="just">
              <a:spcAft>
                <a:spcPts val="0"/>
              </a:spcAft>
            </a:pPr>
            <a:r>
              <a:rPr lang="en-US" altLang="zh-CN" sz="1800" kern="100" dirty="0" smtClean="0">
                <a:latin typeface="Times New Roman" panose="02020603050405020304" charset="0"/>
                <a:ea typeface="宋体" panose="02010600030101010101" pitchFamily="2" charset="-122"/>
              </a:rPr>
              <a:t>ip4 </a:t>
            </a:r>
            <a:r>
              <a:rPr lang="en-US" altLang="zh-CN" sz="1800" kern="100" dirty="0">
                <a:latin typeface="Times New Roman" panose="02020603050405020304" charset="0"/>
                <a:ea typeface="宋体" panose="02010600030101010101" pitchFamily="2" charset="-122"/>
              </a:rPr>
              <a:t>		1.1.3.4		00000001 00000001 000000</a:t>
            </a:r>
            <a:r>
              <a:rPr lang="en-US" altLang="zh-CN" sz="1800" kern="100" dirty="0">
                <a:solidFill>
                  <a:srgbClr val="FF0000"/>
                </a:solidFill>
                <a:latin typeface="Times New Roman" panose="02020603050405020304" charset="0"/>
                <a:ea typeface="宋体" panose="02010600030101010101" pitchFamily="2" charset="-122"/>
              </a:rPr>
              <a:t>1</a:t>
            </a:r>
            <a:r>
              <a:rPr lang="en-US" altLang="zh-CN" sz="1800" kern="100" dirty="0">
                <a:solidFill>
                  <a:srgbClr val="FFC000"/>
                </a:solidFill>
                <a:latin typeface="Times New Roman" panose="02020603050405020304" charset="0"/>
                <a:ea typeface="宋体" panose="02010600030101010101" pitchFamily="2" charset="-122"/>
              </a:rPr>
              <a:t>1</a:t>
            </a:r>
            <a:r>
              <a:rPr lang="en-US" altLang="zh-CN" sz="1800" kern="100" dirty="0">
                <a:latin typeface="Times New Roman" panose="02020603050405020304" charset="0"/>
                <a:ea typeface="宋体" panose="02010600030101010101" pitchFamily="2" charset="-122"/>
              </a:rPr>
              <a:t> 00000</a:t>
            </a:r>
            <a:r>
              <a:rPr lang="en-US" altLang="zh-CN" sz="1800" kern="100" dirty="0">
                <a:solidFill>
                  <a:srgbClr val="0070C0"/>
                </a:solidFill>
                <a:latin typeface="Times New Roman" panose="02020603050405020304" charset="0"/>
                <a:ea typeface="宋体" panose="02010600030101010101" pitchFamily="2" charset="-122"/>
              </a:rPr>
              <a:t>1</a:t>
            </a:r>
            <a:r>
              <a:rPr lang="en-US" altLang="zh-CN" sz="1800" kern="100" dirty="0">
                <a:latin typeface="Times New Roman" panose="02020603050405020304" charset="0"/>
                <a:ea typeface="宋体" panose="02010600030101010101" pitchFamily="2" charset="-122"/>
              </a:rPr>
              <a:t>00</a:t>
            </a:r>
            <a:endParaRPr lang="zh-CN" altLang="zh-CN" sz="1800" kern="100" dirty="0">
              <a:latin typeface="Times New Roman" panose="02020603050405020304" charset="0"/>
              <a:ea typeface="宋体" panose="02010600030101010101" pitchFamily="2" charset="-122"/>
            </a:endParaRPr>
          </a:p>
        </p:txBody>
      </p:sp>
      <p:sp>
        <p:nvSpPr>
          <p:cNvPr id="7" name="内容占位符 2"/>
          <p:cNvSpPr txBox="1"/>
          <p:nvPr/>
        </p:nvSpPr>
        <p:spPr>
          <a:xfrm>
            <a:off x="628650" y="2509335"/>
            <a:ext cx="7886700" cy="38413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100" b="1" dirty="0">
                <a:solidFill>
                  <a:schemeClr val="bg1">
                    <a:lumMod val="10000"/>
                  </a:schemeClr>
                </a:solidFill>
              </a:rPr>
              <a:t>举例说明</a:t>
            </a:r>
            <a:r>
              <a:rPr lang="en-US" altLang="zh-CN" sz="2100" b="1" dirty="0">
                <a:solidFill>
                  <a:schemeClr val="bg1">
                    <a:lumMod val="10000"/>
                  </a:schemeClr>
                </a:solidFill>
              </a:rPr>
              <a:t>, </a:t>
            </a:r>
            <a:r>
              <a:rPr lang="zh-CN" altLang="en-US" sz="2100" b="1" dirty="0">
                <a:solidFill>
                  <a:schemeClr val="bg1">
                    <a:lumMod val="10000"/>
                  </a:schemeClr>
                </a:solidFill>
              </a:rPr>
              <a:t>假设</a:t>
            </a:r>
            <a:r>
              <a:rPr lang="zh-CN" altLang="zh-CN" sz="2100" b="1" dirty="0">
                <a:solidFill>
                  <a:schemeClr val="bg1">
                    <a:lumMod val="10000"/>
                  </a:schemeClr>
                </a:solidFill>
              </a:rPr>
              <a:t>待匹配</a:t>
            </a:r>
            <a:r>
              <a:rPr lang="en-US" altLang="zh-CN" sz="2100" b="1" dirty="0">
                <a:solidFill>
                  <a:schemeClr val="bg1">
                    <a:lumMod val="10000"/>
                  </a:schemeClr>
                </a:solidFill>
              </a:rPr>
              <a:t>IP</a:t>
            </a:r>
            <a:r>
              <a:rPr lang="zh-CN" altLang="zh-CN" sz="2100" b="1" dirty="0">
                <a:solidFill>
                  <a:schemeClr val="bg1">
                    <a:lumMod val="10000"/>
                  </a:schemeClr>
                </a:solidFill>
              </a:rPr>
              <a:t>集合</a:t>
            </a:r>
            <a:r>
              <a:rPr lang="en-US" altLang="zh-CN" sz="2100" b="1" dirty="0">
                <a:solidFill>
                  <a:schemeClr val="bg1">
                    <a:lumMod val="10000"/>
                  </a:schemeClr>
                </a:solidFill>
              </a:rPr>
              <a:t>[ip1-ip4]</a:t>
            </a:r>
            <a:r>
              <a:rPr lang="zh-CN" altLang="en-US" sz="2100" b="1" dirty="0">
                <a:solidFill>
                  <a:schemeClr val="bg1">
                    <a:lumMod val="10000"/>
                  </a:schemeClr>
                </a:solidFill>
              </a:rPr>
              <a:t>，需要按位从左往右检查值不同的位</a:t>
            </a:r>
          </a:p>
        </p:txBody>
      </p:sp>
      <p:sp>
        <p:nvSpPr>
          <p:cNvPr id="9" name="内容占位符 2"/>
          <p:cNvSpPr txBox="1"/>
          <p:nvPr/>
        </p:nvSpPr>
        <p:spPr>
          <a:xfrm>
            <a:off x="628650" y="1969565"/>
            <a:ext cx="7886700" cy="38413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100" b="1" dirty="0" smtClean="0">
                <a:solidFill>
                  <a:schemeClr val="bg1">
                    <a:lumMod val="10000"/>
                  </a:schemeClr>
                </a:solidFill>
              </a:rPr>
              <a:t>IP</a:t>
            </a:r>
            <a:r>
              <a:rPr lang="zh-CN" altLang="en-US" sz="2100" b="1" dirty="0" smtClean="0">
                <a:solidFill>
                  <a:schemeClr val="bg1">
                    <a:lumMod val="10000"/>
                  </a:schemeClr>
                </a:solidFill>
              </a:rPr>
              <a:t>匹配通常是将</a:t>
            </a:r>
            <a:r>
              <a:rPr lang="en-US" altLang="zh-CN" sz="2100" b="1" dirty="0" err="1" smtClean="0">
                <a:solidFill>
                  <a:schemeClr val="bg1">
                    <a:lumMod val="10000"/>
                  </a:schemeClr>
                </a:solidFill>
              </a:rPr>
              <a:t>ip</a:t>
            </a:r>
            <a:r>
              <a:rPr lang="zh-CN" altLang="en-US" sz="2100" b="1" dirty="0" smtClean="0">
                <a:solidFill>
                  <a:schemeClr val="bg1">
                    <a:lumMod val="10000"/>
                  </a:schemeClr>
                </a:solidFill>
              </a:rPr>
              <a:t>按位转换成字符串，再进行匹配</a:t>
            </a:r>
          </a:p>
        </p:txBody>
      </p:sp>
    </p:spTree>
    <p:extLst>
      <p:ext uri="{BB962C8B-B14F-4D97-AF65-F5344CB8AC3E}">
        <p14:creationId xmlns:p14="http://schemas.microsoft.com/office/powerpoint/2010/main" val="314515158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76555"/>
            <a:ext cx="7886700" cy="1325563"/>
          </a:xfrm>
        </p:spPr>
        <p:txBody>
          <a:bodyPr/>
          <a:lstStyle/>
          <a:p>
            <a:r>
              <a:rPr lang="zh-CN" altLang="en-US" dirty="0" smtClean="0"/>
              <a:t>构建树</a:t>
            </a:r>
            <a:endParaRPr lang="zh-CN" altLang="en-US" dirty="0"/>
          </a:p>
        </p:txBody>
      </p:sp>
      <p:pic>
        <p:nvPicPr>
          <p:cNvPr id="8" name="图片 7"/>
          <p:cNvPicPr>
            <a:picLocks noChangeAspect="1"/>
          </p:cNvPicPr>
          <p:nvPr/>
        </p:nvPicPr>
        <p:blipFill>
          <a:blip r:embed="rId2"/>
          <a:stretch>
            <a:fillRect/>
          </a:stretch>
        </p:blipFill>
        <p:spPr>
          <a:xfrm>
            <a:off x="4431665" y="4191000"/>
            <a:ext cx="4639310" cy="2624455"/>
          </a:xfrm>
          <a:prstGeom prst="rect">
            <a:avLst/>
          </a:prstGeom>
        </p:spPr>
      </p:pic>
      <p:sp>
        <p:nvSpPr>
          <p:cNvPr id="9" name="矩形 8"/>
          <p:cNvSpPr/>
          <p:nvPr/>
        </p:nvSpPr>
        <p:spPr>
          <a:xfrm>
            <a:off x="168926" y="1256982"/>
            <a:ext cx="4361824" cy="4246245"/>
          </a:xfrm>
          <a:prstGeom prst="rect">
            <a:avLst/>
          </a:prstGeom>
        </p:spPr>
        <p:txBody>
          <a:bodyPr wrap="square">
            <a:spAutoFit/>
          </a:bodyPr>
          <a:lstStyle/>
          <a:p>
            <a:pPr algn="just">
              <a:spcAft>
                <a:spcPts val="0"/>
              </a:spcAft>
            </a:pPr>
            <a:r>
              <a:rPr lang="en-US" altLang="zh-CN" sz="1800" b="1" kern="100" dirty="0">
                <a:latin typeface="Times New Roman" panose="02020603050405020304" charset="0"/>
                <a:ea typeface="宋体" panose="02010600030101010101" pitchFamily="2" charset="-122"/>
              </a:rPr>
              <a:t> </a:t>
            </a:r>
            <a:r>
              <a:rPr lang="en-US" altLang="zh-CN" sz="1800" b="1" kern="100" dirty="0" smtClean="0">
                <a:latin typeface="Times New Roman" panose="02020603050405020304" charset="0"/>
                <a:ea typeface="宋体" panose="02010600030101010101" pitchFamily="2" charset="-122"/>
              </a:rPr>
              <a:t>   </a:t>
            </a:r>
            <a:r>
              <a:rPr lang="zh-CN" altLang="zh-CN" sz="1800" b="1" kern="100" dirty="0" smtClean="0">
                <a:latin typeface="Times New Roman" panose="02020603050405020304" charset="0"/>
                <a:ea typeface="宋体" panose="02010600030101010101" pitchFamily="2" charset="-122"/>
              </a:rPr>
              <a:t>步骤</a:t>
            </a:r>
            <a:r>
              <a:rPr lang="en-US" altLang="zh-CN" sz="1800" b="1" kern="100" dirty="0">
                <a:latin typeface="Times New Roman" panose="02020603050405020304" charset="0"/>
                <a:ea typeface="宋体" panose="02010600030101010101" pitchFamily="2" charset="-122"/>
              </a:rPr>
              <a:t>1</a:t>
            </a:r>
            <a:r>
              <a:rPr lang="zh-CN" altLang="zh-CN" sz="1800" kern="100" dirty="0">
                <a:latin typeface="Times New Roman" panose="02020603050405020304" charset="0"/>
                <a:ea typeface="宋体" panose="02010600030101010101" pitchFamily="2" charset="-122"/>
              </a:rPr>
              <a:t>：第一次不同的位是第</a:t>
            </a:r>
            <a:r>
              <a:rPr lang="en-US" altLang="zh-CN" sz="1800" kern="100" dirty="0">
                <a:latin typeface="Times New Roman" panose="02020603050405020304" charset="0"/>
                <a:ea typeface="宋体" panose="02010600030101010101" pitchFamily="2" charset="-122"/>
              </a:rPr>
              <a:t>23</a:t>
            </a:r>
            <a:r>
              <a:rPr lang="zh-CN" altLang="zh-CN" sz="1800" kern="100" dirty="0">
                <a:latin typeface="Times New Roman" panose="02020603050405020304" charset="0"/>
                <a:ea typeface="宋体" panose="02010600030101010101" pitchFamily="2" charset="-122"/>
              </a:rPr>
              <a:t>位</a:t>
            </a:r>
            <a:r>
              <a:rPr lang="en-US" altLang="zh-CN" sz="1800" kern="100" dirty="0">
                <a:latin typeface="Times New Roman" panose="02020603050405020304" charset="0"/>
                <a:ea typeface="宋体" panose="02010600030101010101" pitchFamily="2" charset="-122"/>
              </a:rPr>
              <a:t>(bit-index=23)</a:t>
            </a:r>
            <a:r>
              <a:rPr lang="zh-CN" altLang="zh-CN" sz="1800" kern="100" dirty="0">
                <a:latin typeface="Times New Roman" panose="02020603050405020304" charset="0"/>
                <a:ea typeface="宋体" panose="02010600030101010101" pitchFamily="2" charset="-122"/>
              </a:rPr>
              <a:t>，第</a:t>
            </a:r>
            <a:r>
              <a:rPr lang="en-US" altLang="zh-CN" sz="1800" kern="100" dirty="0">
                <a:latin typeface="Times New Roman" panose="02020603050405020304" charset="0"/>
                <a:ea typeface="宋体" panose="02010600030101010101" pitchFamily="2" charset="-122"/>
              </a:rPr>
              <a:t>23</a:t>
            </a:r>
            <a:r>
              <a:rPr lang="zh-CN" altLang="zh-CN" sz="1800" kern="100" dirty="0">
                <a:latin typeface="Times New Roman" panose="02020603050405020304" charset="0"/>
                <a:ea typeface="宋体" panose="02010600030101010101" pitchFamily="2" charset="-122"/>
              </a:rPr>
              <a:t>位为</a:t>
            </a:r>
            <a:r>
              <a:rPr lang="en-US" altLang="zh-CN" sz="1800" kern="100" dirty="0">
                <a:latin typeface="Times New Roman" panose="02020603050405020304" charset="0"/>
                <a:ea typeface="宋体" panose="02010600030101010101" pitchFamily="2" charset="-122"/>
              </a:rPr>
              <a:t>0</a:t>
            </a:r>
            <a:r>
              <a:rPr lang="zh-CN" altLang="zh-CN" sz="1800" kern="100" dirty="0">
                <a:latin typeface="Times New Roman" panose="02020603050405020304" charset="0"/>
                <a:ea typeface="宋体" panose="02010600030101010101" pitchFamily="2" charset="-122"/>
              </a:rPr>
              <a:t>的有</a:t>
            </a:r>
            <a:r>
              <a:rPr lang="en-US" altLang="zh-CN" sz="1800" kern="100" dirty="0">
                <a:latin typeface="Times New Roman" panose="02020603050405020304" charset="0"/>
                <a:ea typeface="宋体" panose="02010600030101010101" pitchFamily="2" charset="-122"/>
              </a:rPr>
              <a:t>[ip1], </a:t>
            </a:r>
            <a:r>
              <a:rPr lang="zh-CN" altLang="zh-CN" sz="1800" kern="100" dirty="0">
                <a:latin typeface="Times New Roman" panose="02020603050405020304" charset="0"/>
                <a:ea typeface="宋体" panose="02010600030101010101" pitchFamily="2" charset="-122"/>
              </a:rPr>
              <a:t>划入左分支，第</a:t>
            </a:r>
            <a:r>
              <a:rPr lang="en-US" altLang="zh-CN" sz="1800" kern="100" dirty="0">
                <a:latin typeface="Times New Roman" panose="02020603050405020304" charset="0"/>
                <a:ea typeface="宋体" panose="02010600030101010101" pitchFamily="2" charset="-122"/>
              </a:rPr>
              <a:t>23</a:t>
            </a:r>
            <a:r>
              <a:rPr lang="zh-CN" altLang="zh-CN" sz="1800" kern="100" dirty="0">
                <a:latin typeface="Times New Roman" panose="02020603050405020304" charset="0"/>
                <a:ea typeface="宋体" panose="02010600030101010101" pitchFamily="2" charset="-122"/>
              </a:rPr>
              <a:t>位为</a:t>
            </a:r>
            <a:r>
              <a:rPr lang="en-US" altLang="zh-CN" sz="1800" kern="100" dirty="0">
                <a:latin typeface="Times New Roman" panose="02020603050405020304" charset="0"/>
                <a:ea typeface="宋体" panose="02010600030101010101" pitchFamily="2" charset="-122"/>
              </a:rPr>
              <a:t>1</a:t>
            </a:r>
            <a:r>
              <a:rPr lang="zh-CN" altLang="zh-CN" sz="1800" kern="100" dirty="0">
                <a:latin typeface="Times New Roman" panose="02020603050405020304" charset="0"/>
                <a:ea typeface="宋体" panose="02010600030101010101" pitchFamily="2" charset="-122"/>
              </a:rPr>
              <a:t>的有</a:t>
            </a:r>
            <a:r>
              <a:rPr lang="en-US" altLang="zh-CN" sz="1800" kern="100" dirty="0">
                <a:latin typeface="Times New Roman" panose="02020603050405020304" charset="0"/>
                <a:ea typeface="宋体" panose="02010600030101010101" pitchFamily="2" charset="-122"/>
              </a:rPr>
              <a:t>[ip2-ip4]</a:t>
            </a:r>
            <a:r>
              <a:rPr lang="zh-CN" altLang="zh-CN" sz="1800" kern="100" dirty="0">
                <a:latin typeface="Times New Roman" panose="02020603050405020304" charset="0"/>
                <a:ea typeface="宋体" panose="02010600030101010101" pitchFamily="2" charset="-122"/>
              </a:rPr>
              <a:t>，划入右分支。左分支只有</a:t>
            </a:r>
            <a:r>
              <a:rPr lang="en-US" altLang="zh-CN" sz="1800" kern="100" dirty="0">
                <a:latin typeface="Times New Roman" panose="02020603050405020304" charset="0"/>
                <a:ea typeface="宋体" panose="02010600030101010101" pitchFamily="2" charset="-122"/>
              </a:rPr>
              <a:t>ip1</a:t>
            </a:r>
            <a:r>
              <a:rPr lang="zh-CN" altLang="zh-CN" sz="1800" kern="100" dirty="0">
                <a:latin typeface="Times New Roman" panose="02020603050405020304" charset="0"/>
                <a:ea typeface="宋体" panose="02010600030101010101" pitchFamily="2" charset="-122"/>
              </a:rPr>
              <a:t>，终止。</a:t>
            </a:r>
          </a:p>
          <a:p>
            <a:pPr algn="just">
              <a:spcAft>
                <a:spcPts val="0"/>
              </a:spcAft>
            </a:pPr>
            <a:r>
              <a:rPr lang="en-US" altLang="zh-CN" sz="1800" b="1" kern="100" dirty="0" smtClean="0">
                <a:latin typeface="Times New Roman" panose="02020603050405020304" charset="0"/>
                <a:ea typeface="宋体" panose="02010600030101010101" pitchFamily="2" charset="-122"/>
              </a:rPr>
              <a:t>    </a:t>
            </a:r>
            <a:r>
              <a:rPr lang="zh-CN" altLang="zh-CN" sz="1800" b="1" kern="100" dirty="0" smtClean="0">
                <a:latin typeface="Times New Roman" panose="02020603050405020304" charset="0"/>
                <a:ea typeface="宋体" panose="02010600030101010101" pitchFamily="2" charset="-122"/>
              </a:rPr>
              <a:t>步骤</a:t>
            </a:r>
            <a:r>
              <a:rPr lang="en-US" altLang="zh-CN" sz="1800" b="1" kern="100" dirty="0">
                <a:latin typeface="Times New Roman" panose="02020603050405020304" charset="0"/>
                <a:ea typeface="宋体" panose="02010600030101010101" pitchFamily="2" charset="-122"/>
              </a:rPr>
              <a:t>2</a:t>
            </a:r>
            <a:r>
              <a:rPr lang="zh-CN" altLang="zh-CN" sz="1800" b="1" kern="100" dirty="0">
                <a:latin typeface="Times New Roman" panose="02020603050405020304" charset="0"/>
                <a:ea typeface="宋体" panose="02010600030101010101" pitchFamily="2" charset="-122"/>
              </a:rPr>
              <a:t>：</a:t>
            </a:r>
            <a:r>
              <a:rPr lang="zh-CN" altLang="zh-CN" sz="1800" kern="100" dirty="0">
                <a:latin typeface="Times New Roman" panose="02020603050405020304" charset="0"/>
                <a:ea typeface="宋体" panose="02010600030101010101" pitchFamily="2" charset="-122"/>
              </a:rPr>
              <a:t>右分支的三个字串中，第一次不同的位是第</a:t>
            </a:r>
            <a:r>
              <a:rPr lang="en-US" altLang="zh-CN" sz="1800" kern="100" dirty="0">
                <a:latin typeface="Times New Roman" panose="02020603050405020304" charset="0"/>
                <a:ea typeface="宋体" panose="02010600030101010101" pitchFamily="2" charset="-122"/>
              </a:rPr>
              <a:t>24</a:t>
            </a:r>
            <a:r>
              <a:rPr lang="zh-CN" altLang="zh-CN" sz="1800" kern="100" dirty="0">
                <a:latin typeface="Times New Roman" panose="02020603050405020304" charset="0"/>
                <a:ea typeface="宋体" panose="02010600030101010101" pitchFamily="2" charset="-122"/>
              </a:rPr>
              <a:t>位</a:t>
            </a:r>
            <a:r>
              <a:rPr lang="en-US" altLang="zh-CN" sz="1800" kern="100" dirty="0">
                <a:latin typeface="Times New Roman" panose="02020603050405020304" charset="0"/>
                <a:ea typeface="宋体" panose="02010600030101010101" pitchFamily="2" charset="-122"/>
              </a:rPr>
              <a:t>(bit-index=24)</a:t>
            </a:r>
            <a:r>
              <a:rPr lang="zh-CN" altLang="zh-CN" sz="1800" kern="100" dirty="0">
                <a:latin typeface="Times New Roman" panose="02020603050405020304" charset="0"/>
                <a:ea typeface="宋体" panose="02010600030101010101" pitchFamily="2" charset="-122"/>
              </a:rPr>
              <a:t>，第</a:t>
            </a:r>
            <a:r>
              <a:rPr lang="en-US" altLang="zh-CN" sz="1800" kern="100" dirty="0">
                <a:latin typeface="Times New Roman" panose="02020603050405020304" charset="0"/>
                <a:ea typeface="宋体" panose="02010600030101010101" pitchFamily="2" charset="-122"/>
              </a:rPr>
              <a:t>24</a:t>
            </a:r>
            <a:r>
              <a:rPr lang="zh-CN" altLang="zh-CN" sz="1800" kern="100" dirty="0">
                <a:latin typeface="Times New Roman" panose="02020603050405020304" charset="0"/>
                <a:ea typeface="宋体" panose="02010600030101010101" pitchFamily="2" charset="-122"/>
              </a:rPr>
              <a:t>位</a:t>
            </a:r>
            <a:r>
              <a:rPr lang="en-US" altLang="zh-CN" sz="1800" kern="100" dirty="0">
                <a:latin typeface="Times New Roman" panose="02020603050405020304" charset="0"/>
                <a:ea typeface="宋体" panose="02010600030101010101" pitchFamily="2" charset="-122"/>
              </a:rPr>
              <a:t>0</a:t>
            </a:r>
            <a:r>
              <a:rPr lang="zh-CN" altLang="zh-CN" sz="1800" kern="100" dirty="0">
                <a:latin typeface="Times New Roman" panose="02020603050405020304" charset="0"/>
                <a:ea typeface="宋体" panose="02010600030101010101" pitchFamily="2" charset="-122"/>
              </a:rPr>
              <a:t>的有</a:t>
            </a:r>
            <a:r>
              <a:rPr lang="en-US" altLang="zh-CN" sz="1800" kern="100" dirty="0">
                <a:latin typeface="Times New Roman" panose="02020603050405020304" charset="0"/>
                <a:ea typeface="宋体" panose="02010600030101010101" pitchFamily="2" charset="-122"/>
              </a:rPr>
              <a:t>[ip2]</a:t>
            </a:r>
            <a:r>
              <a:rPr lang="zh-CN" altLang="zh-CN" sz="1800" kern="100" dirty="0">
                <a:latin typeface="Times New Roman" panose="02020603050405020304" charset="0"/>
                <a:ea typeface="宋体" panose="02010600030101010101" pitchFamily="2" charset="-122"/>
              </a:rPr>
              <a:t>，划入左分支，第</a:t>
            </a:r>
            <a:r>
              <a:rPr lang="en-US" altLang="zh-CN" sz="1800" kern="100" dirty="0">
                <a:latin typeface="Times New Roman" panose="02020603050405020304" charset="0"/>
                <a:ea typeface="宋体" panose="02010600030101010101" pitchFamily="2" charset="-122"/>
              </a:rPr>
              <a:t>24</a:t>
            </a:r>
            <a:r>
              <a:rPr lang="zh-CN" altLang="zh-CN" sz="1800" kern="100" dirty="0">
                <a:latin typeface="Times New Roman" panose="02020603050405020304" charset="0"/>
                <a:ea typeface="宋体" panose="02010600030101010101" pitchFamily="2" charset="-122"/>
              </a:rPr>
              <a:t>位为</a:t>
            </a:r>
            <a:r>
              <a:rPr lang="en-US" altLang="zh-CN" sz="1800" kern="100" dirty="0">
                <a:latin typeface="Times New Roman" panose="02020603050405020304" charset="0"/>
                <a:ea typeface="宋体" panose="02010600030101010101" pitchFamily="2" charset="-122"/>
              </a:rPr>
              <a:t>1</a:t>
            </a:r>
            <a:r>
              <a:rPr lang="zh-CN" altLang="zh-CN" sz="1800" kern="100" dirty="0">
                <a:latin typeface="Times New Roman" panose="02020603050405020304" charset="0"/>
                <a:ea typeface="宋体" panose="02010600030101010101" pitchFamily="2" charset="-122"/>
              </a:rPr>
              <a:t>的有</a:t>
            </a:r>
            <a:r>
              <a:rPr lang="en-US" altLang="zh-CN" sz="1800" kern="100" dirty="0">
                <a:latin typeface="Times New Roman" panose="02020603050405020304" charset="0"/>
                <a:ea typeface="宋体" panose="02010600030101010101" pitchFamily="2" charset="-122"/>
              </a:rPr>
              <a:t>[ip3,ip4]</a:t>
            </a:r>
            <a:r>
              <a:rPr lang="zh-CN" altLang="zh-CN" sz="1800" kern="100" dirty="0">
                <a:latin typeface="Times New Roman" panose="02020603050405020304" charset="0"/>
                <a:ea typeface="宋体" panose="02010600030101010101" pitchFamily="2" charset="-122"/>
              </a:rPr>
              <a:t>，划入右分支。左分支只有一个结点，终止。</a:t>
            </a:r>
          </a:p>
          <a:p>
            <a:r>
              <a:rPr lang="en-US" altLang="zh-CN" sz="1800" b="1" dirty="0" smtClean="0">
                <a:latin typeface="Times New Roman" panose="02020603050405020304" charset="0"/>
                <a:ea typeface="宋体" panose="02010600030101010101" pitchFamily="2" charset="-122"/>
                <a:cs typeface="Times New Roman" panose="02020603050405020304" charset="0"/>
              </a:rPr>
              <a:t>    </a:t>
            </a:r>
            <a:r>
              <a:rPr lang="zh-CN" altLang="zh-CN" sz="1800" b="1" dirty="0" smtClean="0">
                <a:latin typeface="Times New Roman" panose="02020603050405020304" charset="0"/>
                <a:ea typeface="宋体" panose="02010600030101010101" pitchFamily="2" charset="-122"/>
                <a:cs typeface="Times New Roman" panose="02020603050405020304" charset="0"/>
              </a:rPr>
              <a:t>步骤</a:t>
            </a:r>
            <a:r>
              <a:rPr lang="en-US" altLang="zh-CN" sz="1800" b="1" dirty="0">
                <a:latin typeface="Times New Roman" panose="02020603050405020304" charset="0"/>
                <a:ea typeface="宋体" panose="02010600030101010101" pitchFamily="2" charset="-122"/>
              </a:rPr>
              <a:t>3</a:t>
            </a:r>
            <a:r>
              <a:rPr lang="zh-CN" altLang="zh-CN" sz="1800" b="1" dirty="0">
                <a:latin typeface="Times New Roman" panose="02020603050405020304" charset="0"/>
                <a:ea typeface="宋体" panose="02010600030101010101" pitchFamily="2" charset="-122"/>
                <a:cs typeface="Times New Roman" panose="02020603050405020304" charset="0"/>
              </a:rPr>
              <a:t>：</a:t>
            </a:r>
            <a:r>
              <a:rPr lang="zh-CN" altLang="zh-CN" sz="1800" dirty="0">
                <a:latin typeface="Times New Roman" panose="02020603050405020304" charset="0"/>
                <a:ea typeface="宋体" panose="02010600030101010101" pitchFamily="2" charset="-122"/>
                <a:cs typeface="Times New Roman" panose="02020603050405020304" charset="0"/>
              </a:rPr>
              <a:t>在步骤</a:t>
            </a:r>
            <a:r>
              <a:rPr lang="en-US" altLang="zh-CN" sz="1800" dirty="0">
                <a:latin typeface="Times New Roman" panose="02020603050405020304" charset="0"/>
                <a:ea typeface="宋体" panose="02010600030101010101" pitchFamily="2" charset="-122"/>
              </a:rPr>
              <a:t>2</a:t>
            </a:r>
            <a:r>
              <a:rPr lang="zh-CN" altLang="zh-CN" sz="1800" dirty="0">
                <a:latin typeface="Times New Roman" panose="02020603050405020304" charset="0"/>
                <a:ea typeface="宋体" panose="02010600030101010101" pitchFamily="2" charset="-122"/>
                <a:cs typeface="Times New Roman" panose="02020603050405020304" charset="0"/>
              </a:rPr>
              <a:t>中，右分支的两个字串，第一次不同的位是第</a:t>
            </a:r>
            <a:r>
              <a:rPr lang="en-US" altLang="zh-CN" sz="1800" dirty="0">
                <a:latin typeface="Times New Roman" panose="02020603050405020304" charset="0"/>
                <a:ea typeface="宋体" panose="02010600030101010101" pitchFamily="2" charset="-122"/>
              </a:rPr>
              <a:t>30</a:t>
            </a:r>
            <a:r>
              <a:rPr lang="zh-CN" altLang="zh-CN" sz="1800" dirty="0">
                <a:latin typeface="Times New Roman" panose="02020603050405020304" charset="0"/>
                <a:ea typeface="宋体" panose="02010600030101010101" pitchFamily="2" charset="-122"/>
                <a:cs typeface="Times New Roman" panose="02020603050405020304" charset="0"/>
              </a:rPr>
              <a:t>位</a:t>
            </a:r>
            <a:r>
              <a:rPr lang="en-US" altLang="zh-CN" sz="1800" dirty="0">
                <a:latin typeface="Times New Roman" panose="02020603050405020304" charset="0"/>
                <a:ea typeface="宋体" panose="02010600030101010101" pitchFamily="2" charset="-122"/>
              </a:rPr>
              <a:t>(bit-index=30)</a:t>
            </a:r>
            <a:r>
              <a:rPr lang="zh-CN" altLang="zh-CN" sz="1800" dirty="0">
                <a:latin typeface="Times New Roman" panose="02020603050405020304" charset="0"/>
                <a:ea typeface="宋体" panose="02010600030101010101" pitchFamily="2" charset="-122"/>
                <a:cs typeface="Times New Roman" panose="02020603050405020304" charset="0"/>
              </a:rPr>
              <a:t>，第</a:t>
            </a:r>
            <a:r>
              <a:rPr lang="en-US" altLang="zh-CN" sz="1800" dirty="0">
                <a:latin typeface="Times New Roman" panose="02020603050405020304" charset="0"/>
                <a:ea typeface="宋体" panose="02010600030101010101" pitchFamily="2" charset="-122"/>
              </a:rPr>
              <a:t>30</a:t>
            </a:r>
            <a:r>
              <a:rPr lang="zh-CN" altLang="zh-CN" sz="1800" dirty="0">
                <a:latin typeface="Times New Roman" panose="02020603050405020304" charset="0"/>
                <a:ea typeface="宋体" panose="02010600030101010101" pitchFamily="2" charset="-122"/>
                <a:cs typeface="Times New Roman" panose="02020603050405020304" charset="0"/>
              </a:rPr>
              <a:t>位为</a:t>
            </a:r>
            <a:r>
              <a:rPr lang="en-US" altLang="zh-CN" sz="1800" dirty="0">
                <a:latin typeface="Times New Roman" panose="02020603050405020304" charset="0"/>
                <a:ea typeface="宋体" panose="02010600030101010101" pitchFamily="2" charset="-122"/>
              </a:rPr>
              <a:t>0</a:t>
            </a:r>
            <a:r>
              <a:rPr lang="zh-CN" altLang="zh-CN" sz="1800" dirty="0">
                <a:latin typeface="Times New Roman" panose="02020603050405020304" charset="0"/>
                <a:ea typeface="宋体" panose="02010600030101010101" pitchFamily="2" charset="-122"/>
                <a:cs typeface="Times New Roman" panose="02020603050405020304" charset="0"/>
              </a:rPr>
              <a:t>的有</a:t>
            </a:r>
            <a:r>
              <a:rPr lang="en-US" altLang="zh-CN" sz="1800" dirty="0">
                <a:latin typeface="Times New Roman" panose="02020603050405020304" charset="0"/>
                <a:ea typeface="宋体" panose="02010600030101010101" pitchFamily="2" charset="-122"/>
              </a:rPr>
              <a:t>[ip4]</a:t>
            </a:r>
            <a:r>
              <a:rPr lang="zh-CN" altLang="zh-CN" sz="1800" dirty="0">
                <a:latin typeface="Times New Roman" panose="02020603050405020304" charset="0"/>
                <a:ea typeface="宋体" panose="02010600030101010101" pitchFamily="2" charset="-122"/>
                <a:cs typeface="Times New Roman" panose="02020603050405020304" charset="0"/>
              </a:rPr>
              <a:t>，划入左分支，第</a:t>
            </a:r>
            <a:r>
              <a:rPr lang="en-US" altLang="zh-CN" sz="1800" dirty="0">
                <a:latin typeface="Times New Roman" panose="02020603050405020304" charset="0"/>
                <a:ea typeface="宋体" panose="02010600030101010101" pitchFamily="2" charset="-122"/>
              </a:rPr>
              <a:t>30</a:t>
            </a:r>
            <a:r>
              <a:rPr lang="zh-CN" altLang="zh-CN" sz="1800" dirty="0">
                <a:latin typeface="Times New Roman" panose="02020603050405020304" charset="0"/>
                <a:ea typeface="宋体" panose="02010600030101010101" pitchFamily="2" charset="-122"/>
                <a:cs typeface="Times New Roman" panose="02020603050405020304" charset="0"/>
              </a:rPr>
              <a:t>位为</a:t>
            </a:r>
            <a:r>
              <a:rPr lang="en-US" altLang="zh-CN" sz="1800" dirty="0">
                <a:latin typeface="Times New Roman" panose="02020603050405020304" charset="0"/>
                <a:ea typeface="宋体" panose="02010600030101010101" pitchFamily="2" charset="-122"/>
              </a:rPr>
              <a:t>1</a:t>
            </a:r>
            <a:r>
              <a:rPr lang="zh-CN" altLang="zh-CN" sz="1800" dirty="0">
                <a:latin typeface="Times New Roman" panose="02020603050405020304" charset="0"/>
                <a:ea typeface="宋体" panose="02010600030101010101" pitchFamily="2" charset="-122"/>
                <a:cs typeface="Times New Roman" panose="02020603050405020304" charset="0"/>
              </a:rPr>
              <a:t>的有</a:t>
            </a:r>
            <a:r>
              <a:rPr lang="en-US" altLang="zh-CN" sz="1800" dirty="0">
                <a:latin typeface="Times New Roman" panose="02020603050405020304" charset="0"/>
                <a:ea typeface="宋体" panose="02010600030101010101" pitchFamily="2" charset="-122"/>
              </a:rPr>
              <a:t>[ip3]</a:t>
            </a:r>
            <a:r>
              <a:rPr lang="zh-CN" altLang="zh-CN" sz="1800" dirty="0">
                <a:latin typeface="Times New Roman" panose="02020603050405020304" charset="0"/>
                <a:ea typeface="宋体" panose="02010600030101010101" pitchFamily="2" charset="-122"/>
                <a:cs typeface="Times New Roman" panose="02020603050405020304" charset="0"/>
              </a:rPr>
              <a:t>，划入右分支。</a:t>
            </a:r>
            <a:r>
              <a:rPr lang="zh-CN" altLang="zh-CN" sz="1800" kern="0" dirty="0" smtClean="0">
                <a:solidFill>
                  <a:srgbClr val="000000"/>
                </a:solidFill>
                <a:effectLst/>
                <a:ea typeface="宋体" panose="02010600030101010101" pitchFamily="2" charset="-122"/>
                <a:cs typeface="宋体" panose="02010600030101010101" pitchFamily="2" charset="-122"/>
              </a:rPr>
              <a:t>每个字串都单独是个节点，构建终止。</a:t>
            </a:r>
            <a:endParaRPr lang="zh-CN" altLang="en-US" sz="1800" dirty="0"/>
          </a:p>
        </p:txBody>
      </p:sp>
      <p:sp>
        <p:nvSpPr>
          <p:cNvPr id="10" name="矩形 9"/>
          <p:cNvSpPr/>
          <p:nvPr/>
        </p:nvSpPr>
        <p:spPr>
          <a:xfrm>
            <a:off x="4572001" y="1412915"/>
            <a:ext cx="4429124" cy="2722880"/>
          </a:xfrm>
          <a:prstGeom prst="rect">
            <a:avLst/>
          </a:prstGeom>
        </p:spPr>
        <p:txBody>
          <a:bodyPr wrap="square">
            <a:spAutoFit/>
          </a:bodyPr>
          <a:lstStyle/>
          <a:p>
            <a:pPr algn="just">
              <a:spcAft>
                <a:spcPts val="0"/>
              </a:spcAft>
            </a:pPr>
            <a:r>
              <a:rPr lang="en-US" altLang="zh-CN" sz="1800" kern="100" dirty="0" smtClean="0">
                <a:latin typeface="Times New Roman" panose="02020603050405020304" charset="0"/>
                <a:ea typeface="宋体" panose="02010600030101010101" pitchFamily="2" charset="-122"/>
              </a:rPr>
              <a:t>ip1</a:t>
            </a:r>
            <a:r>
              <a:rPr lang="en-US" altLang="zh-CN" sz="1800" kern="100" dirty="0">
                <a:latin typeface="Times New Roman" panose="02020603050405020304" charset="0"/>
                <a:ea typeface="宋体" panose="02010600030101010101" pitchFamily="2" charset="-122"/>
              </a:rPr>
              <a:t>	</a:t>
            </a:r>
            <a:r>
              <a:rPr lang="en-US" altLang="zh-CN" sz="1800" kern="100" dirty="0" smtClean="0">
                <a:latin typeface="Times New Roman" panose="02020603050405020304" charset="0"/>
                <a:ea typeface="宋体" panose="02010600030101010101" pitchFamily="2" charset="-122"/>
              </a:rPr>
              <a:t>1.1.1.1</a:t>
            </a:r>
            <a:r>
              <a:rPr lang="en-US" altLang="zh-CN" sz="1800" kern="100" dirty="0">
                <a:latin typeface="Times New Roman" panose="02020603050405020304" charset="0"/>
                <a:ea typeface="宋体" panose="02010600030101010101" pitchFamily="2" charset="-122"/>
              </a:rPr>
              <a:t>	</a:t>
            </a:r>
            <a:r>
              <a:rPr lang="en-US" altLang="zh-CN" sz="1800" kern="100" dirty="0" smtClean="0">
                <a:latin typeface="Times New Roman" panose="02020603050405020304" charset="0"/>
                <a:ea typeface="宋体" panose="02010600030101010101" pitchFamily="2" charset="-122"/>
              </a:rPr>
              <a:t>00000001 </a:t>
            </a:r>
            <a:r>
              <a:rPr lang="en-US" altLang="zh-CN" sz="1800" kern="100" dirty="0">
                <a:latin typeface="Times New Roman" panose="02020603050405020304" charset="0"/>
                <a:ea typeface="宋体" panose="02010600030101010101" pitchFamily="2" charset="-122"/>
              </a:rPr>
              <a:t>00000001 000000</a:t>
            </a:r>
            <a:r>
              <a:rPr lang="en-US" altLang="zh-CN" sz="1800" kern="100" dirty="0">
                <a:solidFill>
                  <a:srgbClr val="FF0000"/>
                </a:solidFill>
                <a:latin typeface="Times New Roman" panose="02020603050405020304" charset="0"/>
                <a:ea typeface="宋体" panose="02010600030101010101" pitchFamily="2" charset="-122"/>
              </a:rPr>
              <a:t>0</a:t>
            </a:r>
            <a:r>
              <a:rPr lang="en-US" altLang="zh-CN" sz="1800" kern="100" dirty="0">
                <a:latin typeface="Times New Roman" panose="02020603050405020304" charset="0"/>
                <a:ea typeface="宋体" panose="02010600030101010101" pitchFamily="2" charset="-122"/>
              </a:rPr>
              <a:t>1 00000001</a:t>
            </a:r>
            <a:endParaRPr lang="zh-CN" altLang="zh-CN" sz="1800" kern="100" dirty="0">
              <a:latin typeface="Times New Roman" panose="02020603050405020304" charset="0"/>
              <a:ea typeface="宋体" panose="02010600030101010101" pitchFamily="2" charset="-122"/>
            </a:endParaRPr>
          </a:p>
          <a:p>
            <a:pPr algn="just">
              <a:spcAft>
                <a:spcPts val="0"/>
              </a:spcAft>
            </a:pPr>
            <a:r>
              <a:rPr lang="en-US" altLang="zh-CN" sz="1800" kern="100" dirty="0" smtClean="0">
                <a:latin typeface="Times New Roman" panose="02020603050405020304" charset="0"/>
                <a:ea typeface="宋体" panose="02010600030101010101" pitchFamily="2" charset="-122"/>
              </a:rPr>
              <a:t>ip2</a:t>
            </a:r>
            <a:r>
              <a:rPr lang="en-US" altLang="zh-CN" sz="1800" kern="100" dirty="0">
                <a:latin typeface="Times New Roman" panose="02020603050405020304" charset="0"/>
                <a:ea typeface="宋体" panose="02010600030101010101" pitchFamily="2" charset="-122"/>
              </a:rPr>
              <a:t>	</a:t>
            </a:r>
            <a:r>
              <a:rPr lang="en-US" altLang="zh-CN" sz="1800" kern="100" dirty="0" smtClean="0">
                <a:latin typeface="Times New Roman" panose="02020603050405020304" charset="0"/>
                <a:ea typeface="宋体" panose="02010600030101010101" pitchFamily="2" charset="-122"/>
              </a:rPr>
              <a:t>1.1.2.1</a:t>
            </a:r>
            <a:r>
              <a:rPr lang="en-US" altLang="zh-CN" sz="1800" kern="100" dirty="0">
                <a:latin typeface="Times New Roman" panose="02020603050405020304" charset="0"/>
                <a:ea typeface="宋体" panose="02010600030101010101" pitchFamily="2" charset="-122"/>
              </a:rPr>
              <a:t>	</a:t>
            </a:r>
            <a:r>
              <a:rPr lang="en-US" altLang="zh-CN" sz="1800" kern="100" dirty="0" smtClean="0">
                <a:latin typeface="Times New Roman" panose="02020603050405020304" charset="0"/>
                <a:ea typeface="宋体" panose="02010600030101010101" pitchFamily="2" charset="-122"/>
              </a:rPr>
              <a:t>00000001 </a:t>
            </a:r>
            <a:r>
              <a:rPr lang="en-US" altLang="zh-CN" sz="1800" kern="100" dirty="0">
                <a:latin typeface="Times New Roman" panose="02020603050405020304" charset="0"/>
                <a:ea typeface="宋体" panose="02010600030101010101" pitchFamily="2" charset="-122"/>
              </a:rPr>
              <a:t>00000001 000000</a:t>
            </a:r>
            <a:r>
              <a:rPr lang="en-US" altLang="zh-CN" sz="1800" kern="100" dirty="0">
                <a:solidFill>
                  <a:srgbClr val="FF0000"/>
                </a:solidFill>
                <a:latin typeface="Times New Roman" panose="02020603050405020304" charset="0"/>
                <a:ea typeface="宋体" panose="02010600030101010101" pitchFamily="2" charset="-122"/>
              </a:rPr>
              <a:t>1</a:t>
            </a:r>
            <a:r>
              <a:rPr lang="en-US" altLang="zh-CN" sz="1800" kern="100" dirty="0">
                <a:solidFill>
                  <a:srgbClr val="FFC000"/>
                </a:solidFill>
                <a:latin typeface="Times New Roman" panose="02020603050405020304" charset="0"/>
                <a:ea typeface="宋体" panose="02010600030101010101" pitchFamily="2" charset="-122"/>
              </a:rPr>
              <a:t>0</a:t>
            </a:r>
            <a:r>
              <a:rPr lang="en-US" altLang="zh-CN" sz="1800" kern="100" dirty="0">
                <a:latin typeface="Times New Roman" panose="02020603050405020304" charset="0"/>
                <a:ea typeface="宋体" panose="02010600030101010101" pitchFamily="2" charset="-122"/>
              </a:rPr>
              <a:t> 00000001</a:t>
            </a:r>
            <a:endParaRPr lang="zh-CN" altLang="zh-CN" sz="1800" kern="100" dirty="0">
              <a:latin typeface="Times New Roman" panose="02020603050405020304" charset="0"/>
              <a:ea typeface="宋体" panose="02010600030101010101" pitchFamily="2" charset="-122"/>
            </a:endParaRPr>
          </a:p>
          <a:p>
            <a:pPr algn="just">
              <a:spcAft>
                <a:spcPts val="0"/>
              </a:spcAft>
            </a:pPr>
            <a:r>
              <a:rPr lang="en-US" altLang="zh-CN" sz="1800" kern="100" dirty="0" smtClean="0">
                <a:latin typeface="Times New Roman" panose="02020603050405020304" charset="0"/>
                <a:ea typeface="宋体" panose="02010600030101010101" pitchFamily="2" charset="-122"/>
              </a:rPr>
              <a:t>ip3</a:t>
            </a:r>
            <a:r>
              <a:rPr lang="en-US" altLang="zh-CN" sz="1800" kern="100" dirty="0">
                <a:latin typeface="Times New Roman" panose="02020603050405020304" charset="0"/>
                <a:ea typeface="宋体" panose="02010600030101010101" pitchFamily="2" charset="-122"/>
              </a:rPr>
              <a:t>	</a:t>
            </a:r>
            <a:r>
              <a:rPr lang="en-US" altLang="zh-CN" sz="1800" kern="100" dirty="0" smtClean="0">
                <a:latin typeface="Times New Roman" panose="02020603050405020304" charset="0"/>
                <a:ea typeface="宋体" panose="02010600030101010101" pitchFamily="2" charset="-122"/>
              </a:rPr>
              <a:t>1.1.3.2</a:t>
            </a:r>
            <a:r>
              <a:rPr lang="en-US" altLang="zh-CN" sz="1800" kern="100" dirty="0">
                <a:latin typeface="Times New Roman" panose="02020603050405020304" charset="0"/>
                <a:ea typeface="宋体" panose="02010600030101010101" pitchFamily="2" charset="-122"/>
              </a:rPr>
              <a:t>	</a:t>
            </a:r>
            <a:r>
              <a:rPr lang="en-US" altLang="zh-CN" sz="1800" kern="100" dirty="0" smtClean="0">
                <a:latin typeface="Times New Roman" panose="02020603050405020304" charset="0"/>
                <a:ea typeface="宋体" panose="02010600030101010101" pitchFamily="2" charset="-122"/>
              </a:rPr>
              <a:t>00000001 </a:t>
            </a:r>
            <a:r>
              <a:rPr lang="en-US" altLang="zh-CN" sz="1800" kern="100" dirty="0">
                <a:latin typeface="Times New Roman" panose="02020603050405020304" charset="0"/>
                <a:ea typeface="宋体" panose="02010600030101010101" pitchFamily="2" charset="-122"/>
              </a:rPr>
              <a:t>00000001 000000</a:t>
            </a:r>
            <a:r>
              <a:rPr lang="en-US" altLang="zh-CN" sz="1800" kern="100" dirty="0">
                <a:solidFill>
                  <a:srgbClr val="FF0000"/>
                </a:solidFill>
                <a:latin typeface="Times New Roman" panose="02020603050405020304" charset="0"/>
                <a:ea typeface="宋体" panose="02010600030101010101" pitchFamily="2" charset="-122"/>
              </a:rPr>
              <a:t>1</a:t>
            </a:r>
            <a:r>
              <a:rPr lang="en-US" altLang="zh-CN" sz="1800" kern="100" dirty="0">
                <a:solidFill>
                  <a:srgbClr val="FFC000"/>
                </a:solidFill>
                <a:latin typeface="Times New Roman" panose="02020603050405020304" charset="0"/>
                <a:ea typeface="宋体" panose="02010600030101010101" pitchFamily="2" charset="-122"/>
              </a:rPr>
              <a:t>1</a:t>
            </a:r>
            <a:r>
              <a:rPr lang="en-US" altLang="zh-CN" sz="1800" kern="100" dirty="0">
                <a:latin typeface="Times New Roman" panose="02020603050405020304" charset="0"/>
                <a:ea typeface="宋体" panose="02010600030101010101" pitchFamily="2" charset="-122"/>
              </a:rPr>
              <a:t> 00000</a:t>
            </a:r>
            <a:r>
              <a:rPr lang="en-US" altLang="zh-CN" sz="1800" kern="100" dirty="0">
                <a:solidFill>
                  <a:srgbClr val="0070C0"/>
                </a:solidFill>
                <a:latin typeface="Times New Roman" panose="02020603050405020304" charset="0"/>
                <a:ea typeface="宋体" panose="02010600030101010101" pitchFamily="2" charset="-122"/>
              </a:rPr>
              <a:t>0</a:t>
            </a:r>
            <a:r>
              <a:rPr lang="en-US" altLang="zh-CN" sz="1800" kern="100" dirty="0">
                <a:latin typeface="Times New Roman" panose="02020603050405020304" charset="0"/>
                <a:ea typeface="宋体" panose="02010600030101010101" pitchFamily="2" charset="-122"/>
              </a:rPr>
              <a:t>10</a:t>
            </a:r>
            <a:endParaRPr lang="zh-CN" altLang="zh-CN" sz="1800" kern="100" dirty="0">
              <a:latin typeface="Times New Roman" panose="02020603050405020304" charset="0"/>
              <a:ea typeface="宋体" panose="02010600030101010101" pitchFamily="2" charset="-122"/>
            </a:endParaRPr>
          </a:p>
          <a:p>
            <a:pPr algn="just">
              <a:spcAft>
                <a:spcPts val="0"/>
              </a:spcAft>
            </a:pPr>
            <a:r>
              <a:rPr lang="en-US" altLang="zh-CN" sz="1800" kern="100" dirty="0" smtClean="0">
                <a:latin typeface="Times New Roman" panose="02020603050405020304" charset="0"/>
                <a:ea typeface="宋体" panose="02010600030101010101" pitchFamily="2" charset="-122"/>
              </a:rPr>
              <a:t>ip4 </a:t>
            </a:r>
            <a:r>
              <a:rPr lang="en-US" altLang="zh-CN" sz="1800" kern="100" dirty="0">
                <a:latin typeface="Times New Roman" panose="02020603050405020304" charset="0"/>
                <a:ea typeface="宋体" panose="02010600030101010101" pitchFamily="2" charset="-122"/>
              </a:rPr>
              <a:t>	</a:t>
            </a:r>
            <a:r>
              <a:rPr lang="en-US" altLang="zh-CN" sz="1800" kern="100" dirty="0" smtClean="0">
                <a:latin typeface="Times New Roman" panose="02020603050405020304" charset="0"/>
                <a:ea typeface="宋体" panose="02010600030101010101" pitchFamily="2" charset="-122"/>
              </a:rPr>
              <a:t>1.1.3.4</a:t>
            </a:r>
            <a:r>
              <a:rPr lang="en-US" altLang="zh-CN" sz="1800" kern="100" dirty="0">
                <a:latin typeface="Times New Roman" panose="02020603050405020304" charset="0"/>
                <a:ea typeface="宋体" panose="02010600030101010101" pitchFamily="2" charset="-122"/>
              </a:rPr>
              <a:t>	</a:t>
            </a:r>
            <a:r>
              <a:rPr lang="en-US" altLang="zh-CN" sz="1800" kern="100" dirty="0" smtClean="0">
                <a:latin typeface="Times New Roman" panose="02020603050405020304" charset="0"/>
                <a:ea typeface="宋体" panose="02010600030101010101" pitchFamily="2" charset="-122"/>
              </a:rPr>
              <a:t>00000001 </a:t>
            </a:r>
            <a:r>
              <a:rPr lang="en-US" altLang="zh-CN" sz="1800" kern="100" dirty="0">
                <a:latin typeface="Times New Roman" panose="02020603050405020304" charset="0"/>
                <a:ea typeface="宋体" panose="02010600030101010101" pitchFamily="2" charset="-122"/>
              </a:rPr>
              <a:t>00000001 000000</a:t>
            </a:r>
            <a:r>
              <a:rPr lang="en-US" altLang="zh-CN" sz="1800" kern="100" dirty="0">
                <a:solidFill>
                  <a:srgbClr val="FF0000"/>
                </a:solidFill>
                <a:latin typeface="Times New Roman" panose="02020603050405020304" charset="0"/>
                <a:ea typeface="宋体" panose="02010600030101010101" pitchFamily="2" charset="-122"/>
              </a:rPr>
              <a:t>1</a:t>
            </a:r>
            <a:r>
              <a:rPr lang="en-US" altLang="zh-CN" sz="1800" kern="100" dirty="0">
                <a:solidFill>
                  <a:srgbClr val="FFC000"/>
                </a:solidFill>
                <a:latin typeface="Times New Roman" panose="02020603050405020304" charset="0"/>
                <a:ea typeface="宋体" panose="02010600030101010101" pitchFamily="2" charset="-122"/>
              </a:rPr>
              <a:t>1</a:t>
            </a:r>
            <a:r>
              <a:rPr lang="en-US" altLang="zh-CN" sz="1800" kern="100" dirty="0">
                <a:latin typeface="Times New Roman" panose="02020603050405020304" charset="0"/>
                <a:ea typeface="宋体" panose="02010600030101010101" pitchFamily="2" charset="-122"/>
              </a:rPr>
              <a:t> 00000</a:t>
            </a:r>
            <a:r>
              <a:rPr lang="en-US" altLang="zh-CN" sz="1800" kern="100" dirty="0">
                <a:solidFill>
                  <a:srgbClr val="0070C0"/>
                </a:solidFill>
                <a:latin typeface="Times New Roman" panose="02020603050405020304" charset="0"/>
                <a:ea typeface="宋体" panose="02010600030101010101" pitchFamily="2" charset="-122"/>
              </a:rPr>
              <a:t>1</a:t>
            </a:r>
            <a:r>
              <a:rPr lang="en-US" altLang="zh-CN" sz="1800" kern="100" dirty="0">
                <a:latin typeface="Times New Roman" panose="02020603050405020304" charset="0"/>
                <a:ea typeface="宋体" panose="02010600030101010101" pitchFamily="2" charset="-122"/>
              </a:rPr>
              <a:t>00</a:t>
            </a:r>
          </a:p>
        </p:txBody>
      </p:sp>
      <p:sp>
        <p:nvSpPr>
          <p:cNvPr id="11" name="圆角矩形 10"/>
          <p:cNvSpPr/>
          <p:nvPr/>
        </p:nvSpPr>
        <p:spPr>
          <a:xfrm>
            <a:off x="4572000" y="1341120"/>
            <a:ext cx="4429125" cy="2866390"/>
          </a:xfrm>
          <a:prstGeom prst="round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54244271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48310"/>
            <a:ext cx="7886700" cy="1325563"/>
          </a:xfrm>
        </p:spPr>
        <p:txBody>
          <a:bodyPr/>
          <a:lstStyle/>
          <a:p>
            <a:r>
              <a:rPr lang="zh-CN" altLang="en-US" dirty="0" smtClean="0"/>
              <a:t>搜索树</a:t>
            </a:r>
            <a:endParaRPr lang="zh-CN" altLang="en-US" dirty="0"/>
          </a:p>
        </p:txBody>
      </p:sp>
      <p:sp>
        <p:nvSpPr>
          <p:cNvPr id="3" name="内容占位符 2"/>
          <p:cNvSpPr>
            <a:spLocks noGrp="1"/>
          </p:cNvSpPr>
          <p:nvPr>
            <p:ph idx="1"/>
          </p:nvPr>
        </p:nvSpPr>
        <p:spPr>
          <a:xfrm>
            <a:off x="478155" y="1052736"/>
            <a:ext cx="3517781" cy="4474845"/>
          </a:xfrm>
        </p:spPr>
        <p:txBody>
          <a:bodyPr>
            <a:normAutofit lnSpcReduction="10000"/>
          </a:bodyPr>
          <a:lstStyle/>
          <a:p>
            <a:pPr marL="0" indent="0">
              <a:lnSpc>
                <a:spcPct val="110000"/>
              </a:lnSpc>
              <a:buNone/>
            </a:pPr>
            <a:r>
              <a:rPr lang="zh-CN" altLang="en-US" sz="2000" dirty="0"/>
              <a:t>假设</a:t>
            </a:r>
            <a:r>
              <a:rPr lang="zh-CN" altLang="en-US" sz="2000" dirty="0"/>
              <a:t>待</a:t>
            </a:r>
            <a:r>
              <a:rPr lang="zh-CN" altLang="zh-CN" sz="2000" dirty="0"/>
              <a:t>匹配</a:t>
            </a:r>
            <a:r>
              <a:rPr lang="en-US" altLang="zh-CN" sz="2000" dirty="0" err="1"/>
              <a:t>ip</a:t>
            </a:r>
            <a:r>
              <a:rPr lang="en-US" altLang="zh-CN" sz="2000" dirty="0"/>
              <a:t>-test</a:t>
            </a:r>
            <a:endParaRPr lang="zh-CN" altLang="zh-CN" sz="2000" dirty="0"/>
          </a:p>
          <a:p>
            <a:pPr marL="0" indent="0">
              <a:lnSpc>
                <a:spcPct val="110000"/>
              </a:lnSpc>
              <a:buNone/>
            </a:pPr>
            <a:r>
              <a:rPr lang="zh-CN" altLang="zh-CN" sz="2000" dirty="0"/>
              <a:t>步骤</a:t>
            </a:r>
            <a:r>
              <a:rPr lang="en-US" altLang="zh-CN" sz="2000" dirty="0"/>
              <a:t>1</a:t>
            </a:r>
            <a:r>
              <a:rPr lang="zh-CN" altLang="zh-CN" sz="2000" dirty="0"/>
              <a:t>：检查第</a:t>
            </a:r>
            <a:r>
              <a:rPr lang="en-US" altLang="zh-CN" sz="2000" dirty="0"/>
              <a:t>23</a:t>
            </a:r>
            <a:r>
              <a:rPr lang="zh-CN" altLang="zh-CN" sz="2000" dirty="0"/>
              <a:t>位，如果为</a:t>
            </a:r>
            <a:r>
              <a:rPr lang="en-US" altLang="zh-CN" sz="2000" dirty="0"/>
              <a:t>0</a:t>
            </a:r>
            <a:r>
              <a:rPr lang="zh-CN" altLang="zh-CN" sz="2000" dirty="0"/>
              <a:t>，进入左分支，与</a:t>
            </a:r>
            <a:r>
              <a:rPr lang="en-US" altLang="zh-CN" sz="2000" dirty="0"/>
              <a:t>IP1</a:t>
            </a:r>
            <a:r>
              <a:rPr lang="zh-CN" altLang="zh-CN" sz="2000" dirty="0"/>
              <a:t>进行</a:t>
            </a:r>
            <a:r>
              <a:rPr lang="zh-CN" altLang="zh-CN" sz="2000" dirty="0" smtClean="0"/>
              <a:t>匹配</a:t>
            </a:r>
            <a:r>
              <a:rPr lang="zh-CN" altLang="en-US" sz="2000" dirty="0" smtClean="0"/>
              <a:t>，搜索结束</a:t>
            </a:r>
            <a:r>
              <a:rPr lang="zh-CN" altLang="zh-CN" sz="2000" dirty="0" smtClean="0"/>
              <a:t>。</a:t>
            </a:r>
            <a:r>
              <a:rPr lang="zh-CN" altLang="zh-CN" sz="2000" dirty="0"/>
              <a:t>如果为</a:t>
            </a:r>
            <a:r>
              <a:rPr lang="en-US" altLang="zh-CN" sz="2000" dirty="0"/>
              <a:t>1</a:t>
            </a:r>
            <a:r>
              <a:rPr lang="zh-CN" altLang="zh-CN" sz="2000" dirty="0"/>
              <a:t>，进入右分支。</a:t>
            </a:r>
          </a:p>
          <a:p>
            <a:pPr marL="0" indent="0">
              <a:lnSpc>
                <a:spcPct val="110000"/>
              </a:lnSpc>
              <a:buNone/>
            </a:pPr>
            <a:r>
              <a:rPr lang="zh-CN" altLang="zh-CN" sz="2000" dirty="0"/>
              <a:t>步骤</a:t>
            </a:r>
            <a:r>
              <a:rPr lang="en-US" altLang="zh-CN" sz="2000" dirty="0"/>
              <a:t>2</a:t>
            </a:r>
            <a:r>
              <a:rPr lang="zh-CN" altLang="zh-CN" sz="2000" dirty="0"/>
              <a:t>：检查第</a:t>
            </a:r>
            <a:r>
              <a:rPr lang="en-US" altLang="zh-CN" sz="2000" dirty="0"/>
              <a:t>24</a:t>
            </a:r>
            <a:r>
              <a:rPr lang="zh-CN" altLang="zh-CN" sz="2000" dirty="0"/>
              <a:t>位，如果为</a:t>
            </a:r>
            <a:r>
              <a:rPr lang="en-US" altLang="zh-CN" sz="2000" dirty="0"/>
              <a:t>0</a:t>
            </a:r>
            <a:r>
              <a:rPr lang="zh-CN" altLang="zh-CN" sz="2000" dirty="0"/>
              <a:t>，进入左分支，与</a:t>
            </a:r>
            <a:r>
              <a:rPr lang="en-US" altLang="zh-CN" sz="2000" dirty="0"/>
              <a:t>IP2</a:t>
            </a:r>
            <a:r>
              <a:rPr lang="zh-CN" altLang="zh-CN" sz="2000" dirty="0"/>
              <a:t>进行</a:t>
            </a:r>
            <a:r>
              <a:rPr lang="zh-CN" altLang="zh-CN" sz="2000" dirty="0" smtClean="0"/>
              <a:t>匹配</a:t>
            </a:r>
            <a:r>
              <a:rPr lang="zh-CN" altLang="en-US" sz="2000" dirty="0" smtClean="0"/>
              <a:t>，搜索结束</a:t>
            </a:r>
            <a:r>
              <a:rPr lang="zh-CN" altLang="zh-CN" sz="2000" dirty="0" smtClean="0"/>
              <a:t>。</a:t>
            </a:r>
            <a:r>
              <a:rPr lang="zh-CN" altLang="zh-CN" sz="2000" dirty="0"/>
              <a:t>如果为</a:t>
            </a:r>
            <a:r>
              <a:rPr lang="en-US" altLang="zh-CN" sz="2000" dirty="0"/>
              <a:t>1</a:t>
            </a:r>
            <a:r>
              <a:rPr lang="zh-CN" altLang="zh-CN" sz="2000" dirty="0"/>
              <a:t>，进入右分支。</a:t>
            </a:r>
          </a:p>
          <a:p>
            <a:pPr marL="0" indent="0">
              <a:lnSpc>
                <a:spcPct val="110000"/>
              </a:lnSpc>
              <a:buNone/>
            </a:pPr>
            <a:r>
              <a:rPr lang="zh-CN" altLang="zh-CN" sz="2000" dirty="0"/>
              <a:t>步骤</a:t>
            </a:r>
            <a:r>
              <a:rPr lang="en-US" altLang="zh-CN" sz="2000" dirty="0"/>
              <a:t>3</a:t>
            </a:r>
            <a:r>
              <a:rPr lang="zh-CN" altLang="zh-CN" sz="2000" dirty="0"/>
              <a:t>：检查第</a:t>
            </a:r>
            <a:r>
              <a:rPr lang="en-US" altLang="zh-CN" sz="2000" dirty="0"/>
              <a:t>30</a:t>
            </a:r>
            <a:r>
              <a:rPr lang="zh-CN" altLang="zh-CN" sz="2000" dirty="0"/>
              <a:t>位，如果为</a:t>
            </a:r>
            <a:r>
              <a:rPr lang="en-US" altLang="zh-CN" sz="2000" dirty="0"/>
              <a:t>0</a:t>
            </a:r>
            <a:r>
              <a:rPr lang="zh-CN" altLang="zh-CN" sz="2000" dirty="0"/>
              <a:t>， 进入做分支，与</a:t>
            </a:r>
            <a:r>
              <a:rPr lang="en-US" altLang="zh-CN" sz="2000" dirty="0"/>
              <a:t>IP4</a:t>
            </a:r>
            <a:r>
              <a:rPr lang="zh-CN" altLang="zh-CN" sz="2000" dirty="0"/>
              <a:t>进行匹配。如果为</a:t>
            </a:r>
            <a:r>
              <a:rPr lang="en-US" altLang="zh-CN" sz="2000" dirty="0"/>
              <a:t>1</a:t>
            </a:r>
            <a:r>
              <a:rPr lang="zh-CN" altLang="zh-CN" sz="2000" dirty="0"/>
              <a:t>，进入右分支，与</a:t>
            </a:r>
            <a:r>
              <a:rPr lang="en-US" altLang="zh-CN" sz="2000" dirty="0"/>
              <a:t>IP3</a:t>
            </a:r>
            <a:r>
              <a:rPr lang="zh-CN" altLang="zh-CN" sz="2000" dirty="0"/>
              <a:t>进行匹配</a:t>
            </a:r>
            <a:r>
              <a:rPr lang="zh-CN" altLang="zh-CN" sz="2000" dirty="0" smtClean="0"/>
              <a:t>。</a:t>
            </a:r>
            <a:r>
              <a:rPr lang="zh-CN" altLang="en-US" sz="2000" dirty="0" smtClean="0"/>
              <a:t>搜索结束。</a:t>
            </a:r>
            <a:endParaRPr lang="zh-CN" altLang="zh-CN" sz="2000" dirty="0"/>
          </a:p>
          <a:p>
            <a:pPr marL="0" indent="0">
              <a:lnSpc>
                <a:spcPct val="110000"/>
              </a:lnSpc>
              <a:buNone/>
            </a:pPr>
            <a:endParaRPr lang="zh-CN" altLang="zh-CN" sz="2000" dirty="0"/>
          </a:p>
        </p:txBody>
      </p:sp>
      <p:pic>
        <p:nvPicPr>
          <p:cNvPr id="4" name="图片 3"/>
          <p:cNvPicPr>
            <a:picLocks noChangeAspect="1"/>
          </p:cNvPicPr>
          <p:nvPr/>
        </p:nvPicPr>
        <p:blipFill>
          <a:blip r:embed="rId2"/>
          <a:stretch>
            <a:fillRect/>
          </a:stretch>
        </p:blipFill>
        <p:spPr>
          <a:xfrm>
            <a:off x="4860032" y="1700808"/>
            <a:ext cx="3508638" cy="2948435"/>
          </a:xfrm>
          <a:prstGeom prst="rect">
            <a:avLst/>
          </a:prstGeom>
        </p:spPr>
      </p:pic>
    </p:spTree>
    <p:extLst>
      <p:ext uri="{BB962C8B-B14F-4D97-AF65-F5344CB8AC3E}">
        <p14:creationId xmlns:p14="http://schemas.microsoft.com/office/powerpoint/2010/main" val="1893060988"/>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title"/>
          </p:nvPr>
        </p:nvSpPr>
        <p:spPr>
          <a:xfrm>
            <a:off x="628650" y="197485"/>
            <a:ext cx="7886700" cy="639227"/>
          </a:xfrm>
        </p:spPr>
        <p:txBody>
          <a:bodyPr/>
          <a:lstStyle/>
          <a:p>
            <a:pPr eaLnBrk="1" hangingPunct="1"/>
            <a:r>
              <a:rPr lang="en-US" altLang="zh-CN" dirty="0" smtClean="0"/>
              <a:t>IP</a:t>
            </a:r>
            <a:r>
              <a:rPr lang="zh-CN" altLang="en-US" dirty="0" smtClean="0"/>
              <a:t>地址类信息的匹配方法</a:t>
            </a:r>
          </a:p>
        </p:txBody>
      </p:sp>
      <p:sp>
        <p:nvSpPr>
          <p:cNvPr id="163842" name="Rectangle 3"/>
          <p:cNvSpPr>
            <a:spLocks noGrp="1" noChangeArrowheads="1"/>
          </p:cNvSpPr>
          <p:nvPr>
            <p:ph type="body" idx="1"/>
          </p:nvPr>
        </p:nvSpPr>
        <p:spPr>
          <a:xfrm>
            <a:off x="35496" y="2816932"/>
            <a:ext cx="8784976" cy="3888432"/>
          </a:xfrm>
        </p:spPr>
        <p:txBody>
          <a:bodyPr>
            <a:normAutofit/>
          </a:bodyPr>
          <a:lstStyle/>
          <a:p>
            <a:pPr marL="342900" lvl="1" indent="0" eaLnBrk="1" hangingPunct="1">
              <a:buNone/>
            </a:pPr>
            <a:endParaRPr lang="en-US" altLang="zh-CN" dirty="0" smtClean="0"/>
          </a:p>
          <a:p>
            <a:pPr marL="742950" lvl="1" indent="-285750" fontAlgn="base">
              <a:spcBef>
                <a:spcPct val="20000"/>
              </a:spcBef>
              <a:spcAft>
                <a:spcPct val="0"/>
              </a:spcAft>
              <a:buChar char="–"/>
            </a:pPr>
            <a:r>
              <a:rPr lang="en-US" altLang="zh-CN" sz="2000" dirty="0"/>
              <a:t>A</a:t>
            </a:r>
            <a:r>
              <a:rPr lang="zh-CN" altLang="zh-CN" sz="2000" dirty="0"/>
              <a:t>类地址的字符串长度为</a:t>
            </a:r>
            <a:r>
              <a:rPr lang="en-US" altLang="zh-CN" sz="2000" dirty="0"/>
              <a:t>1</a:t>
            </a:r>
            <a:r>
              <a:rPr lang="zh-CN" altLang="zh-CN" sz="2000" dirty="0"/>
              <a:t>个字节，</a:t>
            </a:r>
            <a:r>
              <a:rPr lang="en-US" altLang="zh-CN" sz="2000" dirty="0"/>
              <a:t>B</a:t>
            </a:r>
            <a:r>
              <a:rPr lang="zh-CN" altLang="zh-CN" sz="2000" dirty="0"/>
              <a:t>类地址为两个字节，</a:t>
            </a:r>
            <a:r>
              <a:rPr lang="en-US" altLang="zh-CN" sz="2000" dirty="0"/>
              <a:t>C</a:t>
            </a:r>
            <a:r>
              <a:rPr lang="zh-CN" altLang="zh-CN" sz="2000" dirty="0"/>
              <a:t>类地址为</a:t>
            </a:r>
            <a:r>
              <a:rPr lang="en-US" altLang="zh-CN" sz="2000" dirty="0"/>
              <a:t>3</a:t>
            </a:r>
            <a:r>
              <a:rPr lang="zh-CN" altLang="zh-CN" sz="2000" dirty="0"/>
              <a:t>个字节，</a:t>
            </a:r>
            <a:r>
              <a:rPr lang="en-US" altLang="zh-CN" sz="2000" dirty="0"/>
              <a:t>D</a:t>
            </a:r>
            <a:r>
              <a:rPr lang="zh-CN" altLang="zh-CN" sz="2000" dirty="0"/>
              <a:t>类地址</a:t>
            </a:r>
            <a:r>
              <a:rPr lang="en-US" altLang="zh-CN" sz="2000" dirty="0"/>
              <a:t>4</a:t>
            </a:r>
            <a:r>
              <a:rPr lang="zh-CN" altLang="zh-CN" sz="2000" dirty="0"/>
              <a:t>个</a:t>
            </a:r>
            <a:r>
              <a:rPr lang="zh-CN" altLang="zh-CN" sz="2000" dirty="0" smtClean="0"/>
              <a:t>字节</a:t>
            </a:r>
            <a:endParaRPr lang="en-US" altLang="zh-CN" sz="2000" dirty="0"/>
          </a:p>
          <a:p>
            <a:pPr marL="742950" lvl="1" indent="-285750" fontAlgn="base">
              <a:spcBef>
                <a:spcPct val="20000"/>
              </a:spcBef>
              <a:spcAft>
                <a:spcPct val="0"/>
              </a:spcAft>
              <a:buChar char="–"/>
            </a:pPr>
            <a:r>
              <a:rPr lang="zh-CN" altLang="zh-CN" sz="2000" dirty="0"/>
              <a:t>模式串为“</a:t>
            </a:r>
            <a:r>
              <a:rPr lang="en-US" altLang="zh-CN" sz="2000" dirty="0"/>
              <a:t>100.99.98.0/23</a:t>
            </a:r>
            <a:r>
              <a:rPr lang="zh-CN" altLang="zh-CN" sz="2000" dirty="0"/>
              <a:t>”，</a:t>
            </a:r>
            <a:r>
              <a:rPr lang="zh-CN" altLang="en-US" sz="2000" dirty="0"/>
              <a:t>将其转化为</a:t>
            </a:r>
            <a:r>
              <a:rPr lang="en-US" altLang="zh-CN" sz="2000" dirty="0"/>
              <a:t>C</a:t>
            </a:r>
            <a:r>
              <a:rPr lang="zh-CN" altLang="zh-CN" sz="2000" dirty="0"/>
              <a:t>类地址；使用前缀扩展，将其转化为</a:t>
            </a:r>
            <a:r>
              <a:rPr lang="en-US" altLang="zh-CN" sz="2000" dirty="0"/>
              <a:t>{</a:t>
            </a:r>
            <a:r>
              <a:rPr lang="zh-CN" altLang="zh-CN" sz="2000" dirty="0"/>
              <a:t>“</a:t>
            </a:r>
            <a:r>
              <a:rPr lang="en-US" altLang="zh-CN" sz="2000" dirty="0"/>
              <a:t>100.99.98.0/24</a:t>
            </a:r>
            <a:r>
              <a:rPr lang="zh-CN" altLang="zh-CN" sz="2000" dirty="0"/>
              <a:t>”，“</a:t>
            </a:r>
            <a:r>
              <a:rPr lang="en-US" altLang="zh-CN" sz="2000" dirty="0"/>
              <a:t>100.99.99.0/24</a:t>
            </a:r>
            <a:r>
              <a:rPr lang="zh-CN" altLang="zh-CN" sz="2000" dirty="0"/>
              <a:t>”</a:t>
            </a:r>
            <a:r>
              <a:rPr lang="en-US" altLang="zh-CN" sz="2000" dirty="0"/>
              <a:t>}</a:t>
            </a:r>
            <a:r>
              <a:rPr lang="zh-CN" altLang="zh-CN" sz="2000" dirty="0"/>
              <a:t>，则其对应的字符串集合是</a:t>
            </a:r>
            <a:r>
              <a:rPr lang="en-US" altLang="zh-CN" sz="2000" dirty="0"/>
              <a:t>{</a:t>
            </a:r>
            <a:r>
              <a:rPr lang="zh-CN" altLang="zh-CN" sz="2000" dirty="0"/>
              <a:t>“</a:t>
            </a:r>
            <a:r>
              <a:rPr lang="en-US" altLang="zh-CN" sz="2000" dirty="0" err="1"/>
              <a:t>dcb</a:t>
            </a:r>
            <a:r>
              <a:rPr lang="zh-CN" altLang="zh-CN" sz="2000" dirty="0"/>
              <a:t>”，“</a:t>
            </a:r>
            <a:r>
              <a:rPr lang="en-US" altLang="zh-CN" sz="2000" dirty="0"/>
              <a:t>dcc</a:t>
            </a:r>
            <a:r>
              <a:rPr lang="zh-CN" altLang="zh-CN" sz="2000" dirty="0"/>
              <a:t>”</a:t>
            </a:r>
            <a:r>
              <a:rPr lang="en-US" altLang="zh-CN" sz="2000" dirty="0"/>
              <a:t>}</a:t>
            </a:r>
            <a:r>
              <a:rPr lang="zh-CN" altLang="zh-CN" sz="2000" dirty="0"/>
              <a:t>。再根据转化后的字符串集合，构建</a:t>
            </a:r>
            <a:r>
              <a:rPr lang="en-US" altLang="zh-CN" sz="2000" dirty="0"/>
              <a:t>AC</a:t>
            </a:r>
            <a:r>
              <a:rPr lang="zh-CN" altLang="zh-CN" sz="2000" dirty="0"/>
              <a:t>自动机</a:t>
            </a:r>
            <a:r>
              <a:rPr lang="zh-CN" altLang="zh-CN" sz="2000" dirty="0" smtClean="0"/>
              <a:t>。</a:t>
            </a:r>
            <a:endParaRPr lang="en-US" altLang="zh-CN" sz="2000" dirty="0" smtClean="0"/>
          </a:p>
          <a:p>
            <a:pPr marL="742950" lvl="1" indent="-285750" fontAlgn="base">
              <a:spcBef>
                <a:spcPct val="20000"/>
              </a:spcBef>
              <a:spcAft>
                <a:spcPct val="0"/>
              </a:spcAft>
              <a:buChar char="–"/>
            </a:pPr>
            <a:r>
              <a:rPr lang="zh-CN" altLang="zh-CN" sz="2000" dirty="0" smtClean="0"/>
              <a:t>以</a:t>
            </a:r>
            <a:r>
              <a:rPr lang="zh-CN" altLang="zh-CN" sz="2000" dirty="0"/>
              <a:t>模式集</a:t>
            </a:r>
            <a:r>
              <a:rPr lang="en-US" altLang="zh-CN" sz="2000" dirty="0"/>
              <a:t>{</a:t>
            </a:r>
            <a:r>
              <a:rPr lang="zh-CN" altLang="zh-CN" sz="2000" dirty="0"/>
              <a:t>“</a:t>
            </a:r>
            <a:r>
              <a:rPr lang="en-US" altLang="zh-CN" sz="2000" dirty="0"/>
              <a:t>100.99.98.0/23</a:t>
            </a:r>
            <a:r>
              <a:rPr lang="zh-CN" altLang="zh-CN" sz="2000" dirty="0"/>
              <a:t>”，“</a:t>
            </a:r>
            <a:r>
              <a:rPr lang="en-US" altLang="zh-CN" sz="2000" dirty="0"/>
              <a:t>99.0.0.0/8</a:t>
            </a:r>
            <a:r>
              <a:rPr lang="zh-CN" altLang="zh-CN" sz="2000" dirty="0" smtClean="0"/>
              <a:t>”，“</a:t>
            </a:r>
            <a:r>
              <a:rPr lang="en-US" altLang="zh-CN" sz="2000" dirty="0"/>
              <a:t>99.97.97.97/32</a:t>
            </a:r>
            <a:r>
              <a:rPr lang="zh-CN" altLang="zh-CN" sz="2000" dirty="0"/>
              <a:t>”</a:t>
            </a:r>
            <a:r>
              <a:rPr lang="en-US" altLang="zh-CN" sz="2000" dirty="0" smtClean="0"/>
              <a:t>}  </a:t>
            </a:r>
            <a:r>
              <a:rPr lang="zh-CN" altLang="zh-CN" sz="2000" dirty="0" smtClean="0"/>
              <a:t>为</a:t>
            </a:r>
            <a:r>
              <a:rPr lang="zh-CN" altLang="zh-CN" sz="2000" dirty="0"/>
              <a:t>例，预处理后形成的字符串集合为</a:t>
            </a:r>
            <a:r>
              <a:rPr lang="en-US" altLang="zh-CN" sz="2000" dirty="0"/>
              <a:t>{</a:t>
            </a:r>
            <a:r>
              <a:rPr lang="zh-CN" altLang="zh-CN" sz="2000" dirty="0"/>
              <a:t>“</a:t>
            </a:r>
            <a:r>
              <a:rPr lang="en-US" altLang="zh-CN" sz="2000" dirty="0" err="1"/>
              <a:t>dcb</a:t>
            </a:r>
            <a:r>
              <a:rPr lang="zh-CN" altLang="zh-CN" sz="2000" dirty="0"/>
              <a:t>”，“</a:t>
            </a:r>
            <a:r>
              <a:rPr lang="en-US" altLang="zh-CN" sz="2000" dirty="0"/>
              <a:t>dcc</a:t>
            </a:r>
            <a:r>
              <a:rPr lang="zh-CN" altLang="zh-CN" sz="2000" dirty="0"/>
              <a:t>”，“</a:t>
            </a:r>
            <a:r>
              <a:rPr lang="en-US" altLang="zh-CN" sz="2000" dirty="0"/>
              <a:t>c</a:t>
            </a:r>
            <a:r>
              <a:rPr lang="zh-CN" altLang="zh-CN" sz="2000" dirty="0"/>
              <a:t>”，“</a:t>
            </a:r>
            <a:r>
              <a:rPr lang="en-US" altLang="zh-CN" sz="2000" dirty="0" err="1"/>
              <a:t>caaa</a:t>
            </a:r>
            <a:r>
              <a:rPr lang="zh-CN" altLang="zh-CN" sz="2000" dirty="0"/>
              <a:t>”</a:t>
            </a:r>
            <a:r>
              <a:rPr lang="en-US" altLang="zh-CN" sz="2000" dirty="0"/>
              <a:t>}</a:t>
            </a:r>
            <a:endParaRPr lang="zh-CN" altLang="en-US" sz="2000" dirty="0"/>
          </a:p>
        </p:txBody>
      </p:sp>
      <p:pic>
        <p:nvPicPr>
          <p:cNvPr id="4" name="图片 3"/>
          <p:cNvPicPr/>
          <p:nvPr/>
        </p:nvPicPr>
        <p:blipFill>
          <a:blip r:embed="rId2">
            <a:extLst>
              <a:ext uri="{28A0092B-C50C-407E-A947-70E740481C1C}">
                <a14:useLocalDpi xmlns:a14="http://schemas.microsoft.com/office/drawing/2010/main" val="0"/>
              </a:ext>
            </a:extLst>
          </a:blip>
          <a:srcRect t="12030" b="6015"/>
          <a:stretch>
            <a:fillRect/>
          </a:stretch>
        </p:blipFill>
        <p:spPr>
          <a:xfrm>
            <a:off x="1979712" y="1772816"/>
            <a:ext cx="5022558" cy="1188132"/>
          </a:xfrm>
          <a:prstGeom prst="rect">
            <a:avLst/>
          </a:prstGeom>
          <a:noFill/>
          <a:ln>
            <a:noFill/>
          </a:ln>
        </p:spPr>
      </p:pic>
      <p:sp>
        <p:nvSpPr>
          <p:cNvPr id="2" name="矩形 1"/>
          <p:cNvSpPr/>
          <p:nvPr/>
        </p:nvSpPr>
        <p:spPr>
          <a:xfrm>
            <a:off x="827584" y="1134324"/>
            <a:ext cx="4596130" cy="461665"/>
          </a:xfrm>
          <a:prstGeom prst="rect">
            <a:avLst/>
          </a:prstGeom>
        </p:spPr>
        <p:txBody>
          <a:bodyPr wrap="none">
            <a:spAutoFit/>
          </a:bodyPr>
          <a:lstStyle/>
          <a:p>
            <a:r>
              <a:rPr lang="zh-CN" altLang="en-US" b="1" dirty="0">
                <a:solidFill>
                  <a:srgbClr val="C00000"/>
                </a:solidFill>
              </a:rPr>
              <a:t>基于</a:t>
            </a:r>
            <a:r>
              <a:rPr lang="en-US" altLang="zh-CN" b="1" dirty="0">
                <a:solidFill>
                  <a:srgbClr val="C00000"/>
                </a:solidFill>
              </a:rPr>
              <a:t>AC</a:t>
            </a:r>
            <a:r>
              <a:rPr lang="zh-CN" altLang="en-US" b="1" dirty="0">
                <a:solidFill>
                  <a:srgbClr val="C00000"/>
                </a:solidFill>
              </a:rPr>
              <a:t>双数组算法的</a:t>
            </a:r>
            <a:r>
              <a:rPr lang="en-US" altLang="zh-CN" b="1" dirty="0">
                <a:solidFill>
                  <a:srgbClr val="C00000"/>
                </a:solidFill>
              </a:rPr>
              <a:t>IP</a:t>
            </a:r>
            <a:r>
              <a:rPr lang="zh-CN" altLang="en-US" b="1" dirty="0">
                <a:solidFill>
                  <a:srgbClr val="C00000"/>
                </a:solidFill>
              </a:rPr>
              <a:t>地址匹配</a:t>
            </a:r>
          </a:p>
        </p:txBody>
      </p:sp>
    </p:spTree>
    <p:extLst>
      <p:ext uri="{BB962C8B-B14F-4D97-AF65-F5344CB8AC3E}">
        <p14:creationId xmlns:p14="http://schemas.microsoft.com/office/powerpoint/2010/main" val="41205181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title"/>
          </p:nvPr>
        </p:nvSpPr>
        <p:spPr>
          <a:xfrm>
            <a:off x="628650" y="197485"/>
            <a:ext cx="7886700" cy="639227"/>
          </a:xfrm>
        </p:spPr>
        <p:txBody>
          <a:bodyPr/>
          <a:lstStyle/>
          <a:p>
            <a:pPr eaLnBrk="1" hangingPunct="1"/>
            <a:r>
              <a:rPr lang="en-US" altLang="zh-CN" dirty="0" smtClean="0"/>
              <a:t>IP</a:t>
            </a:r>
            <a:r>
              <a:rPr lang="zh-CN" altLang="en-US" dirty="0" smtClean="0"/>
              <a:t>地址类信息的匹配方法</a:t>
            </a:r>
          </a:p>
        </p:txBody>
      </p:sp>
      <p:sp>
        <p:nvSpPr>
          <p:cNvPr id="163842" name="Rectangle 3"/>
          <p:cNvSpPr>
            <a:spLocks noGrp="1" noChangeArrowheads="1"/>
          </p:cNvSpPr>
          <p:nvPr>
            <p:ph type="body" idx="1"/>
          </p:nvPr>
        </p:nvSpPr>
        <p:spPr>
          <a:xfrm>
            <a:off x="-180528" y="1352478"/>
            <a:ext cx="8784976" cy="3888432"/>
          </a:xfrm>
        </p:spPr>
        <p:txBody>
          <a:bodyPr>
            <a:normAutofit/>
          </a:bodyPr>
          <a:lstStyle/>
          <a:p>
            <a:pPr marL="342900" lvl="1" indent="0" eaLnBrk="1" hangingPunct="1">
              <a:buNone/>
            </a:pPr>
            <a:endParaRPr lang="en-US" altLang="zh-CN" dirty="0" smtClean="0"/>
          </a:p>
          <a:p>
            <a:pPr marL="457200" lvl="1" indent="0" fontAlgn="base">
              <a:spcBef>
                <a:spcPct val="20000"/>
              </a:spcBef>
              <a:spcAft>
                <a:spcPct val="0"/>
              </a:spcAft>
              <a:buNone/>
            </a:pPr>
            <a:r>
              <a:rPr lang="zh-CN" altLang="zh-CN" sz="2000" dirty="0" smtClean="0"/>
              <a:t>模式</a:t>
            </a:r>
            <a:r>
              <a:rPr lang="zh-CN" altLang="zh-CN" sz="2000" dirty="0"/>
              <a:t>集</a:t>
            </a:r>
            <a:r>
              <a:rPr lang="en-US" altLang="zh-CN" sz="2000" dirty="0"/>
              <a:t>{</a:t>
            </a:r>
            <a:r>
              <a:rPr lang="zh-CN" altLang="zh-CN" sz="2000" dirty="0"/>
              <a:t>“</a:t>
            </a:r>
            <a:r>
              <a:rPr lang="en-US" altLang="zh-CN" sz="2000" dirty="0"/>
              <a:t>100.99.98.0/23</a:t>
            </a:r>
            <a:r>
              <a:rPr lang="zh-CN" altLang="zh-CN" sz="2000" dirty="0"/>
              <a:t>”，“</a:t>
            </a:r>
            <a:r>
              <a:rPr lang="en-US" altLang="zh-CN" sz="2000" dirty="0"/>
              <a:t>99.0.0.0/8</a:t>
            </a:r>
            <a:r>
              <a:rPr lang="zh-CN" altLang="zh-CN" sz="2000" dirty="0" smtClean="0"/>
              <a:t>”，“</a:t>
            </a:r>
            <a:r>
              <a:rPr lang="en-US" altLang="zh-CN" sz="2000" dirty="0"/>
              <a:t>99.97.97.97/32</a:t>
            </a:r>
            <a:r>
              <a:rPr lang="zh-CN" altLang="zh-CN" sz="2000" dirty="0" smtClean="0"/>
              <a:t>”</a:t>
            </a:r>
            <a:endParaRPr lang="en-US" altLang="zh-CN" sz="2000" dirty="0" smtClean="0"/>
          </a:p>
          <a:p>
            <a:pPr marL="457200" lvl="1" indent="0" fontAlgn="base">
              <a:spcBef>
                <a:spcPct val="20000"/>
              </a:spcBef>
              <a:spcAft>
                <a:spcPct val="0"/>
              </a:spcAft>
              <a:buNone/>
            </a:pPr>
            <a:r>
              <a:rPr lang="zh-CN" altLang="zh-CN" sz="2000" dirty="0" smtClean="0"/>
              <a:t>预处理</a:t>
            </a:r>
            <a:r>
              <a:rPr lang="zh-CN" altLang="zh-CN" sz="2000" dirty="0"/>
              <a:t>后形成的字符串集合为</a:t>
            </a:r>
            <a:r>
              <a:rPr lang="en-US" altLang="zh-CN" sz="2000" dirty="0"/>
              <a:t>{</a:t>
            </a:r>
            <a:r>
              <a:rPr lang="zh-CN" altLang="zh-CN" sz="2000" dirty="0"/>
              <a:t>“</a:t>
            </a:r>
            <a:r>
              <a:rPr lang="en-US" altLang="zh-CN" sz="2000" dirty="0" err="1"/>
              <a:t>dcb</a:t>
            </a:r>
            <a:r>
              <a:rPr lang="zh-CN" altLang="zh-CN" sz="2000" dirty="0"/>
              <a:t>”，“</a:t>
            </a:r>
            <a:r>
              <a:rPr lang="en-US" altLang="zh-CN" sz="2000" dirty="0"/>
              <a:t>dcc</a:t>
            </a:r>
            <a:r>
              <a:rPr lang="zh-CN" altLang="zh-CN" sz="2000" dirty="0"/>
              <a:t>”，“</a:t>
            </a:r>
            <a:r>
              <a:rPr lang="en-US" altLang="zh-CN" sz="2000" dirty="0"/>
              <a:t>c</a:t>
            </a:r>
            <a:r>
              <a:rPr lang="zh-CN" altLang="zh-CN" sz="2000" dirty="0"/>
              <a:t>”，“</a:t>
            </a:r>
            <a:r>
              <a:rPr lang="en-US" altLang="zh-CN" sz="2000" dirty="0" err="1"/>
              <a:t>caaa</a:t>
            </a:r>
            <a:r>
              <a:rPr lang="zh-CN" altLang="zh-CN" sz="2000" dirty="0"/>
              <a:t>”</a:t>
            </a:r>
            <a:r>
              <a:rPr lang="en-US" altLang="zh-CN" sz="2000" dirty="0"/>
              <a:t>}</a:t>
            </a:r>
            <a:endParaRPr lang="zh-CN" altLang="en-US" sz="2000" dirty="0"/>
          </a:p>
        </p:txBody>
      </p:sp>
      <p:sp>
        <p:nvSpPr>
          <p:cNvPr id="2" name="矩形 1"/>
          <p:cNvSpPr/>
          <p:nvPr/>
        </p:nvSpPr>
        <p:spPr>
          <a:xfrm>
            <a:off x="251520" y="1121645"/>
            <a:ext cx="4596130" cy="461665"/>
          </a:xfrm>
          <a:prstGeom prst="rect">
            <a:avLst/>
          </a:prstGeom>
        </p:spPr>
        <p:txBody>
          <a:bodyPr wrap="none">
            <a:spAutoFit/>
          </a:bodyPr>
          <a:lstStyle/>
          <a:p>
            <a:r>
              <a:rPr lang="zh-CN" altLang="en-US" b="1" dirty="0">
                <a:solidFill>
                  <a:srgbClr val="C00000"/>
                </a:solidFill>
              </a:rPr>
              <a:t>基于</a:t>
            </a:r>
            <a:r>
              <a:rPr lang="en-US" altLang="zh-CN" b="1" dirty="0">
                <a:solidFill>
                  <a:srgbClr val="C00000"/>
                </a:solidFill>
              </a:rPr>
              <a:t>AC</a:t>
            </a:r>
            <a:r>
              <a:rPr lang="zh-CN" altLang="en-US" b="1" dirty="0">
                <a:solidFill>
                  <a:srgbClr val="C00000"/>
                </a:solidFill>
              </a:rPr>
              <a:t>双数组算法的</a:t>
            </a:r>
            <a:r>
              <a:rPr lang="en-US" altLang="zh-CN" b="1" dirty="0">
                <a:solidFill>
                  <a:srgbClr val="C00000"/>
                </a:solidFill>
              </a:rPr>
              <a:t>IP</a:t>
            </a:r>
            <a:r>
              <a:rPr lang="zh-CN" altLang="en-US" b="1" dirty="0">
                <a:solidFill>
                  <a:srgbClr val="C00000"/>
                </a:solidFill>
              </a:rPr>
              <a:t>地址匹配</a:t>
            </a:r>
          </a:p>
        </p:txBody>
      </p:sp>
      <p:grpSp>
        <p:nvGrpSpPr>
          <p:cNvPr id="53" name="组合 52"/>
          <p:cNvGrpSpPr/>
          <p:nvPr/>
        </p:nvGrpSpPr>
        <p:grpSpPr>
          <a:xfrm>
            <a:off x="4355976" y="4201818"/>
            <a:ext cx="3744416" cy="1768262"/>
            <a:chOff x="755576" y="3316922"/>
            <a:chExt cx="4270181" cy="2084730"/>
          </a:xfrm>
        </p:grpSpPr>
        <p:sp>
          <p:nvSpPr>
            <p:cNvPr id="28" name="Text Box 24"/>
            <p:cNvSpPr txBox="1">
              <a:spLocks noChangeArrowheads="1"/>
            </p:cNvSpPr>
            <p:nvPr/>
          </p:nvSpPr>
          <p:spPr bwMode="auto">
            <a:xfrm>
              <a:off x="2474187" y="3316922"/>
              <a:ext cx="403710"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smtClean="0">
                  <a:ln>
                    <a:noFill/>
                  </a:ln>
                  <a:solidFill>
                    <a:srgbClr val="272777"/>
                  </a:solidFill>
                  <a:effectLst/>
                  <a:uLnTx/>
                  <a:uFillTx/>
                  <a:latin typeface="Times New Roman"/>
                  <a:ea typeface="楷体_GB2312" pitchFamily="49" charset="-122"/>
                </a:rPr>
                <a:t>c</a:t>
              </a:r>
            </a:p>
          </p:txBody>
        </p:sp>
        <p:sp>
          <p:nvSpPr>
            <p:cNvPr id="29" name="Text Box 24"/>
            <p:cNvSpPr txBox="1">
              <a:spLocks noChangeArrowheads="1"/>
            </p:cNvSpPr>
            <p:nvPr/>
          </p:nvSpPr>
          <p:spPr bwMode="auto">
            <a:xfrm>
              <a:off x="3274996" y="3334785"/>
              <a:ext cx="504915" cy="400110"/>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smtClean="0">
                  <a:ln>
                    <a:noFill/>
                  </a:ln>
                  <a:solidFill>
                    <a:srgbClr val="272777"/>
                  </a:solidFill>
                  <a:effectLst/>
                  <a:uLnTx/>
                  <a:uFillTx/>
                  <a:latin typeface="Times New Roman"/>
                  <a:ea typeface="楷体_GB2312" pitchFamily="49" charset="-122"/>
                </a:rPr>
                <a:t>b</a:t>
              </a:r>
            </a:p>
          </p:txBody>
        </p:sp>
        <p:grpSp>
          <p:nvGrpSpPr>
            <p:cNvPr id="52" name="组合 51"/>
            <p:cNvGrpSpPr/>
            <p:nvPr/>
          </p:nvGrpSpPr>
          <p:grpSpPr>
            <a:xfrm>
              <a:off x="755576" y="3356992"/>
              <a:ext cx="4270181" cy="2044660"/>
              <a:chOff x="755576" y="3356992"/>
              <a:chExt cx="4270181" cy="2044660"/>
            </a:xfrm>
          </p:grpSpPr>
          <p:sp>
            <p:nvSpPr>
              <p:cNvPr id="7" name="Oval 3"/>
              <p:cNvSpPr>
                <a:spLocks noChangeArrowheads="1"/>
              </p:cNvSpPr>
              <p:nvPr/>
            </p:nvSpPr>
            <p:spPr bwMode="auto">
              <a:xfrm>
                <a:off x="755576" y="3457527"/>
                <a:ext cx="453757" cy="450749"/>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smtClean="0">
                    <a:ln>
                      <a:noFill/>
                    </a:ln>
                    <a:solidFill>
                      <a:srgbClr val="272777"/>
                    </a:solidFill>
                    <a:effectLst/>
                    <a:uLnTx/>
                    <a:uFillTx/>
                    <a:latin typeface="Times New Roman"/>
                    <a:ea typeface="楷体_GB2312" pitchFamily="49" charset="-122"/>
                  </a:rPr>
                  <a:t>0</a:t>
                </a:r>
              </a:p>
            </p:txBody>
          </p:sp>
          <p:sp>
            <p:nvSpPr>
              <p:cNvPr id="8" name="Oval 4"/>
              <p:cNvSpPr>
                <a:spLocks noChangeArrowheads="1"/>
              </p:cNvSpPr>
              <p:nvPr/>
            </p:nvSpPr>
            <p:spPr bwMode="auto">
              <a:xfrm>
                <a:off x="1965594" y="3458631"/>
                <a:ext cx="453757" cy="450749"/>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smtClean="0">
                    <a:ln>
                      <a:noFill/>
                    </a:ln>
                    <a:solidFill>
                      <a:srgbClr val="272777"/>
                    </a:solidFill>
                    <a:effectLst/>
                    <a:uLnTx/>
                    <a:uFillTx/>
                    <a:latin typeface="Times New Roman"/>
                    <a:ea typeface="楷体_GB2312" pitchFamily="49" charset="-122"/>
                  </a:rPr>
                  <a:t>1</a:t>
                </a:r>
              </a:p>
            </p:txBody>
          </p:sp>
          <p:sp>
            <p:nvSpPr>
              <p:cNvPr id="9" name="Oval 5"/>
              <p:cNvSpPr>
                <a:spLocks noChangeArrowheads="1"/>
              </p:cNvSpPr>
              <p:nvPr/>
            </p:nvSpPr>
            <p:spPr bwMode="auto">
              <a:xfrm>
                <a:off x="2924266" y="3457527"/>
                <a:ext cx="453757" cy="450749"/>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smtClean="0">
                    <a:ln>
                      <a:noFill/>
                    </a:ln>
                    <a:solidFill>
                      <a:srgbClr val="272777"/>
                    </a:solidFill>
                    <a:effectLst/>
                    <a:uLnTx/>
                    <a:uFillTx/>
                    <a:latin typeface="Times New Roman"/>
                    <a:ea typeface="楷体_GB2312" pitchFamily="49" charset="-122"/>
                  </a:rPr>
                  <a:t>3</a:t>
                </a:r>
              </a:p>
            </p:txBody>
          </p:sp>
          <p:sp>
            <p:nvSpPr>
              <p:cNvPr id="10" name="Oval 6"/>
              <p:cNvSpPr>
                <a:spLocks noChangeArrowheads="1"/>
              </p:cNvSpPr>
              <p:nvPr/>
            </p:nvSpPr>
            <p:spPr bwMode="auto">
              <a:xfrm>
                <a:off x="3779912" y="4129381"/>
                <a:ext cx="453757" cy="450749"/>
              </a:xfrm>
              <a:prstGeom prst="ellipse">
                <a:avLst/>
              </a:prstGeom>
              <a:solidFill>
                <a:srgbClr val="FFC000"/>
              </a:solidFill>
              <a:ln w="9525">
                <a:solidFill>
                  <a:srgbClr val="000000"/>
                </a:solidFill>
                <a:round/>
                <a:headEnd/>
                <a:tailEnd/>
              </a:ln>
            </p:spPr>
            <p:txBody>
              <a:bodyPr wrap="none" anchor="ctr"/>
              <a:lstStyle/>
              <a:p>
                <a:pPr algn="ctr" fontAlgn="auto">
                  <a:spcBef>
                    <a:spcPct val="20000"/>
                  </a:spcBef>
                  <a:spcAft>
                    <a:spcPts val="0"/>
                  </a:spcAft>
                  <a:buClr>
                    <a:srgbClr val="99CCFF"/>
                  </a:buClr>
                  <a:buSzPct val="90000"/>
                  <a:buFont typeface="Monotype Sorts"/>
                </a:pPr>
                <a:r>
                  <a:rPr kumimoji="1" lang="en-US" altLang="zh-CN" sz="2800" b="1" kern="0" dirty="0">
                    <a:solidFill>
                      <a:srgbClr val="272777"/>
                    </a:solidFill>
                    <a:latin typeface="Times New Roman"/>
                    <a:ea typeface="楷体_GB2312" pitchFamily="49" charset="-122"/>
                  </a:rPr>
                  <a:t>6</a:t>
                </a:r>
              </a:p>
            </p:txBody>
          </p:sp>
          <p:sp>
            <p:nvSpPr>
              <p:cNvPr id="12" name="Oval 8"/>
              <p:cNvSpPr>
                <a:spLocks noChangeArrowheads="1"/>
              </p:cNvSpPr>
              <p:nvPr/>
            </p:nvSpPr>
            <p:spPr bwMode="auto">
              <a:xfrm>
                <a:off x="2923406" y="4929374"/>
                <a:ext cx="453757" cy="450749"/>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smtClean="0">
                    <a:ln>
                      <a:noFill/>
                    </a:ln>
                    <a:solidFill>
                      <a:srgbClr val="272777"/>
                    </a:solidFill>
                    <a:effectLst/>
                    <a:uLnTx/>
                    <a:uFillTx/>
                    <a:latin typeface="Times New Roman"/>
                    <a:ea typeface="楷体_GB2312" pitchFamily="49" charset="-122"/>
                  </a:rPr>
                  <a:t>4</a:t>
                </a:r>
              </a:p>
            </p:txBody>
          </p:sp>
          <p:sp>
            <p:nvSpPr>
              <p:cNvPr id="13" name="Oval 9"/>
              <p:cNvSpPr>
                <a:spLocks noChangeArrowheads="1"/>
              </p:cNvSpPr>
              <p:nvPr/>
            </p:nvSpPr>
            <p:spPr bwMode="auto">
              <a:xfrm>
                <a:off x="3781849" y="4922467"/>
                <a:ext cx="453757" cy="450749"/>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smtClean="0">
                    <a:ln>
                      <a:noFill/>
                    </a:ln>
                    <a:solidFill>
                      <a:srgbClr val="272777"/>
                    </a:solidFill>
                    <a:effectLst/>
                    <a:uLnTx/>
                    <a:uFillTx/>
                    <a:latin typeface="Times New Roman"/>
                    <a:ea typeface="楷体_GB2312" pitchFamily="49" charset="-122"/>
                  </a:rPr>
                  <a:t>7</a:t>
                </a:r>
              </a:p>
            </p:txBody>
          </p:sp>
          <p:sp>
            <p:nvSpPr>
              <p:cNvPr id="14" name="Oval 10"/>
              <p:cNvSpPr>
                <a:spLocks noChangeArrowheads="1"/>
              </p:cNvSpPr>
              <p:nvPr/>
            </p:nvSpPr>
            <p:spPr bwMode="auto">
              <a:xfrm>
                <a:off x="2066800" y="4950903"/>
                <a:ext cx="453757" cy="450749"/>
              </a:xfrm>
              <a:prstGeom prst="ellipse">
                <a:avLst/>
              </a:prstGeom>
              <a:solidFill>
                <a:srgbClr val="FFC000"/>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smtClean="0">
                    <a:ln>
                      <a:noFill/>
                    </a:ln>
                    <a:solidFill>
                      <a:srgbClr val="272777"/>
                    </a:solidFill>
                    <a:effectLst/>
                    <a:uLnTx/>
                    <a:uFillTx/>
                    <a:latin typeface="Times New Roman"/>
                    <a:ea typeface="楷体_GB2312" pitchFamily="49" charset="-122"/>
                  </a:rPr>
                  <a:t>2</a:t>
                </a:r>
              </a:p>
            </p:txBody>
          </p:sp>
          <p:sp>
            <p:nvSpPr>
              <p:cNvPr id="15" name="Oval 11"/>
              <p:cNvSpPr>
                <a:spLocks noChangeArrowheads="1"/>
              </p:cNvSpPr>
              <p:nvPr/>
            </p:nvSpPr>
            <p:spPr bwMode="auto">
              <a:xfrm>
                <a:off x="3779912" y="3457527"/>
                <a:ext cx="453757" cy="450749"/>
              </a:xfrm>
              <a:prstGeom prst="ellipse">
                <a:avLst/>
              </a:prstGeom>
              <a:solidFill>
                <a:srgbClr val="FFC000"/>
              </a:solidFill>
              <a:ln w="9525">
                <a:solidFill>
                  <a:srgbClr val="000000"/>
                </a:solidFill>
                <a:round/>
                <a:headEnd/>
                <a:tailEnd/>
              </a:ln>
            </p:spPr>
            <p:txBody>
              <a:bodyPr wrap="none" anchor="ctr"/>
              <a:lstStyle/>
              <a:p>
                <a:pPr algn="ctr" fontAlgn="auto">
                  <a:spcBef>
                    <a:spcPct val="20000"/>
                  </a:spcBef>
                  <a:spcAft>
                    <a:spcPts val="0"/>
                  </a:spcAft>
                  <a:buClr>
                    <a:srgbClr val="99CCFF"/>
                  </a:buClr>
                  <a:buSzPct val="90000"/>
                  <a:buFont typeface="Monotype Sorts"/>
                </a:pPr>
                <a:r>
                  <a:rPr kumimoji="1" lang="en-US" altLang="zh-CN" sz="2800" b="1" kern="0" dirty="0">
                    <a:solidFill>
                      <a:srgbClr val="272777"/>
                    </a:solidFill>
                    <a:latin typeface="Times New Roman"/>
                    <a:ea typeface="楷体_GB2312" pitchFamily="49" charset="-122"/>
                  </a:rPr>
                  <a:t>5</a:t>
                </a:r>
              </a:p>
            </p:txBody>
          </p:sp>
          <p:sp>
            <p:nvSpPr>
              <p:cNvPr id="16" name="Oval 12"/>
              <p:cNvSpPr>
                <a:spLocks noChangeArrowheads="1"/>
              </p:cNvSpPr>
              <p:nvPr/>
            </p:nvSpPr>
            <p:spPr bwMode="auto">
              <a:xfrm>
                <a:off x="4572000" y="4922467"/>
                <a:ext cx="453757" cy="450749"/>
              </a:xfrm>
              <a:prstGeom prst="ellipse">
                <a:avLst/>
              </a:prstGeom>
              <a:solidFill>
                <a:srgbClr val="FFC000"/>
              </a:solidFill>
              <a:ln w="9525">
                <a:solidFill>
                  <a:srgbClr val="000000"/>
                </a:solidFill>
                <a:round/>
                <a:headEnd/>
                <a:tailEnd/>
              </a:ln>
            </p:spPr>
            <p:txBody>
              <a:bodyPr wrap="none" anchor="ctr"/>
              <a:lstStyle/>
              <a:p>
                <a:pPr algn="ctr" fontAlgn="auto">
                  <a:spcBef>
                    <a:spcPct val="20000"/>
                  </a:spcBef>
                  <a:spcAft>
                    <a:spcPts val="0"/>
                  </a:spcAft>
                  <a:buClr>
                    <a:srgbClr val="99CCFF"/>
                  </a:buClr>
                  <a:buSzPct val="90000"/>
                  <a:buFont typeface="Monotype Sorts"/>
                </a:pPr>
                <a:r>
                  <a:rPr kumimoji="1" lang="en-US" altLang="zh-CN" sz="2800" b="1" kern="0" dirty="0">
                    <a:solidFill>
                      <a:srgbClr val="272777"/>
                    </a:solidFill>
                    <a:latin typeface="Times New Roman"/>
                    <a:ea typeface="楷体_GB2312" pitchFamily="49" charset="-122"/>
                  </a:rPr>
                  <a:t>8</a:t>
                </a:r>
              </a:p>
            </p:txBody>
          </p:sp>
          <p:cxnSp>
            <p:nvCxnSpPr>
              <p:cNvPr id="17" name="AutoShape 13"/>
              <p:cNvCxnSpPr>
                <a:cxnSpLocks noChangeShapeType="1"/>
                <a:stCxn id="7" idx="4"/>
                <a:endCxn id="14" idx="2"/>
              </p:cNvCxnSpPr>
              <p:nvPr/>
            </p:nvCxnSpPr>
            <p:spPr bwMode="auto">
              <a:xfrm rot="16200000" flipH="1">
                <a:off x="890626" y="4000104"/>
                <a:ext cx="1268002" cy="1084345"/>
              </a:xfrm>
              <a:prstGeom prst="bentConnector2">
                <a:avLst/>
              </a:prstGeom>
              <a:noFill/>
              <a:ln w="9525">
                <a:solidFill>
                  <a:srgbClr val="000000"/>
                </a:solidFill>
                <a:miter lim="800000"/>
                <a:headEnd/>
                <a:tailEnd type="triangle" w="med" len="med"/>
              </a:ln>
            </p:spPr>
          </p:cxnSp>
          <p:sp>
            <p:nvSpPr>
              <p:cNvPr id="18" name="Line 14"/>
              <p:cNvSpPr>
                <a:spLocks noChangeShapeType="1"/>
              </p:cNvSpPr>
              <p:nvPr/>
            </p:nvSpPr>
            <p:spPr bwMode="auto">
              <a:xfrm>
                <a:off x="1209333" y="3658596"/>
                <a:ext cx="756261"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a:ea typeface="楷体_GB2312" pitchFamily="49" charset="-122"/>
                </a:endParaRPr>
              </a:p>
            </p:txBody>
          </p:sp>
          <p:sp>
            <p:nvSpPr>
              <p:cNvPr id="19" name="Line 15"/>
              <p:cNvSpPr>
                <a:spLocks noChangeShapeType="1"/>
              </p:cNvSpPr>
              <p:nvPr/>
            </p:nvSpPr>
            <p:spPr bwMode="auto">
              <a:xfrm>
                <a:off x="2419350" y="3658596"/>
                <a:ext cx="504916"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a:ea typeface="楷体_GB2312" pitchFamily="49" charset="-122"/>
                </a:endParaRPr>
              </a:p>
            </p:txBody>
          </p:sp>
          <p:sp>
            <p:nvSpPr>
              <p:cNvPr id="20" name="Line 16"/>
              <p:cNvSpPr>
                <a:spLocks noChangeShapeType="1"/>
              </p:cNvSpPr>
              <p:nvPr/>
            </p:nvSpPr>
            <p:spPr bwMode="auto">
              <a:xfrm>
                <a:off x="3378023" y="3658596"/>
                <a:ext cx="40189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a:ea typeface="楷体_GB2312" pitchFamily="49" charset="-122"/>
                </a:endParaRPr>
              </a:p>
            </p:txBody>
          </p:sp>
          <p:cxnSp>
            <p:nvCxnSpPr>
              <p:cNvPr id="22" name="AutoShape 18"/>
              <p:cNvCxnSpPr>
                <a:cxnSpLocks noChangeShapeType="1"/>
              </p:cNvCxnSpPr>
              <p:nvPr/>
            </p:nvCxnSpPr>
            <p:spPr bwMode="auto">
              <a:xfrm>
                <a:off x="3188804" y="3914478"/>
                <a:ext cx="591107" cy="463976"/>
              </a:xfrm>
              <a:prstGeom prst="bentConnector3">
                <a:avLst>
                  <a:gd name="adj1" fmla="val -1564"/>
                </a:avLst>
              </a:prstGeom>
              <a:noFill/>
              <a:ln w="9525">
                <a:solidFill>
                  <a:srgbClr val="000000"/>
                </a:solidFill>
                <a:miter lim="800000"/>
                <a:headEnd/>
                <a:tailEnd type="triangle" w="med" len="med"/>
              </a:ln>
            </p:spPr>
          </p:cxnSp>
          <p:sp>
            <p:nvSpPr>
              <p:cNvPr id="23" name="Line 19"/>
              <p:cNvSpPr>
                <a:spLocks noChangeShapeType="1"/>
              </p:cNvSpPr>
              <p:nvPr/>
            </p:nvSpPr>
            <p:spPr bwMode="auto">
              <a:xfrm>
                <a:off x="2520556" y="5150867"/>
                <a:ext cx="40371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a:ea typeface="楷体_GB2312" pitchFamily="49" charset="-122"/>
                </a:endParaRPr>
              </a:p>
            </p:txBody>
          </p:sp>
          <p:sp>
            <p:nvSpPr>
              <p:cNvPr id="24" name="Line 20"/>
              <p:cNvSpPr>
                <a:spLocks noChangeShapeType="1"/>
              </p:cNvSpPr>
              <p:nvPr/>
            </p:nvSpPr>
            <p:spPr bwMode="auto">
              <a:xfrm>
                <a:off x="3378023" y="5150867"/>
                <a:ext cx="40371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a:ea typeface="楷体_GB2312" pitchFamily="49" charset="-122"/>
                </a:endParaRPr>
              </a:p>
            </p:txBody>
          </p:sp>
          <p:sp>
            <p:nvSpPr>
              <p:cNvPr id="25" name="Line 21"/>
              <p:cNvSpPr>
                <a:spLocks noChangeShapeType="1"/>
              </p:cNvSpPr>
              <p:nvPr/>
            </p:nvSpPr>
            <p:spPr bwMode="auto">
              <a:xfrm flipV="1">
                <a:off x="4233670" y="5150866"/>
                <a:ext cx="338330" cy="3881"/>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a:ea typeface="楷体_GB2312" pitchFamily="49" charset="-122"/>
                </a:endParaRPr>
              </a:p>
            </p:txBody>
          </p:sp>
          <p:sp>
            <p:nvSpPr>
              <p:cNvPr id="26" name="Text Box 24"/>
              <p:cNvSpPr txBox="1">
                <a:spLocks noChangeArrowheads="1"/>
              </p:cNvSpPr>
              <p:nvPr/>
            </p:nvSpPr>
            <p:spPr bwMode="auto">
              <a:xfrm>
                <a:off x="1360585" y="3356992"/>
                <a:ext cx="403710"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smtClean="0">
                    <a:ln>
                      <a:noFill/>
                    </a:ln>
                    <a:solidFill>
                      <a:srgbClr val="272777"/>
                    </a:solidFill>
                    <a:effectLst/>
                    <a:uLnTx/>
                    <a:uFillTx/>
                    <a:latin typeface="Times New Roman"/>
                    <a:ea typeface="楷体_GB2312" pitchFamily="49" charset="-122"/>
                  </a:rPr>
                  <a:t>d</a:t>
                </a:r>
              </a:p>
            </p:txBody>
          </p:sp>
          <p:sp>
            <p:nvSpPr>
              <p:cNvPr id="27" name="Text Box 24"/>
              <p:cNvSpPr txBox="1">
                <a:spLocks noChangeArrowheads="1"/>
              </p:cNvSpPr>
              <p:nvPr/>
            </p:nvSpPr>
            <p:spPr bwMode="auto">
              <a:xfrm>
                <a:off x="1385608" y="4839878"/>
                <a:ext cx="403710"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smtClean="0">
                    <a:ln>
                      <a:noFill/>
                    </a:ln>
                    <a:solidFill>
                      <a:srgbClr val="272777"/>
                    </a:solidFill>
                    <a:effectLst/>
                    <a:uLnTx/>
                    <a:uFillTx/>
                    <a:latin typeface="Times New Roman"/>
                    <a:ea typeface="楷体_GB2312" pitchFamily="49" charset="-122"/>
                  </a:rPr>
                  <a:t>c</a:t>
                </a:r>
              </a:p>
            </p:txBody>
          </p:sp>
          <p:sp>
            <p:nvSpPr>
              <p:cNvPr id="31" name="Text Box 24"/>
              <p:cNvSpPr txBox="1">
                <a:spLocks noChangeArrowheads="1"/>
              </p:cNvSpPr>
              <p:nvPr/>
            </p:nvSpPr>
            <p:spPr bwMode="auto">
              <a:xfrm>
                <a:off x="4186728" y="4799876"/>
                <a:ext cx="403710"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smtClean="0">
                    <a:ln>
                      <a:noFill/>
                    </a:ln>
                    <a:solidFill>
                      <a:srgbClr val="272777"/>
                    </a:solidFill>
                    <a:effectLst/>
                    <a:uLnTx/>
                    <a:uFillTx/>
                    <a:latin typeface="Times New Roman"/>
                    <a:ea typeface="楷体_GB2312" pitchFamily="49" charset="-122"/>
                  </a:rPr>
                  <a:t>a</a:t>
                </a:r>
              </a:p>
            </p:txBody>
          </p:sp>
          <p:sp>
            <p:nvSpPr>
              <p:cNvPr id="32" name="Text Box 24"/>
              <p:cNvSpPr txBox="1">
                <a:spLocks noChangeArrowheads="1"/>
              </p:cNvSpPr>
              <p:nvPr/>
            </p:nvSpPr>
            <p:spPr bwMode="auto">
              <a:xfrm>
                <a:off x="3304194" y="4030900"/>
                <a:ext cx="403710"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smtClean="0">
                    <a:ln>
                      <a:noFill/>
                    </a:ln>
                    <a:solidFill>
                      <a:srgbClr val="272777"/>
                    </a:solidFill>
                    <a:effectLst/>
                    <a:uLnTx/>
                    <a:uFillTx/>
                    <a:latin typeface="Times New Roman"/>
                    <a:ea typeface="楷体_GB2312" pitchFamily="49" charset="-122"/>
                  </a:rPr>
                  <a:t>c</a:t>
                </a:r>
              </a:p>
            </p:txBody>
          </p:sp>
          <p:sp>
            <p:nvSpPr>
              <p:cNvPr id="33" name="Text Box 24"/>
              <p:cNvSpPr txBox="1">
                <a:spLocks noChangeArrowheads="1"/>
              </p:cNvSpPr>
              <p:nvPr/>
            </p:nvSpPr>
            <p:spPr bwMode="auto">
              <a:xfrm>
                <a:off x="2469952" y="4797152"/>
                <a:ext cx="403710"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smtClean="0">
                    <a:ln>
                      <a:noFill/>
                    </a:ln>
                    <a:solidFill>
                      <a:srgbClr val="272777"/>
                    </a:solidFill>
                    <a:effectLst/>
                    <a:uLnTx/>
                    <a:uFillTx/>
                    <a:latin typeface="Times New Roman"/>
                    <a:ea typeface="楷体_GB2312" pitchFamily="49" charset="-122"/>
                  </a:rPr>
                  <a:t>a</a:t>
                </a:r>
              </a:p>
            </p:txBody>
          </p:sp>
          <p:sp>
            <p:nvSpPr>
              <p:cNvPr id="34" name="Text Box 24"/>
              <p:cNvSpPr txBox="1">
                <a:spLocks noChangeArrowheads="1"/>
              </p:cNvSpPr>
              <p:nvPr/>
            </p:nvSpPr>
            <p:spPr bwMode="auto">
              <a:xfrm>
                <a:off x="3390487" y="4797152"/>
                <a:ext cx="403710"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kern="0" dirty="0">
                    <a:solidFill>
                      <a:srgbClr val="272777"/>
                    </a:solidFill>
                    <a:latin typeface="Times New Roman"/>
                    <a:ea typeface="楷体_GB2312" pitchFamily="49" charset="-122"/>
                  </a:rPr>
                  <a:t>a</a:t>
                </a:r>
                <a:endParaRPr kumimoji="1" lang="en-US" altLang="zh-CN" sz="2000" b="1" i="0" u="none" strike="noStrike" kern="0" cap="none" spc="0" normalizeH="0" baseline="0" noProof="0" dirty="0" smtClean="0">
                  <a:ln>
                    <a:noFill/>
                  </a:ln>
                  <a:solidFill>
                    <a:srgbClr val="272777"/>
                  </a:solidFill>
                  <a:effectLst/>
                  <a:uLnTx/>
                  <a:uFillTx/>
                  <a:latin typeface="Times New Roman"/>
                  <a:ea typeface="楷体_GB2312" pitchFamily="49" charset="-122"/>
                </a:endParaRPr>
              </a:p>
            </p:txBody>
          </p:sp>
        </p:grpSp>
      </p:grpSp>
      <p:graphicFrame>
        <p:nvGraphicFramePr>
          <p:cNvPr id="56" name="Group 94"/>
          <p:cNvGraphicFramePr>
            <a:graphicFrameLocks/>
          </p:cNvGraphicFramePr>
          <p:nvPr>
            <p:extLst>
              <p:ext uri="{D42A27DB-BD31-4B8C-83A1-F6EECF244321}">
                <p14:modId xmlns:p14="http://schemas.microsoft.com/office/powerpoint/2010/main" val="2694366565"/>
              </p:ext>
            </p:extLst>
          </p:nvPr>
        </p:nvGraphicFramePr>
        <p:xfrm>
          <a:off x="413770" y="2861232"/>
          <a:ext cx="8224838" cy="715963"/>
        </p:xfrm>
        <a:graphic>
          <a:graphicData uri="http://schemas.openxmlformats.org/drawingml/2006/table">
            <a:tbl>
              <a:tblPr/>
              <a:tblGrid>
                <a:gridCol w="334963">
                  <a:extLst>
                    <a:ext uri="{9D8B030D-6E8A-4147-A177-3AD203B41FA5}">
                      <a16:colId xmlns:a16="http://schemas.microsoft.com/office/drawing/2014/main" val="20000"/>
                    </a:ext>
                  </a:extLst>
                </a:gridCol>
                <a:gridCol w="339725">
                  <a:extLst>
                    <a:ext uri="{9D8B030D-6E8A-4147-A177-3AD203B41FA5}">
                      <a16:colId xmlns:a16="http://schemas.microsoft.com/office/drawing/2014/main" val="20001"/>
                    </a:ext>
                  </a:extLst>
                </a:gridCol>
                <a:gridCol w="333375">
                  <a:extLst>
                    <a:ext uri="{9D8B030D-6E8A-4147-A177-3AD203B41FA5}">
                      <a16:colId xmlns:a16="http://schemas.microsoft.com/office/drawing/2014/main" val="20002"/>
                    </a:ext>
                  </a:extLst>
                </a:gridCol>
                <a:gridCol w="333375">
                  <a:extLst>
                    <a:ext uri="{9D8B030D-6E8A-4147-A177-3AD203B41FA5}">
                      <a16:colId xmlns:a16="http://schemas.microsoft.com/office/drawing/2014/main" val="20003"/>
                    </a:ext>
                  </a:extLst>
                </a:gridCol>
                <a:gridCol w="333375">
                  <a:extLst>
                    <a:ext uri="{9D8B030D-6E8A-4147-A177-3AD203B41FA5}">
                      <a16:colId xmlns:a16="http://schemas.microsoft.com/office/drawing/2014/main" val="20004"/>
                    </a:ext>
                  </a:extLst>
                </a:gridCol>
                <a:gridCol w="333375">
                  <a:extLst>
                    <a:ext uri="{9D8B030D-6E8A-4147-A177-3AD203B41FA5}">
                      <a16:colId xmlns:a16="http://schemas.microsoft.com/office/drawing/2014/main" val="20005"/>
                    </a:ext>
                  </a:extLst>
                </a:gridCol>
                <a:gridCol w="334962">
                  <a:extLst>
                    <a:ext uri="{9D8B030D-6E8A-4147-A177-3AD203B41FA5}">
                      <a16:colId xmlns:a16="http://schemas.microsoft.com/office/drawing/2014/main" val="20006"/>
                    </a:ext>
                  </a:extLst>
                </a:gridCol>
                <a:gridCol w="333375">
                  <a:extLst>
                    <a:ext uri="{9D8B030D-6E8A-4147-A177-3AD203B41FA5}">
                      <a16:colId xmlns:a16="http://schemas.microsoft.com/office/drawing/2014/main" val="20007"/>
                    </a:ext>
                  </a:extLst>
                </a:gridCol>
                <a:gridCol w="334963">
                  <a:extLst>
                    <a:ext uri="{9D8B030D-6E8A-4147-A177-3AD203B41FA5}">
                      <a16:colId xmlns:a16="http://schemas.microsoft.com/office/drawing/2014/main" val="20008"/>
                    </a:ext>
                  </a:extLst>
                </a:gridCol>
                <a:gridCol w="333375">
                  <a:extLst>
                    <a:ext uri="{9D8B030D-6E8A-4147-A177-3AD203B41FA5}">
                      <a16:colId xmlns:a16="http://schemas.microsoft.com/office/drawing/2014/main" val="20009"/>
                    </a:ext>
                  </a:extLst>
                </a:gridCol>
                <a:gridCol w="444500">
                  <a:extLst>
                    <a:ext uri="{9D8B030D-6E8A-4147-A177-3AD203B41FA5}">
                      <a16:colId xmlns:a16="http://schemas.microsoft.com/office/drawing/2014/main" val="20010"/>
                    </a:ext>
                  </a:extLst>
                </a:gridCol>
                <a:gridCol w="442912">
                  <a:extLst>
                    <a:ext uri="{9D8B030D-6E8A-4147-A177-3AD203B41FA5}">
                      <a16:colId xmlns:a16="http://schemas.microsoft.com/office/drawing/2014/main" val="20011"/>
                    </a:ext>
                  </a:extLst>
                </a:gridCol>
                <a:gridCol w="442913">
                  <a:extLst>
                    <a:ext uri="{9D8B030D-6E8A-4147-A177-3AD203B41FA5}">
                      <a16:colId xmlns:a16="http://schemas.microsoft.com/office/drawing/2014/main" val="20012"/>
                    </a:ext>
                  </a:extLst>
                </a:gridCol>
                <a:gridCol w="442912">
                  <a:extLst>
                    <a:ext uri="{9D8B030D-6E8A-4147-A177-3AD203B41FA5}">
                      <a16:colId xmlns:a16="http://schemas.microsoft.com/office/drawing/2014/main" val="20013"/>
                    </a:ext>
                  </a:extLst>
                </a:gridCol>
                <a:gridCol w="446088">
                  <a:extLst>
                    <a:ext uri="{9D8B030D-6E8A-4147-A177-3AD203B41FA5}">
                      <a16:colId xmlns:a16="http://schemas.microsoft.com/office/drawing/2014/main" val="20014"/>
                    </a:ext>
                  </a:extLst>
                </a:gridCol>
                <a:gridCol w="442912">
                  <a:extLst>
                    <a:ext uri="{9D8B030D-6E8A-4147-A177-3AD203B41FA5}">
                      <a16:colId xmlns:a16="http://schemas.microsoft.com/office/drawing/2014/main" val="20015"/>
                    </a:ext>
                  </a:extLst>
                </a:gridCol>
                <a:gridCol w="444500">
                  <a:extLst>
                    <a:ext uri="{9D8B030D-6E8A-4147-A177-3AD203B41FA5}">
                      <a16:colId xmlns:a16="http://schemas.microsoft.com/office/drawing/2014/main" val="20016"/>
                    </a:ext>
                  </a:extLst>
                </a:gridCol>
                <a:gridCol w="441325">
                  <a:extLst>
                    <a:ext uri="{9D8B030D-6E8A-4147-A177-3AD203B41FA5}">
                      <a16:colId xmlns:a16="http://schemas.microsoft.com/office/drawing/2014/main" val="20017"/>
                    </a:ext>
                  </a:extLst>
                </a:gridCol>
                <a:gridCol w="444500">
                  <a:extLst>
                    <a:ext uri="{9D8B030D-6E8A-4147-A177-3AD203B41FA5}">
                      <a16:colId xmlns:a16="http://schemas.microsoft.com/office/drawing/2014/main" val="20018"/>
                    </a:ext>
                  </a:extLst>
                </a:gridCol>
                <a:gridCol w="444500">
                  <a:extLst>
                    <a:ext uri="{9D8B030D-6E8A-4147-A177-3AD203B41FA5}">
                      <a16:colId xmlns:a16="http://schemas.microsoft.com/office/drawing/2014/main" val="20019"/>
                    </a:ext>
                  </a:extLst>
                </a:gridCol>
                <a:gridCol w="442913">
                  <a:extLst>
                    <a:ext uri="{9D8B030D-6E8A-4147-A177-3AD203B41FA5}">
                      <a16:colId xmlns:a16="http://schemas.microsoft.com/office/drawing/2014/main" val="20020"/>
                    </a:ext>
                  </a:extLst>
                </a:gridCol>
              </a:tblGrid>
              <a:tr h="238125">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itchFamily="18" charset="0"/>
                          <a:ea typeface="楷体_GB2312" pitchFamily="49" charset="-122"/>
                        </a:rPr>
                        <a:t>1</a:t>
                      </a:r>
                      <a:endParaRPr kumimoji="0" lang="en-US" altLang="zh-CN" sz="1400" b="1"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itchFamily="18" charset="0"/>
                          <a:ea typeface="楷体_GB2312" pitchFamily="49" charset="-122"/>
                        </a:rPr>
                        <a:t>2</a:t>
                      </a:r>
                      <a:endParaRPr kumimoji="0" lang="en-US" altLang="zh-CN" sz="1400" b="1"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3</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4</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5</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6</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7</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8</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9</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10</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itchFamily="18" charset="0"/>
                          <a:ea typeface="楷体_GB2312" pitchFamily="49" charset="-122"/>
                        </a:rPr>
                        <a:t>11</a:t>
                      </a:r>
                      <a:endParaRPr kumimoji="0" lang="en-US" altLang="zh-CN" sz="1400" b="1"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itchFamily="18" charset="0"/>
                          <a:ea typeface="楷体_GB2312" pitchFamily="49" charset="-122"/>
                        </a:rPr>
                        <a:t>12</a:t>
                      </a:r>
                      <a:endParaRPr kumimoji="0" lang="en-US" altLang="zh-CN" sz="1400" b="1"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itchFamily="18" charset="0"/>
                          <a:ea typeface="楷体_GB2312" pitchFamily="49" charset="-122"/>
                        </a:rPr>
                        <a:t>13</a:t>
                      </a:r>
                      <a:endParaRPr kumimoji="0" lang="en-US" altLang="zh-CN" sz="1400" b="1"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itchFamily="18" charset="0"/>
                          <a:ea typeface="楷体_GB2312" pitchFamily="49" charset="-122"/>
                        </a:rPr>
                        <a:t>14</a:t>
                      </a:r>
                      <a:endParaRPr kumimoji="0" lang="en-US" altLang="zh-CN" sz="1400" b="1"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itchFamily="18" charset="0"/>
                          <a:ea typeface="楷体_GB2312" pitchFamily="49" charset="-122"/>
                        </a:rPr>
                        <a:t>15</a:t>
                      </a:r>
                      <a:endParaRPr kumimoji="0" lang="en-US" altLang="zh-CN" sz="1400" b="1"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16</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17</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18</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19</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9713">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楷体_GB2312" pitchFamily="49" charset="-122"/>
                        </a:rPr>
                        <a:t>2</a:t>
                      </a:r>
                      <a:endParaRPr kumimoji="0" lang="en-US" altLang="zh-CN"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1</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3</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kern="1200" cap="none" normalizeH="0" baseline="0" dirty="0" smtClean="0">
                          <a:ln>
                            <a:noFill/>
                          </a:ln>
                          <a:solidFill>
                            <a:schemeClr val="tx1"/>
                          </a:solidFill>
                          <a:effectLst/>
                          <a:latin typeface="Arial" charset="0"/>
                          <a:ea typeface="楷体_GB2312" pitchFamily="49" charset="-122"/>
                          <a:cs typeface="+mn-cs"/>
                        </a:rPr>
                        <a:t>4</a:t>
                      </a:r>
                      <a:endParaRPr kumimoji="0" lang="en-US" altLang="zh-CN" sz="1400" b="0" i="0" u="none" strike="noStrike" kern="1200" cap="none" normalizeH="0" baseline="0" dirty="0" smtClean="0">
                        <a:ln>
                          <a:noFill/>
                        </a:ln>
                        <a:solidFill>
                          <a:schemeClr val="tx1"/>
                        </a:solidFill>
                        <a:effectLst/>
                        <a:latin typeface="Arial"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kern="1200" cap="none" normalizeH="0" baseline="0" dirty="0" smtClean="0">
                          <a:ln>
                            <a:noFill/>
                          </a:ln>
                          <a:solidFill>
                            <a:schemeClr val="tx1"/>
                          </a:solidFill>
                          <a:effectLst/>
                          <a:latin typeface="Arial" charset="0"/>
                          <a:ea typeface="楷体_GB2312" pitchFamily="49" charset="-122"/>
                          <a:cs typeface="+mn-cs"/>
                        </a:rPr>
                        <a:t>5</a:t>
                      </a:r>
                      <a:endParaRPr kumimoji="0" lang="en-US" altLang="zh-CN" sz="1400" b="0" i="0" u="none" strike="noStrike" kern="1200" cap="none" normalizeH="0" baseline="0" dirty="0" smtClean="0">
                        <a:ln>
                          <a:noFill/>
                        </a:ln>
                        <a:solidFill>
                          <a:schemeClr val="tx1"/>
                        </a:solidFill>
                        <a:effectLst/>
                        <a:latin typeface="Arial"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kern="1200" cap="none" normalizeH="0" baseline="0" dirty="0" smtClean="0">
                          <a:ln>
                            <a:noFill/>
                          </a:ln>
                          <a:solidFill>
                            <a:schemeClr val="tx1"/>
                          </a:solidFill>
                          <a:effectLst/>
                          <a:latin typeface="Arial" charset="0"/>
                          <a:ea typeface="楷体_GB2312" pitchFamily="49" charset="-122"/>
                          <a:cs typeface="+mn-cs"/>
                        </a:rPr>
                        <a:t>6</a:t>
                      </a:r>
                      <a:endParaRPr kumimoji="0" lang="zh-CN" altLang="en-US" sz="1400" b="0" i="0" u="none" strike="noStrike" kern="1200" cap="none" normalizeH="0" baseline="0" dirty="0" smtClean="0">
                        <a:ln>
                          <a:noFill/>
                        </a:ln>
                        <a:solidFill>
                          <a:schemeClr val="tx1"/>
                        </a:solidFill>
                        <a:effectLst/>
                        <a:latin typeface="Arial"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kern="1200" cap="none" normalizeH="0" baseline="0" dirty="0" smtClean="0">
                          <a:ln>
                            <a:noFill/>
                          </a:ln>
                          <a:solidFill>
                            <a:schemeClr val="tx1"/>
                          </a:solidFill>
                          <a:effectLst/>
                          <a:latin typeface="Arial" charset="0"/>
                          <a:ea typeface="楷体_GB2312" pitchFamily="49" charset="-122"/>
                          <a:cs typeface="+mn-cs"/>
                        </a:rPr>
                        <a:t>7</a:t>
                      </a:r>
                      <a:endParaRPr kumimoji="0" lang="zh-CN" altLang="en-US" sz="1400" b="0" i="0" u="none" strike="noStrike" kern="1200" cap="none" normalizeH="0" baseline="0" dirty="0" smtClean="0">
                        <a:ln>
                          <a:noFill/>
                        </a:ln>
                        <a:solidFill>
                          <a:schemeClr val="tx1"/>
                        </a:solidFill>
                        <a:effectLst/>
                        <a:latin typeface="Arial"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kern="1200" cap="none" normalizeH="0" baseline="0" dirty="0" smtClean="0">
                          <a:ln>
                            <a:noFill/>
                          </a:ln>
                          <a:solidFill>
                            <a:schemeClr val="tx1"/>
                          </a:solidFill>
                          <a:effectLst/>
                          <a:latin typeface="Arial" charset="0"/>
                          <a:ea typeface="楷体_GB2312" pitchFamily="49" charset="-122"/>
                          <a:cs typeface="+mn-cs"/>
                        </a:rPr>
                        <a:t>8</a:t>
                      </a:r>
                      <a:endParaRPr kumimoji="0" lang="zh-CN" altLang="en-US" sz="1400" b="0" i="0" u="none" strike="noStrike" kern="1200" cap="none" normalizeH="0" baseline="0" dirty="0" smtClean="0">
                        <a:ln>
                          <a:noFill/>
                        </a:ln>
                        <a:solidFill>
                          <a:schemeClr val="tx1"/>
                        </a:solidFill>
                        <a:effectLst/>
                        <a:latin typeface="Arial"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kern="1200" cap="none" normalizeH="0" baseline="0" smtClean="0">
                        <a:ln>
                          <a:noFill/>
                        </a:ln>
                        <a:solidFill>
                          <a:schemeClr val="tx1"/>
                        </a:solidFill>
                        <a:effectLst/>
                        <a:latin typeface="Arial"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8125">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c</a:t>
                      </a:r>
                      <a:endParaRPr kumimoji="0" lang="en-US" altLang="zh-CN"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d</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c</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kern="1200" cap="none" normalizeH="0" baseline="0" dirty="0" smtClean="0">
                          <a:ln>
                            <a:noFill/>
                          </a:ln>
                          <a:solidFill>
                            <a:schemeClr val="tx1"/>
                          </a:solidFill>
                          <a:effectLst/>
                          <a:latin typeface="Arial" charset="0"/>
                          <a:ea typeface="楷体_GB2312" pitchFamily="49" charset="-122"/>
                          <a:cs typeface="+mn-cs"/>
                        </a:rPr>
                        <a:t>a</a:t>
                      </a:r>
                      <a:endParaRPr kumimoji="0" lang="en-US" altLang="zh-CN" sz="1400" b="0" i="0" u="none" strike="noStrike" kern="1200" cap="none" normalizeH="0" baseline="0" dirty="0" smtClean="0">
                        <a:ln>
                          <a:noFill/>
                        </a:ln>
                        <a:solidFill>
                          <a:schemeClr val="tx1"/>
                        </a:solidFill>
                        <a:effectLst/>
                        <a:latin typeface="Arial"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kern="1200" cap="none" normalizeH="0" baseline="0" dirty="0" smtClean="0">
                          <a:ln>
                            <a:noFill/>
                          </a:ln>
                          <a:solidFill>
                            <a:schemeClr val="tx1"/>
                          </a:solidFill>
                          <a:effectLst/>
                          <a:latin typeface="Arial" charset="0"/>
                          <a:ea typeface="楷体_GB2312" pitchFamily="49" charset="-122"/>
                          <a:cs typeface="+mn-cs"/>
                        </a:rPr>
                        <a:t>b</a:t>
                      </a:r>
                      <a:endParaRPr kumimoji="0" lang="en-US" altLang="zh-CN" sz="1400" b="0" i="0" u="none" strike="noStrike" kern="1200" cap="none" normalizeH="0" baseline="0" dirty="0" smtClean="0">
                        <a:ln>
                          <a:noFill/>
                        </a:ln>
                        <a:solidFill>
                          <a:schemeClr val="tx1"/>
                        </a:solidFill>
                        <a:effectLst/>
                        <a:latin typeface="Arial"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kern="1200" cap="none" normalizeH="0" baseline="0" dirty="0" smtClean="0">
                          <a:ln>
                            <a:noFill/>
                          </a:ln>
                          <a:solidFill>
                            <a:schemeClr val="tx1"/>
                          </a:solidFill>
                          <a:effectLst/>
                          <a:latin typeface="Arial" charset="0"/>
                          <a:ea typeface="楷体_GB2312" pitchFamily="49" charset="-122"/>
                          <a:cs typeface="+mn-cs"/>
                        </a:rPr>
                        <a:t>c</a:t>
                      </a:r>
                      <a:endParaRPr kumimoji="0" lang="zh-CN" altLang="en-US" sz="1400" b="0" i="0" u="none" strike="noStrike" kern="1200" cap="none" normalizeH="0" baseline="0" dirty="0" smtClean="0">
                        <a:ln>
                          <a:noFill/>
                        </a:ln>
                        <a:solidFill>
                          <a:schemeClr val="tx1"/>
                        </a:solidFill>
                        <a:effectLst/>
                        <a:latin typeface="Arial"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kern="1200" cap="none" normalizeH="0" baseline="0" dirty="0" smtClean="0">
                          <a:ln>
                            <a:noFill/>
                          </a:ln>
                          <a:solidFill>
                            <a:schemeClr val="tx1"/>
                          </a:solidFill>
                          <a:effectLst/>
                          <a:latin typeface="Arial" charset="0"/>
                          <a:ea typeface="楷体_GB2312" pitchFamily="49" charset="-122"/>
                          <a:cs typeface="+mn-cs"/>
                        </a:rPr>
                        <a:t>a</a:t>
                      </a:r>
                      <a:endParaRPr kumimoji="0" lang="zh-CN" altLang="en-US" sz="1400" b="0" i="0" u="none" strike="noStrike" kern="1200" cap="none" normalizeH="0" baseline="0" dirty="0" smtClean="0">
                        <a:ln>
                          <a:noFill/>
                        </a:ln>
                        <a:solidFill>
                          <a:schemeClr val="tx1"/>
                        </a:solidFill>
                        <a:effectLst/>
                        <a:latin typeface="Arial"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kern="1200" cap="none" normalizeH="0" baseline="0" dirty="0" smtClean="0">
                          <a:ln>
                            <a:noFill/>
                          </a:ln>
                          <a:solidFill>
                            <a:schemeClr val="tx1"/>
                          </a:solidFill>
                          <a:effectLst/>
                          <a:latin typeface="Arial" charset="0"/>
                          <a:ea typeface="楷体_GB2312" pitchFamily="49" charset="-122"/>
                          <a:cs typeface="+mn-cs"/>
                        </a:rPr>
                        <a:t>a</a:t>
                      </a:r>
                      <a:endParaRPr kumimoji="0" lang="zh-CN" altLang="en-US" sz="1400" b="0" i="0" u="none" strike="noStrike" kern="1200" cap="none" normalizeH="0" baseline="0" dirty="0" smtClean="0">
                        <a:ln>
                          <a:noFill/>
                        </a:ln>
                        <a:solidFill>
                          <a:schemeClr val="tx1"/>
                        </a:solidFill>
                        <a:effectLst/>
                        <a:latin typeface="Arial"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kern="1200" cap="none" normalizeH="0" baseline="0" dirty="0" smtClean="0">
                        <a:ln>
                          <a:noFill/>
                        </a:ln>
                        <a:solidFill>
                          <a:schemeClr val="tx1"/>
                        </a:solidFill>
                        <a:effectLst/>
                        <a:latin typeface="Arial"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4" name="矩形 53"/>
          <p:cNvSpPr/>
          <p:nvPr/>
        </p:nvSpPr>
        <p:spPr>
          <a:xfrm>
            <a:off x="350027" y="2372517"/>
            <a:ext cx="1125629" cy="461665"/>
          </a:xfrm>
          <a:prstGeom prst="rect">
            <a:avLst/>
          </a:prstGeom>
        </p:spPr>
        <p:txBody>
          <a:bodyPr wrap="none">
            <a:spAutoFit/>
          </a:bodyPr>
          <a:lstStyle/>
          <a:p>
            <a:r>
              <a:rPr lang="en-US" altLang="zh-CN" dirty="0">
                <a:solidFill>
                  <a:srgbClr val="000000"/>
                </a:solidFill>
              </a:rPr>
              <a:t>Next</a:t>
            </a:r>
            <a:r>
              <a:rPr lang="zh-CN" altLang="en-US" dirty="0">
                <a:solidFill>
                  <a:srgbClr val="000000"/>
                </a:solidFill>
              </a:rPr>
              <a:t>表</a:t>
            </a:r>
            <a:endParaRPr lang="zh-CN" altLang="en-US" dirty="0"/>
          </a:p>
        </p:txBody>
      </p:sp>
      <p:sp>
        <p:nvSpPr>
          <p:cNvPr id="55" name="矩形 54"/>
          <p:cNvSpPr/>
          <p:nvPr/>
        </p:nvSpPr>
        <p:spPr>
          <a:xfrm>
            <a:off x="313948" y="3720385"/>
            <a:ext cx="4572000" cy="1815882"/>
          </a:xfrm>
          <a:prstGeom prst="rect">
            <a:avLst/>
          </a:prstGeom>
        </p:spPr>
        <p:txBody>
          <a:bodyPr>
            <a:spAutoFit/>
          </a:bodyPr>
          <a:lstStyle/>
          <a:p>
            <a:r>
              <a:rPr lang="en-US" altLang="zh-CN" sz="2800" dirty="0">
                <a:solidFill>
                  <a:srgbClr val="000000"/>
                </a:solidFill>
              </a:rPr>
              <a:t>Base</a:t>
            </a:r>
            <a:r>
              <a:rPr lang="zh-CN" altLang="en-US" sz="2800" dirty="0">
                <a:solidFill>
                  <a:srgbClr val="000000"/>
                </a:solidFill>
              </a:rPr>
              <a:t>表</a:t>
            </a:r>
            <a:r>
              <a:rPr lang="zh-CN" altLang="en-US" sz="2800" dirty="0" smtClean="0">
                <a:solidFill>
                  <a:srgbClr val="000000"/>
                </a:solidFill>
              </a:rPr>
              <a:t>：</a:t>
            </a:r>
            <a:endParaRPr lang="en-US" altLang="zh-CN" sz="2800" dirty="0" smtClean="0">
              <a:solidFill>
                <a:srgbClr val="000000"/>
              </a:solidFill>
            </a:endParaRPr>
          </a:p>
          <a:p>
            <a:endParaRPr lang="zh-CN" altLang="en-US" sz="2800" dirty="0">
              <a:solidFill>
                <a:srgbClr val="000000"/>
              </a:solidFill>
            </a:endParaRPr>
          </a:p>
          <a:p>
            <a:r>
              <a:rPr lang="en-US" altLang="zh-CN" sz="2800" dirty="0" smtClean="0">
                <a:solidFill>
                  <a:srgbClr val="000000"/>
                </a:solidFill>
              </a:rPr>
              <a:t>Check</a:t>
            </a:r>
            <a:r>
              <a:rPr lang="zh-CN" altLang="en-US" sz="2800" dirty="0">
                <a:solidFill>
                  <a:srgbClr val="000000"/>
                </a:solidFill>
              </a:rPr>
              <a:t>表</a:t>
            </a:r>
            <a:r>
              <a:rPr lang="zh-CN" altLang="en-US" sz="2800" dirty="0" smtClean="0">
                <a:solidFill>
                  <a:srgbClr val="000000"/>
                </a:solidFill>
              </a:rPr>
              <a:t>：</a:t>
            </a:r>
            <a:endParaRPr lang="zh-CN" altLang="en-US" sz="2800" dirty="0">
              <a:solidFill>
                <a:srgbClr val="000000"/>
              </a:solidFill>
            </a:endParaRPr>
          </a:p>
        </p:txBody>
      </p:sp>
      <p:graphicFrame>
        <p:nvGraphicFramePr>
          <p:cNvPr id="59" name="Group 94"/>
          <p:cNvGraphicFramePr>
            <a:graphicFrameLocks/>
          </p:cNvGraphicFramePr>
          <p:nvPr>
            <p:extLst>
              <p:ext uri="{D42A27DB-BD31-4B8C-83A1-F6EECF244321}">
                <p14:modId xmlns:p14="http://schemas.microsoft.com/office/powerpoint/2010/main" val="943870398"/>
              </p:ext>
            </p:extLst>
          </p:nvPr>
        </p:nvGraphicFramePr>
        <p:xfrm>
          <a:off x="442926" y="4291990"/>
          <a:ext cx="3011488" cy="477838"/>
        </p:xfrm>
        <a:graphic>
          <a:graphicData uri="http://schemas.openxmlformats.org/drawingml/2006/table">
            <a:tbl>
              <a:tblPr/>
              <a:tblGrid>
                <a:gridCol w="334963">
                  <a:extLst>
                    <a:ext uri="{9D8B030D-6E8A-4147-A177-3AD203B41FA5}">
                      <a16:colId xmlns:a16="http://schemas.microsoft.com/office/drawing/2014/main" val="20000"/>
                    </a:ext>
                  </a:extLst>
                </a:gridCol>
                <a:gridCol w="339725">
                  <a:extLst>
                    <a:ext uri="{9D8B030D-6E8A-4147-A177-3AD203B41FA5}">
                      <a16:colId xmlns:a16="http://schemas.microsoft.com/office/drawing/2014/main" val="20001"/>
                    </a:ext>
                  </a:extLst>
                </a:gridCol>
                <a:gridCol w="333375">
                  <a:extLst>
                    <a:ext uri="{9D8B030D-6E8A-4147-A177-3AD203B41FA5}">
                      <a16:colId xmlns:a16="http://schemas.microsoft.com/office/drawing/2014/main" val="20002"/>
                    </a:ext>
                  </a:extLst>
                </a:gridCol>
                <a:gridCol w="333375">
                  <a:extLst>
                    <a:ext uri="{9D8B030D-6E8A-4147-A177-3AD203B41FA5}">
                      <a16:colId xmlns:a16="http://schemas.microsoft.com/office/drawing/2014/main" val="20003"/>
                    </a:ext>
                  </a:extLst>
                </a:gridCol>
                <a:gridCol w="333375">
                  <a:extLst>
                    <a:ext uri="{9D8B030D-6E8A-4147-A177-3AD203B41FA5}">
                      <a16:colId xmlns:a16="http://schemas.microsoft.com/office/drawing/2014/main" val="20004"/>
                    </a:ext>
                  </a:extLst>
                </a:gridCol>
                <a:gridCol w="333375">
                  <a:extLst>
                    <a:ext uri="{9D8B030D-6E8A-4147-A177-3AD203B41FA5}">
                      <a16:colId xmlns:a16="http://schemas.microsoft.com/office/drawing/2014/main" val="20005"/>
                    </a:ext>
                  </a:extLst>
                </a:gridCol>
                <a:gridCol w="334962">
                  <a:extLst>
                    <a:ext uri="{9D8B030D-6E8A-4147-A177-3AD203B41FA5}">
                      <a16:colId xmlns:a16="http://schemas.microsoft.com/office/drawing/2014/main" val="20006"/>
                    </a:ext>
                  </a:extLst>
                </a:gridCol>
                <a:gridCol w="333375">
                  <a:extLst>
                    <a:ext uri="{9D8B030D-6E8A-4147-A177-3AD203B41FA5}">
                      <a16:colId xmlns:a16="http://schemas.microsoft.com/office/drawing/2014/main" val="20007"/>
                    </a:ext>
                  </a:extLst>
                </a:gridCol>
                <a:gridCol w="334963">
                  <a:extLst>
                    <a:ext uri="{9D8B030D-6E8A-4147-A177-3AD203B41FA5}">
                      <a16:colId xmlns:a16="http://schemas.microsoft.com/office/drawing/2014/main" val="20008"/>
                    </a:ext>
                  </a:extLst>
                </a:gridCol>
              </a:tblGrid>
              <a:tr h="239713">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楷体_GB2312" pitchFamily="49" charset="-122"/>
                        </a:rPr>
                        <a:t>1</a:t>
                      </a:r>
                      <a:endParaRPr kumimoji="0" lang="en-US" altLang="zh-CN"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2</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3</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charset="0"/>
                          <a:ea typeface="楷体_GB2312" pitchFamily="49" charset="-122"/>
                        </a:rPr>
                        <a:t>4</a:t>
                      </a:r>
                      <a:endParaRPr kumimoji="0" lang="en-US" altLang="zh-CN" sz="1400" b="1"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charset="0"/>
                          <a:ea typeface="楷体_GB2312" pitchFamily="49" charset="-122"/>
                        </a:rPr>
                        <a:t>5</a:t>
                      </a:r>
                      <a:endParaRPr kumimoji="0" lang="en-US" altLang="zh-CN" sz="1400" b="1"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6</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7</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8</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8125">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-98</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-98</a:t>
                      </a:r>
                      <a:endParaRPr kumimoji="0" lang="en-US" altLang="zh-CN"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-94</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-96</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charset="0"/>
                          <a:ea typeface="楷体_GB2312" pitchFamily="49" charset="-122"/>
                        </a:rPr>
                        <a:t>-94</a:t>
                      </a:r>
                      <a:endParaRPr kumimoji="0" lang="en-US" altLang="zh-CN" sz="1400" b="1"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-96</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0" name="Group 94"/>
          <p:cNvGraphicFramePr>
            <a:graphicFrameLocks/>
          </p:cNvGraphicFramePr>
          <p:nvPr>
            <p:extLst>
              <p:ext uri="{D42A27DB-BD31-4B8C-83A1-F6EECF244321}">
                <p14:modId xmlns:p14="http://schemas.microsoft.com/office/powerpoint/2010/main" val="3834501613"/>
              </p:ext>
            </p:extLst>
          </p:nvPr>
        </p:nvGraphicFramePr>
        <p:xfrm>
          <a:off x="458702" y="5567489"/>
          <a:ext cx="3011488" cy="477838"/>
        </p:xfrm>
        <a:graphic>
          <a:graphicData uri="http://schemas.openxmlformats.org/drawingml/2006/table">
            <a:tbl>
              <a:tblPr/>
              <a:tblGrid>
                <a:gridCol w="334963">
                  <a:extLst>
                    <a:ext uri="{9D8B030D-6E8A-4147-A177-3AD203B41FA5}">
                      <a16:colId xmlns:a16="http://schemas.microsoft.com/office/drawing/2014/main" val="20000"/>
                    </a:ext>
                  </a:extLst>
                </a:gridCol>
                <a:gridCol w="339725">
                  <a:extLst>
                    <a:ext uri="{9D8B030D-6E8A-4147-A177-3AD203B41FA5}">
                      <a16:colId xmlns:a16="http://schemas.microsoft.com/office/drawing/2014/main" val="20001"/>
                    </a:ext>
                  </a:extLst>
                </a:gridCol>
                <a:gridCol w="333375">
                  <a:extLst>
                    <a:ext uri="{9D8B030D-6E8A-4147-A177-3AD203B41FA5}">
                      <a16:colId xmlns:a16="http://schemas.microsoft.com/office/drawing/2014/main" val="20002"/>
                    </a:ext>
                  </a:extLst>
                </a:gridCol>
                <a:gridCol w="333375">
                  <a:extLst>
                    <a:ext uri="{9D8B030D-6E8A-4147-A177-3AD203B41FA5}">
                      <a16:colId xmlns:a16="http://schemas.microsoft.com/office/drawing/2014/main" val="20003"/>
                    </a:ext>
                  </a:extLst>
                </a:gridCol>
                <a:gridCol w="333375">
                  <a:extLst>
                    <a:ext uri="{9D8B030D-6E8A-4147-A177-3AD203B41FA5}">
                      <a16:colId xmlns:a16="http://schemas.microsoft.com/office/drawing/2014/main" val="20004"/>
                    </a:ext>
                  </a:extLst>
                </a:gridCol>
                <a:gridCol w="333375">
                  <a:extLst>
                    <a:ext uri="{9D8B030D-6E8A-4147-A177-3AD203B41FA5}">
                      <a16:colId xmlns:a16="http://schemas.microsoft.com/office/drawing/2014/main" val="20005"/>
                    </a:ext>
                  </a:extLst>
                </a:gridCol>
                <a:gridCol w="334962">
                  <a:extLst>
                    <a:ext uri="{9D8B030D-6E8A-4147-A177-3AD203B41FA5}">
                      <a16:colId xmlns:a16="http://schemas.microsoft.com/office/drawing/2014/main" val="20006"/>
                    </a:ext>
                  </a:extLst>
                </a:gridCol>
                <a:gridCol w="333375">
                  <a:extLst>
                    <a:ext uri="{9D8B030D-6E8A-4147-A177-3AD203B41FA5}">
                      <a16:colId xmlns:a16="http://schemas.microsoft.com/office/drawing/2014/main" val="20007"/>
                    </a:ext>
                  </a:extLst>
                </a:gridCol>
                <a:gridCol w="334963">
                  <a:extLst>
                    <a:ext uri="{9D8B030D-6E8A-4147-A177-3AD203B41FA5}">
                      <a16:colId xmlns:a16="http://schemas.microsoft.com/office/drawing/2014/main" val="20008"/>
                    </a:ext>
                  </a:extLst>
                </a:gridCol>
              </a:tblGrid>
              <a:tr h="239713">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imes New Roman" pitchFamily="18" charset="0"/>
                          <a:ea typeface="楷体_GB2312" pitchFamily="49" charset="-122"/>
                        </a:rPr>
                        <a:t>1</a:t>
                      </a:r>
                      <a:endParaRPr kumimoji="0" lang="en-US" altLang="zh-CN"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2</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3</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charset="0"/>
                          <a:ea typeface="楷体_GB2312" pitchFamily="49" charset="-122"/>
                        </a:rPr>
                        <a:t>4</a:t>
                      </a:r>
                      <a:endParaRPr kumimoji="0" lang="en-US" altLang="zh-CN" sz="1400" b="1"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charset="0"/>
                          <a:ea typeface="楷体_GB2312" pitchFamily="49" charset="-122"/>
                        </a:rPr>
                        <a:t>5</a:t>
                      </a:r>
                      <a:endParaRPr kumimoji="0" lang="en-US" altLang="zh-CN" sz="1400" b="1"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6</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7</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8</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8125">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0</a:t>
                      </a:r>
                      <a:endParaRPr kumimoji="0" lang="en-US" altLang="zh-CN"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0</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1</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charset="0"/>
                          <a:ea typeface="楷体_GB2312" pitchFamily="49" charset="-122"/>
                        </a:rPr>
                        <a:t>2</a:t>
                      </a:r>
                      <a:endParaRPr kumimoji="0" lang="en-US" altLang="zh-CN" sz="1400" b="1"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charset="0"/>
                          <a:ea typeface="楷体_GB2312" pitchFamily="49" charset="-122"/>
                        </a:rPr>
                        <a:t>3</a:t>
                      </a:r>
                      <a:endParaRPr kumimoji="0" lang="en-US" altLang="zh-CN" sz="1400" b="1"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3</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4</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7</a:t>
                      </a:r>
                      <a:endParaRPr kumimoji="0" lang="zh-CN" altLang="en-US" sz="1400" b="0" i="0" u="none" strike="noStrike" cap="none" normalizeH="0" baseline="0" dirty="0" smtClean="0">
                        <a:ln>
                          <a:noFill/>
                        </a:ln>
                        <a:solidFill>
                          <a:schemeClr val="tx1"/>
                        </a:solidFill>
                        <a:effectLst/>
                        <a:latin typeface="Arial"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3842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type="body" idx="1"/>
          </p:nvPr>
        </p:nvSpPr>
        <p:spPr>
          <a:xfrm>
            <a:off x="395536" y="2204864"/>
            <a:ext cx="8352928" cy="3096344"/>
          </a:xfrm>
        </p:spPr>
        <p:txBody>
          <a:bodyPr>
            <a:noAutofit/>
          </a:bodyPr>
          <a:lstStyle/>
          <a:p>
            <a:pPr marL="742950" lvl="1" indent="-285750" algn="just" fontAlgn="base">
              <a:spcBef>
                <a:spcPct val="20000"/>
              </a:spcBef>
              <a:spcAft>
                <a:spcPct val="0"/>
              </a:spcAft>
              <a:buFont typeface="Arial" panose="020B0604020202020204" pitchFamily="34" charset="0"/>
              <a:buChar char="–"/>
            </a:pPr>
            <a:r>
              <a:rPr lang="zh-CN" altLang="zh-CN" sz="2400" dirty="0"/>
              <a:t>前缀</a:t>
            </a:r>
            <a:r>
              <a:rPr lang="zh-CN" altLang="zh-CN" sz="2400" dirty="0"/>
              <a:t>扩展后的</a:t>
            </a:r>
            <a:r>
              <a:rPr lang="en-US" altLang="zh-CN" sz="2400" dirty="0"/>
              <a:t>IP</a:t>
            </a:r>
            <a:r>
              <a:rPr lang="zh-CN" altLang="zh-CN" sz="2400" dirty="0"/>
              <a:t>模式至多只有</a:t>
            </a:r>
            <a:r>
              <a:rPr lang="en-US" altLang="zh-CN" sz="2400" dirty="0"/>
              <a:t>4</a:t>
            </a:r>
            <a:r>
              <a:rPr lang="zh-CN" altLang="zh-CN" sz="2400" dirty="0"/>
              <a:t>个字节，故优化的</a:t>
            </a:r>
            <a:r>
              <a:rPr lang="en-US" altLang="zh-CN" sz="2400" dirty="0"/>
              <a:t>DAT</a:t>
            </a:r>
            <a:r>
              <a:rPr lang="zh-CN" altLang="zh-CN" sz="2400" dirty="0"/>
              <a:t>算法中，</a:t>
            </a:r>
            <a:r>
              <a:rPr lang="en-US" altLang="zh-CN" sz="2400" dirty="0"/>
              <a:t>AC</a:t>
            </a:r>
            <a:r>
              <a:rPr lang="zh-CN" altLang="zh-CN" sz="2400" dirty="0"/>
              <a:t>自动机最深层数为</a:t>
            </a:r>
            <a:r>
              <a:rPr lang="en-US" altLang="zh-CN" sz="2400" dirty="0"/>
              <a:t>4</a:t>
            </a:r>
            <a:r>
              <a:rPr lang="zh-CN" altLang="zh-CN" sz="2400" dirty="0"/>
              <a:t>，搜索速度快，效果好</a:t>
            </a:r>
            <a:endParaRPr lang="en-US" altLang="zh-CN" sz="2400" dirty="0"/>
          </a:p>
          <a:p>
            <a:pPr marL="742950" lvl="1" indent="-285750" algn="just" fontAlgn="base">
              <a:spcBef>
                <a:spcPct val="20000"/>
              </a:spcBef>
              <a:spcAft>
                <a:spcPct val="0"/>
              </a:spcAft>
              <a:buFont typeface="Arial" panose="020B0604020202020204" pitchFamily="34" charset="0"/>
              <a:buChar char="–"/>
            </a:pPr>
            <a:r>
              <a:rPr lang="zh-CN" altLang="en-US" sz="2400" dirty="0" smtClean="0">
                <a:solidFill>
                  <a:srgbClr val="FF0000"/>
                </a:solidFill>
              </a:rPr>
              <a:t>不用</a:t>
            </a:r>
            <a:r>
              <a:rPr lang="zh-CN" altLang="en-US" sz="2400" dirty="0">
                <a:solidFill>
                  <a:srgbClr val="FF0000"/>
                </a:solidFill>
              </a:rPr>
              <a:t>使用</a:t>
            </a:r>
            <a:r>
              <a:rPr lang="en-US" altLang="zh-CN" sz="2400" dirty="0">
                <a:solidFill>
                  <a:srgbClr val="FF0000"/>
                </a:solidFill>
              </a:rPr>
              <a:t>fail</a:t>
            </a:r>
            <a:r>
              <a:rPr lang="zh-CN" altLang="en-US" sz="2400" dirty="0">
                <a:solidFill>
                  <a:srgbClr val="FF0000"/>
                </a:solidFill>
              </a:rPr>
              <a:t>函数，所有失效</a:t>
            </a:r>
            <a:r>
              <a:rPr lang="zh-CN" altLang="en-US" sz="2400" dirty="0" smtClean="0">
                <a:solidFill>
                  <a:srgbClr val="FF0000"/>
                </a:solidFill>
              </a:rPr>
              <a:t>都表示匹配结束</a:t>
            </a:r>
            <a:r>
              <a:rPr lang="zh-CN" altLang="en-US" sz="2400" dirty="0" smtClean="0"/>
              <a:t>（匹配失效位置在</a:t>
            </a:r>
            <a:r>
              <a:rPr lang="en-US" altLang="zh-CN" sz="2400" dirty="0" smtClean="0"/>
              <a:t>IP</a:t>
            </a:r>
            <a:r>
              <a:rPr lang="zh-CN" altLang="en-US" sz="2400" dirty="0" smtClean="0"/>
              <a:t>地址中也是有位置概念的）</a:t>
            </a:r>
            <a:endParaRPr lang="en-US" altLang="zh-CN" sz="2400" dirty="0"/>
          </a:p>
          <a:p>
            <a:pPr marL="742950" lvl="1" indent="-285750" algn="just" fontAlgn="base">
              <a:spcBef>
                <a:spcPct val="20000"/>
              </a:spcBef>
              <a:spcAft>
                <a:spcPct val="0"/>
              </a:spcAft>
              <a:buFont typeface="Arial" panose="020B0604020202020204" pitchFamily="34" charset="0"/>
              <a:buChar char="–"/>
            </a:pPr>
            <a:r>
              <a:rPr lang="zh-CN" altLang="zh-CN" sz="2400" dirty="0"/>
              <a:t>采用了前缀扩展技术，造成了大量的数据冗余，大大占用了内存空间</a:t>
            </a:r>
            <a:endParaRPr lang="en-US" altLang="zh-CN" sz="2400" dirty="0"/>
          </a:p>
          <a:p>
            <a:pPr marL="742950" lvl="1" indent="-285750" algn="just" fontAlgn="base">
              <a:spcBef>
                <a:spcPct val="20000"/>
              </a:spcBef>
              <a:spcAft>
                <a:spcPct val="0"/>
              </a:spcAft>
              <a:buFont typeface="Arial" panose="020B0604020202020204" pitchFamily="34" charset="0"/>
              <a:buChar char="–"/>
            </a:pPr>
            <a:r>
              <a:rPr lang="zh-CN" altLang="zh-CN" sz="2400" dirty="0"/>
              <a:t>考虑到</a:t>
            </a:r>
            <a:r>
              <a:rPr lang="en-US" altLang="zh-CN" sz="2400" dirty="0"/>
              <a:t>DAT</a:t>
            </a:r>
            <a:r>
              <a:rPr lang="zh-CN" altLang="zh-CN" sz="2400" dirty="0"/>
              <a:t>算法的自动机是逐层构建的，</a:t>
            </a:r>
            <a:r>
              <a:rPr lang="zh-CN" altLang="en-US" sz="2400" dirty="0"/>
              <a:t>模式较多地情况下</a:t>
            </a:r>
            <a:r>
              <a:rPr lang="zh-CN" altLang="zh-CN" sz="2400" dirty="0"/>
              <a:t>增加</a:t>
            </a:r>
            <a:r>
              <a:rPr lang="zh-CN" altLang="en-US" sz="2400" dirty="0"/>
              <a:t>状态</a:t>
            </a:r>
            <a:r>
              <a:rPr lang="zh-CN" altLang="zh-CN" sz="2400" dirty="0"/>
              <a:t>节点时会可能会</a:t>
            </a:r>
            <a:r>
              <a:rPr lang="zh-CN" altLang="en-US" sz="2400" dirty="0"/>
              <a:t>增加</a:t>
            </a:r>
            <a:r>
              <a:rPr lang="en-US" altLang="zh-CN" sz="2400" dirty="0"/>
              <a:t>next</a:t>
            </a:r>
            <a:r>
              <a:rPr lang="zh-CN" altLang="zh-CN" sz="2400" dirty="0"/>
              <a:t>表冲突</a:t>
            </a:r>
            <a:r>
              <a:rPr lang="zh-CN" altLang="en-US" sz="2400" dirty="0"/>
              <a:t>的概率</a:t>
            </a:r>
            <a:r>
              <a:rPr lang="zh-CN" altLang="zh-CN" sz="2400" dirty="0"/>
              <a:t>。</a:t>
            </a:r>
            <a:endParaRPr lang="en-US" altLang="zh-CN" sz="2400" dirty="0"/>
          </a:p>
        </p:txBody>
      </p:sp>
      <p:sp>
        <p:nvSpPr>
          <p:cNvPr id="2" name="矩形 1"/>
          <p:cNvSpPr/>
          <p:nvPr/>
        </p:nvSpPr>
        <p:spPr>
          <a:xfrm>
            <a:off x="467544" y="1340768"/>
            <a:ext cx="6318448" cy="461665"/>
          </a:xfrm>
          <a:prstGeom prst="rect">
            <a:avLst/>
          </a:prstGeom>
        </p:spPr>
        <p:txBody>
          <a:bodyPr wrap="square">
            <a:spAutoFit/>
          </a:bodyPr>
          <a:lstStyle/>
          <a:p>
            <a:pPr lvl="0"/>
            <a:r>
              <a:rPr lang="zh-CN" altLang="en-US" b="1" dirty="0">
                <a:solidFill>
                  <a:srgbClr val="C00000"/>
                </a:solidFill>
              </a:rPr>
              <a:t>基于</a:t>
            </a:r>
            <a:r>
              <a:rPr lang="en-US" altLang="zh-CN" b="1" dirty="0">
                <a:solidFill>
                  <a:srgbClr val="C00000"/>
                </a:solidFill>
              </a:rPr>
              <a:t>AC</a:t>
            </a:r>
            <a:r>
              <a:rPr lang="zh-CN" altLang="en-US" b="1" dirty="0">
                <a:solidFill>
                  <a:srgbClr val="C00000"/>
                </a:solidFill>
              </a:rPr>
              <a:t>双数组算法的</a:t>
            </a:r>
            <a:r>
              <a:rPr lang="en-US" altLang="zh-CN" b="1" dirty="0">
                <a:solidFill>
                  <a:srgbClr val="C00000"/>
                </a:solidFill>
              </a:rPr>
              <a:t>IP</a:t>
            </a:r>
            <a:r>
              <a:rPr lang="zh-CN" altLang="en-US" b="1" dirty="0">
                <a:solidFill>
                  <a:srgbClr val="C00000"/>
                </a:solidFill>
              </a:rPr>
              <a:t>地址匹配方法的特点</a:t>
            </a:r>
            <a:endParaRPr lang="en-US" altLang="zh-CN" b="1" dirty="0">
              <a:solidFill>
                <a:srgbClr val="C00000"/>
              </a:solidFill>
            </a:endParaRPr>
          </a:p>
        </p:txBody>
      </p:sp>
    </p:spTree>
    <p:extLst>
      <p:ext uri="{BB962C8B-B14F-4D97-AF65-F5344CB8AC3E}">
        <p14:creationId xmlns:p14="http://schemas.microsoft.com/office/powerpoint/2010/main" val="22908483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noChangeArrowheads="1"/>
          </p:cNvSpPr>
          <p:nvPr>
            <p:ph type="body" idx="1"/>
          </p:nvPr>
        </p:nvSpPr>
        <p:spPr>
          <a:xfrm>
            <a:off x="683568" y="1124744"/>
            <a:ext cx="8229600" cy="2538413"/>
          </a:xfrm>
        </p:spPr>
        <p:txBody>
          <a:bodyPr/>
          <a:lstStyle/>
          <a:p>
            <a:pPr eaLnBrk="1" hangingPunct="1"/>
            <a:r>
              <a:rPr lang="zh-CN" altLang="en-US" dirty="0" smtClean="0">
                <a:solidFill>
                  <a:srgbClr val="000000"/>
                </a:solidFill>
              </a:rPr>
              <a:t>习题：利用双数组方法构建模式</a:t>
            </a:r>
            <a:r>
              <a:rPr lang="zh-CN" altLang="en-US" dirty="0" smtClean="0">
                <a:solidFill>
                  <a:srgbClr val="000000"/>
                </a:solidFill>
              </a:rPr>
              <a:t>集：</a:t>
            </a:r>
            <a:endParaRPr lang="en-US" altLang="zh-CN" dirty="0" smtClean="0">
              <a:solidFill>
                <a:srgbClr val="000000"/>
              </a:solidFill>
            </a:endParaRPr>
          </a:p>
          <a:p>
            <a:pPr marL="0" indent="0">
              <a:buNone/>
            </a:pPr>
            <a:r>
              <a:rPr lang="en-US" altLang="zh-CN" dirty="0" smtClean="0">
                <a:solidFill>
                  <a:srgbClr val="000000"/>
                </a:solidFill>
              </a:rPr>
              <a:t>{</a:t>
            </a:r>
            <a:r>
              <a:rPr lang="en-US" altLang="zh-CN" i="1" dirty="0" smtClean="0">
                <a:solidFill>
                  <a:srgbClr val="000000"/>
                </a:solidFill>
              </a:rPr>
              <a:t>116.97.114.0/24,</a:t>
            </a:r>
          </a:p>
          <a:p>
            <a:pPr marL="0" indent="0">
              <a:buNone/>
            </a:pPr>
            <a:r>
              <a:rPr lang="en-US" altLang="zh-CN" i="1" dirty="0" smtClean="0">
                <a:solidFill>
                  <a:srgbClr val="000000"/>
                </a:solidFill>
              </a:rPr>
              <a:t>116.104.101.0/24,</a:t>
            </a:r>
          </a:p>
          <a:p>
            <a:pPr marL="0" indent="0">
              <a:buNone/>
            </a:pPr>
            <a:r>
              <a:rPr lang="en-US" altLang="zh-CN" i="1" dirty="0" smtClean="0">
                <a:solidFill>
                  <a:srgbClr val="000000"/>
                </a:solidFill>
              </a:rPr>
              <a:t>104.101.114.0/24</a:t>
            </a:r>
            <a:r>
              <a:rPr lang="en-US" altLang="zh-CN" dirty="0" smtClean="0">
                <a:solidFill>
                  <a:srgbClr val="000000"/>
                </a:solidFill>
              </a:rPr>
              <a:t>} </a:t>
            </a:r>
            <a:endParaRPr lang="en-US" altLang="zh-CN" dirty="0" smtClean="0">
              <a:solidFill>
                <a:srgbClr val="000000"/>
              </a:solidFill>
            </a:endParaRPr>
          </a:p>
          <a:p>
            <a:pPr marL="0" indent="0">
              <a:buNone/>
            </a:pPr>
            <a:r>
              <a:rPr lang="zh-CN" altLang="en-US" dirty="0" smtClean="0">
                <a:solidFill>
                  <a:srgbClr val="000000"/>
                </a:solidFill>
              </a:rPr>
              <a:t>的</a:t>
            </a:r>
            <a:r>
              <a:rPr lang="zh-CN" altLang="en-US" dirty="0" smtClean="0">
                <a:solidFill>
                  <a:srgbClr val="000000"/>
                </a:solidFill>
              </a:rPr>
              <a:t>有限状态自动机，列出</a:t>
            </a:r>
            <a:r>
              <a:rPr lang="en-US" altLang="zh-CN" dirty="0" smtClean="0">
                <a:solidFill>
                  <a:srgbClr val="000000"/>
                </a:solidFill>
              </a:rPr>
              <a:t>Next</a:t>
            </a:r>
            <a:r>
              <a:rPr lang="zh-CN" altLang="en-US" dirty="0" smtClean="0">
                <a:solidFill>
                  <a:srgbClr val="000000"/>
                </a:solidFill>
              </a:rPr>
              <a:t>，</a:t>
            </a:r>
            <a:r>
              <a:rPr lang="en-US" altLang="zh-CN" dirty="0" smtClean="0">
                <a:solidFill>
                  <a:srgbClr val="000000"/>
                </a:solidFill>
              </a:rPr>
              <a:t>Base</a:t>
            </a:r>
            <a:r>
              <a:rPr lang="zh-CN" altLang="en-US" dirty="0" smtClean="0">
                <a:solidFill>
                  <a:srgbClr val="000000"/>
                </a:solidFill>
              </a:rPr>
              <a:t>，</a:t>
            </a:r>
            <a:r>
              <a:rPr lang="en-US" altLang="zh-CN" dirty="0" smtClean="0">
                <a:solidFill>
                  <a:srgbClr val="000000"/>
                </a:solidFill>
              </a:rPr>
              <a:t>Check</a:t>
            </a:r>
            <a:r>
              <a:rPr lang="zh-CN" altLang="en-US" dirty="0" smtClean="0">
                <a:solidFill>
                  <a:srgbClr val="000000"/>
                </a:solidFill>
              </a:rPr>
              <a:t>表。</a:t>
            </a:r>
          </a:p>
        </p:txBody>
      </p:sp>
      <p:sp>
        <p:nvSpPr>
          <p:cNvPr id="2" name="矩形 1"/>
          <p:cNvSpPr/>
          <p:nvPr/>
        </p:nvSpPr>
        <p:spPr>
          <a:xfrm>
            <a:off x="827584" y="3663157"/>
            <a:ext cx="5848741" cy="350865"/>
          </a:xfrm>
          <a:prstGeom prst="rect">
            <a:avLst/>
          </a:prstGeom>
        </p:spPr>
        <p:txBody>
          <a:bodyPr wrap="square">
            <a:spAutoFit/>
          </a:bodyPr>
          <a:lstStyle/>
          <a:p>
            <a:pPr fontAlgn="base">
              <a:lnSpc>
                <a:spcPct val="80000"/>
              </a:lnSpc>
              <a:spcBef>
                <a:spcPct val="0"/>
              </a:spcBef>
              <a:spcAft>
                <a:spcPct val="0"/>
              </a:spcAft>
            </a:pPr>
            <a:r>
              <a:rPr lang="en-US" altLang="zh-CN" sz="2100" b="1" dirty="0">
                <a:solidFill>
                  <a:srgbClr val="000000"/>
                </a:solidFill>
                <a:latin typeface="Times New Roman"/>
                <a:ea typeface="楷体_GB2312" pitchFamily="49" charset="-122"/>
              </a:rPr>
              <a:t>ASCII</a:t>
            </a:r>
            <a:r>
              <a:rPr lang="zh-CN" altLang="en-US" sz="2100" b="1" dirty="0">
                <a:solidFill>
                  <a:srgbClr val="000000"/>
                </a:solidFill>
                <a:latin typeface="Times New Roman"/>
                <a:ea typeface="楷体_GB2312" pitchFamily="49" charset="-122"/>
              </a:rPr>
              <a:t>码 </a:t>
            </a:r>
            <a:r>
              <a:rPr lang="en-US" altLang="zh-CN" sz="2100" b="1" dirty="0">
                <a:solidFill>
                  <a:srgbClr val="000000"/>
                </a:solidFill>
                <a:latin typeface="Times New Roman"/>
                <a:ea typeface="楷体_GB2312" pitchFamily="49" charset="-122"/>
              </a:rPr>
              <a:t>a=97; e=101;h=104;r=114;t=116</a:t>
            </a:r>
          </a:p>
        </p:txBody>
      </p:sp>
    </p:spTree>
    <p:extLst>
      <p:ext uri="{BB962C8B-B14F-4D97-AF65-F5344CB8AC3E}">
        <p14:creationId xmlns:p14="http://schemas.microsoft.com/office/powerpoint/2010/main" val="14685944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ChangeArrowheads="1"/>
          </p:cNvSpPr>
          <p:nvPr>
            <p:ph type="title"/>
          </p:nvPr>
        </p:nvSpPr>
        <p:spPr>
          <a:xfrm>
            <a:off x="539552" y="332656"/>
            <a:ext cx="7886700" cy="495211"/>
          </a:xfrm>
        </p:spPr>
        <p:txBody>
          <a:bodyPr>
            <a:normAutofit fontScale="90000"/>
          </a:bodyPr>
          <a:lstStyle/>
          <a:p>
            <a:r>
              <a:rPr lang="zh-CN" altLang="en-US" dirty="0"/>
              <a:t>信息内容特征码的</a:t>
            </a:r>
            <a:r>
              <a:rPr lang="zh-CN" altLang="en-US" dirty="0" smtClean="0"/>
              <a:t>提取</a:t>
            </a:r>
            <a:endParaRPr lang="zh-CN" altLang="en-US" dirty="0" smtClean="0"/>
          </a:p>
        </p:txBody>
      </p:sp>
      <p:sp>
        <p:nvSpPr>
          <p:cNvPr id="151554" name="Rectangle 3"/>
          <p:cNvSpPr>
            <a:spLocks noGrp="1" noChangeArrowheads="1"/>
          </p:cNvSpPr>
          <p:nvPr>
            <p:ph type="body" idx="1"/>
          </p:nvPr>
        </p:nvSpPr>
        <p:spPr>
          <a:xfrm>
            <a:off x="368102" y="1196752"/>
            <a:ext cx="8229600" cy="4392488"/>
          </a:xfrm>
        </p:spPr>
        <p:txBody>
          <a:bodyPr>
            <a:normAutofit/>
          </a:bodyPr>
          <a:lstStyle/>
          <a:p>
            <a:pPr eaLnBrk="1" hangingPunct="1"/>
            <a:endParaRPr lang="en-US" altLang="zh-CN" dirty="0" smtClean="0"/>
          </a:p>
          <a:p>
            <a:pPr lvl="1"/>
            <a:r>
              <a:rPr lang="zh-CN" altLang="en-US" sz="2800" dirty="0" smtClean="0"/>
              <a:t>最大</a:t>
            </a:r>
            <a:r>
              <a:rPr lang="zh-CN" altLang="en-US" sz="2800" dirty="0" smtClean="0"/>
              <a:t>公共子串</a:t>
            </a:r>
            <a:r>
              <a:rPr lang="zh-CN" altLang="en-US" sz="2800" dirty="0" smtClean="0"/>
              <a:t>问题     </a:t>
            </a:r>
            <a:r>
              <a:rPr lang="en-US" altLang="zh-CN" sz="2800" dirty="0" smtClean="0"/>
              <a:t>-</a:t>
            </a:r>
            <a:r>
              <a:rPr lang="zh-CN" altLang="en-US" sz="2800" dirty="0" smtClean="0"/>
              <a:t> </a:t>
            </a:r>
            <a:r>
              <a:rPr lang="en-US" altLang="zh-CN" sz="2800" dirty="0" smtClean="0"/>
              <a:t>LCS</a:t>
            </a:r>
            <a:r>
              <a:rPr lang="zh-CN" altLang="en-US" sz="2800" dirty="0" smtClean="0"/>
              <a:t>问题</a:t>
            </a:r>
            <a:r>
              <a:rPr lang="en-US" altLang="zh-CN" sz="2800" dirty="0" smtClean="0"/>
              <a:t>-</a:t>
            </a:r>
            <a:endParaRPr lang="en-US" altLang="zh-CN" sz="2800" dirty="0" smtClean="0"/>
          </a:p>
          <a:p>
            <a:pPr marL="342900" lvl="1" indent="0">
              <a:buNone/>
            </a:pPr>
            <a:r>
              <a:rPr lang="en-US" altLang="zh-CN" sz="2800" dirty="0"/>
              <a:t>   </a:t>
            </a:r>
            <a:r>
              <a:rPr lang="en-US" altLang="zh-CN" sz="2800" dirty="0" err="1"/>
              <a:t>ab</a:t>
            </a:r>
            <a:r>
              <a:rPr lang="en-US" altLang="zh-CN" sz="2800" dirty="0" err="1">
                <a:solidFill>
                  <a:srgbClr val="FF0000"/>
                </a:solidFill>
              </a:rPr>
              <a:t>cde</a:t>
            </a:r>
            <a:r>
              <a:rPr lang="en-US" altLang="zh-CN" sz="2800" dirty="0"/>
              <a:t>  </a:t>
            </a:r>
            <a:br>
              <a:rPr lang="en-US" altLang="zh-CN" sz="2800" dirty="0"/>
            </a:br>
            <a:r>
              <a:rPr lang="en-US" altLang="zh-CN" sz="2800" dirty="0"/>
              <a:t>   </a:t>
            </a:r>
            <a:r>
              <a:rPr lang="en-US" altLang="zh-CN" sz="2800" dirty="0" err="1">
                <a:solidFill>
                  <a:srgbClr val="FF0000"/>
                </a:solidFill>
              </a:rPr>
              <a:t>cde</a:t>
            </a:r>
            <a:r>
              <a:rPr lang="en-US" altLang="zh-CN" sz="2800" dirty="0" err="1"/>
              <a:t>f</a:t>
            </a:r>
            <a:r>
              <a:rPr lang="en-US" altLang="zh-CN" sz="2800" dirty="0"/>
              <a:t>  </a:t>
            </a:r>
            <a:br>
              <a:rPr lang="en-US" altLang="zh-CN" sz="2800" dirty="0"/>
            </a:br>
            <a:r>
              <a:rPr lang="en-US" altLang="zh-CN" sz="2800" dirty="0"/>
              <a:t>   </a:t>
            </a:r>
            <a:r>
              <a:rPr lang="en-US" altLang="zh-CN" sz="2800" dirty="0" err="1"/>
              <a:t>c</a:t>
            </a:r>
            <a:r>
              <a:rPr lang="en-US" altLang="zh-CN" sz="2800" dirty="0" err="1">
                <a:solidFill>
                  <a:srgbClr val="FF0000"/>
                </a:solidFill>
              </a:rPr>
              <a:t>cde</a:t>
            </a:r>
            <a:r>
              <a:rPr lang="en-US" altLang="zh-CN" sz="2800" dirty="0"/>
              <a:t> </a:t>
            </a:r>
            <a:endParaRPr lang="zh-CN" altLang="en-US" sz="2800" dirty="0" smtClean="0"/>
          </a:p>
          <a:p>
            <a:pPr lvl="1" eaLnBrk="1" hangingPunct="1"/>
            <a:r>
              <a:rPr lang="zh-CN" altLang="en-US" sz="2800" dirty="0" smtClean="0"/>
              <a:t>最大公共子序列</a:t>
            </a:r>
            <a:r>
              <a:rPr lang="zh-CN" altLang="en-US" sz="2800" dirty="0" smtClean="0"/>
              <a:t>问题   </a:t>
            </a:r>
            <a:endParaRPr lang="en-US" altLang="zh-CN" sz="2800" dirty="0" smtClean="0"/>
          </a:p>
          <a:p>
            <a:pPr marL="342900" lvl="1" indent="0">
              <a:buNone/>
            </a:pPr>
            <a:r>
              <a:rPr lang="en-US" altLang="zh-CN" sz="2800" dirty="0"/>
              <a:t>   </a:t>
            </a:r>
            <a:r>
              <a:rPr lang="en-US" altLang="zh-CN" sz="2800" dirty="0" err="1" smtClean="0">
                <a:solidFill>
                  <a:srgbClr val="FF0000"/>
                </a:solidFill>
              </a:rPr>
              <a:t>b</a:t>
            </a:r>
            <a:r>
              <a:rPr lang="en-US" altLang="zh-CN" sz="2800" dirty="0" err="1" smtClean="0"/>
              <a:t>d</a:t>
            </a:r>
            <a:r>
              <a:rPr lang="en-US" altLang="zh-CN" sz="2800" dirty="0" err="1" smtClean="0">
                <a:solidFill>
                  <a:srgbClr val="FF0000"/>
                </a:solidFill>
              </a:rPr>
              <a:t>c</a:t>
            </a:r>
            <a:r>
              <a:rPr lang="en-US" altLang="zh-CN" sz="2800" dirty="0" err="1" smtClean="0"/>
              <a:t>a</a:t>
            </a:r>
            <a:r>
              <a:rPr lang="en-US" altLang="zh-CN" sz="2800" dirty="0" err="1" smtClean="0">
                <a:solidFill>
                  <a:srgbClr val="FF0000"/>
                </a:solidFill>
              </a:rPr>
              <a:t>ba</a:t>
            </a:r>
            <a:endParaRPr lang="en-US" altLang="zh-CN" sz="2800" dirty="0" smtClean="0">
              <a:solidFill>
                <a:srgbClr val="FF0000"/>
              </a:solidFill>
            </a:endParaRPr>
          </a:p>
          <a:p>
            <a:pPr marL="342900" lvl="1" indent="0">
              <a:buNone/>
            </a:pPr>
            <a:r>
              <a:rPr lang="en-US" altLang="zh-CN" sz="2800" dirty="0" smtClean="0"/>
              <a:t>   </a:t>
            </a:r>
            <a:r>
              <a:rPr lang="en-US" altLang="zh-CN" sz="2800" dirty="0" err="1" smtClean="0"/>
              <a:t>a</a:t>
            </a:r>
            <a:r>
              <a:rPr lang="en-US" altLang="zh-CN" sz="2800" dirty="0" err="1" smtClean="0">
                <a:solidFill>
                  <a:srgbClr val="FF0000"/>
                </a:solidFill>
              </a:rPr>
              <a:t>bcb</a:t>
            </a:r>
            <a:r>
              <a:rPr lang="en-US" altLang="zh-CN" sz="2800" dirty="0" err="1" smtClean="0"/>
              <a:t>d</a:t>
            </a:r>
            <a:r>
              <a:rPr lang="en-US" altLang="zh-CN" sz="2800" dirty="0" err="1" smtClean="0">
                <a:solidFill>
                  <a:srgbClr val="FF0000"/>
                </a:solidFill>
              </a:rPr>
              <a:t>a</a:t>
            </a:r>
            <a:r>
              <a:rPr lang="en-US" altLang="zh-CN" sz="2800" dirty="0" err="1" smtClean="0"/>
              <a:t>b</a:t>
            </a:r>
            <a:r>
              <a:rPr lang="en-US" altLang="zh-CN" sz="2800" dirty="0"/>
              <a:t> </a:t>
            </a:r>
            <a:r>
              <a:rPr lang="en-US" altLang="zh-CN" sz="2800" dirty="0" smtClean="0"/>
              <a:t> </a:t>
            </a:r>
            <a:r>
              <a:rPr lang="en-US" altLang="zh-CN" sz="2800" dirty="0"/>
              <a:t/>
            </a:r>
            <a:br>
              <a:rPr lang="en-US" altLang="zh-CN" sz="2800" dirty="0"/>
            </a:br>
            <a:endParaRPr lang="en-US" altLang="zh-CN" sz="2800" dirty="0"/>
          </a:p>
          <a:p>
            <a:pPr lvl="1" eaLnBrk="1" hangingPunct="1"/>
            <a:endParaRPr lang="zh-CN" altLang="en-US" dirty="0" smtClean="0"/>
          </a:p>
        </p:txBody>
      </p:sp>
      <p:sp>
        <p:nvSpPr>
          <p:cNvPr id="4" name="Rectangle 2"/>
          <p:cNvSpPr txBox="1">
            <a:spLocks noChangeArrowheads="1"/>
          </p:cNvSpPr>
          <p:nvPr/>
        </p:nvSpPr>
        <p:spPr>
          <a:xfrm>
            <a:off x="539552" y="1196752"/>
            <a:ext cx="7886700" cy="495211"/>
          </a:xfrm>
          <a:prstGeom prst="rect">
            <a:avLst/>
          </a:prstGeom>
        </p:spPr>
        <p:txBody>
          <a:bodyPr vert="horz" lIns="91440" tIns="45720" rIns="91440" bIns="45720" rtlCol="0" anchor="b" anchorCtr="0">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endParaRPr lang="zh-CN" altLang="en-US" dirty="0" smtClean="0"/>
          </a:p>
        </p:txBody>
      </p:sp>
      <p:sp>
        <p:nvSpPr>
          <p:cNvPr id="2" name="矩形 1"/>
          <p:cNvSpPr/>
          <p:nvPr/>
        </p:nvSpPr>
        <p:spPr>
          <a:xfrm>
            <a:off x="6156176" y="2708920"/>
            <a:ext cx="1627369" cy="523220"/>
          </a:xfrm>
          <a:prstGeom prst="rect">
            <a:avLst/>
          </a:prstGeom>
        </p:spPr>
        <p:txBody>
          <a:bodyPr wrap="none">
            <a:spAutoFit/>
          </a:bodyPr>
          <a:lstStyle/>
          <a:p>
            <a:r>
              <a:rPr lang="zh-CN" altLang="en-US" sz="2800" b="1" dirty="0" smtClean="0">
                <a:solidFill>
                  <a:srgbClr val="C00000"/>
                </a:solidFill>
              </a:rPr>
              <a:t>近似匹配</a:t>
            </a:r>
            <a:endParaRPr lang="zh-CN" altLang="en-US" sz="2800" b="1" dirty="0">
              <a:solidFill>
                <a:srgbClr val="C00000"/>
              </a:solidFill>
            </a:endParaRPr>
          </a:p>
        </p:txBody>
      </p:sp>
    </p:spTree>
    <p:extLst>
      <p:ext uri="{BB962C8B-B14F-4D97-AF65-F5344CB8AC3E}">
        <p14:creationId xmlns:p14="http://schemas.microsoft.com/office/powerpoint/2010/main" val="19195461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body" idx="1"/>
          </p:nvPr>
        </p:nvSpPr>
        <p:spPr>
          <a:xfrm>
            <a:off x="323528" y="1052736"/>
            <a:ext cx="8229600" cy="4392488"/>
          </a:xfrm>
        </p:spPr>
        <p:txBody>
          <a:bodyPr>
            <a:normAutofit/>
          </a:bodyPr>
          <a:lstStyle/>
          <a:p>
            <a:pPr eaLnBrk="1" hangingPunct="1"/>
            <a:r>
              <a:rPr lang="zh-CN" altLang="en-US" sz="2800" dirty="0" smtClean="0"/>
              <a:t>最长公共子串（</a:t>
            </a:r>
            <a:r>
              <a:rPr lang="en-US" altLang="zh-CN" sz="2800" dirty="0" smtClean="0"/>
              <a:t>Longest common substring, </a:t>
            </a:r>
            <a:r>
              <a:rPr lang="zh-CN" altLang="en-US" sz="2800" dirty="0" smtClean="0"/>
              <a:t>简称</a:t>
            </a:r>
            <a:r>
              <a:rPr lang="en-US" altLang="zh-CN" sz="2800" dirty="0" smtClean="0"/>
              <a:t>LCS</a:t>
            </a:r>
            <a:r>
              <a:rPr lang="zh-CN" altLang="en-US" sz="2800" dirty="0" smtClean="0"/>
              <a:t>）</a:t>
            </a:r>
            <a:r>
              <a:rPr lang="zh-CN" altLang="en-US" sz="2800" dirty="0" smtClean="0"/>
              <a:t>问题</a:t>
            </a:r>
            <a:endParaRPr lang="en-US" altLang="zh-CN" sz="2800" dirty="0" smtClean="0"/>
          </a:p>
          <a:p>
            <a:pPr eaLnBrk="1" hangingPunct="1"/>
            <a:endParaRPr lang="zh-CN" altLang="en-US" sz="2800" dirty="0" smtClean="0"/>
          </a:p>
          <a:p>
            <a:pPr lvl="1" eaLnBrk="1" hangingPunct="1"/>
            <a:r>
              <a:rPr lang="zh-CN" altLang="en-US" sz="2400" dirty="0" smtClean="0"/>
              <a:t>最求出给定的一组字符串的长度最大的共有的子字符串</a:t>
            </a:r>
            <a:endParaRPr lang="zh-CN" altLang="zh-CN" sz="2400" dirty="0" smtClean="0"/>
          </a:p>
          <a:p>
            <a:pPr lvl="1" eaLnBrk="1" hangingPunct="1"/>
            <a:r>
              <a:rPr lang="zh-CN" altLang="en-US" sz="2400" dirty="0" smtClean="0"/>
              <a:t>举例，以下三个字符串的</a:t>
            </a:r>
            <a:r>
              <a:rPr lang="en-US" altLang="zh-CN" sz="2400" dirty="0" smtClean="0"/>
              <a:t>LCS</a:t>
            </a:r>
            <a:r>
              <a:rPr lang="zh-CN" altLang="en-US" sz="2400" dirty="0" smtClean="0"/>
              <a:t>就是 </a:t>
            </a:r>
            <a:r>
              <a:rPr lang="en-US" altLang="zh-CN" sz="2400" dirty="0" err="1" smtClean="0"/>
              <a:t>cde</a:t>
            </a:r>
            <a:r>
              <a:rPr lang="zh-CN" altLang="en-US" sz="2400" dirty="0" smtClean="0"/>
              <a:t> </a:t>
            </a:r>
            <a:br>
              <a:rPr lang="zh-CN" altLang="en-US" sz="2400" dirty="0" smtClean="0"/>
            </a:br>
            <a:r>
              <a:rPr lang="zh-CN" altLang="en-US" sz="2400" dirty="0" smtClean="0"/>
              <a:t>   </a:t>
            </a:r>
            <a:r>
              <a:rPr lang="en-US" altLang="zh-CN" sz="2400" dirty="0" err="1" smtClean="0"/>
              <a:t>ab</a:t>
            </a:r>
            <a:r>
              <a:rPr lang="en-US" altLang="zh-CN" sz="2400" dirty="0" err="1" smtClean="0">
                <a:solidFill>
                  <a:srgbClr val="FF0000"/>
                </a:solidFill>
              </a:rPr>
              <a:t>cde</a:t>
            </a:r>
            <a:r>
              <a:rPr lang="en-US" altLang="zh-CN" sz="2400" dirty="0" smtClean="0"/>
              <a:t>  </a:t>
            </a:r>
            <a:br>
              <a:rPr lang="en-US" altLang="zh-CN" sz="2400" dirty="0" smtClean="0"/>
            </a:br>
            <a:r>
              <a:rPr lang="en-US" altLang="zh-CN" sz="2400" dirty="0" smtClean="0"/>
              <a:t>   </a:t>
            </a:r>
            <a:r>
              <a:rPr lang="en-US" altLang="zh-CN" sz="2400" dirty="0" err="1" smtClean="0">
                <a:solidFill>
                  <a:srgbClr val="FF0000"/>
                </a:solidFill>
              </a:rPr>
              <a:t>cde</a:t>
            </a:r>
            <a:r>
              <a:rPr lang="en-US" altLang="zh-CN" sz="2400" dirty="0" err="1" smtClean="0"/>
              <a:t>f</a:t>
            </a:r>
            <a:r>
              <a:rPr lang="en-US" altLang="zh-CN" sz="2400" dirty="0" smtClean="0"/>
              <a:t>  </a:t>
            </a:r>
            <a:br>
              <a:rPr lang="en-US" altLang="zh-CN" sz="2400" dirty="0" smtClean="0"/>
            </a:br>
            <a:r>
              <a:rPr lang="en-US" altLang="zh-CN" sz="2400" dirty="0" smtClean="0"/>
              <a:t>   </a:t>
            </a:r>
            <a:r>
              <a:rPr lang="en-US" altLang="zh-CN" sz="2400" dirty="0" err="1" smtClean="0"/>
              <a:t>c</a:t>
            </a:r>
            <a:r>
              <a:rPr lang="en-US" altLang="zh-CN" sz="2400" dirty="0" err="1" smtClean="0">
                <a:solidFill>
                  <a:srgbClr val="FF0000"/>
                </a:solidFill>
              </a:rPr>
              <a:t>cde</a:t>
            </a:r>
            <a:r>
              <a:rPr lang="en-US" altLang="zh-CN" sz="2400" dirty="0" smtClean="0"/>
              <a:t> </a:t>
            </a:r>
          </a:p>
          <a:p>
            <a:pPr lvl="1" eaLnBrk="1" hangingPunct="1"/>
            <a:r>
              <a:rPr lang="zh-CN" altLang="en-US" sz="2400" dirty="0" smtClean="0"/>
              <a:t>用处：查找网络传输数据中的最长相同</a:t>
            </a:r>
            <a:r>
              <a:rPr lang="zh-CN" altLang="en-US" sz="2400" dirty="0" smtClean="0"/>
              <a:t>片段</a:t>
            </a:r>
            <a:endParaRPr lang="zh-CN" altLang="en-US" sz="2400" dirty="0" smtClean="0"/>
          </a:p>
        </p:txBody>
      </p:sp>
    </p:spTree>
    <p:extLst>
      <p:ext uri="{BB962C8B-B14F-4D97-AF65-F5344CB8AC3E}">
        <p14:creationId xmlns:p14="http://schemas.microsoft.com/office/powerpoint/2010/main" val="97788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2</a:t>
            </a:fld>
            <a:endParaRPr lang="en-US" altLang="zh-CN" sz="1400" dirty="0"/>
          </a:p>
        </p:txBody>
      </p:sp>
      <p:sp>
        <p:nvSpPr>
          <p:cNvPr id="392194" name="Rectangle 2"/>
          <p:cNvSpPr>
            <a:spLocks noGrp="1" noRot="1" noChangeArrowheads="1"/>
          </p:cNvSpPr>
          <p:nvPr>
            <p:ph type="title"/>
          </p:nvPr>
        </p:nvSpPr>
        <p:spPr>
          <a:xfrm>
            <a:off x="120269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AC</a:t>
            </a:r>
            <a:r>
              <a:rPr lang="zh-CN" altLang="en-US" dirty="0">
                <a:effectLst>
                  <a:outerShdw blurRad="38100" dist="38100" dir="2700000">
                    <a:srgbClr val="000000"/>
                  </a:outerShdw>
                </a:effectLst>
              </a:rPr>
              <a:t>算法与</a:t>
            </a:r>
            <a:r>
              <a:rPr lang="en-US" altLang="zh-CN" dirty="0">
                <a:effectLst>
                  <a:outerShdw blurRad="38100" dist="38100" dir="2700000">
                    <a:srgbClr val="000000"/>
                  </a:outerShdw>
                </a:effectLst>
              </a:rPr>
              <a:t>Wu-Manber</a:t>
            </a:r>
            <a:r>
              <a:rPr lang="zh-CN" altLang="en-US" dirty="0">
                <a:effectLst>
                  <a:outerShdw blurRad="38100" dist="38100" dir="2700000">
                    <a:srgbClr val="000000"/>
                  </a:outerShdw>
                </a:effectLst>
              </a:rPr>
              <a:t>算法比较</a:t>
            </a:r>
          </a:p>
        </p:txBody>
      </p:sp>
      <p:sp>
        <p:nvSpPr>
          <p:cNvPr id="229379" name="Rectangle 3"/>
          <p:cNvSpPr>
            <a:spLocks noGrp="1" noRot="1"/>
          </p:cNvSpPr>
          <p:nvPr>
            <p:ph idx="1"/>
          </p:nvPr>
        </p:nvSpPr>
        <p:spPr/>
        <p:txBody>
          <a:bodyPr vert="horz" wrap="square" lIns="91440" tIns="45720" rIns="91440" bIns="45720" anchor="t"/>
          <a:lstStyle/>
          <a:p>
            <a:pPr eaLnBrk="1" hangingPunct="1">
              <a:lnSpc>
                <a:spcPct val="120000"/>
              </a:lnSpc>
              <a:buNone/>
            </a:pPr>
            <a:r>
              <a:rPr lang="en-US" altLang="zh-CN" sz="2400" dirty="0"/>
              <a:t>(1) </a:t>
            </a:r>
            <a:r>
              <a:rPr lang="zh-CN" altLang="en-US" sz="2400" dirty="0"/>
              <a:t>测试环境</a:t>
            </a:r>
          </a:p>
          <a:p>
            <a:pPr eaLnBrk="1" hangingPunct="1">
              <a:lnSpc>
                <a:spcPct val="120000"/>
              </a:lnSpc>
              <a:buNone/>
            </a:pPr>
            <a:r>
              <a:rPr lang="zh-CN" altLang="en-US" sz="2400" dirty="0"/>
              <a:t>		方正个人电脑</a:t>
            </a:r>
            <a:r>
              <a:rPr lang="en-US" altLang="zh-CN" sz="2400" dirty="0"/>
              <a:t>, </a:t>
            </a:r>
            <a:r>
              <a:rPr lang="zh-CN" altLang="en-US" sz="2400" dirty="0"/>
              <a:t>配置如下</a:t>
            </a:r>
            <a:r>
              <a:rPr lang="en-US" altLang="zh-CN" sz="2400" dirty="0"/>
              <a:t>: CPU </a:t>
            </a:r>
            <a:r>
              <a:rPr lang="zh-CN" altLang="en-US" sz="2400" dirty="0"/>
              <a:t>是</a:t>
            </a:r>
            <a:r>
              <a:rPr lang="en-US" altLang="zh-CN" sz="2400" dirty="0"/>
              <a:t>Intel Pentinum IV2. 4GHz ,</a:t>
            </a:r>
            <a:r>
              <a:rPr lang="zh-CN" altLang="en-US" sz="2400" dirty="0"/>
              <a:t>内存</a:t>
            </a:r>
            <a:r>
              <a:rPr lang="en-US" altLang="zh-CN" sz="2400" dirty="0"/>
              <a:t>512M , </a:t>
            </a:r>
            <a:r>
              <a:rPr lang="zh-CN" altLang="en-US" sz="2400" dirty="0"/>
              <a:t>硬盘</a:t>
            </a:r>
            <a:r>
              <a:rPr lang="en-US" altLang="zh-CN" sz="2400" dirty="0"/>
              <a:t>80G, </a:t>
            </a:r>
            <a:r>
              <a:rPr lang="zh-CN" altLang="en-US" sz="2400" dirty="0"/>
              <a:t>操作系统</a:t>
            </a:r>
            <a:r>
              <a:rPr lang="en-US" altLang="zh-CN" sz="2400" dirty="0"/>
              <a:t>Windows 2000 Server ,</a:t>
            </a:r>
            <a:r>
              <a:rPr lang="zh-CN" altLang="en-US" sz="2400" dirty="0"/>
              <a:t>算法实现环境是</a:t>
            </a:r>
            <a:r>
              <a:rPr lang="en-US" altLang="zh-CN" sz="2400" dirty="0"/>
              <a:t>Visual C+ + 6. 0 </a:t>
            </a:r>
            <a:r>
              <a:rPr lang="zh-CN" altLang="en-US" sz="2400" dirty="0"/>
              <a:t>。</a:t>
            </a:r>
          </a:p>
          <a:p>
            <a:pPr eaLnBrk="1" hangingPunct="1">
              <a:lnSpc>
                <a:spcPct val="120000"/>
              </a:lnSpc>
              <a:buNone/>
            </a:pPr>
            <a:r>
              <a:rPr lang="zh-CN" altLang="en-US" sz="2400" dirty="0"/>
              <a:t>		测试</a:t>
            </a:r>
            <a:r>
              <a:rPr lang="en-US" altLang="zh-CN" sz="2400" dirty="0"/>
              <a:t>Aho-Corasick </a:t>
            </a:r>
            <a:r>
              <a:rPr lang="zh-CN" altLang="en-US" sz="2400" dirty="0"/>
              <a:t>和</a:t>
            </a:r>
            <a:r>
              <a:rPr lang="en-US" altLang="zh-CN" sz="2400" dirty="0"/>
              <a:t>Wu-Manber </a:t>
            </a:r>
            <a:r>
              <a:rPr lang="zh-CN" altLang="en-US" sz="2400" dirty="0"/>
              <a:t>两种算法</a:t>
            </a:r>
            <a:r>
              <a:rPr lang="en-US" altLang="zh-CN" sz="2400" dirty="0"/>
              <a:t>,</a:t>
            </a:r>
            <a:r>
              <a:rPr lang="zh-CN" altLang="en-US" sz="2400" dirty="0"/>
              <a:t>所使用的中文语料长度为</a:t>
            </a:r>
            <a:r>
              <a:rPr lang="en-US" altLang="zh-CN" sz="2400" dirty="0"/>
              <a:t>5 ,797 ,998 </a:t>
            </a:r>
            <a:r>
              <a:rPr lang="zh-CN" altLang="en-US" sz="2400" dirty="0"/>
              <a:t>字节</a:t>
            </a:r>
            <a:r>
              <a:rPr lang="en-US" altLang="zh-CN" sz="2400" dirty="0"/>
              <a:t>;</a:t>
            </a:r>
            <a:r>
              <a:rPr lang="zh-CN" altLang="en-US" sz="2400" dirty="0"/>
              <a:t>英文语料长度为</a:t>
            </a:r>
            <a:r>
              <a:rPr lang="en-US" altLang="zh-CN" sz="2400" dirty="0"/>
              <a:t>4 ,296 ,532 </a:t>
            </a:r>
            <a:r>
              <a:rPr lang="zh-CN" altLang="en-US" sz="2400" dirty="0"/>
              <a:t>字节。</a:t>
            </a:r>
          </a:p>
        </p:txBody>
      </p:sp>
    </p:spTree>
    <p:extLst>
      <p:ext uri="{BB962C8B-B14F-4D97-AF65-F5344CB8AC3E}">
        <p14:creationId xmlns:p14="http://schemas.microsoft.com/office/powerpoint/2010/main" val="3908913707"/>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body" idx="1"/>
          </p:nvPr>
        </p:nvSpPr>
        <p:spPr>
          <a:xfrm>
            <a:off x="467544" y="1196752"/>
            <a:ext cx="8229600" cy="5068888"/>
          </a:xfrm>
        </p:spPr>
        <p:txBody>
          <a:bodyPr/>
          <a:lstStyle/>
          <a:p>
            <a:pPr eaLnBrk="1" hangingPunct="1"/>
            <a:r>
              <a:rPr lang="zh-CN" altLang="en-US" sz="2800" dirty="0" smtClean="0">
                <a:solidFill>
                  <a:srgbClr val="C00000"/>
                </a:solidFill>
              </a:rPr>
              <a:t>方法</a:t>
            </a:r>
          </a:p>
          <a:p>
            <a:pPr lvl="1" eaLnBrk="1" hangingPunct="1">
              <a:lnSpc>
                <a:spcPct val="150000"/>
              </a:lnSpc>
              <a:buFont typeface="Wingdings" panose="05000000000000000000" pitchFamily="2" charset="2"/>
              <a:buChar char="p"/>
            </a:pPr>
            <a:r>
              <a:rPr lang="zh-CN" altLang="en-US" sz="2400" dirty="0" smtClean="0"/>
              <a:t> 广义</a:t>
            </a:r>
            <a:r>
              <a:rPr lang="zh-CN" altLang="en-US" sz="2400" dirty="0" smtClean="0"/>
              <a:t>后缀树（</a:t>
            </a:r>
            <a:r>
              <a:rPr lang="en-US" altLang="zh-CN" sz="2400" dirty="0" smtClean="0"/>
              <a:t>Generalized Suffix Tree</a:t>
            </a:r>
            <a:r>
              <a:rPr lang="zh-CN" altLang="en-US" sz="2400" dirty="0" smtClean="0"/>
              <a:t>，简称</a:t>
            </a:r>
            <a:r>
              <a:rPr lang="en-US" altLang="zh-CN" sz="2400" dirty="0" smtClean="0"/>
              <a:t>GST)</a:t>
            </a:r>
            <a:r>
              <a:rPr lang="zh-CN" altLang="en-US" sz="2400" dirty="0" smtClean="0"/>
              <a:t>算法 </a:t>
            </a:r>
          </a:p>
          <a:p>
            <a:pPr lvl="1" eaLnBrk="1" hangingPunct="1">
              <a:lnSpc>
                <a:spcPct val="150000"/>
              </a:lnSpc>
              <a:buFont typeface="Wingdings" panose="05000000000000000000" pitchFamily="2" charset="2"/>
              <a:buChar char="p"/>
            </a:pPr>
            <a:r>
              <a:rPr lang="zh-CN" altLang="en-US" sz="2400" dirty="0" smtClean="0"/>
              <a:t> 把</a:t>
            </a:r>
            <a:r>
              <a:rPr lang="zh-CN" altLang="en-US" sz="2400" dirty="0" smtClean="0"/>
              <a:t>给定的</a:t>
            </a:r>
            <a:r>
              <a:rPr lang="en-US" altLang="zh-CN" sz="2400" dirty="0" smtClean="0"/>
              <a:t>N</a:t>
            </a:r>
            <a:r>
              <a:rPr lang="zh-CN" altLang="en-US" sz="2400" dirty="0" smtClean="0"/>
              <a:t>个源字符串的所有的后缀建成一颗</a:t>
            </a:r>
            <a:r>
              <a:rPr lang="zh-CN" altLang="en-US" sz="2400" dirty="0" smtClean="0"/>
              <a:t>树</a:t>
            </a:r>
            <a:endParaRPr lang="en-US" altLang="zh-CN" sz="2400" dirty="0" smtClean="0"/>
          </a:p>
          <a:p>
            <a:pPr lvl="2" eaLnBrk="1" hangingPunct="1">
              <a:lnSpc>
                <a:spcPct val="150000"/>
              </a:lnSpc>
              <a:buFont typeface="Wingdings" panose="05000000000000000000" pitchFamily="2" charset="2"/>
              <a:buChar char="ü"/>
            </a:pPr>
            <a:r>
              <a:rPr lang="zh-CN" altLang="zh-CN" sz="2800" dirty="0" smtClean="0"/>
              <a:t>所有</a:t>
            </a:r>
            <a:r>
              <a:rPr lang="zh-CN" altLang="zh-CN" sz="2800" dirty="0" smtClean="0"/>
              <a:t>后缀</a:t>
            </a:r>
            <a:endParaRPr lang="zh-CN" altLang="en-US" sz="2800" dirty="0" smtClean="0"/>
          </a:p>
          <a:p>
            <a:pPr lvl="2" eaLnBrk="1" hangingPunct="1">
              <a:lnSpc>
                <a:spcPct val="150000"/>
              </a:lnSpc>
              <a:buFont typeface="Wingdings" panose="05000000000000000000" pitchFamily="2" charset="2"/>
              <a:buChar char="ü"/>
            </a:pPr>
            <a:r>
              <a:rPr lang="zh-CN" altLang="zh-CN" sz="2800" dirty="0" smtClean="0"/>
              <a:t>构建树</a:t>
            </a:r>
            <a:endParaRPr lang="zh-CN" altLang="en-US" sz="2800" dirty="0" smtClean="0"/>
          </a:p>
          <a:p>
            <a:pPr lvl="2" eaLnBrk="1" hangingPunct="1">
              <a:lnSpc>
                <a:spcPct val="150000"/>
              </a:lnSpc>
              <a:buFont typeface="Wingdings" panose="05000000000000000000" pitchFamily="2" charset="2"/>
              <a:buChar char="ü"/>
            </a:pPr>
            <a:r>
              <a:rPr lang="zh-CN" altLang="zh-CN" sz="2800" dirty="0" smtClean="0"/>
              <a:t>通过树的查找，获得最大公共子串</a:t>
            </a:r>
          </a:p>
        </p:txBody>
      </p:sp>
    </p:spTree>
    <p:extLst>
      <p:ext uri="{BB962C8B-B14F-4D97-AF65-F5344CB8AC3E}">
        <p14:creationId xmlns:p14="http://schemas.microsoft.com/office/powerpoint/2010/main" val="25071876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type="body" idx="1"/>
          </p:nvPr>
        </p:nvSpPr>
        <p:spPr>
          <a:xfrm>
            <a:off x="467544" y="1124744"/>
            <a:ext cx="8229600" cy="5068888"/>
          </a:xfrm>
        </p:spPr>
        <p:txBody>
          <a:bodyPr/>
          <a:lstStyle/>
          <a:p>
            <a:pPr eaLnBrk="1" hangingPunct="1">
              <a:lnSpc>
                <a:spcPct val="150000"/>
              </a:lnSpc>
            </a:pPr>
            <a:r>
              <a:rPr lang="zh-CN" altLang="en-US" sz="2400" dirty="0" smtClean="0"/>
              <a:t>字符串后缀的提取</a:t>
            </a:r>
          </a:p>
          <a:p>
            <a:pPr lvl="1" eaLnBrk="1" hangingPunct="1">
              <a:lnSpc>
                <a:spcPct val="150000"/>
              </a:lnSpc>
            </a:pPr>
            <a:r>
              <a:rPr lang="zh-CN" altLang="en-US" sz="2400" dirty="0" smtClean="0"/>
              <a:t>以字符串 </a:t>
            </a:r>
            <a:r>
              <a:rPr lang="en-US" altLang="zh-CN" sz="2400" dirty="0" err="1" smtClean="0">
                <a:solidFill>
                  <a:srgbClr val="C00000"/>
                </a:solidFill>
              </a:rPr>
              <a:t>aboreabo</a:t>
            </a:r>
            <a:r>
              <a:rPr lang="zh-CN" altLang="en-US" sz="2400" dirty="0" smtClean="0"/>
              <a:t>为例，把它的所有后缀按字典顺序排列后为：</a:t>
            </a:r>
          </a:p>
          <a:p>
            <a:pPr lvl="2" eaLnBrk="1" hangingPunct="1">
              <a:lnSpc>
                <a:spcPct val="100000"/>
              </a:lnSpc>
            </a:pPr>
            <a:r>
              <a:rPr lang="en-US" altLang="zh-CN" dirty="0" smtClean="0">
                <a:solidFill>
                  <a:srgbClr val="C00000"/>
                </a:solidFill>
              </a:rPr>
              <a:t>abo</a:t>
            </a:r>
          </a:p>
          <a:p>
            <a:pPr lvl="2" eaLnBrk="1" hangingPunct="1">
              <a:lnSpc>
                <a:spcPct val="100000"/>
              </a:lnSpc>
            </a:pPr>
            <a:r>
              <a:rPr lang="en-US" altLang="zh-CN" dirty="0" err="1" smtClean="0">
                <a:solidFill>
                  <a:srgbClr val="C00000"/>
                </a:solidFill>
              </a:rPr>
              <a:t>aboreabo</a:t>
            </a:r>
            <a:endParaRPr lang="en-US" altLang="zh-CN" dirty="0" smtClean="0">
              <a:solidFill>
                <a:srgbClr val="C00000"/>
              </a:solidFill>
            </a:endParaRPr>
          </a:p>
          <a:p>
            <a:pPr lvl="2" eaLnBrk="1" hangingPunct="1">
              <a:lnSpc>
                <a:spcPct val="100000"/>
              </a:lnSpc>
            </a:pPr>
            <a:r>
              <a:rPr lang="en-US" altLang="zh-CN" dirty="0" err="1" smtClean="0">
                <a:solidFill>
                  <a:srgbClr val="C00000"/>
                </a:solidFill>
              </a:rPr>
              <a:t>bo</a:t>
            </a:r>
            <a:endParaRPr lang="en-US" altLang="zh-CN" dirty="0" smtClean="0">
              <a:solidFill>
                <a:srgbClr val="C00000"/>
              </a:solidFill>
            </a:endParaRPr>
          </a:p>
          <a:p>
            <a:pPr lvl="2" eaLnBrk="1" hangingPunct="1">
              <a:lnSpc>
                <a:spcPct val="100000"/>
              </a:lnSpc>
            </a:pPr>
            <a:r>
              <a:rPr lang="en-US" altLang="zh-CN" dirty="0" err="1" smtClean="0">
                <a:solidFill>
                  <a:srgbClr val="C00000"/>
                </a:solidFill>
              </a:rPr>
              <a:t>boreabo</a:t>
            </a:r>
            <a:endParaRPr lang="en-US" altLang="zh-CN" dirty="0" smtClean="0">
              <a:solidFill>
                <a:srgbClr val="C00000"/>
              </a:solidFill>
            </a:endParaRPr>
          </a:p>
          <a:p>
            <a:pPr lvl="2" eaLnBrk="1" hangingPunct="1">
              <a:lnSpc>
                <a:spcPct val="100000"/>
              </a:lnSpc>
            </a:pPr>
            <a:r>
              <a:rPr lang="en-US" altLang="zh-CN" dirty="0" err="1" smtClean="0">
                <a:solidFill>
                  <a:srgbClr val="C00000"/>
                </a:solidFill>
              </a:rPr>
              <a:t>eabo</a:t>
            </a:r>
            <a:endParaRPr lang="en-US" altLang="zh-CN" dirty="0" smtClean="0">
              <a:solidFill>
                <a:srgbClr val="C00000"/>
              </a:solidFill>
            </a:endParaRPr>
          </a:p>
          <a:p>
            <a:pPr lvl="2" eaLnBrk="1" hangingPunct="1">
              <a:lnSpc>
                <a:spcPct val="100000"/>
              </a:lnSpc>
            </a:pPr>
            <a:r>
              <a:rPr lang="en-US" altLang="zh-CN" dirty="0" smtClean="0">
                <a:solidFill>
                  <a:srgbClr val="C00000"/>
                </a:solidFill>
              </a:rPr>
              <a:t>o</a:t>
            </a:r>
          </a:p>
          <a:p>
            <a:pPr lvl="2" eaLnBrk="1" hangingPunct="1">
              <a:lnSpc>
                <a:spcPct val="100000"/>
              </a:lnSpc>
            </a:pPr>
            <a:r>
              <a:rPr lang="en-US" altLang="zh-CN" dirty="0" err="1" smtClean="0">
                <a:solidFill>
                  <a:srgbClr val="C00000"/>
                </a:solidFill>
              </a:rPr>
              <a:t>oreabo</a:t>
            </a:r>
            <a:endParaRPr lang="en-US" altLang="zh-CN" dirty="0" smtClean="0">
              <a:solidFill>
                <a:srgbClr val="C00000"/>
              </a:solidFill>
            </a:endParaRPr>
          </a:p>
          <a:p>
            <a:pPr lvl="2" eaLnBrk="1" hangingPunct="1">
              <a:lnSpc>
                <a:spcPct val="100000"/>
              </a:lnSpc>
            </a:pPr>
            <a:r>
              <a:rPr lang="en-US" altLang="zh-CN" dirty="0" err="1" smtClean="0">
                <a:solidFill>
                  <a:srgbClr val="C00000"/>
                </a:solidFill>
              </a:rPr>
              <a:t>reabo</a:t>
            </a:r>
            <a:endParaRPr lang="en-US" altLang="zh-CN" dirty="0" smtClean="0">
              <a:solidFill>
                <a:srgbClr val="C00000"/>
              </a:solidFill>
            </a:endParaRPr>
          </a:p>
          <a:p>
            <a:pPr lvl="1" eaLnBrk="1" hangingPunct="1">
              <a:lnSpc>
                <a:spcPct val="150000"/>
              </a:lnSpc>
            </a:pPr>
            <a:r>
              <a:rPr lang="zh-CN" altLang="en-US" sz="2400" dirty="0" smtClean="0"/>
              <a:t>任意一个子串都可以看作某一个后缀的前缀</a:t>
            </a:r>
            <a:endParaRPr lang="zh-CN" altLang="en-US" sz="2000" dirty="0" smtClean="0"/>
          </a:p>
        </p:txBody>
      </p:sp>
    </p:spTree>
    <p:extLst>
      <p:ext uri="{BB962C8B-B14F-4D97-AF65-F5344CB8AC3E}">
        <p14:creationId xmlns:p14="http://schemas.microsoft.com/office/powerpoint/2010/main" val="140217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type="body" idx="1"/>
          </p:nvPr>
        </p:nvSpPr>
        <p:spPr>
          <a:xfrm>
            <a:off x="467544" y="1196752"/>
            <a:ext cx="8229600" cy="5068888"/>
          </a:xfrm>
        </p:spPr>
        <p:txBody>
          <a:bodyPr/>
          <a:lstStyle/>
          <a:p>
            <a:pPr eaLnBrk="1" hangingPunct="1">
              <a:lnSpc>
                <a:spcPct val="90000"/>
              </a:lnSpc>
            </a:pPr>
            <a:r>
              <a:rPr lang="en-US" altLang="zh-CN" sz="2400" dirty="0" smtClean="0"/>
              <a:t>GST</a:t>
            </a:r>
            <a:r>
              <a:rPr lang="zh-CN" altLang="en-US" sz="2400" dirty="0" smtClean="0"/>
              <a:t>的特点</a:t>
            </a:r>
            <a:endParaRPr lang="zh-CN" sz="2400" dirty="0" smtClean="0"/>
          </a:p>
          <a:p>
            <a:pPr lvl="1" eaLnBrk="1" hangingPunct="1">
              <a:lnSpc>
                <a:spcPct val="90000"/>
              </a:lnSpc>
            </a:pPr>
            <a:r>
              <a:rPr lang="zh-CN" altLang="en-US" sz="2400" dirty="0" smtClean="0"/>
              <a:t>树的每个节点是一个字符，树根是空字符串“”</a:t>
            </a:r>
            <a:endParaRPr lang="zh-CN" altLang="zh-CN" sz="2400" dirty="0" smtClean="0"/>
          </a:p>
          <a:p>
            <a:pPr lvl="1" eaLnBrk="1" hangingPunct="1">
              <a:lnSpc>
                <a:spcPct val="90000"/>
              </a:lnSpc>
            </a:pPr>
            <a:r>
              <a:rPr lang="zh-CN" altLang="en-US" sz="2400" dirty="0" smtClean="0"/>
              <a:t>任意一个后缀子串都可以由一条从根开始的路径表达 </a:t>
            </a:r>
            <a:br>
              <a:rPr lang="zh-CN" altLang="en-US" sz="2400" dirty="0" smtClean="0"/>
            </a:br>
            <a:r>
              <a:rPr lang="zh-CN" altLang="en-US" sz="2400" dirty="0" smtClean="0"/>
              <a:t>    （将这条路径上的节点字符依次拼接起来就可以得到这个后缀）</a:t>
            </a:r>
            <a:endParaRPr lang="zh-CN" altLang="zh-CN" sz="2400" dirty="0" smtClean="0"/>
          </a:p>
          <a:p>
            <a:pPr lvl="1" eaLnBrk="1" hangingPunct="1">
              <a:lnSpc>
                <a:spcPct val="90000"/>
              </a:lnSpc>
            </a:pPr>
            <a:r>
              <a:rPr lang="zh-CN" altLang="en-US" sz="2400" dirty="0" smtClean="0"/>
              <a:t>任意一个子串都可以由一条从根开始的路径表达，我们可以从根节点开始一个字符一个字符的跟踪这条路径从而得到任意一个子串</a:t>
            </a:r>
            <a:endParaRPr lang="zh-CN" altLang="zh-CN" sz="2400" dirty="0" smtClean="0"/>
          </a:p>
          <a:p>
            <a:pPr lvl="1" eaLnBrk="1" hangingPunct="1">
              <a:lnSpc>
                <a:spcPct val="90000"/>
              </a:lnSpc>
            </a:pPr>
            <a:r>
              <a:rPr lang="zh-CN" altLang="en-US" sz="2400" dirty="0" smtClean="0"/>
              <a:t>为了满足查找公共子串的需求，每个节点还应该有从属于哪个源字符串的信息 </a:t>
            </a:r>
            <a:endParaRPr lang="zh-CN" altLang="zh-CN" sz="2400" dirty="0" smtClean="0"/>
          </a:p>
          <a:p>
            <a:pPr lvl="1" eaLnBrk="1" hangingPunct="1">
              <a:lnSpc>
                <a:spcPct val="90000"/>
              </a:lnSpc>
            </a:pPr>
            <a:r>
              <a:rPr lang="zh-CN" altLang="en-US" sz="2400" dirty="0" smtClean="0"/>
              <a:t>在这棵</a:t>
            </a:r>
            <a:r>
              <a:rPr lang="en-US" altLang="zh-CN" sz="2400" dirty="0" smtClean="0"/>
              <a:t>GST</a:t>
            </a:r>
            <a:r>
              <a:rPr lang="zh-CN" altLang="en-US" sz="2400" dirty="0" smtClean="0"/>
              <a:t>树上，如果找到深度最大并且从属于所有源字串的节点，那么把从根到这个节点的路径上的所有节点字符串拼接起来就是</a:t>
            </a:r>
            <a:r>
              <a:rPr lang="en-US" altLang="zh-CN" sz="2400" dirty="0" smtClean="0"/>
              <a:t>LCS </a:t>
            </a:r>
          </a:p>
        </p:txBody>
      </p:sp>
    </p:spTree>
    <p:extLst>
      <p:ext uri="{BB962C8B-B14F-4D97-AF65-F5344CB8AC3E}">
        <p14:creationId xmlns:p14="http://schemas.microsoft.com/office/powerpoint/2010/main" val="33853896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type="body" idx="1"/>
          </p:nvPr>
        </p:nvSpPr>
        <p:spPr>
          <a:xfrm>
            <a:off x="467544" y="1124744"/>
            <a:ext cx="8507413" cy="5068888"/>
          </a:xfrm>
        </p:spPr>
        <p:txBody>
          <a:bodyPr>
            <a:normAutofit lnSpcReduction="10000"/>
          </a:bodyPr>
          <a:lstStyle/>
          <a:p>
            <a:pPr eaLnBrk="1" hangingPunct="1">
              <a:lnSpc>
                <a:spcPct val="150000"/>
              </a:lnSpc>
            </a:pPr>
            <a:r>
              <a:rPr lang="zh-CN" altLang="en-US" sz="2400" dirty="0" smtClean="0"/>
              <a:t>举例</a:t>
            </a:r>
            <a:r>
              <a:rPr lang="en-US" altLang="zh-CN" sz="2400" dirty="0" smtClean="0"/>
              <a:t>{</a:t>
            </a:r>
            <a:r>
              <a:rPr lang="en-US" altLang="zh-CN" sz="2400" b="1" dirty="0" err="1" smtClean="0">
                <a:solidFill>
                  <a:srgbClr val="C00000"/>
                </a:solidFill>
              </a:rPr>
              <a:t>abcde</a:t>
            </a:r>
            <a:r>
              <a:rPr lang="en-US" altLang="zh-CN" sz="2400" dirty="0" smtClean="0"/>
              <a:t> </a:t>
            </a:r>
            <a:r>
              <a:rPr lang="en-US" altLang="zh-CN" sz="2400" dirty="0" err="1" smtClean="0">
                <a:solidFill>
                  <a:srgbClr val="C00000"/>
                </a:solidFill>
              </a:rPr>
              <a:t>cdef</a:t>
            </a:r>
            <a:r>
              <a:rPr lang="en-US" altLang="zh-CN" sz="2400" dirty="0" smtClean="0"/>
              <a:t>  </a:t>
            </a:r>
            <a:r>
              <a:rPr lang="en-US" altLang="zh-CN" sz="2400" dirty="0" err="1" smtClean="0">
                <a:solidFill>
                  <a:srgbClr val="C00000"/>
                </a:solidFill>
              </a:rPr>
              <a:t>ccde</a:t>
            </a:r>
            <a:r>
              <a:rPr lang="en-US" altLang="zh-CN" sz="2400" dirty="0" smtClean="0"/>
              <a:t> </a:t>
            </a:r>
            <a:r>
              <a:rPr lang="en-US" altLang="zh-CN" sz="2400" dirty="0" smtClean="0"/>
              <a:t>}</a:t>
            </a:r>
          </a:p>
          <a:p>
            <a:pPr eaLnBrk="1" hangingPunct="1">
              <a:lnSpc>
                <a:spcPct val="150000"/>
              </a:lnSpc>
            </a:pPr>
            <a:r>
              <a:rPr lang="zh-CN" altLang="en-US" sz="2400" dirty="0" smtClean="0"/>
              <a:t>构建</a:t>
            </a:r>
            <a:r>
              <a:rPr lang="zh-CN" altLang="en-US" sz="2400" dirty="0" smtClean="0"/>
              <a:t>各子串的所有后缀</a:t>
            </a:r>
          </a:p>
          <a:p>
            <a:pPr marL="342900" lvl="1" indent="0" eaLnBrk="1" hangingPunct="1">
              <a:lnSpc>
                <a:spcPct val="150000"/>
              </a:lnSpc>
              <a:buNone/>
            </a:pPr>
            <a:r>
              <a:rPr lang="en-US" altLang="zh-CN" sz="2400" dirty="0" smtClean="0"/>
              <a:t>abcde.1        cdef.2           ccde.3 </a:t>
            </a:r>
            <a:r>
              <a:rPr lang="en-US" altLang="zh-CN" sz="2400" dirty="0" smtClean="0"/>
              <a:t/>
            </a:r>
            <a:br>
              <a:rPr lang="en-US" altLang="zh-CN" sz="2400" dirty="0" smtClean="0"/>
            </a:br>
            <a:r>
              <a:rPr lang="en-US" altLang="zh-CN" sz="2400" dirty="0" smtClean="0"/>
              <a:t>bcde.1          def.2             cde.3 </a:t>
            </a:r>
            <a:r>
              <a:rPr lang="en-US" altLang="zh-CN" sz="2400" dirty="0" smtClean="0"/>
              <a:t/>
            </a:r>
            <a:br>
              <a:rPr lang="en-US" altLang="zh-CN" sz="2400" dirty="0" smtClean="0"/>
            </a:br>
            <a:r>
              <a:rPr lang="en-US" altLang="zh-CN" sz="2400" dirty="0" smtClean="0"/>
              <a:t>cde.1            ef.2          </a:t>
            </a:r>
            <a:r>
              <a:rPr lang="en-US" altLang="zh-CN" sz="2400" dirty="0" smtClean="0"/>
              <a:t> </a:t>
            </a:r>
            <a:r>
              <a:rPr lang="en-US" altLang="zh-CN" sz="2400" dirty="0" smtClean="0"/>
              <a:t>    </a:t>
            </a:r>
            <a:r>
              <a:rPr lang="en-US" altLang="zh-CN" sz="2400" dirty="0" smtClean="0"/>
              <a:t>de.3  </a:t>
            </a:r>
            <a:br>
              <a:rPr lang="en-US" altLang="zh-CN" sz="2400" dirty="0" smtClean="0"/>
            </a:br>
            <a:r>
              <a:rPr lang="en-US" altLang="zh-CN" sz="2400" dirty="0" smtClean="0"/>
              <a:t>de.1              f.2                </a:t>
            </a:r>
            <a:r>
              <a:rPr lang="en-US" altLang="zh-CN" sz="2400" dirty="0" smtClean="0"/>
              <a:t> e.3 </a:t>
            </a:r>
            <a:br>
              <a:rPr lang="en-US" altLang="zh-CN" sz="2400" dirty="0" smtClean="0"/>
            </a:br>
            <a:r>
              <a:rPr lang="en-US" altLang="zh-CN" sz="2400" dirty="0" smtClean="0"/>
              <a:t>e.1 </a:t>
            </a:r>
            <a:endParaRPr lang="en-US" altLang="zh-CN" sz="2400" dirty="0" smtClean="0"/>
          </a:p>
          <a:p>
            <a:pPr lvl="1" eaLnBrk="1" hangingPunct="1">
              <a:lnSpc>
                <a:spcPct val="150000"/>
              </a:lnSpc>
            </a:pPr>
            <a:r>
              <a:rPr lang="en-US" altLang="zh-CN" sz="2400" dirty="0" smtClean="0"/>
              <a:t>.1</a:t>
            </a:r>
            <a:r>
              <a:rPr lang="zh-CN" altLang="en-US" sz="2400" dirty="0" smtClean="0"/>
              <a:t>表示是从第一个串</a:t>
            </a:r>
            <a:r>
              <a:rPr lang="en-US" altLang="zh-CN" sz="2400" dirty="0" err="1" smtClean="0"/>
              <a:t>abcde</a:t>
            </a:r>
            <a:r>
              <a:rPr lang="zh-CN" altLang="en-US" sz="2400" dirty="0" smtClean="0"/>
              <a:t>来的，同理</a:t>
            </a:r>
            <a:r>
              <a:rPr lang="en-US" altLang="zh-CN" sz="2400" dirty="0" smtClean="0"/>
              <a:t>.2,.3</a:t>
            </a:r>
            <a:r>
              <a:rPr lang="zh-CN" altLang="en-US" sz="2400" dirty="0" smtClean="0"/>
              <a:t>分别表示从</a:t>
            </a:r>
            <a:r>
              <a:rPr lang="en-US" altLang="zh-CN" sz="2400" dirty="0" err="1" smtClean="0"/>
              <a:t>cdef</a:t>
            </a:r>
            <a:r>
              <a:rPr lang="zh-CN" altLang="en-US" sz="2400" dirty="0" smtClean="0"/>
              <a:t>，</a:t>
            </a:r>
            <a:r>
              <a:rPr lang="en-US" altLang="zh-CN" sz="2400" dirty="0" err="1" smtClean="0"/>
              <a:t>ccde</a:t>
            </a:r>
            <a:r>
              <a:rPr lang="zh-CN" altLang="en-US" sz="2400" dirty="0" smtClean="0"/>
              <a:t>来的</a:t>
            </a:r>
            <a:endParaRPr lang="zh-CN" altLang="en-US" dirty="0" smtClean="0"/>
          </a:p>
        </p:txBody>
      </p:sp>
    </p:spTree>
    <p:extLst>
      <p:ext uri="{BB962C8B-B14F-4D97-AF65-F5344CB8AC3E}">
        <p14:creationId xmlns:p14="http://schemas.microsoft.com/office/powerpoint/2010/main" val="171909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Oval 3"/>
          <p:cNvSpPr>
            <a:spLocks noChangeArrowheads="1"/>
          </p:cNvSpPr>
          <p:nvPr/>
        </p:nvSpPr>
        <p:spPr bwMode="auto">
          <a:xfrm>
            <a:off x="179388" y="622300"/>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zh-CN" altLang="en-US" sz="2800">
                <a:solidFill>
                  <a:srgbClr val="272777"/>
                </a:solidFill>
              </a:rPr>
              <a:t>“”</a:t>
            </a:r>
          </a:p>
        </p:txBody>
      </p:sp>
      <p:sp>
        <p:nvSpPr>
          <p:cNvPr id="157699" name="Oval 4"/>
          <p:cNvSpPr>
            <a:spLocks noChangeArrowheads="1"/>
          </p:cNvSpPr>
          <p:nvPr/>
        </p:nvSpPr>
        <p:spPr bwMode="auto">
          <a:xfrm>
            <a:off x="1906588" y="6207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a.</a:t>
            </a:r>
            <a:r>
              <a:rPr kumimoji="1" lang="en-US" altLang="zh-CN" sz="1800" b="0">
                <a:solidFill>
                  <a:srgbClr val="272777"/>
                </a:solidFill>
              </a:rPr>
              <a:t>1</a:t>
            </a:r>
          </a:p>
        </p:txBody>
      </p:sp>
      <p:sp>
        <p:nvSpPr>
          <p:cNvPr id="157700" name="Oval 5"/>
          <p:cNvSpPr>
            <a:spLocks noChangeArrowheads="1"/>
          </p:cNvSpPr>
          <p:nvPr/>
        </p:nvSpPr>
        <p:spPr bwMode="auto">
          <a:xfrm>
            <a:off x="3275013" y="6207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b. </a:t>
            </a:r>
            <a:r>
              <a:rPr kumimoji="1" lang="en-US" altLang="zh-CN" sz="1800" b="0">
                <a:solidFill>
                  <a:srgbClr val="272777"/>
                </a:solidFill>
                <a:latin typeface="Arial" charset="0"/>
                <a:ea typeface="宋体" charset="-122"/>
              </a:rPr>
              <a:t>1</a:t>
            </a:r>
          </a:p>
        </p:txBody>
      </p:sp>
      <p:sp>
        <p:nvSpPr>
          <p:cNvPr id="157701" name="Oval 6"/>
          <p:cNvSpPr>
            <a:spLocks noChangeArrowheads="1"/>
          </p:cNvSpPr>
          <p:nvPr/>
        </p:nvSpPr>
        <p:spPr bwMode="auto">
          <a:xfrm>
            <a:off x="4498975" y="6207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c.1</a:t>
            </a:r>
            <a:endParaRPr kumimoji="1" lang="en-US" altLang="zh-CN" sz="2800">
              <a:solidFill>
                <a:srgbClr val="272777"/>
              </a:solidFill>
            </a:endParaRPr>
          </a:p>
        </p:txBody>
      </p:sp>
      <p:sp>
        <p:nvSpPr>
          <p:cNvPr id="157702" name="Oval 7"/>
          <p:cNvSpPr>
            <a:spLocks noChangeArrowheads="1"/>
          </p:cNvSpPr>
          <p:nvPr/>
        </p:nvSpPr>
        <p:spPr bwMode="auto">
          <a:xfrm>
            <a:off x="5722938" y="6207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d.1</a:t>
            </a:r>
            <a:endParaRPr kumimoji="1" lang="en-US" altLang="zh-CN" sz="2800">
              <a:solidFill>
                <a:srgbClr val="272777"/>
              </a:solidFill>
            </a:endParaRPr>
          </a:p>
        </p:txBody>
      </p:sp>
      <p:cxnSp>
        <p:nvCxnSpPr>
          <p:cNvPr id="157703" name="AutoShape 8"/>
          <p:cNvCxnSpPr>
            <a:cxnSpLocks noChangeShapeType="1"/>
          </p:cNvCxnSpPr>
          <p:nvPr/>
        </p:nvCxnSpPr>
        <p:spPr bwMode="auto">
          <a:xfrm rot="16200000" flipH="1">
            <a:off x="-1100137" y="2906713"/>
            <a:ext cx="4860925" cy="1584325"/>
          </a:xfrm>
          <a:prstGeom prst="bentConnector2">
            <a:avLst/>
          </a:prstGeom>
          <a:noFill/>
          <a:ln w="9525">
            <a:solidFill>
              <a:schemeClr val="tx1"/>
            </a:solidFill>
            <a:miter lim="800000"/>
            <a:headEnd/>
            <a:tailEnd type="triangle" w="med" len="med"/>
          </a:ln>
        </p:spPr>
      </p:cxnSp>
      <p:sp>
        <p:nvSpPr>
          <p:cNvPr id="157704" name="Line 9"/>
          <p:cNvSpPr>
            <a:spLocks noChangeShapeType="1"/>
          </p:cNvSpPr>
          <p:nvPr/>
        </p:nvSpPr>
        <p:spPr bwMode="auto">
          <a:xfrm>
            <a:off x="827088" y="908050"/>
            <a:ext cx="1079500" cy="0"/>
          </a:xfrm>
          <a:prstGeom prst="line">
            <a:avLst/>
          </a:prstGeom>
          <a:noFill/>
          <a:ln w="9525">
            <a:solidFill>
              <a:schemeClr val="tx1"/>
            </a:solidFill>
            <a:round/>
            <a:headEnd/>
            <a:tailEnd type="triangle" w="med" len="med"/>
          </a:ln>
        </p:spPr>
        <p:txBody>
          <a:bodyPr/>
          <a:lstStyle/>
          <a:p>
            <a:endParaRPr lang="zh-CN" altLang="en-US"/>
          </a:p>
        </p:txBody>
      </p:sp>
      <p:sp>
        <p:nvSpPr>
          <p:cNvPr id="157705" name="Line 10"/>
          <p:cNvSpPr>
            <a:spLocks noChangeShapeType="1"/>
          </p:cNvSpPr>
          <p:nvPr/>
        </p:nvSpPr>
        <p:spPr bwMode="auto">
          <a:xfrm>
            <a:off x="2554288" y="908050"/>
            <a:ext cx="720725" cy="0"/>
          </a:xfrm>
          <a:prstGeom prst="line">
            <a:avLst/>
          </a:prstGeom>
          <a:noFill/>
          <a:ln w="9525">
            <a:solidFill>
              <a:schemeClr val="tx1"/>
            </a:solidFill>
            <a:round/>
            <a:headEnd/>
            <a:tailEnd type="triangle" w="med" len="med"/>
          </a:ln>
        </p:spPr>
        <p:txBody>
          <a:bodyPr/>
          <a:lstStyle/>
          <a:p>
            <a:endParaRPr lang="zh-CN" altLang="en-US"/>
          </a:p>
        </p:txBody>
      </p:sp>
      <p:sp>
        <p:nvSpPr>
          <p:cNvPr id="157706" name="Line 11"/>
          <p:cNvSpPr>
            <a:spLocks noChangeShapeType="1"/>
          </p:cNvSpPr>
          <p:nvPr/>
        </p:nvSpPr>
        <p:spPr bwMode="auto">
          <a:xfrm>
            <a:off x="3922713" y="909638"/>
            <a:ext cx="576262" cy="0"/>
          </a:xfrm>
          <a:prstGeom prst="line">
            <a:avLst/>
          </a:prstGeom>
          <a:noFill/>
          <a:ln w="9525">
            <a:solidFill>
              <a:schemeClr val="tx1"/>
            </a:solidFill>
            <a:round/>
            <a:headEnd/>
            <a:tailEnd type="triangle" w="med" len="med"/>
          </a:ln>
        </p:spPr>
        <p:txBody>
          <a:bodyPr/>
          <a:lstStyle/>
          <a:p>
            <a:endParaRPr lang="zh-CN" altLang="en-US"/>
          </a:p>
        </p:txBody>
      </p:sp>
      <p:sp>
        <p:nvSpPr>
          <p:cNvPr id="157707" name="Line 12"/>
          <p:cNvSpPr>
            <a:spLocks noChangeShapeType="1"/>
          </p:cNvSpPr>
          <p:nvPr/>
        </p:nvSpPr>
        <p:spPr bwMode="auto">
          <a:xfrm>
            <a:off x="5146675" y="908050"/>
            <a:ext cx="576263" cy="0"/>
          </a:xfrm>
          <a:prstGeom prst="line">
            <a:avLst/>
          </a:prstGeom>
          <a:noFill/>
          <a:ln w="9525">
            <a:solidFill>
              <a:schemeClr val="tx1"/>
            </a:solidFill>
            <a:round/>
            <a:headEnd/>
            <a:tailEnd type="triangle" w="med" len="med"/>
          </a:ln>
        </p:spPr>
        <p:txBody>
          <a:bodyPr/>
          <a:lstStyle/>
          <a:p>
            <a:endParaRPr lang="zh-CN" altLang="en-US"/>
          </a:p>
        </p:txBody>
      </p:sp>
      <p:sp>
        <p:nvSpPr>
          <p:cNvPr id="157708" name="Text Box 13"/>
          <p:cNvSpPr txBox="1">
            <a:spLocks noChangeArrowheads="1"/>
          </p:cNvSpPr>
          <p:nvPr/>
        </p:nvSpPr>
        <p:spPr bwMode="auto">
          <a:xfrm>
            <a:off x="1042988" y="476250"/>
            <a:ext cx="576262" cy="396875"/>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endParaRPr kumimoji="1" lang="zh-CN" altLang="en-US" sz="2000">
              <a:solidFill>
                <a:srgbClr val="272777"/>
              </a:solidFill>
            </a:endParaRPr>
          </a:p>
        </p:txBody>
      </p:sp>
      <p:sp>
        <p:nvSpPr>
          <p:cNvPr id="157709" name="Text Box 14"/>
          <p:cNvSpPr txBox="1">
            <a:spLocks noChangeArrowheads="1"/>
          </p:cNvSpPr>
          <p:nvPr/>
        </p:nvSpPr>
        <p:spPr bwMode="auto">
          <a:xfrm>
            <a:off x="1547813" y="549275"/>
            <a:ext cx="360362" cy="519113"/>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endParaRPr kumimoji="1" lang="zh-CN" altLang="en-US" sz="2800">
              <a:solidFill>
                <a:srgbClr val="272777"/>
              </a:solidFill>
            </a:endParaRPr>
          </a:p>
        </p:txBody>
      </p:sp>
      <p:sp>
        <p:nvSpPr>
          <p:cNvPr id="157710" name="Oval 15"/>
          <p:cNvSpPr>
            <a:spLocks noChangeArrowheads="1"/>
          </p:cNvSpPr>
          <p:nvPr/>
        </p:nvSpPr>
        <p:spPr bwMode="auto">
          <a:xfrm>
            <a:off x="6946900" y="6207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e.1</a:t>
            </a:r>
            <a:endParaRPr kumimoji="1" lang="en-US" altLang="zh-CN" sz="2800">
              <a:solidFill>
                <a:srgbClr val="272777"/>
              </a:solidFill>
            </a:endParaRPr>
          </a:p>
        </p:txBody>
      </p:sp>
      <p:sp>
        <p:nvSpPr>
          <p:cNvPr id="157711" name="Line 16"/>
          <p:cNvSpPr>
            <a:spLocks noChangeShapeType="1"/>
          </p:cNvSpPr>
          <p:nvPr/>
        </p:nvSpPr>
        <p:spPr bwMode="auto">
          <a:xfrm>
            <a:off x="6370638" y="908050"/>
            <a:ext cx="576262" cy="0"/>
          </a:xfrm>
          <a:prstGeom prst="line">
            <a:avLst/>
          </a:prstGeom>
          <a:noFill/>
          <a:ln w="9525">
            <a:solidFill>
              <a:schemeClr val="tx1"/>
            </a:solidFill>
            <a:round/>
            <a:headEnd/>
            <a:tailEnd type="triangle" w="med" len="med"/>
          </a:ln>
        </p:spPr>
        <p:txBody>
          <a:bodyPr/>
          <a:lstStyle/>
          <a:p>
            <a:endParaRPr lang="zh-CN" altLang="en-US"/>
          </a:p>
        </p:txBody>
      </p:sp>
      <p:sp>
        <p:nvSpPr>
          <p:cNvPr id="157712" name="Oval 17"/>
          <p:cNvSpPr>
            <a:spLocks noChangeArrowheads="1"/>
          </p:cNvSpPr>
          <p:nvPr/>
        </p:nvSpPr>
        <p:spPr bwMode="auto">
          <a:xfrm>
            <a:off x="1979613" y="1557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b. </a:t>
            </a:r>
            <a:r>
              <a:rPr kumimoji="1" lang="en-US" altLang="zh-CN" sz="1800">
                <a:solidFill>
                  <a:srgbClr val="272777"/>
                </a:solidFill>
                <a:latin typeface="Arial" charset="0"/>
                <a:ea typeface="宋体" charset="-122"/>
              </a:rPr>
              <a:t>1</a:t>
            </a:r>
          </a:p>
        </p:txBody>
      </p:sp>
      <p:sp>
        <p:nvSpPr>
          <p:cNvPr id="157713" name="Oval 18"/>
          <p:cNvSpPr>
            <a:spLocks noChangeArrowheads="1"/>
          </p:cNvSpPr>
          <p:nvPr/>
        </p:nvSpPr>
        <p:spPr bwMode="auto">
          <a:xfrm>
            <a:off x="3203575" y="1557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c.1</a:t>
            </a:r>
            <a:endParaRPr kumimoji="1" lang="en-US" altLang="zh-CN" sz="2800">
              <a:solidFill>
                <a:srgbClr val="272777"/>
              </a:solidFill>
            </a:endParaRPr>
          </a:p>
        </p:txBody>
      </p:sp>
      <p:sp>
        <p:nvSpPr>
          <p:cNvPr id="157714" name="Oval 19"/>
          <p:cNvSpPr>
            <a:spLocks noChangeArrowheads="1"/>
          </p:cNvSpPr>
          <p:nvPr/>
        </p:nvSpPr>
        <p:spPr bwMode="auto">
          <a:xfrm>
            <a:off x="4427538" y="1557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d.1</a:t>
            </a:r>
            <a:endParaRPr kumimoji="1" lang="en-US" altLang="zh-CN" sz="2800">
              <a:solidFill>
                <a:srgbClr val="272777"/>
              </a:solidFill>
            </a:endParaRPr>
          </a:p>
        </p:txBody>
      </p:sp>
      <p:sp>
        <p:nvSpPr>
          <p:cNvPr id="157715" name="Line 20"/>
          <p:cNvSpPr>
            <a:spLocks noChangeShapeType="1"/>
          </p:cNvSpPr>
          <p:nvPr/>
        </p:nvSpPr>
        <p:spPr bwMode="auto">
          <a:xfrm>
            <a:off x="2627313" y="1846263"/>
            <a:ext cx="576262" cy="0"/>
          </a:xfrm>
          <a:prstGeom prst="line">
            <a:avLst/>
          </a:prstGeom>
          <a:noFill/>
          <a:ln w="9525">
            <a:solidFill>
              <a:schemeClr val="tx1"/>
            </a:solidFill>
            <a:round/>
            <a:headEnd/>
            <a:tailEnd type="triangle" w="med" len="med"/>
          </a:ln>
        </p:spPr>
        <p:txBody>
          <a:bodyPr/>
          <a:lstStyle/>
          <a:p>
            <a:endParaRPr lang="zh-CN" altLang="en-US"/>
          </a:p>
        </p:txBody>
      </p:sp>
      <p:sp>
        <p:nvSpPr>
          <p:cNvPr id="157716" name="Line 21"/>
          <p:cNvSpPr>
            <a:spLocks noChangeShapeType="1"/>
          </p:cNvSpPr>
          <p:nvPr/>
        </p:nvSpPr>
        <p:spPr bwMode="auto">
          <a:xfrm>
            <a:off x="3851275" y="1844675"/>
            <a:ext cx="576263" cy="0"/>
          </a:xfrm>
          <a:prstGeom prst="line">
            <a:avLst/>
          </a:prstGeom>
          <a:noFill/>
          <a:ln w="9525">
            <a:solidFill>
              <a:schemeClr val="tx1"/>
            </a:solidFill>
            <a:round/>
            <a:headEnd/>
            <a:tailEnd type="triangle" w="med" len="med"/>
          </a:ln>
        </p:spPr>
        <p:txBody>
          <a:bodyPr/>
          <a:lstStyle/>
          <a:p>
            <a:endParaRPr lang="zh-CN" altLang="en-US"/>
          </a:p>
        </p:txBody>
      </p:sp>
      <p:sp>
        <p:nvSpPr>
          <p:cNvPr id="157717" name="Oval 22"/>
          <p:cNvSpPr>
            <a:spLocks noChangeArrowheads="1"/>
          </p:cNvSpPr>
          <p:nvPr/>
        </p:nvSpPr>
        <p:spPr bwMode="auto">
          <a:xfrm>
            <a:off x="5651500" y="1557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e.1</a:t>
            </a:r>
            <a:endParaRPr kumimoji="1" lang="en-US" altLang="zh-CN" sz="2800">
              <a:solidFill>
                <a:srgbClr val="272777"/>
              </a:solidFill>
            </a:endParaRPr>
          </a:p>
        </p:txBody>
      </p:sp>
      <p:sp>
        <p:nvSpPr>
          <p:cNvPr id="157718" name="Line 23"/>
          <p:cNvSpPr>
            <a:spLocks noChangeShapeType="1"/>
          </p:cNvSpPr>
          <p:nvPr/>
        </p:nvSpPr>
        <p:spPr bwMode="auto">
          <a:xfrm>
            <a:off x="5075238" y="1844675"/>
            <a:ext cx="576262" cy="0"/>
          </a:xfrm>
          <a:prstGeom prst="line">
            <a:avLst/>
          </a:prstGeom>
          <a:noFill/>
          <a:ln w="9525">
            <a:solidFill>
              <a:schemeClr val="tx1"/>
            </a:solidFill>
            <a:round/>
            <a:headEnd/>
            <a:tailEnd type="triangle" w="med" len="med"/>
          </a:ln>
        </p:spPr>
        <p:txBody>
          <a:bodyPr/>
          <a:lstStyle/>
          <a:p>
            <a:endParaRPr lang="zh-CN" altLang="en-US"/>
          </a:p>
        </p:txBody>
      </p:sp>
      <p:sp>
        <p:nvSpPr>
          <p:cNvPr id="157719" name="Line 24"/>
          <p:cNvSpPr>
            <a:spLocks noChangeShapeType="1"/>
          </p:cNvSpPr>
          <p:nvPr/>
        </p:nvSpPr>
        <p:spPr bwMode="auto">
          <a:xfrm>
            <a:off x="538163" y="1916113"/>
            <a:ext cx="1439862" cy="0"/>
          </a:xfrm>
          <a:prstGeom prst="line">
            <a:avLst/>
          </a:prstGeom>
          <a:noFill/>
          <a:ln w="9525">
            <a:solidFill>
              <a:schemeClr val="tx1"/>
            </a:solidFill>
            <a:round/>
            <a:headEnd/>
            <a:tailEnd type="triangle" w="med" len="med"/>
          </a:ln>
        </p:spPr>
        <p:txBody>
          <a:bodyPr/>
          <a:lstStyle/>
          <a:p>
            <a:endParaRPr lang="zh-CN" altLang="en-US"/>
          </a:p>
        </p:txBody>
      </p:sp>
      <p:sp>
        <p:nvSpPr>
          <p:cNvPr id="157720" name="Oval 25"/>
          <p:cNvSpPr>
            <a:spLocks noChangeArrowheads="1"/>
          </p:cNvSpPr>
          <p:nvPr/>
        </p:nvSpPr>
        <p:spPr bwMode="auto">
          <a:xfrm>
            <a:off x="1979613" y="2492375"/>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c.1.2.3</a:t>
            </a:r>
            <a:endParaRPr kumimoji="1" lang="en-US" altLang="zh-CN" sz="2800">
              <a:solidFill>
                <a:srgbClr val="272777"/>
              </a:solidFill>
            </a:endParaRPr>
          </a:p>
        </p:txBody>
      </p:sp>
      <p:sp>
        <p:nvSpPr>
          <p:cNvPr id="157721" name="Oval 26"/>
          <p:cNvSpPr>
            <a:spLocks noChangeArrowheads="1"/>
          </p:cNvSpPr>
          <p:nvPr/>
        </p:nvSpPr>
        <p:spPr bwMode="auto">
          <a:xfrm>
            <a:off x="3203575" y="249396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d.1.2.3</a:t>
            </a:r>
            <a:endParaRPr kumimoji="1" lang="en-US" altLang="zh-CN" sz="2800">
              <a:solidFill>
                <a:srgbClr val="272777"/>
              </a:solidFill>
            </a:endParaRPr>
          </a:p>
        </p:txBody>
      </p:sp>
      <p:sp>
        <p:nvSpPr>
          <p:cNvPr id="157722" name="Line 27"/>
          <p:cNvSpPr>
            <a:spLocks noChangeShapeType="1"/>
          </p:cNvSpPr>
          <p:nvPr/>
        </p:nvSpPr>
        <p:spPr bwMode="auto">
          <a:xfrm>
            <a:off x="2627313" y="2781300"/>
            <a:ext cx="576262" cy="0"/>
          </a:xfrm>
          <a:prstGeom prst="line">
            <a:avLst/>
          </a:prstGeom>
          <a:noFill/>
          <a:ln w="9525">
            <a:solidFill>
              <a:schemeClr val="tx1"/>
            </a:solidFill>
            <a:round/>
            <a:headEnd/>
            <a:tailEnd type="triangle" w="med" len="med"/>
          </a:ln>
        </p:spPr>
        <p:txBody>
          <a:bodyPr/>
          <a:lstStyle/>
          <a:p>
            <a:endParaRPr lang="zh-CN" altLang="en-US"/>
          </a:p>
        </p:txBody>
      </p:sp>
      <p:sp>
        <p:nvSpPr>
          <p:cNvPr id="157723" name="Oval 28"/>
          <p:cNvSpPr>
            <a:spLocks noChangeArrowheads="1"/>
          </p:cNvSpPr>
          <p:nvPr/>
        </p:nvSpPr>
        <p:spPr bwMode="auto">
          <a:xfrm>
            <a:off x="4427538" y="249396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e.1.2.3</a:t>
            </a:r>
            <a:endParaRPr kumimoji="1" lang="en-US" altLang="zh-CN" sz="2800">
              <a:solidFill>
                <a:srgbClr val="272777"/>
              </a:solidFill>
            </a:endParaRPr>
          </a:p>
        </p:txBody>
      </p:sp>
      <p:sp>
        <p:nvSpPr>
          <p:cNvPr id="157724" name="Line 29"/>
          <p:cNvSpPr>
            <a:spLocks noChangeShapeType="1"/>
          </p:cNvSpPr>
          <p:nvPr/>
        </p:nvSpPr>
        <p:spPr bwMode="auto">
          <a:xfrm>
            <a:off x="3851275" y="2781300"/>
            <a:ext cx="576263" cy="0"/>
          </a:xfrm>
          <a:prstGeom prst="line">
            <a:avLst/>
          </a:prstGeom>
          <a:noFill/>
          <a:ln w="9525">
            <a:solidFill>
              <a:schemeClr val="tx1"/>
            </a:solidFill>
            <a:round/>
            <a:headEnd/>
            <a:tailEnd type="triangle" w="med" len="med"/>
          </a:ln>
        </p:spPr>
        <p:txBody>
          <a:bodyPr/>
          <a:lstStyle/>
          <a:p>
            <a:endParaRPr lang="zh-CN" altLang="en-US"/>
          </a:p>
        </p:txBody>
      </p:sp>
      <p:sp>
        <p:nvSpPr>
          <p:cNvPr id="157725" name="Line 30"/>
          <p:cNvSpPr>
            <a:spLocks noChangeShapeType="1"/>
          </p:cNvSpPr>
          <p:nvPr/>
        </p:nvSpPr>
        <p:spPr bwMode="auto">
          <a:xfrm>
            <a:off x="538163" y="2781300"/>
            <a:ext cx="1439862" cy="0"/>
          </a:xfrm>
          <a:prstGeom prst="line">
            <a:avLst/>
          </a:prstGeom>
          <a:noFill/>
          <a:ln w="9525">
            <a:solidFill>
              <a:schemeClr val="tx1"/>
            </a:solidFill>
            <a:round/>
            <a:headEnd/>
            <a:tailEnd type="triangle" w="med" len="med"/>
          </a:ln>
        </p:spPr>
        <p:txBody>
          <a:bodyPr/>
          <a:lstStyle/>
          <a:p>
            <a:endParaRPr lang="zh-CN" altLang="en-US"/>
          </a:p>
        </p:txBody>
      </p:sp>
      <p:sp>
        <p:nvSpPr>
          <p:cNvPr id="157726" name="Oval 31"/>
          <p:cNvSpPr>
            <a:spLocks noChangeArrowheads="1"/>
          </p:cNvSpPr>
          <p:nvPr/>
        </p:nvSpPr>
        <p:spPr bwMode="auto">
          <a:xfrm>
            <a:off x="5651500" y="249396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f.2</a:t>
            </a:r>
            <a:endParaRPr kumimoji="1" lang="en-US" altLang="zh-CN" sz="2800">
              <a:solidFill>
                <a:srgbClr val="272777"/>
              </a:solidFill>
            </a:endParaRPr>
          </a:p>
        </p:txBody>
      </p:sp>
      <p:sp>
        <p:nvSpPr>
          <p:cNvPr id="157727" name="Line 32"/>
          <p:cNvSpPr>
            <a:spLocks noChangeShapeType="1"/>
          </p:cNvSpPr>
          <p:nvPr/>
        </p:nvSpPr>
        <p:spPr bwMode="auto">
          <a:xfrm>
            <a:off x="5075238" y="2781300"/>
            <a:ext cx="576262" cy="0"/>
          </a:xfrm>
          <a:prstGeom prst="line">
            <a:avLst/>
          </a:prstGeom>
          <a:noFill/>
          <a:ln w="9525">
            <a:solidFill>
              <a:schemeClr val="tx1"/>
            </a:solidFill>
            <a:round/>
            <a:headEnd/>
            <a:tailEnd type="triangle" w="med" len="med"/>
          </a:ln>
        </p:spPr>
        <p:txBody>
          <a:bodyPr/>
          <a:lstStyle/>
          <a:p>
            <a:endParaRPr lang="zh-CN" altLang="en-US"/>
          </a:p>
        </p:txBody>
      </p:sp>
      <p:sp>
        <p:nvSpPr>
          <p:cNvPr id="157728" name="Oval 33"/>
          <p:cNvSpPr>
            <a:spLocks noChangeArrowheads="1"/>
          </p:cNvSpPr>
          <p:nvPr/>
        </p:nvSpPr>
        <p:spPr bwMode="auto">
          <a:xfrm>
            <a:off x="3276600" y="335756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c.3</a:t>
            </a:r>
            <a:endParaRPr kumimoji="1" lang="en-US" altLang="zh-CN" sz="2800">
              <a:solidFill>
                <a:srgbClr val="272777"/>
              </a:solidFill>
            </a:endParaRPr>
          </a:p>
        </p:txBody>
      </p:sp>
      <p:sp>
        <p:nvSpPr>
          <p:cNvPr id="157729" name="Oval 34"/>
          <p:cNvSpPr>
            <a:spLocks noChangeArrowheads="1"/>
          </p:cNvSpPr>
          <p:nvPr/>
        </p:nvSpPr>
        <p:spPr bwMode="auto">
          <a:xfrm>
            <a:off x="4500563" y="335756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d.3</a:t>
            </a:r>
            <a:endParaRPr kumimoji="1" lang="en-US" altLang="zh-CN" sz="2800">
              <a:solidFill>
                <a:srgbClr val="272777"/>
              </a:solidFill>
            </a:endParaRPr>
          </a:p>
        </p:txBody>
      </p:sp>
      <p:sp>
        <p:nvSpPr>
          <p:cNvPr id="157730" name="Line 35"/>
          <p:cNvSpPr>
            <a:spLocks noChangeShapeType="1"/>
          </p:cNvSpPr>
          <p:nvPr/>
        </p:nvSpPr>
        <p:spPr bwMode="auto">
          <a:xfrm>
            <a:off x="3924300" y="3644900"/>
            <a:ext cx="576263" cy="0"/>
          </a:xfrm>
          <a:prstGeom prst="line">
            <a:avLst/>
          </a:prstGeom>
          <a:noFill/>
          <a:ln w="9525">
            <a:solidFill>
              <a:schemeClr val="tx1"/>
            </a:solidFill>
            <a:round/>
            <a:headEnd/>
            <a:tailEnd type="triangle" w="med" len="med"/>
          </a:ln>
        </p:spPr>
        <p:txBody>
          <a:bodyPr/>
          <a:lstStyle/>
          <a:p>
            <a:endParaRPr lang="zh-CN" altLang="en-US"/>
          </a:p>
        </p:txBody>
      </p:sp>
      <p:sp>
        <p:nvSpPr>
          <p:cNvPr id="157731" name="Oval 36"/>
          <p:cNvSpPr>
            <a:spLocks noChangeArrowheads="1"/>
          </p:cNvSpPr>
          <p:nvPr/>
        </p:nvSpPr>
        <p:spPr bwMode="auto">
          <a:xfrm>
            <a:off x="5724525" y="335756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e.3</a:t>
            </a:r>
            <a:endParaRPr kumimoji="1" lang="en-US" altLang="zh-CN" sz="2800">
              <a:solidFill>
                <a:srgbClr val="272777"/>
              </a:solidFill>
            </a:endParaRPr>
          </a:p>
        </p:txBody>
      </p:sp>
      <p:sp>
        <p:nvSpPr>
          <p:cNvPr id="157732" name="Line 37"/>
          <p:cNvSpPr>
            <a:spLocks noChangeShapeType="1"/>
          </p:cNvSpPr>
          <p:nvPr/>
        </p:nvSpPr>
        <p:spPr bwMode="auto">
          <a:xfrm>
            <a:off x="5148263" y="3644900"/>
            <a:ext cx="576262" cy="0"/>
          </a:xfrm>
          <a:prstGeom prst="line">
            <a:avLst/>
          </a:prstGeom>
          <a:noFill/>
          <a:ln w="9525">
            <a:solidFill>
              <a:schemeClr val="tx1"/>
            </a:solidFill>
            <a:round/>
            <a:headEnd/>
            <a:tailEnd type="triangle" w="med" len="med"/>
          </a:ln>
        </p:spPr>
        <p:txBody>
          <a:bodyPr/>
          <a:lstStyle/>
          <a:p>
            <a:endParaRPr lang="zh-CN" altLang="en-US"/>
          </a:p>
        </p:txBody>
      </p:sp>
      <p:cxnSp>
        <p:nvCxnSpPr>
          <p:cNvPr id="157733" name="AutoShape 38"/>
          <p:cNvCxnSpPr>
            <a:cxnSpLocks noChangeShapeType="1"/>
            <a:stCxn id="157720" idx="4"/>
            <a:endCxn id="157728" idx="2"/>
          </p:cNvCxnSpPr>
          <p:nvPr/>
        </p:nvCxnSpPr>
        <p:spPr bwMode="auto">
          <a:xfrm rot="16200000" flipH="1">
            <a:off x="2519363" y="2924175"/>
            <a:ext cx="541338" cy="973137"/>
          </a:xfrm>
          <a:prstGeom prst="bentConnector2">
            <a:avLst/>
          </a:prstGeom>
          <a:noFill/>
          <a:ln w="9525">
            <a:solidFill>
              <a:schemeClr val="tx1"/>
            </a:solidFill>
            <a:miter lim="800000"/>
            <a:headEnd/>
            <a:tailEnd type="triangle" w="med" len="med"/>
          </a:ln>
        </p:spPr>
      </p:cxnSp>
      <p:sp>
        <p:nvSpPr>
          <p:cNvPr id="157734" name="Oval 39"/>
          <p:cNvSpPr>
            <a:spLocks noChangeArrowheads="1"/>
          </p:cNvSpPr>
          <p:nvPr/>
        </p:nvSpPr>
        <p:spPr bwMode="auto">
          <a:xfrm>
            <a:off x="2051050" y="4149725"/>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d.1.2.3</a:t>
            </a:r>
            <a:endParaRPr kumimoji="1" lang="en-US" altLang="zh-CN" sz="2800">
              <a:solidFill>
                <a:srgbClr val="272777"/>
              </a:solidFill>
            </a:endParaRPr>
          </a:p>
        </p:txBody>
      </p:sp>
      <p:sp>
        <p:nvSpPr>
          <p:cNvPr id="157735" name="Oval 40"/>
          <p:cNvSpPr>
            <a:spLocks noChangeArrowheads="1"/>
          </p:cNvSpPr>
          <p:nvPr/>
        </p:nvSpPr>
        <p:spPr bwMode="auto">
          <a:xfrm>
            <a:off x="3275013" y="4149725"/>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e.1.2.3</a:t>
            </a:r>
            <a:endParaRPr kumimoji="1" lang="en-US" altLang="zh-CN" sz="2800">
              <a:solidFill>
                <a:srgbClr val="272777"/>
              </a:solidFill>
            </a:endParaRPr>
          </a:p>
        </p:txBody>
      </p:sp>
      <p:sp>
        <p:nvSpPr>
          <p:cNvPr id="157736" name="Line 41"/>
          <p:cNvSpPr>
            <a:spLocks noChangeShapeType="1"/>
          </p:cNvSpPr>
          <p:nvPr/>
        </p:nvSpPr>
        <p:spPr bwMode="auto">
          <a:xfrm>
            <a:off x="2698750" y="4437063"/>
            <a:ext cx="576263" cy="0"/>
          </a:xfrm>
          <a:prstGeom prst="line">
            <a:avLst/>
          </a:prstGeom>
          <a:noFill/>
          <a:ln w="9525">
            <a:solidFill>
              <a:schemeClr val="tx1"/>
            </a:solidFill>
            <a:round/>
            <a:headEnd/>
            <a:tailEnd type="triangle" w="med" len="med"/>
          </a:ln>
        </p:spPr>
        <p:txBody>
          <a:bodyPr/>
          <a:lstStyle/>
          <a:p>
            <a:endParaRPr lang="zh-CN" altLang="en-US"/>
          </a:p>
        </p:txBody>
      </p:sp>
      <p:sp>
        <p:nvSpPr>
          <p:cNvPr id="157737" name="Oval 42"/>
          <p:cNvSpPr>
            <a:spLocks noChangeArrowheads="1"/>
          </p:cNvSpPr>
          <p:nvPr/>
        </p:nvSpPr>
        <p:spPr bwMode="auto">
          <a:xfrm>
            <a:off x="4498975" y="4149725"/>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f.2</a:t>
            </a:r>
            <a:endParaRPr kumimoji="1" lang="en-US" altLang="zh-CN" sz="2800">
              <a:solidFill>
                <a:srgbClr val="272777"/>
              </a:solidFill>
            </a:endParaRPr>
          </a:p>
        </p:txBody>
      </p:sp>
      <p:sp>
        <p:nvSpPr>
          <p:cNvPr id="157738" name="Line 43"/>
          <p:cNvSpPr>
            <a:spLocks noChangeShapeType="1"/>
          </p:cNvSpPr>
          <p:nvPr/>
        </p:nvSpPr>
        <p:spPr bwMode="auto">
          <a:xfrm>
            <a:off x="3922713" y="4437063"/>
            <a:ext cx="576262" cy="0"/>
          </a:xfrm>
          <a:prstGeom prst="line">
            <a:avLst/>
          </a:prstGeom>
          <a:noFill/>
          <a:ln w="9525">
            <a:solidFill>
              <a:schemeClr val="tx1"/>
            </a:solidFill>
            <a:round/>
            <a:headEnd/>
            <a:tailEnd type="triangle" w="med" len="med"/>
          </a:ln>
        </p:spPr>
        <p:txBody>
          <a:bodyPr/>
          <a:lstStyle/>
          <a:p>
            <a:endParaRPr lang="zh-CN" altLang="en-US"/>
          </a:p>
        </p:txBody>
      </p:sp>
      <p:sp>
        <p:nvSpPr>
          <p:cNvPr id="157739" name="Oval 44"/>
          <p:cNvSpPr>
            <a:spLocks noChangeArrowheads="1"/>
          </p:cNvSpPr>
          <p:nvPr/>
        </p:nvSpPr>
        <p:spPr bwMode="auto">
          <a:xfrm>
            <a:off x="2122488" y="5013325"/>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e.1.2.3</a:t>
            </a:r>
            <a:endParaRPr kumimoji="1" lang="en-US" altLang="zh-CN" sz="2800">
              <a:solidFill>
                <a:srgbClr val="272777"/>
              </a:solidFill>
            </a:endParaRPr>
          </a:p>
        </p:txBody>
      </p:sp>
      <p:sp>
        <p:nvSpPr>
          <p:cNvPr id="157740" name="Line 45"/>
          <p:cNvSpPr>
            <a:spLocks noChangeShapeType="1"/>
          </p:cNvSpPr>
          <p:nvPr/>
        </p:nvSpPr>
        <p:spPr bwMode="auto">
          <a:xfrm>
            <a:off x="538163" y="4508500"/>
            <a:ext cx="1439862" cy="0"/>
          </a:xfrm>
          <a:prstGeom prst="line">
            <a:avLst/>
          </a:prstGeom>
          <a:noFill/>
          <a:ln w="9525">
            <a:solidFill>
              <a:schemeClr val="tx1"/>
            </a:solidFill>
            <a:round/>
            <a:headEnd/>
            <a:tailEnd type="triangle" w="med" len="med"/>
          </a:ln>
        </p:spPr>
        <p:txBody>
          <a:bodyPr/>
          <a:lstStyle/>
          <a:p>
            <a:endParaRPr lang="zh-CN" altLang="en-US"/>
          </a:p>
        </p:txBody>
      </p:sp>
      <p:sp>
        <p:nvSpPr>
          <p:cNvPr id="157741" name="Oval 46"/>
          <p:cNvSpPr>
            <a:spLocks noChangeArrowheads="1"/>
          </p:cNvSpPr>
          <p:nvPr/>
        </p:nvSpPr>
        <p:spPr bwMode="auto">
          <a:xfrm>
            <a:off x="3348038" y="5013325"/>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f.2</a:t>
            </a:r>
            <a:endParaRPr kumimoji="1" lang="en-US" altLang="zh-CN" sz="2800">
              <a:solidFill>
                <a:srgbClr val="272777"/>
              </a:solidFill>
            </a:endParaRPr>
          </a:p>
        </p:txBody>
      </p:sp>
      <p:sp>
        <p:nvSpPr>
          <p:cNvPr id="157742" name="Line 47"/>
          <p:cNvSpPr>
            <a:spLocks noChangeShapeType="1"/>
          </p:cNvSpPr>
          <p:nvPr/>
        </p:nvSpPr>
        <p:spPr bwMode="auto">
          <a:xfrm>
            <a:off x="2771775" y="5300663"/>
            <a:ext cx="576263" cy="0"/>
          </a:xfrm>
          <a:prstGeom prst="line">
            <a:avLst/>
          </a:prstGeom>
          <a:noFill/>
          <a:ln w="9525">
            <a:solidFill>
              <a:schemeClr val="tx1"/>
            </a:solidFill>
            <a:round/>
            <a:headEnd/>
            <a:tailEnd type="triangle" w="med" len="med"/>
          </a:ln>
        </p:spPr>
        <p:txBody>
          <a:bodyPr/>
          <a:lstStyle/>
          <a:p>
            <a:endParaRPr lang="zh-CN" altLang="en-US"/>
          </a:p>
        </p:txBody>
      </p:sp>
      <p:sp>
        <p:nvSpPr>
          <p:cNvPr id="157743" name="Oval 48"/>
          <p:cNvSpPr>
            <a:spLocks noChangeArrowheads="1"/>
          </p:cNvSpPr>
          <p:nvPr/>
        </p:nvSpPr>
        <p:spPr bwMode="auto">
          <a:xfrm>
            <a:off x="2124075" y="580548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f.2</a:t>
            </a:r>
            <a:endParaRPr kumimoji="1" lang="en-US" altLang="zh-CN" sz="2800">
              <a:solidFill>
                <a:srgbClr val="272777"/>
              </a:solidFill>
            </a:endParaRPr>
          </a:p>
        </p:txBody>
      </p:sp>
      <p:sp>
        <p:nvSpPr>
          <p:cNvPr id="157744" name="Line 49"/>
          <p:cNvSpPr>
            <a:spLocks noChangeShapeType="1"/>
          </p:cNvSpPr>
          <p:nvPr/>
        </p:nvSpPr>
        <p:spPr bwMode="auto">
          <a:xfrm>
            <a:off x="538163" y="5373688"/>
            <a:ext cx="1584325" cy="0"/>
          </a:xfrm>
          <a:prstGeom prst="line">
            <a:avLst/>
          </a:prstGeom>
          <a:noFill/>
          <a:ln w="9525">
            <a:solidFill>
              <a:schemeClr val="tx1"/>
            </a:solidFill>
            <a:round/>
            <a:headEnd/>
            <a:tailEnd type="triangle" w="med" len="med"/>
          </a:ln>
        </p:spPr>
        <p:txBody>
          <a:bodyPr/>
          <a:lstStyle/>
          <a:p>
            <a:endParaRPr lang="zh-CN" altLang="en-US"/>
          </a:p>
        </p:txBody>
      </p:sp>
      <p:sp>
        <p:nvSpPr>
          <p:cNvPr id="157745" name="Rectangle 50"/>
          <p:cNvSpPr>
            <a:spLocks noChangeArrowheads="1"/>
          </p:cNvSpPr>
          <p:nvPr/>
        </p:nvSpPr>
        <p:spPr bwMode="auto">
          <a:xfrm>
            <a:off x="4932363" y="5013325"/>
            <a:ext cx="3702050" cy="1465263"/>
          </a:xfrm>
          <a:prstGeom prst="rect">
            <a:avLst/>
          </a:prstGeom>
          <a:noFill/>
          <a:ln w="9525">
            <a:noFill/>
            <a:miter lim="800000"/>
            <a:headEnd/>
            <a:tailEnd/>
          </a:ln>
        </p:spPr>
        <p:txBody>
          <a:bodyPr wrap="none">
            <a:spAutoFit/>
          </a:bodyPr>
          <a:lstStyle/>
          <a:p>
            <a:pPr lvl="1">
              <a:spcBef>
                <a:spcPct val="20000"/>
              </a:spcBef>
            </a:pPr>
            <a:r>
              <a:rPr lang="zh-CN" altLang="en-US" sz="1800" b="0">
                <a:latin typeface="Arial" charset="0"/>
                <a:ea typeface="宋体" charset="-122"/>
              </a:rPr>
              <a:t> </a:t>
            </a:r>
            <a:r>
              <a:rPr lang="en-US" altLang="zh-CN" sz="1800" b="0">
                <a:latin typeface="Arial" charset="0"/>
                <a:ea typeface="宋体" charset="-122"/>
              </a:rPr>
              <a:t>abcde.1     cdef.2        ccde.3 </a:t>
            </a:r>
            <a:br>
              <a:rPr lang="en-US" altLang="zh-CN" sz="1800" b="0">
                <a:latin typeface="Arial" charset="0"/>
                <a:ea typeface="宋体" charset="-122"/>
              </a:rPr>
            </a:br>
            <a:r>
              <a:rPr lang="en-US" altLang="zh-CN" sz="1800" b="0">
                <a:latin typeface="Arial" charset="0"/>
                <a:ea typeface="宋体" charset="-122"/>
              </a:rPr>
              <a:t> bcde.1       def.2          cde.3 </a:t>
            </a:r>
            <a:br>
              <a:rPr lang="en-US" altLang="zh-CN" sz="1800" b="0">
                <a:latin typeface="Arial" charset="0"/>
                <a:ea typeface="宋体" charset="-122"/>
              </a:rPr>
            </a:br>
            <a:r>
              <a:rPr lang="en-US" altLang="zh-CN" sz="1800" b="0">
                <a:latin typeface="Arial" charset="0"/>
                <a:ea typeface="宋体" charset="-122"/>
              </a:rPr>
              <a:t> cde.1         ef.2            de.3  </a:t>
            </a:r>
            <a:br>
              <a:rPr lang="en-US" altLang="zh-CN" sz="1800" b="0">
                <a:latin typeface="Arial" charset="0"/>
                <a:ea typeface="宋体" charset="-122"/>
              </a:rPr>
            </a:br>
            <a:r>
              <a:rPr lang="en-US" altLang="zh-CN" sz="1800" b="0">
                <a:latin typeface="Arial" charset="0"/>
                <a:ea typeface="宋体" charset="-122"/>
              </a:rPr>
              <a:t> de.1           f.2              e.3 </a:t>
            </a:r>
            <a:br>
              <a:rPr lang="en-US" altLang="zh-CN" sz="1800" b="0">
                <a:latin typeface="Arial" charset="0"/>
                <a:ea typeface="宋体" charset="-122"/>
              </a:rPr>
            </a:br>
            <a:r>
              <a:rPr lang="en-US" altLang="zh-CN" sz="1800" b="0">
                <a:latin typeface="Arial" charset="0"/>
                <a:ea typeface="宋体" charset="-122"/>
              </a:rPr>
              <a:t> e.1 </a:t>
            </a:r>
          </a:p>
        </p:txBody>
      </p:sp>
    </p:spTree>
    <p:extLst>
      <p:ext uri="{BB962C8B-B14F-4D97-AF65-F5344CB8AC3E}">
        <p14:creationId xmlns:p14="http://schemas.microsoft.com/office/powerpoint/2010/main" val="5307362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body" idx="1"/>
          </p:nvPr>
        </p:nvSpPr>
        <p:spPr>
          <a:xfrm>
            <a:off x="323528" y="836712"/>
            <a:ext cx="8229600" cy="3384550"/>
          </a:xfrm>
        </p:spPr>
        <p:txBody>
          <a:bodyPr>
            <a:noAutofit/>
          </a:bodyPr>
          <a:lstStyle/>
          <a:p>
            <a:pPr eaLnBrk="1" hangingPunct="1">
              <a:lnSpc>
                <a:spcPct val="150000"/>
              </a:lnSpc>
            </a:pPr>
            <a:r>
              <a:rPr lang="zh-CN" altLang="en-US" sz="2400" dirty="0" smtClean="0"/>
              <a:t>如果特征不连续呢？</a:t>
            </a:r>
          </a:p>
          <a:p>
            <a:pPr lvl="1" eaLnBrk="1" hangingPunct="1">
              <a:lnSpc>
                <a:spcPct val="150000"/>
              </a:lnSpc>
              <a:buFont typeface="Wingdings" panose="05000000000000000000" pitchFamily="2" charset="2"/>
              <a:buChar char="ü"/>
            </a:pPr>
            <a:r>
              <a:rPr lang="zh-CN" altLang="en-US" sz="2400" dirty="0" smtClean="0"/>
              <a:t>多个字符串的最长子序列提取，而不是子串</a:t>
            </a:r>
          </a:p>
          <a:p>
            <a:pPr eaLnBrk="1" hangingPunct="1">
              <a:lnSpc>
                <a:spcPct val="150000"/>
              </a:lnSpc>
            </a:pPr>
            <a:r>
              <a:rPr lang="zh-CN" altLang="en-US" sz="2400" dirty="0" smtClean="0"/>
              <a:t>提取最长公共子序列的方法</a:t>
            </a:r>
          </a:p>
          <a:p>
            <a:pPr lvl="1" eaLnBrk="1" hangingPunct="1">
              <a:lnSpc>
                <a:spcPct val="150000"/>
              </a:lnSpc>
              <a:buFont typeface="Wingdings" panose="05000000000000000000" pitchFamily="2" charset="2"/>
              <a:buChar char="ü"/>
            </a:pPr>
            <a:r>
              <a:rPr lang="zh-CN" altLang="en-US" sz="2400" dirty="0" smtClean="0"/>
              <a:t>动态规划方法</a:t>
            </a:r>
          </a:p>
          <a:p>
            <a:pPr lvl="1" eaLnBrk="1" hangingPunct="1">
              <a:lnSpc>
                <a:spcPct val="150000"/>
              </a:lnSpc>
              <a:buFont typeface="Wingdings" panose="05000000000000000000" pitchFamily="2" charset="2"/>
              <a:buChar char="ü"/>
            </a:pPr>
            <a:r>
              <a:rPr lang="zh-CN" altLang="en-US" sz="2400" dirty="0" smtClean="0"/>
              <a:t>实现方式</a:t>
            </a:r>
          </a:p>
          <a:p>
            <a:pPr lvl="2" eaLnBrk="1" hangingPunct="1">
              <a:lnSpc>
                <a:spcPct val="150000"/>
              </a:lnSpc>
            </a:pPr>
            <a:r>
              <a:rPr lang="zh-CN" altLang="en-US" sz="2400" dirty="0" smtClean="0"/>
              <a:t>采用动态规划方法提取两个字符串的最长公共子序列</a:t>
            </a:r>
          </a:p>
          <a:p>
            <a:pPr lvl="2" eaLnBrk="1" hangingPunct="1">
              <a:lnSpc>
                <a:spcPct val="150000"/>
              </a:lnSpc>
            </a:pPr>
            <a:r>
              <a:rPr lang="zh-CN" altLang="en-US" sz="2400" dirty="0" smtClean="0"/>
              <a:t>利用已提取的最长公共子序列，再和第三个字符串进行最长公共子序列的提取</a:t>
            </a:r>
          </a:p>
          <a:p>
            <a:pPr lvl="2" eaLnBrk="1" hangingPunct="1">
              <a:lnSpc>
                <a:spcPct val="150000"/>
              </a:lnSpc>
            </a:pPr>
            <a:r>
              <a:rPr lang="zh-CN" altLang="en-US" sz="2400" dirty="0" smtClean="0"/>
              <a:t>反复进行，直到比完所有的字符串</a:t>
            </a:r>
          </a:p>
        </p:txBody>
      </p:sp>
    </p:spTree>
    <p:extLst>
      <p:ext uri="{BB962C8B-B14F-4D97-AF65-F5344CB8AC3E}">
        <p14:creationId xmlns:p14="http://schemas.microsoft.com/office/powerpoint/2010/main" val="3549016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type="body" idx="1"/>
          </p:nvPr>
        </p:nvSpPr>
        <p:spPr>
          <a:xfrm>
            <a:off x="323528" y="836712"/>
            <a:ext cx="8229600" cy="3384550"/>
          </a:xfrm>
        </p:spPr>
        <p:txBody>
          <a:bodyPr>
            <a:noAutofit/>
          </a:bodyPr>
          <a:lstStyle/>
          <a:p>
            <a:pPr eaLnBrk="1" hangingPunct="1">
              <a:lnSpc>
                <a:spcPct val="150000"/>
              </a:lnSpc>
            </a:pPr>
            <a:r>
              <a:rPr lang="zh-CN" altLang="en-US" sz="2400" dirty="0" smtClean="0"/>
              <a:t>序列</a:t>
            </a:r>
            <a:r>
              <a:rPr lang="en-US" altLang="zh-CN" sz="2400" dirty="0" smtClean="0"/>
              <a:t>S1</a:t>
            </a:r>
            <a:r>
              <a:rPr lang="zh-CN" altLang="en-US" sz="2400" dirty="0" smtClean="0"/>
              <a:t>和序列</a:t>
            </a:r>
            <a:r>
              <a:rPr lang="en-US" altLang="zh-CN" sz="2400" dirty="0" smtClean="0"/>
              <a:t>S2</a:t>
            </a:r>
          </a:p>
          <a:p>
            <a:pPr lvl="1" eaLnBrk="1" hangingPunct="1">
              <a:lnSpc>
                <a:spcPct val="150000"/>
              </a:lnSpc>
              <a:buFont typeface="Wingdings" panose="05000000000000000000" pitchFamily="2" charset="2"/>
              <a:buChar char="Ø"/>
            </a:pPr>
            <a:r>
              <a:rPr lang="zh-CN" altLang="en-US" sz="2000" dirty="0" smtClean="0"/>
              <a:t>长度分别为</a:t>
            </a:r>
            <a:r>
              <a:rPr lang="en-US" altLang="zh-CN" sz="2000" dirty="0" smtClean="0"/>
              <a:t>m</a:t>
            </a:r>
            <a:r>
              <a:rPr lang="zh-CN" altLang="en-US" sz="2000" dirty="0" smtClean="0"/>
              <a:t>，</a:t>
            </a:r>
            <a:r>
              <a:rPr lang="en-US" altLang="zh-CN" sz="2000" dirty="0" smtClean="0"/>
              <a:t>n</a:t>
            </a:r>
            <a:r>
              <a:rPr lang="zh-CN" altLang="en-US" sz="2000" dirty="0" smtClean="0"/>
              <a:t>，用数组</a:t>
            </a:r>
            <a:r>
              <a:rPr lang="en-US" altLang="zh-CN" sz="2000" dirty="0" smtClean="0"/>
              <a:t>S1[m]</a:t>
            </a:r>
            <a:r>
              <a:rPr lang="zh-CN" altLang="en-US" sz="2000" dirty="0" smtClean="0"/>
              <a:t>， </a:t>
            </a:r>
            <a:r>
              <a:rPr lang="en-US" altLang="zh-CN" sz="2000" dirty="0" smtClean="0"/>
              <a:t>S2[n]</a:t>
            </a:r>
            <a:r>
              <a:rPr lang="zh-CN" altLang="en-US" sz="2000" dirty="0" smtClean="0"/>
              <a:t>表示</a:t>
            </a:r>
          </a:p>
          <a:p>
            <a:pPr lvl="1" eaLnBrk="1" hangingPunct="1">
              <a:lnSpc>
                <a:spcPct val="150000"/>
              </a:lnSpc>
              <a:buFont typeface="Wingdings" panose="05000000000000000000" pitchFamily="2" charset="2"/>
              <a:buChar char="Ø"/>
            </a:pPr>
            <a:r>
              <a:rPr lang="zh-CN" altLang="en-US" sz="2000" dirty="0" smtClean="0"/>
              <a:t>创建</a:t>
            </a:r>
            <a:r>
              <a:rPr lang="en-US" altLang="zh-CN" sz="2000" dirty="0" smtClean="0"/>
              <a:t>1</a:t>
            </a:r>
            <a:r>
              <a:rPr lang="zh-CN" altLang="en-US" sz="2000" dirty="0" smtClean="0"/>
              <a:t>个二维数组</a:t>
            </a:r>
            <a:r>
              <a:rPr lang="en-US" altLang="zh-CN" sz="2000" dirty="0" smtClean="0"/>
              <a:t>L[</a:t>
            </a:r>
            <a:r>
              <a:rPr lang="en-US" altLang="zh-CN" sz="2000" dirty="0" err="1" smtClean="0"/>
              <a:t>m,n</a:t>
            </a:r>
            <a:r>
              <a:rPr lang="en-US" altLang="zh-CN" sz="2000" dirty="0" smtClean="0"/>
              <a:t>]</a:t>
            </a:r>
          </a:p>
          <a:p>
            <a:pPr lvl="2" eaLnBrk="1" hangingPunct="1">
              <a:lnSpc>
                <a:spcPct val="150000"/>
              </a:lnSpc>
            </a:pPr>
            <a:r>
              <a:rPr lang="zh-CN" altLang="en-US" sz="2000" dirty="0" smtClean="0"/>
              <a:t>初始化</a:t>
            </a:r>
            <a:r>
              <a:rPr lang="en-US" altLang="zh-CN" sz="2000" dirty="0" smtClean="0"/>
              <a:t>L</a:t>
            </a:r>
            <a:r>
              <a:rPr lang="zh-CN" altLang="en-US" sz="2000" dirty="0" smtClean="0"/>
              <a:t>数组内容为</a:t>
            </a:r>
            <a:r>
              <a:rPr lang="en-US" altLang="zh-CN" sz="2000" dirty="0" smtClean="0"/>
              <a:t>0</a:t>
            </a:r>
          </a:p>
          <a:p>
            <a:pPr lvl="2" eaLnBrk="1" hangingPunct="1">
              <a:lnSpc>
                <a:spcPct val="150000"/>
              </a:lnSpc>
            </a:pPr>
            <a:r>
              <a:rPr lang="en-US" altLang="zh-CN" sz="2000" dirty="0" err="1" smtClean="0"/>
              <a:t>m,n</a:t>
            </a:r>
            <a:r>
              <a:rPr lang="zh-CN" altLang="en-US" sz="2000" dirty="0" smtClean="0"/>
              <a:t>分别从</a:t>
            </a:r>
            <a:r>
              <a:rPr lang="en-US" altLang="zh-CN" sz="2000" dirty="0" smtClean="0"/>
              <a:t>0</a:t>
            </a:r>
            <a:r>
              <a:rPr lang="zh-CN" altLang="en-US" sz="2000" dirty="0" smtClean="0"/>
              <a:t>开始</a:t>
            </a:r>
            <a:r>
              <a:rPr lang="en-US" altLang="zh-CN" sz="2000" dirty="0" smtClean="0"/>
              <a:t>,m++,n++</a:t>
            </a:r>
            <a:r>
              <a:rPr lang="zh-CN" altLang="en-US" sz="2000" dirty="0" smtClean="0"/>
              <a:t>循环：</a:t>
            </a:r>
          </a:p>
          <a:p>
            <a:pPr lvl="3" eaLnBrk="1" hangingPunct="1">
              <a:lnSpc>
                <a:spcPct val="150000"/>
              </a:lnSpc>
              <a:buFont typeface="Wingdings" panose="05000000000000000000" pitchFamily="2" charset="2"/>
              <a:buChar char="ü"/>
            </a:pPr>
            <a:r>
              <a:rPr lang="zh-CN" altLang="en-US" sz="2000" dirty="0" smtClean="0"/>
              <a:t>如果</a:t>
            </a:r>
            <a:r>
              <a:rPr lang="en-US" altLang="zh-CN" sz="2000" dirty="0" smtClean="0"/>
              <a:t>S1[m]== S2[n]</a:t>
            </a:r>
            <a:r>
              <a:rPr lang="zh-CN" altLang="en-US" sz="2000" dirty="0" smtClean="0"/>
              <a:t>；则</a:t>
            </a:r>
            <a:r>
              <a:rPr lang="en-US" altLang="zh-CN" sz="2000" dirty="0" smtClean="0"/>
              <a:t>L[</a:t>
            </a:r>
            <a:r>
              <a:rPr lang="en-US" altLang="zh-CN" sz="2000" dirty="0" err="1" smtClean="0"/>
              <a:t>m,n</a:t>
            </a:r>
            <a:r>
              <a:rPr lang="en-US" altLang="zh-CN" sz="2000" dirty="0" smtClean="0"/>
              <a:t>]= L[m-1,n-1]+1</a:t>
            </a:r>
            <a:r>
              <a:rPr lang="zh-CN" altLang="en-US" sz="2000" dirty="0" smtClean="0"/>
              <a:t>；</a:t>
            </a:r>
          </a:p>
          <a:p>
            <a:pPr lvl="3" eaLnBrk="1" hangingPunct="1">
              <a:lnSpc>
                <a:spcPct val="150000"/>
              </a:lnSpc>
              <a:buFont typeface="Wingdings" panose="05000000000000000000" pitchFamily="2" charset="2"/>
              <a:buChar char="ü"/>
            </a:pPr>
            <a:r>
              <a:rPr lang="zh-CN" altLang="en-US" sz="2000" dirty="0" smtClean="0"/>
              <a:t>如果</a:t>
            </a:r>
            <a:r>
              <a:rPr lang="en-US" altLang="zh-CN" sz="2000" dirty="0" smtClean="0"/>
              <a:t>S1[m]</a:t>
            </a:r>
            <a:r>
              <a:rPr lang="zh-CN" altLang="en-US" sz="2000" dirty="0" smtClean="0"/>
              <a:t>！</a:t>
            </a:r>
            <a:r>
              <a:rPr lang="en-US" altLang="zh-CN" sz="2000" dirty="0" smtClean="0"/>
              <a:t>= S2[n]</a:t>
            </a:r>
            <a:r>
              <a:rPr lang="zh-CN" altLang="en-US" sz="2000" dirty="0" smtClean="0"/>
              <a:t>；则</a:t>
            </a:r>
            <a:r>
              <a:rPr lang="en-US" altLang="zh-CN" sz="2000" dirty="0" smtClean="0"/>
              <a:t>L[</a:t>
            </a:r>
            <a:r>
              <a:rPr lang="en-US" altLang="zh-CN" sz="2000" dirty="0" err="1" smtClean="0"/>
              <a:t>m,n</a:t>
            </a:r>
            <a:r>
              <a:rPr lang="en-US" altLang="zh-CN" sz="2000" dirty="0" smtClean="0"/>
              <a:t>]= max{L[m,n-1]</a:t>
            </a:r>
            <a:r>
              <a:rPr lang="zh-CN" altLang="en-US" sz="2000" dirty="0" smtClean="0"/>
              <a:t>， </a:t>
            </a:r>
            <a:r>
              <a:rPr lang="en-US" altLang="zh-CN" sz="2000" dirty="0" smtClean="0"/>
              <a:t>L[m-1,n]}</a:t>
            </a:r>
          </a:p>
          <a:p>
            <a:pPr lvl="1" eaLnBrk="1" hangingPunct="1">
              <a:lnSpc>
                <a:spcPct val="150000"/>
              </a:lnSpc>
              <a:buFont typeface="Wingdings" panose="05000000000000000000" pitchFamily="2" charset="2"/>
              <a:buChar char="Ø"/>
            </a:pPr>
            <a:r>
              <a:rPr lang="zh-CN" altLang="en-US" sz="2400" dirty="0" smtClean="0"/>
              <a:t>最后</a:t>
            </a:r>
            <a:r>
              <a:rPr lang="en-US" altLang="zh-CN" sz="2400" dirty="0" smtClean="0"/>
              <a:t>L[</a:t>
            </a:r>
            <a:r>
              <a:rPr lang="en-US" altLang="zh-CN" sz="2400" dirty="0" err="1" smtClean="0"/>
              <a:t>m,n</a:t>
            </a:r>
            <a:r>
              <a:rPr lang="en-US" altLang="zh-CN" sz="2400" dirty="0" smtClean="0"/>
              <a:t>]</a:t>
            </a:r>
            <a:r>
              <a:rPr lang="zh-CN" altLang="en-US" sz="2400" dirty="0" smtClean="0"/>
              <a:t>中的数字一定是最大的，且这个数字就是最长公共子序列的长度</a:t>
            </a:r>
          </a:p>
          <a:p>
            <a:pPr lvl="1" eaLnBrk="1" hangingPunct="1">
              <a:lnSpc>
                <a:spcPct val="150000"/>
              </a:lnSpc>
              <a:buFont typeface="Wingdings" panose="05000000000000000000" pitchFamily="2" charset="2"/>
              <a:buChar char="Ø"/>
            </a:pPr>
            <a:r>
              <a:rPr lang="zh-CN" altLang="en-US" sz="2400" dirty="0" smtClean="0"/>
              <a:t>从数组</a:t>
            </a:r>
            <a:r>
              <a:rPr lang="en-US" altLang="zh-CN" sz="2400" dirty="0" smtClean="0"/>
              <a:t>L</a:t>
            </a:r>
            <a:r>
              <a:rPr lang="zh-CN" altLang="en-US" sz="2400" dirty="0" smtClean="0"/>
              <a:t>中找出一个最长的公共子序列</a:t>
            </a:r>
            <a:endParaRPr lang="zh-CN" altLang="en-US" sz="2400" dirty="0" smtClean="0"/>
          </a:p>
        </p:txBody>
      </p:sp>
    </p:spTree>
    <p:extLst>
      <p:ext uri="{BB962C8B-B14F-4D97-AF65-F5344CB8AC3E}">
        <p14:creationId xmlns:p14="http://schemas.microsoft.com/office/powerpoint/2010/main" val="1834665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3"/>
          <p:cNvSpPr>
            <a:spLocks noGrp="1" noChangeArrowheads="1"/>
          </p:cNvSpPr>
          <p:nvPr>
            <p:ph type="body" idx="1"/>
          </p:nvPr>
        </p:nvSpPr>
        <p:spPr>
          <a:xfrm>
            <a:off x="539552" y="1124744"/>
            <a:ext cx="7886700" cy="4474845"/>
          </a:xfrm>
        </p:spPr>
        <p:txBody>
          <a:bodyPr/>
          <a:lstStyle/>
          <a:p>
            <a:pPr>
              <a:lnSpc>
                <a:spcPct val="150000"/>
              </a:lnSpc>
            </a:pPr>
            <a:r>
              <a:rPr lang="zh-CN" altLang="en-US" sz="2400" dirty="0" smtClean="0"/>
              <a:t>从数组</a:t>
            </a:r>
            <a:r>
              <a:rPr lang="en-US" altLang="zh-CN" sz="2400" dirty="0" smtClean="0"/>
              <a:t>L</a:t>
            </a:r>
            <a:r>
              <a:rPr lang="zh-CN" altLang="en-US" sz="2400" dirty="0" smtClean="0"/>
              <a:t>中查找一个最长的公共子序列</a:t>
            </a:r>
          </a:p>
          <a:p>
            <a:pPr lvl="1">
              <a:lnSpc>
                <a:spcPct val="150000"/>
              </a:lnSpc>
              <a:buFont typeface="Wingdings" panose="05000000000000000000" pitchFamily="2" charset="2"/>
              <a:buChar char="Ø"/>
            </a:pPr>
            <a:r>
              <a:rPr lang="en-US" altLang="zh-CN" sz="2000" dirty="0" err="1"/>
              <a:t>i</a:t>
            </a:r>
            <a:r>
              <a:rPr lang="zh-CN" altLang="en-US" sz="2000" dirty="0"/>
              <a:t>，</a:t>
            </a:r>
            <a:r>
              <a:rPr lang="en-US" altLang="zh-CN" sz="2000" dirty="0"/>
              <a:t>j</a:t>
            </a:r>
            <a:r>
              <a:rPr lang="zh-CN" altLang="en-US" sz="2000" dirty="0"/>
              <a:t>分别从</a:t>
            </a:r>
            <a:r>
              <a:rPr lang="en-US" altLang="zh-CN" sz="2000" dirty="0" err="1"/>
              <a:t>m,n</a:t>
            </a:r>
            <a:r>
              <a:rPr lang="zh-CN" altLang="en-US" sz="2000" dirty="0"/>
              <a:t>开始，递减循环直到</a:t>
            </a:r>
            <a:r>
              <a:rPr lang="en-US" altLang="zh-CN" sz="2000" dirty="0" err="1"/>
              <a:t>i</a:t>
            </a:r>
            <a:r>
              <a:rPr lang="en-US" altLang="zh-CN" sz="2000" dirty="0"/>
              <a:t>=0</a:t>
            </a:r>
            <a:r>
              <a:rPr lang="zh-CN" altLang="en-US" sz="2000" dirty="0"/>
              <a:t>，</a:t>
            </a:r>
            <a:r>
              <a:rPr lang="en-US" altLang="zh-CN" sz="2000" dirty="0"/>
              <a:t>j=0</a:t>
            </a:r>
            <a:r>
              <a:rPr lang="zh-CN" altLang="en-US" sz="2000" dirty="0"/>
              <a:t>：</a:t>
            </a:r>
          </a:p>
          <a:p>
            <a:pPr lvl="2">
              <a:lnSpc>
                <a:spcPct val="150000"/>
              </a:lnSpc>
            </a:pPr>
            <a:r>
              <a:rPr lang="zh-CN" altLang="en-US" sz="2000" dirty="0"/>
              <a:t>如果</a:t>
            </a:r>
            <a:r>
              <a:rPr lang="en-US" altLang="zh-CN" sz="2000" dirty="0"/>
              <a:t>S1[</a:t>
            </a:r>
            <a:r>
              <a:rPr lang="en-US" altLang="zh-CN" sz="2000" dirty="0" err="1"/>
              <a:t>i</a:t>
            </a:r>
            <a:r>
              <a:rPr lang="en-US" altLang="zh-CN" sz="2000" dirty="0"/>
              <a:t>]== S2[j]</a:t>
            </a:r>
            <a:r>
              <a:rPr lang="zh-CN" altLang="en-US" sz="2000" dirty="0"/>
              <a:t>，则将</a:t>
            </a:r>
            <a:r>
              <a:rPr lang="en-US" altLang="zh-CN" sz="2000" dirty="0"/>
              <a:t>S1[</a:t>
            </a:r>
            <a:r>
              <a:rPr lang="en-US" altLang="zh-CN" sz="2000" dirty="0" err="1"/>
              <a:t>i</a:t>
            </a:r>
            <a:r>
              <a:rPr lang="en-US" altLang="zh-CN" sz="2000" dirty="0"/>
              <a:t>]</a:t>
            </a:r>
            <a:r>
              <a:rPr lang="zh-CN" altLang="en-US" sz="2000" dirty="0"/>
              <a:t>字符插入到子序列内，</a:t>
            </a:r>
            <a:r>
              <a:rPr lang="en-US" altLang="zh-CN" sz="2000" dirty="0" err="1"/>
              <a:t>i</a:t>
            </a:r>
            <a:r>
              <a:rPr lang="en-US" altLang="zh-CN" sz="2000" dirty="0"/>
              <a:t>--</a:t>
            </a:r>
            <a:r>
              <a:rPr lang="zh-CN" altLang="en-US" sz="2000" dirty="0"/>
              <a:t>，</a:t>
            </a:r>
            <a:r>
              <a:rPr lang="en-US" altLang="zh-CN" sz="2000" dirty="0"/>
              <a:t>j--</a:t>
            </a:r>
            <a:r>
              <a:rPr lang="zh-CN" altLang="en-US" sz="2000" dirty="0"/>
              <a:t>；</a:t>
            </a:r>
          </a:p>
          <a:p>
            <a:pPr lvl="2">
              <a:lnSpc>
                <a:spcPct val="150000"/>
              </a:lnSpc>
            </a:pPr>
            <a:r>
              <a:rPr lang="zh-CN" altLang="en-US" sz="2000" dirty="0"/>
              <a:t>如果</a:t>
            </a:r>
            <a:r>
              <a:rPr lang="en-US" altLang="zh-CN" sz="2000" dirty="0"/>
              <a:t>S1[</a:t>
            </a:r>
            <a:r>
              <a:rPr lang="en-US" altLang="zh-CN" sz="2000" dirty="0" err="1"/>
              <a:t>i</a:t>
            </a:r>
            <a:r>
              <a:rPr lang="en-US" altLang="zh-CN" sz="2000" dirty="0"/>
              <a:t>]</a:t>
            </a:r>
            <a:r>
              <a:rPr lang="zh-CN" altLang="en-US" sz="2000" dirty="0"/>
              <a:t>！</a:t>
            </a:r>
            <a:r>
              <a:rPr lang="en-US" altLang="zh-CN" sz="2000" dirty="0"/>
              <a:t>= S2[j]</a:t>
            </a:r>
            <a:r>
              <a:rPr lang="zh-CN" altLang="en-US" sz="2000" dirty="0"/>
              <a:t>，则比较</a:t>
            </a:r>
            <a:r>
              <a:rPr lang="en-US" altLang="zh-CN" sz="2000" dirty="0"/>
              <a:t>L[i,j-1]</a:t>
            </a:r>
            <a:r>
              <a:rPr lang="zh-CN" altLang="en-US" sz="2000" dirty="0"/>
              <a:t>与</a:t>
            </a:r>
            <a:r>
              <a:rPr lang="en-US" altLang="zh-CN" sz="2000" dirty="0"/>
              <a:t>L[i-1,j]</a:t>
            </a:r>
            <a:r>
              <a:rPr lang="zh-CN" altLang="en-US" sz="2000" dirty="0"/>
              <a:t>， </a:t>
            </a:r>
            <a:r>
              <a:rPr lang="en-US" altLang="zh-CN" sz="2000" dirty="0"/>
              <a:t>L[i,j-1]</a:t>
            </a:r>
            <a:r>
              <a:rPr lang="zh-CN" altLang="en-US" sz="2000" dirty="0"/>
              <a:t>大，则</a:t>
            </a:r>
            <a:r>
              <a:rPr lang="en-US" altLang="zh-CN" sz="2000" dirty="0"/>
              <a:t>j--</a:t>
            </a:r>
            <a:r>
              <a:rPr lang="zh-CN" altLang="en-US" sz="2000" dirty="0"/>
              <a:t>，否则</a:t>
            </a:r>
            <a:r>
              <a:rPr lang="en-US" altLang="zh-CN" sz="2000" dirty="0" err="1"/>
              <a:t>i</a:t>
            </a:r>
            <a:r>
              <a:rPr lang="en-US" altLang="zh-CN" sz="2000" dirty="0"/>
              <a:t>--</a:t>
            </a:r>
            <a:r>
              <a:rPr lang="zh-CN" altLang="en-US" sz="2000" dirty="0"/>
              <a:t>；（相等？任选一个）</a:t>
            </a:r>
          </a:p>
        </p:txBody>
      </p:sp>
    </p:spTree>
    <p:extLst>
      <p:ext uri="{BB962C8B-B14F-4D97-AF65-F5344CB8AC3E}">
        <p14:creationId xmlns:p14="http://schemas.microsoft.com/office/powerpoint/2010/main" val="3140754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5" name="Picture 4" descr="XF7_13E[@7F0JDS(RU8R$H5"/>
          <p:cNvPicPr>
            <a:picLocks noChangeAspect="1" noChangeArrowheads="1"/>
          </p:cNvPicPr>
          <p:nvPr/>
        </p:nvPicPr>
        <p:blipFill>
          <a:blip r:embed="rId2"/>
          <a:srcRect/>
          <a:stretch>
            <a:fillRect/>
          </a:stretch>
        </p:blipFill>
        <p:spPr bwMode="auto">
          <a:xfrm>
            <a:off x="1475656" y="476672"/>
            <a:ext cx="6408712" cy="6192688"/>
          </a:xfrm>
          <a:prstGeom prst="rect">
            <a:avLst/>
          </a:prstGeom>
          <a:noFill/>
          <a:ln w="9525">
            <a:noFill/>
            <a:miter lim="800000"/>
            <a:headEnd/>
            <a:tailEnd/>
          </a:ln>
        </p:spPr>
      </p:pic>
    </p:spTree>
    <p:extLst>
      <p:ext uri="{BB962C8B-B14F-4D97-AF65-F5344CB8AC3E}">
        <p14:creationId xmlns:p14="http://schemas.microsoft.com/office/powerpoint/2010/main" val="1376878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习题</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zh-CN" dirty="0" smtClean="0"/>
              <a:t>网络</a:t>
            </a:r>
            <a:r>
              <a:rPr lang="zh-CN" altLang="zh-CN" dirty="0"/>
              <a:t>中捕获了</a:t>
            </a:r>
            <a:r>
              <a:rPr lang="en-US" altLang="zh-CN" dirty="0"/>
              <a:t>2</a:t>
            </a:r>
            <a:r>
              <a:rPr lang="zh-CN" altLang="zh-CN" dirty="0"/>
              <a:t>个数据包</a:t>
            </a:r>
            <a:r>
              <a:rPr lang="en-US" altLang="zh-CN" dirty="0"/>
              <a:t>{</a:t>
            </a:r>
            <a:r>
              <a:rPr lang="en-US" altLang="zh-CN" dirty="0" err="1"/>
              <a:t>bdcaba</a:t>
            </a:r>
            <a:r>
              <a:rPr lang="en-US" altLang="zh-CN" dirty="0"/>
              <a:t>}</a:t>
            </a:r>
            <a:r>
              <a:rPr lang="zh-CN" altLang="zh-CN" dirty="0"/>
              <a:t>，</a:t>
            </a:r>
            <a:r>
              <a:rPr lang="en-US" altLang="zh-CN" dirty="0"/>
              <a:t>{</a:t>
            </a:r>
            <a:r>
              <a:rPr lang="en-US" altLang="zh-CN" dirty="0" err="1"/>
              <a:t>abcbdba</a:t>
            </a:r>
            <a:r>
              <a:rPr lang="en-US" altLang="zh-CN" dirty="0"/>
              <a:t>}</a:t>
            </a:r>
            <a:r>
              <a:rPr lang="zh-CN" altLang="zh-CN" dirty="0"/>
              <a:t>，怀疑在这</a:t>
            </a:r>
            <a:r>
              <a:rPr lang="en-US" altLang="zh-CN" dirty="0"/>
              <a:t>2</a:t>
            </a:r>
            <a:r>
              <a:rPr lang="zh-CN" altLang="zh-CN" dirty="0"/>
              <a:t>个数据包中包含相同的恶意代码片段，请提取出其中的最长公共子</a:t>
            </a:r>
            <a:r>
              <a:rPr lang="zh-CN" altLang="zh-CN" dirty="0" smtClean="0"/>
              <a:t>序列</a:t>
            </a:r>
            <a:endParaRPr lang="zh-CN" altLang="zh-CN" dirty="0"/>
          </a:p>
        </p:txBody>
      </p:sp>
    </p:spTree>
    <p:extLst>
      <p:ext uri="{BB962C8B-B14F-4D97-AF65-F5344CB8AC3E}">
        <p14:creationId xmlns:p14="http://schemas.microsoft.com/office/powerpoint/2010/main" val="4227700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a:t>
            </a:fld>
            <a:endParaRPr lang="en-US" altLang="zh-CN" sz="1400" dirty="0"/>
          </a:p>
        </p:txBody>
      </p:sp>
      <p:sp>
        <p:nvSpPr>
          <p:cNvPr id="393218" name="Rectangle 2"/>
          <p:cNvSpPr>
            <a:spLocks noGrp="1" noRot="1" noChangeArrowheads="1"/>
          </p:cNvSpPr>
          <p:nvPr>
            <p:ph type="title"/>
          </p:nvPr>
        </p:nvSpPr>
        <p:spPr>
          <a:xfrm>
            <a:off x="120269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AC</a:t>
            </a:r>
            <a:r>
              <a:rPr lang="zh-CN" altLang="en-US" dirty="0">
                <a:effectLst>
                  <a:outerShdw blurRad="38100" dist="38100" dir="2700000">
                    <a:srgbClr val="000000"/>
                  </a:outerShdw>
                </a:effectLst>
              </a:rPr>
              <a:t>算法与</a:t>
            </a:r>
            <a:r>
              <a:rPr lang="en-US" altLang="zh-CN" dirty="0">
                <a:effectLst>
                  <a:outerShdw blurRad="38100" dist="38100" dir="2700000">
                    <a:srgbClr val="000000"/>
                  </a:outerShdw>
                </a:effectLst>
              </a:rPr>
              <a:t>Wu-Manber</a:t>
            </a:r>
            <a:r>
              <a:rPr lang="zh-CN" altLang="en-US" dirty="0">
                <a:effectLst>
                  <a:outerShdw blurRad="38100" dist="38100" dir="2700000">
                    <a:srgbClr val="000000"/>
                  </a:outerShdw>
                </a:effectLst>
              </a:rPr>
              <a:t>算法比较</a:t>
            </a:r>
          </a:p>
        </p:txBody>
      </p:sp>
      <p:sp>
        <p:nvSpPr>
          <p:cNvPr id="231427" name="Rectangle 3"/>
          <p:cNvSpPr>
            <a:spLocks noGrp="1" noRot="1"/>
          </p:cNvSpPr>
          <p:nvPr>
            <p:ph idx="1"/>
          </p:nvPr>
        </p:nvSpPr>
        <p:spPr/>
        <p:txBody>
          <a:bodyPr vert="horz" wrap="square" lIns="91440" tIns="45720" rIns="91440" bIns="45720" anchor="t"/>
          <a:lstStyle/>
          <a:p>
            <a:pPr eaLnBrk="1" hangingPunct="1">
              <a:lnSpc>
                <a:spcPct val="120000"/>
              </a:lnSpc>
              <a:buNone/>
            </a:pPr>
            <a:r>
              <a:rPr lang="en-US" altLang="zh-CN" sz="2400" dirty="0"/>
              <a:t>(2) </a:t>
            </a:r>
            <a:r>
              <a:rPr lang="zh-CN" altLang="en-US" sz="2400" dirty="0"/>
              <a:t>模式串个数对算法性能的影响</a:t>
            </a:r>
          </a:p>
          <a:p>
            <a:pPr eaLnBrk="1" hangingPunct="1">
              <a:lnSpc>
                <a:spcPct val="120000"/>
              </a:lnSpc>
              <a:buNone/>
            </a:pPr>
            <a:r>
              <a:rPr lang="zh-CN" altLang="en-US" sz="2400" dirty="0"/>
              <a:t>		使用英文语料作为测试文本</a:t>
            </a:r>
            <a:r>
              <a:rPr lang="en-US" altLang="zh-CN" sz="2400" dirty="0"/>
              <a:t>,</a:t>
            </a:r>
            <a:r>
              <a:rPr lang="zh-CN" altLang="en-US" sz="2400" dirty="0"/>
              <a:t>测试当模式串个数分别为</a:t>
            </a:r>
            <a:r>
              <a:rPr lang="en-US" altLang="zh-CN" sz="2400" dirty="0"/>
              <a:t>1 ,100 ,500 ,1000 ,5000 </a:t>
            </a:r>
            <a:r>
              <a:rPr lang="zh-CN" altLang="en-US" sz="2400" dirty="0"/>
              <a:t>时的算法性能。测试结果如表</a:t>
            </a:r>
            <a:r>
              <a:rPr lang="en-US" altLang="zh-CN" sz="2400" dirty="0"/>
              <a:t>1 </a:t>
            </a:r>
            <a:r>
              <a:rPr lang="zh-CN" altLang="en-US" sz="2400" dirty="0"/>
              <a:t>所示。</a:t>
            </a:r>
            <a:endParaRPr lang="zh-CN" altLang="en-US" dirty="0"/>
          </a:p>
        </p:txBody>
      </p:sp>
    </p:spTree>
    <p:extLst>
      <p:ext uri="{BB962C8B-B14F-4D97-AF65-F5344CB8AC3E}">
        <p14:creationId xmlns:p14="http://schemas.microsoft.com/office/powerpoint/2010/main" val="2637992286"/>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76555"/>
            <a:ext cx="7886700" cy="1325563"/>
          </a:xfrm>
        </p:spPr>
        <p:txBody>
          <a:bodyPr/>
          <a:lstStyle/>
          <a:p>
            <a:r>
              <a:rPr lang="zh-CN" altLang="en-US" dirty="0" smtClean="0"/>
              <a:t>正则表达式匹配算法</a:t>
            </a:r>
            <a:endParaRPr lang="zh-CN" altLang="en-US" dirty="0"/>
          </a:p>
        </p:txBody>
      </p:sp>
      <p:sp>
        <p:nvSpPr>
          <p:cNvPr id="3" name="内容占位符 2"/>
          <p:cNvSpPr>
            <a:spLocks noGrp="1"/>
          </p:cNvSpPr>
          <p:nvPr>
            <p:ph idx="1"/>
          </p:nvPr>
        </p:nvSpPr>
        <p:spPr>
          <a:xfrm>
            <a:off x="628650" y="1271906"/>
            <a:ext cx="7886700" cy="4474845"/>
          </a:xfrm>
        </p:spPr>
        <p:txBody>
          <a:bodyPr/>
          <a:lstStyle/>
          <a:p>
            <a:pPr>
              <a:lnSpc>
                <a:spcPct val="130000"/>
              </a:lnSpc>
            </a:pPr>
            <a:r>
              <a:rPr lang="zh-CN" altLang="en-US" sz="2000" dirty="0"/>
              <a:t>正则表达式，</a:t>
            </a:r>
            <a:r>
              <a:rPr lang="en-US" altLang="zh-CN" sz="2000" dirty="0"/>
              <a:t>Regular Expression</a:t>
            </a:r>
            <a:r>
              <a:rPr lang="zh-CN" altLang="en-US" sz="2000" dirty="0"/>
              <a:t>，使用单个字符串来描述、匹配一系列满足某种句法规则的字符串。在很多文本编辑器里，正则表达式通常被用来检索、替换那些匹配某个模式的文本。最常见的，比如“</a:t>
            </a:r>
            <a:r>
              <a:rPr lang="en-US" altLang="zh-CN" sz="2000" dirty="0"/>
              <a:t>.”</a:t>
            </a:r>
            <a:r>
              <a:rPr lang="zh-CN" altLang="en-US" sz="2000" dirty="0"/>
              <a:t>，其中“</a:t>
            </a:r>
            <a:r>
              <a:rPr lang="en-US" altLang="zh-CN" sz="2000" dirty="0"/>
              <a:t>.”</a:t>
            </a:r>
            <a:r>
              <a:rPr lang="zh-CN" altLang="en-US" sz="2000" dirty="0"/>
              <a:t>表示匹配除“</a:t>
            </a:r>
            <a:r>
              <a:rPr lang="en-US" altLang="zh-CN" sz="2000" dirty="0"/>
              <a:t>\n”</a:t>
            </a:r>
            <a:r>
              <a:rPr lang="zh-CN" altLang="en-US" sz="2000" dirty="0"/>
              <a:t>之外的任何单个字符，“”表示匹配前面的子表达式零次或多次</a:t>
            </a:r>
            <a:r>
              <a:rPr lang="zh-CN" altLang="en-US" sz="2000" dirty="0" smtClean="0"/>
              <a:t>。</a:t>
            </a:r>
            <a:endParaRPr lang="en-US" altLang="zh-CN" sz="2000" dirty="0" smtClean="0"/>
          </a:p>
          <a:p>
            <a:pPr>
              <a:lnSpc>
                <a:spcPct val="130000"/>
              </a:lnSpc>
            </a:pPr>
            <a:r>
              <a:rPr lang="zh-CN" altLang="en-US" sz="2000" dirty="0"/>
              <a:t>在</a:t>
            </a:r>
            <a:r>
              <a:rPr lang="en-US" altLang="zh-CN" sz="2000" dirty="0"/>
              <a:t>python</a:t>
            </a:r>
            <a:r>
              <a:rPr lang="zh-CN" altLang="en-US" sz="2000" dirty="0"/>
              <a:t>中，正则表达式的使用也很简单：</a:t>
            </a:r>
          </a:p>
        </p:txBody>
      </p:sp>
      <p:pic>
        <p:nvPicPr>
          <p:cNvPr id="4" name="图片 3"/>
          <p:cNvPicPr>
            <a:picLocks noChangeAspect="1"/>
          </p:cNvPicPr>
          <p:nvPr/>
        </p:nvPicPr>
        <p:blipFill>
          <a:blip r:embed="rId2"/>
          <a:stretch>
            <a:fillRect/>
          </a:stretch>
        </p:blipFill>
        <p:spPr>
          <a:xfrm>
            <a:off x="964565" y="4063365"/>
            <a:ext cx="7427595" cy="1937385"/>
          </a:xfrm>
          <a:prstGeom prst="rect">
            <a:avLst/>
          </a:prstGeom>
        </p:spPr>
      </p:pic>
    </p:spTree>
    <p:extLst>
      <p:ext uri="{BB962C8B-B14F-4D97-AF65-F5344CB8AC3E}">
        <p14:creationId xmlns:p14="http://schemas.microsoft.com/office/powerpoint/2010/main" val="2651138008"/>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76555"/>
            <a:ext cx="7886700" cy="1325563"/>
          </a:xfrm>
        </p:spPr>
        <p:txBody>
          <a:bodyPr/>
          <a:lstStyle/>
          <a:p>
            <a:r>
              <a:rPr lang="zh-CN" altLang="en-US" dirty="0"/>
              <a:t>正则表达式匹配</a:t>
            </a:r>
            <a:r>
              <a:rPr lang="zh-CN" altLang="en-US" dirty="0" smtClean="0"/>
              <a:t>算法</a:t>
            </a:r>
            <a:r>
              <a:rPr lang="en-US" altLang="zh-CN" dirty="0" smtClean="0"/>
              <a:t>-</a:t>
            </a:r>
            <a:r>
              <a:rPr lang="zh-CN" altLang="en-US" dirty="0" smtClean="0"/>
              <a:t>匹配思想</a:t>
            </a:r>
            <a:endParaRPr lang="zh-CN" altLang="en-US" dirty="0"/>
          </a:p>
        </p:txBody>
      </p:sp>
      <p:sp>
        <p:nvSpPr>
          <p:cNvPr id="3" name="内容占位符 2"/>
          <p:cNvSpPr>
            <a:spLocks noGrp="1"/>
          </p:cNvSpPr>
          <p:nvPr>
            <p:ph idx="1"/>
          </p:nvPr>
        </p:nvSpPr>
        <p:spPr/>
        <p:txBody>
          <a:bodyPr/>
          <a:lstStyle/>
          <a:p>
            <a:pPr>
              <a:lnSpc>
                <a:spcPct val="120000"/>
              </a:lnSpc>
            </a:pPr>
            <a:r>
              <a:rPr lang="zh-CN" altLang="en-US" sz="2400" dirty="0" smtClean="0"/>
              <a:t>正则表达式利用有限状态机实现匹配</a:t>
            </a:r>
            <a:endParaRPr lang="en-US" altLang="zh-CN" sz="2400" dirty="0" smtClean="0"/>
          </a:p>
          <a:p>
            <a:pPr>
              <a:lnSpc>
                <a:spcPct val="120000"/>
              </a:lnSpc>
            </a:pPr>
            <a:r>
              <a:rPr lang="zh-CN" altLang="en-US" sz="2400" dirty="0"/>
              <a:t>有限状态机（</a:t>
            </a:r>
            <a:r>
              <a:rPr lang="en-US" altLang="zh-CN" sz="2400" dirty="0"/>
              <a:t>finite-state machine</a:t>
            </a:r>
            <a:r>
              <a:rPr lang="zh-CN" altLang="en-US" sz="2400" dirty="0"/>
              <a:t>，</a:t>
            </a:r>
            <a:r>
              <a:rPr lang="en-US" altLang="zh-CN" sz="2400" dirty="0"/>
              <a:t>FSM</a:t>
            </a:r>
            <a:r>
              <a:rPr lang="zh-CN" altLang="en-US" sz="2400" dirty="0"/>
              <a:t>）又称有限状态自动机，是表示有限个状态以及在这些状态之间的转移和动作等行为的数学模型。</a:t>
            </a:r>
          </a:p>
          <a:p>
            <a:pPr>
              <a:lnSpc>
                <a:spcPct val="120000"/>
              </a:lnSpc>
            </a:pPr>
            <a:r>
              <a:rPr lang="zh-CN" altLang="en-US" sz="2400" dirty="0"/>
              <a:t>模式字符串的</a:t>
            </a:r>
            <a:r>
              <a:rPr lang="en-US" altLang="zh-CN" sz="2400" dirty="0"/>
              <a:t>FSM</a:t>
            </a:r>
            <a:r>
              <a:rPr lang="zh-CN" altLang="en-US" sz="2400" dirty="0"/>
              <a:t>状态转移图</a:t>
            </a:r>
            <a:r>
              <a:rPr lang="zh-CN" altLang="en-US" sz="2400" dirty="0" smtClean="0"/>
              <a:t>：</a:t>
            </a:r>
          </a:p>
        </p:txBody>
      </p:sp>
      <p:pic>
        <p:nvPicPr>
          <p:cNvPr id="5" name="图片 4"/>
          <p:cNvPicPr>
            <a:picLocks noChangeAspect="1"/>
          </p:cNvPicPr>
          <p:nvPr/>
        </p:nvPicPr>
        <p:blipFill>
          <a:blip r:embed="rId2"/>
          <a:stretch>
            <a:fillRect/>
          </a:stretch>
        </p:blipFill>
        <p:spPr>
          <a:xfrm>
            <a:off x="1305012" y="4238456"/>
            <a:ext cx="5563379" cy="1435710"/>
          </a:xfrm>
          <a:prstGeom prst="rect">
            <a:avLst/>
          </a:prstGeom>
        </p:spPr>
      </p:pic>
      <p:sp>
        <p:nvSpPr>
          <p:cNvPr id="6" name="矩形 5"/>
          <p:cNvSpPr/>
          <p:nvPr/>
        </p:nvSpPr>
        <p:spPr>
          <a:xfrm>
            <a:off x="670213" y="5714850"/>
            <a:ext cx="8255578" cy="706755"/>
          </a:xfrm>
          <a:prstGeom prst="rect">
            <a:avLst/>
          </a:prstGeom>
        </p:spPr>
        <p:txBody>
          <a:bodyPr wrap="square">
            <a:spAutoFit/>
          </a:bodyPr>
          <a:lstStyle/>
          <a:p>
            <a:r>
              <a:rPr lang="zh-CN" altLang="en-US" sz="2000" dirty="0">
                <a:solidFill>
                  <a:srgbClr val="4F4F4F"/>
                </a:solidFill>
                <a:latin typeface="微软雅黑" panose="020B0503020204020204" charset="-122"/>
                <a:ea typeface="微软雅黑" panose="020B0503020204020204" charset="-122"/>
              </a:rPr>
              <a:t>给定待匹配的字符串”</a:t>
            </a:r>
            <a:r>
              <a:rPr lang="en-US" altLang="zh-CN" sz="2000" dirty="0" err="1">
                <a:solidFill>
                  <a:srgbClr val="4F4F4F"/>
                </a:solidFill>
                <a:latin typeface="微软雅黑" panose="020B0503020204020204" charset="-122"/>
                <a:ea typeface="微软雅黑" panose="020B0503020204020204" charset="-122"/>
              </a:rPr>
              <a:t>abababaca</a:t>
            </a:r>
            <a:r>
              <a:rPr lang="en-US" altLang="zh-CN" sz="2000" dirty="0">
                <a:solidFill>
                  <a:srgbClr val="4F4F4F"/>
                </a:solidFill>
                <a:latin typeface="微软雅黑" panose="020B0503020204020204" charset="-122"/>
                <a:ea typeface="微软雅黑" panose="020B0503020204020204" charset="-122"/>
              </a:rPr>
              <a:t>”</a:t>
            </a:r>
            <a:r>
              <a:rPr lang="zh-CN" altLang="en-US" sz="2000" dirty="0">
                <a:solidFill>
                  <a:srgbClr val="4F4F4F"/>
                </a:solidFill>
                <a:latin typeface="微软雅黑" panose="020B0503020204020204" charset="-122"/>
                <a:ea typeface="微软雅黑" panose="020B0503020204020204" charset="-122"/>
              </a:rPr>
              <a:t>，就能通过</a:t>
            </a:r>
            <a:r>
              <a:rPr lang="zh-CN" altLang="en-US" sz="2000" dirty="0">
                <a:solidFill>
                  <a:srgbClr val="FF0000"/>
                </a:solidFill>
                <a:latin typeface="微软雅黑" panose="020B0503020204020204" charset="-122"/>
                <a:ea typeface="微软雅黑" panose="020B0503020204020204" charset="-122"/>
              </a:rPr>
              <a:t>模式串的</a:t>
            </a:r>
            <a:r>
              <a:rPr lang="en-US" altLang="zh-CN" sz="2000" dirty="0">
                <a:solidFill>
                  <a:srgbClr val="FF0000"/>
                </a:solidFill>
                <a:latin typeface="微软雅黑" panose="020B0503020204020204" charset="-122"/>
                <a:ea typeface="微软雅黑" panose="020B0503020204020204" charset="-122"/>
              </a:rPr>
              <a:t>FSM</a:t>
            </a:r>
            <a:r>
              <a:rPr lang="zh-CN" altLang="en-US" sz="2000" dirty="0">
                <a:solidFill>
                  <a:srgbClr val="FF0000"/>
                </a:solidFill>
                <a:latin typeface="微软雅黑" panose="020B0503020204020204" charset="-122"/>
                <a:ea typeface="微软雅黑" panose="020B0503020204020204" charset="-122"/>
              </a:rPr>
              <a:t>进行匹配</a:t>
            </a:r>
            <a:r>
              <a:rPr lang="zh-CN" altLang="en-US" sz="2000" dirty="0">
                <a:solidFill>
                  <a:srgbClr val="4F4F4F"/>
                </a:solidFill>
                <a:latin typeface="微软雅黑" panose="020B0503020204020204" charset="-122"/>
                <a:ea typeface="微软雅黑" panose="020B0503020204020204" charset="-122"/>
              </a:rPr>
              <a:t>，这就是正则表达式的匹配思想。</a:t>
            </a:r>
          </a:p>
        </p:txBody>
      </p:sp>
    </p:spTree>
    <p:extLst>
      <p:ext uri="{BB962C8B-B14F-4D97-AF65-F5344CB8AC3E}">
        <p14:creationId xmlns:p14="http://schemas.microsoft.com/office/powerpoint/2010/main" val="4037215206"/>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76555"/>
            <a:ext cx="7886700" cy="1325563"/>
          </a:xfrm>
        </p:spPr>
        <p:txBody>
          <a:bodyPr/>
          <a:lstStyle/>
          <a:p>
            <a:r>
              <a:rPr lang="zh-CN" altLang="en-US" dirty="0"/>
              <a:t>正则表达式匹配算法</a:t>
            </a:r>
            <a:r>
              <a:rPr lang="en-US" altLang="zh-CN" dirty="0"/>
              <a:t>-</a:t>
            </a:r>
            <a:r>
              <a:rPr lang="zh-CN" altLang="en-US" dirty="0" smtClean="0"/>
              <a:t>匹配</a:t>
            </a:r>
            <a:r>
              <a:rPr lang="zh-CN" altLang="en-US" dirty="0"/>
              <a:t>实例</a:t>
            </a:r>
          </a:p>
        </p:txBody>
      </p:sp>
      <p:sp>
        <p:nvSpPr>
          <p:cNvPr id="3" name="内容占位符 2"/>
          <p:cNvSpPr>
            <a:spLocks noGrp="1"/>
          </p:cNvSpPr>
          <p:nvPr>
            <p:ph idx="1"/>
          </p:nvPr>
        </p:nvSpPr>
        <p:spPr/>
        <p:txBody>
          <a:bodyPr/>
          <a:lstStyle/>
          <a:p>
            <a:r>
              <a:rPr lang="zh-CN" altLang="en-US" dirty="0" smtClean="0"/>
              <a:t>给定正则表达式</a:t>
            </a:r>
            <a:r>
              <a:rPr lang="en-US" altLang="zh-CN" dirty="0" smtClean="0">
                <a:solidFill>
                  <a:srgbClr val="FF0000"/>
                </a:solidFill>
              </a:rPr>
              <a:t>a(bb)+a</a:t>
            </a:r>
            <a:r>
              <a:rPr lang="en-US" altLang="zh-CN" dirty="0" smtClean="0"/>
              <a:t>,</a:t>
            </a:r>
            <a:r>
              <a:rPr lang="zh-CN" altLang="en-US" dirty="0" smtClean="0"/>
              <a:t>其中</a:t>
            </a:r>
            <a:r>
              <a:rPr lang="en-US" altLang="zh-CN" dirty="0" smtClean="0">
                <a:solidFill>
                  <a:srgbClr val="FF0000"/>
                </a:solidFill>
              </a:rPr>
              <a:t>+</a:t>
            </a:r>
            <a:r>
              <a:rPr lang="zh-CN" altLang="en-US" dirty="0"/>
              <a:t>表示匹配前面的子表达式一次或多次，所以</a:t>
            </a:r>
            <a:r>
              <a:rPr lang="zh-CN" altLang="en-US" dirty="0" smtClean="0"/>
              <a:t>字符串</a:t>
            </a:r>
            <a:r>
              <a:rPr lang="en-US" altLang="zh-CN" dirty="0" err="1" smtClean="0">
                <a:solidFill>
                  <a:srgbClr val="FF0000"/>
                </a:solidFill>
              </a:rPr>
              <a:t>abba</a:t>
            </a:r>
            <a:r>
              <a:rPr lang="zh-CN" altLang="en-US" dirty="0" smtClean="0"/>
              <a:t>或</a:t>
            </a:r>
            <a:r>
              <a:rPr lang="en-US" altLang="zh-CN" dirty="0" err="1" smtClean="0">
                <a:solidFill>
                  <a:srgbClr val="FF0000"/>
                </a:solidFill>
              </a:rPr>
              <a:t>abbbba</a:t>
            </a:r>
            <a:r>
              <a:rPr lang="zh-CN" altLang="en-US" dirty="0" smtClean="0"/>
              <a:t>都能</a:t>
            </a:r>
            <a:r>
              <a:rPr lang="zh-CN" altLang="en-US" dirty="0"/>
              <a:t>被这个模式所匹配</a:t>
            </a:r>
            <a:r>
              <a:rPr lang="zh-CN" altLang="en-US" dirty="0" smtClean="0"/>
              <a:t>。</a:t>
            </a:r>
            <a:endParaRPr lang="en-US" altLang="zh-CN" dirty="0" smtClean="0"/>
          </a:p>
          <a:p>
            <a:r>
              <a:rPr lang="zh-CN" altLang="en-US" dirty="0"/>
              <a:t>下图是该正则表达式对应的</a:t>
            </a:r>
            <a:r>
              <a:rPr lang="en-US" altLang="zh-CN" dirty="0"/>
              <a:t>DFA</a:t>
            </a:r>
            <a:r>
              <a:rPr lang="zh-CN" altLang="en-US" dirty="0"/>
              <a:t>状态转移图</a:t>
            </a:r>
          </a:p>
        </p:txBody>
      </p:sp>
      <p:pic>
        <p:nvPicPr>
          <p:cNvPr id="6" name="图片 5"/>
          <p:cNvPicPr>
            <a:picLocks noChangeAspect="1"/>
          </p:cNvPicPr>
          <p:nvPr/>
        </p:nvPicPr>
        <p:blipFill>
          <a:blip r:embed="rId2"/>
          <a:stretch>
            <a:fillRect/>
          </a:stretch>
        </p:blipFill>
        <p:spPr>
          <a:xfrm>
            <a:off x="2123728" y="3388448"/>
            <a:ext cx="4148472" cy="971845"/>
          </a:xfrm>
          <a:prstGeom prst="rect">
            <a:avLst/>
          </a:prstGeom>
        </p:spPr>
      </p:pic>
      <p:sp>
        <p:nvSpPr>
          <p:cNvPr id="7" name="矩形 6"/>
          <p:cNvSpPr/>
          <p:nvPr/>
        </p:nvSpPr>
        <p:spPr>
          <a:xfrm>
            <a:off x="628650" y="4763816"/>
            <a:ext cx="7673686" cy="1060450"/>
          </a:xfrm>
          <a:prstGeom prst="rect">
            <a:avLst/>
          </a:prstGeom>
        </p:spPr>
        <p:txBody>
          <a:bodyPr wrap="square">
            <a:spAutoFit/>
          </a:bodyPr>
          <a:lstStyle/>
          <a:p>
            <a:r>
              <a:rPr lang="zh-CN" altLang="en-US" sz="2100" b="1" dirty="0">
                <a:solidFill>
                  <a:schemeClr val="bg1">
                    <a:lumMod val="10000"/>
                  </a:schemeClr>
                </a:solidFill>
              </a:rPr>
              <a:t>该</a:t>
            </a:r>
            <a:r>
              <a:rPr lang="en-US" altLang="zh-CN" sz="2100" b="1" dirty="0">
                <a:solidFill>
                  <a:schemeClr val="bg1">
                    <a:lumMod val="10000"/>
                  </a:schemeClr>
                </a:solidFill>
              </a:rPr>
              <a:t>DFA</a:t>
            </a:r>
            <a:r>
              <a:rPr lang="zh-CN" altLang="en-US" sz="2100" b="1" dirty="0">
                <a:solidFill>
                  <a:schemeClr val="bg1">
                    <a:lumMod val="10000"/>
                  </a:schemeClr>
                </a:solidFill>
              </a:rPr>
              <a:t>中，圈代表不同的状态。读入字符串时，就从一个状态进入另一个状态。</a:t>
            </a:r>
            <a:r>
              <a:rPr lang="en-US" altLang="zh-CN" sz="2100" b="1" dirty="0">
                <a:solidFill>
                  <a:schemeClr val="bg1">
                    <a:lumMod val="10000"/>
                  </a:schemeClr>
                </a:solidFill>
              </a:rPr>
              <a:t>DFA</a:t>
            </a:r>
            <a:r>
              <a:rPr lang="zh-CN" altLang="en-US" sz="2100" b="1" dirty="0">
                <a:solidFill>
                  <a:schemeClr val="bg1">
                    <a:lumMod val="10000"/>
                  </a:schemeClr>
                </a:solidFill>
              </a:rPr>
              <a:t>有开始和匹配（匹配）两种特殊状态，分别位于头部和尾部。</a:t>
            </a:r>
          </a:p>
        </p:txBody>
      </p:sp>
    </p:spTree>
    <p:extLst>
      <p:ext uri="{BB962C8B-B14F-4D97-AF65-F5344CB8AC3E}">
        <p14:creationId xmlns:p14="http://schemas.microsoft.com/office/powerpoint/2010/main" val="1363265248"/>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76555"/>
            <a:ext cx="7886700" cy="1325563"/>
          </a:xfrm>
        </p:spPr>
        <p:txBody>
          <a:bodyPr/>
          <a:lstStyle/>
          <a:p>
            <a:r>
              <a:rPr lang="zh-CN" altLang="en-US" dirty="0"/>
              <a:t>正则表达式匹配算法</a:t>
            </a:r>
            <a:r>
              <a:rPr lang="en-US" altLang="zh-CN" dirty="0"/>
              <a:t>-</a:t>
            </a:r>
            <a:r>
              <a:rPr lang="zh-CN" altLang="en-US" dirty="0"/>
              <a:t>匹配实例</a:t>
            </a:r>
          </a:p>
        </p:txBody>
      </p:sp>
      <p:sp>
        <p:nvSpPr>
          <p:cNvPr id="3" name="内容占位符 2"/>
          <p:cNvSpPr>
            <a:spLocks noGrp="1"/>
          </p:cNvSpPr>
          <p:nvPr>
            <p:ph idx="1"/>
          </p:nvPr>
        </p:nvSpPr>
        <p:spPr/>
        <p:txBody>
          <a:bodyPr>
            <a:normAutofit fontScale="97500"/>
          </a:bodyPr>
          <a:lstStyle/>
          <a:p>
            <a:pPr marL="0" indent="0">
              <a:buNone/>
            </a:pPr>
            <a:r>
              <a:rPr lang="zh-CN" altLang="en-US" dirty="0" smtClean="0"/>
              <a:t>匹配示例</a:t>
            </a:r>
            <a:r>
              <a:rPr lang="zh-CN" altLang="en-US" dirty="0"/>
              <a:t>图：</a:t>
            </a:r>
          </a:p>
        </p:txBody>
      </p:sp>
      <p:pic>
        <p:nvPicPr>
          <p:cNvPr id="4" name="图片 3"/>
          <p:cNvPicPr>
            <a:picLocks noChangeAspect="1"/>
          </p:cNvPicPr>
          <p:nvPr/>
        </p:nvPicPr>
        <p:blipFill>
          <a:blip r:embed="rId2"/>
          <a:stretch>
            <a:fillRect/>
          </a:stretch>
        </p:blipFill>
        <p:spPr>
          <a:xfrm>
            <a:off x="2805545" y="1885074"/>
            <a:ext cx="4686300" cy="4115676"/>
          </a:xfrm>
          <a:prstGeom prst="rect">
            <a:avLst/>
          </a:prstGeom>
        </p:spPr>
      </p:pic>
      <p:sp>
        <p:nvSpPr>
          <p:cNvPr id="5" name="矩形 4"/>
          <p:cNvSpPr/>
          <p:nvPr/>
        </p:nvSpPr>
        <p:spPr>
          <a:xfrm>
            <a:off x="628650" y="2295501"/>
            <a:ext cx="2010641" cy="3476625"/>
          </a:xfrm>
          <a:prstGeom prst="rect">
            <a:avLst/>
          </a:prstGeom>
        </p:spPr>
        <p:txBody>
          <a:bodyPr wrap="square">
            <a:spAutoFit/>
          </a:bodyPr>
          <a:lstStyle/>
          <a:p>
            <a:r>
              <a:rPr lang="zh-CN" altLang="en-US" sz="2000" b="1" dirty="0">
                <a:solidFill>
                  <a:schemeClr val="bg1">
                    <a:lumMod val="10000"/>
                  </a:schemeClr>
                </a:solidFill>
                <a:latin typeface="微软雅黑" panose="020B0503020204020204" charset="-122"/>
                <a:ea typeface="微软雅黑" panose="020B0503020204020204" charset="-122"/>
              </a:rPr>
              <a:t>该状态机结束于最后一个状态，这是一个匹配成功的状态。若状态机结束于非匹配成功状态，那么匹配失败。如果在运行过程中，没有办法到达其他状态，那么状态机提前结束。</a:t>
            </a:r>
          </a:p>
        </p:txBody>
      </p:sp>
    </p:spTree>
    <p:extLst>
      <p:ext uri="{BB962C8B-B14F-4D97-AF65-F5344CB8AC3E}">
        <p14:creationId xmlns:p14="http://schemas.microsoft.com/office/powerpoint/2010/main" val="3025492819"/>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404664"/>
            <a:ext cx="800219" cy="461665"/>
          </a:xfrm>
          <a:prstGeom prst="rect">
            <a:avLst/>
          </a:prstGeom>
        </p:spPr>
        <p:txBody>
          <a:bodyPr wrap="none">
            <a:spAutoFit/>
          </a:bodyPr>
          <a:lstStyle/>
          <a:p>
            <a:r>
              <a:rPr lang="zh-CN" altLang="en-US" dirty="0" smtClean="0"/>
              <a:t>例题</a:t>
            </a:r>
            <a:endParaRPr lang="zh-CN" altLang="en-US" dirty="0"/>
          </a:p>
        </p:txBody>
      </p:sp>
      <p:sp>
        <p:nvSpPr>
          <p:cNvPr id="5" name="矩形 4"/>
          <p:cNvSpPr/>
          <p:nvPr/>
        </p:nvSpPr>
        <p:spPr>
          <a:xfrm>
            <a:off x="644600" y="1340768"/>
            <a:ext cx="7383784" cy="830997"/>
          </a:xfrm>
          <a:prstGeom prst="rect">
            <a:avLst/>
          </a:prstGeom>
        </p:spPr>
        <p:txBody>
          <a:bodyPr wrap="square">
            <a:spAutoFit/>
          </a:bodyPr>
          <a:lstStyle/>
          <a:p>
            <a:r>
              <a:rPr lang="zh-CN" altLang="en-US" dirty="0"/>
              <a:t>在主串中查找是否存在正则表达式为 </a:t>
            </a:r>
            <a:r>
              <a:rPr lang="en-US" altLang="zh-CN" dirty="0" err="1"/>
              <a:t>abc</a:t>
            </a:r>
            <a:r>
              <a:rPr lang="en-US" altLang="zh-CN" dirty="0"/>
              <a:t>*</a:t>
            </a:r>
            <a:r>
              <a:rPr lang="en-US" altLang="zh-CN" dirty="0" err="1"/>
              <a:t>d?e</a:t>
            </a:r>
            <a:r>
              <a:rPr lang="en-US" altLang="zh-CN" dirty="0"/>
              <a:t> </a:t>
            </a:r>
            <a:r>
              <a:rPr lang="zh-CN" altLang="en-US" dirty="0"/>
              <a:t>的匹配</a:t>
            </a:r>
            <a:r>
              <a:rPr lang="zh-CN" altLang="en-US" dirty="0" smtClean="0"/>
              <a:t>，画出对应的正则表达式的 </a:t>
            </a:r>
            <a:r>
              <a:rPr lang="en-US" altLang="zh-CN" dirty="0"/>
              <a:t>DFA </a:t>
            </a:r>
            <a:r>
              <a:rPr lang="zh-CN" altLang="en-US" dirty="0" smtClean="0"/>
              <a:t>，给出状态转移矩阵。</a:t>
            </a:r>
            <a:endParaRPr lang="zh-CN" altLang="en-US" dirty="0"/>
          </a:p>
        </p:txBody>
      </p:sp>
      <p:sp>
        <p:nvSpPr>
          <p:cNvPr id="7" name="Text Box 24"/>
          <p:cNvSpPr txBox="1">
            <a:spLocks noChangeArrowheads="1"/>
          </p:cNvSpPr>
          <p:nvPr/>
        </p:nvSpPr>
        <p:spPr bwMode="auto">
          <a:xfrm>
            <a:off x="5429347" y="2231667"/>
            <a:ext cx="35400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smtClean="0">
                <a:ln>
                  <a:noFill/>
                </a:ln>
                <a:solidFill>
                  <a:srgbClr val="272777"/>
                </a:solidFill>
                <a:effectLst/>
                <a:uLnTx/>
                <a:uFillTx/>
                <a:latin typeface="Times New Roman"/>
                <a:ea typeface="楷体_GB2312" pitchFamily="49" charset="-122"/>
              </a:rPr>
              <a:t>e</a:t>
            </a:r>
          </a:p>
        </p:txBody>
      </p:sp>
      <p:sp>
        <p:nvSpPr>
          <p:cNvPr id="8" name="Text Box 24"/>
          <p:cNvSpPr txBox="1">
            <a:spLocks noChangeArrowheads="1"/>
          </p:cNvSpPr>
          <p:nvPr/>
        </p:nvSpPr>
        <p:spPr bwMode="auto">
          <a:xfrm>
            <a:off x="3713618" y="2878102"/>
            <a:ext cx="442747" cy="33937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smtClean="0">
                <a:ln>
                  <a:noFill/>
                </a:ln>
                <a:solidFill>
                  <a:srgbClr val="272777"/>
                </a:solidFill>
                <a:effectLst/>
                <a:uLnTx/>
                <a:uFillTx/>
                <a:latin typeface="Times New Roman"/>
                <a:ea typeface="楷体_GB2312" pitchFamily="49" charset="-122"/>
              </a:rPr>
              <a:t>b</a:t>
            </a:r>
          </a:p>
        </p:txBody>
      </p:sp>
      <p:sp>
        <p:nvSpPr>
          <p:cNvPr id="10" name="Oval 3"/>
          <p:cNvSpPr>
            <a:spLocks noChangeArrowheads="1"/>
          </p:cNvSpPr>
          <p:nvPr/>
        </p:nvSpPr>
        <p:spPr bwMode="auto">
          <a:xfrm>
            <a:off x="2116979" y="3110150"/>
            <a:ext cx="397888" cy="382324"/>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smtClean="0">
                <a:ln>
                  <a:noFill/>
                </a:ln>
                <a:solidFill>
                  <a:srgbClr val="272777"/>
                </a:solidFill>
                <a:effectLst/>
                <a:uLnTx/>
                <a:uFillTx/>
                <a:latin typeface="Times New Roman"/>
                <a:ea typeface="楷体_GB2312" pitchFamily="49" charset="-122"/>
              </a:rPr>
              <a:t>0</a:t>
            </a:r>
          </a:p>
        </p:txBody>
      </p:sp>
      <p:sp>
        <p:nvSpPr>
          <p:cNvPr id="11" name="Oval 4"/>
          <p:cNvSpPr>
            <a:spLocks noChangeArrowheads="1"/>
          </p:cNvSpPr>
          <p:nvPr/>
        </p:nvSpPr>
        <p:spPr bwMode="auto">
          <a:xfrm>
            <a:off x="3197099" y="3125147"/>
            <a:ext cx="397888" cy="382324"/>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smtClean="0">
                <a:ln>
                  <a:noFill/>
                </a:ln>
                <a:solidFill>
                  <a:srgbClr val="272777"/>
                </a:solidFill>
                <a:effectLst/>
                <a:uLnTx/>
                <a:uFillTx/>
                <a:latin typeface="Times New Roman"/>
                <a:ea typeface="楷体_GB2312" pitchFamily="49" charset="-122"/>
              </a:rPr>
              <a:t>1</a:t>
            </a:r>
          </a:p>
        </p:txBody>
      </p:sp>
      <p:sp>
        <p:nvSpPr>
          <p:cNvPr id="12" name="Oval 5"/>
          <p:cNvSpPr>
            <a:spLocks noChangeArrowheads="1"/>
          </p:cNvSpPr>
          <p:nvPr/>
        </p:nvSpPr>
        <p:spPr bwMode="auto">
          <a:xfrm>
            <a:off x="5497303" y="3125147"/>
            <a:ext cx="397888" cy="382324"/>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smtClean="0">
                <a:ln>
                  <a:noFill/>
                </a:ln>
                <a:solidFill>
                  <a:srgbClr val="272777"/>
                </a:solidFill>
                <a:effectLst/>
                <a:uLnTx/>
                <a:uFillTx/>
                <a:latin typeface="Times New Roman"/>
                <a:ea typeface="楷体_GB2312" pitchFamily="49" charset="-122"/>
              </a:rPr>
              <a:t>3</a:t>
            </a:r>
          </a:p>
        </p:txBody>
      </p:sp>
      <p:sp>
        <p:nvSpPr>
          <p:cNvPr id="16" name="Oval 10"/>
          <p:cNvSpPr>
            <a:spLocks noChangeArrowheads="1"/>
          </p:cNvSpPr>
          <p:nvPr/>
        </p:nvSpPr>
        <p:spPr bwMode="auto">
          <a:xfrm>
            <a:off x="4260680" y="3118638"/>
            <a:ext cx="397888" cy="382324"/>
          </a:xfrm>
          <a:prstGeom prst="ellipse">
            <a:avLst/>
          </a:prstGeom>
          <a:solidFill>
            <a:srgbClr val="99CCFF"/>
          </a:solidFill>
          <a:ln w="9525">
            <a:solidFill>
              <a:srgbClr val="000000"/>
            </a:solidFill>
            <a:round/>
            <a:headEnd/>
            <a:tailEnd/>
          </a:ln>
        </p:spPr>
        <p:txBody>
          <a:bodyPr wrap="none" anchor="ctr"/>
          <a:lstStyle/>
          <a:p>
            <a:pPr algn="ctr" fontAlgn="auto">
              <a:spcBef>
                <a:spcPct val="20000"/>
              </a:spcBef>
              <a:spcAft>
                <a:spcPts val="0"/>
              </a:spcAft>
              <a:buClr>
                <a:srgbClr val="99CCFF"/>
              </a:buClr>
              <a:buSzPct val="90000"/>
              <a:buFont typeface="Monotype Sorts"/>
            </a:pPr>
            <a:r>
              <a:rPr kumimoji="1" lang="en-US" altLang="zh-CN" sz="2800" b="1" kern="0" dirty="0">
                <a:solidFill>
                  <a:srgbClr val="272777"/>
                </a:solidFill>
                <a:latin typeface="Times New Roman"/>
                <a:ea typeface="楷体_GB2312" pitchFamily="49" charset="-122"/>
              </a:rPr>
              <a:t>2</a:t>
            </a:r>
          </a:p>
        </p:txBody>
      </p:sp>
      <p:sp>
        <p:nvSpPr>
          <p:cNvPr id="20" name="Line 14"/>
          <p:cNvSpPr>
            <a:spLocks noChangeShapeType="1"/>
          </p:cNvSpPr>
          <p:nvPr/>
        </p:nvSpPr>
        <p:spPr bwMode="auto">
          <a:xfrm>
            <a:off x="3594987" y="3316309"/>
            <a:ext cx="663147"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a:ea typeface="楷体_GB2312" pitchFamily="49" charset="-122"/>
            </a:endParaRPr>
          </a:p>
        </p:txBody>
      </p:sp>
      <p:sp>
        <p:nvSpPr>
          <p:cNvPr id="21" name="Line 15"/>
          <p:cNvSpPr>
            <a:spLocks noChangeShapeType="1"/>
          </p:cNvSpPr>
          <p:nvPr/>
        </p:nvSpPr>
        <p:spPr bwMode="auto">
          <a:xfrm>
            <a:off x="5895191" y="3316309"/>
            <a:ext cx="73685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a:ea typeface="楷体_GB2312" pitchFamily="49" charset="-122"/>
            </a:endParaRPr>
          </a:p>
        </p:txBody>
      </p:sp>
      <p:sp>
        <p:nvSpPr>
          <p:cNvPr id="22" name="Line 16"/>
          <p:cNvSpPr>
            <a:spLocks noChangeShapeType="1"/>
          </p:cNvSpPr>
          <p:nvPr/>
        </p:nvSpPr>
        <p:spPr bwMode="auto">
          <a:xfrm>
            <a:off x="4642975" y="3316309"/>
            <a:ext cx="854328"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a:ea typeface="楷体_GB2312" pitchFamily="49" charset="-122"/>
            </a:endParaRPr>
          </a:p>
        </p:txBody>
      </p:sp>
      <p:sp>
        <p:nvSpPr>
          <p:cNvPr id="24" name="Line 19"/>
          <p:cNvSpPr>
            <a:spLocks noChangeShapeType="1"/>
          </p:cNvSpPr>
          <p:nvPr/>
        </p:nvSpPr>
        <p:spPr bwMode="auto">
          <a:xfrm flipV="1">
            <a:off x="2514867" y="3297334"/>
            <a:ext cx="682232" cy="18975"/>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a:ea typeface="楷体_GB2312" pitchFamily="49" charset="-122"/>
            </a:endParaRPr>
          </a:p>
        </p:txBody>
      </p:sp>
      <p:sp>
        <p:nvSpPr>
          <p:cNvPr id="27" name="Text Box 24"/>
          <p:cNvSpPr txBox="1">
            <a:spLocks noChangeArrowheads="1"/>
          </p:cNvSpPr>
          <p:nvPr/>
        </p:nvSpPr>
        <p:spPr bwMode="auto">
          <a:xfrm>
            <a:off x="4954593" y="2929165"/>
            <a:ext cx="354003" cy="339372"/>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smtClean="0">
                <a:ln>
                  <a:noFill/>
                </a:ln>
                <a:solidFill>
                  <a:srgbClr val="272777"/>
                </a:solidFill>
                <a:effectLst/>
                <a:uLnTx/>
                <a:uFillTx/>
                <a:latin typeface="Times New Roman"/>
                <a:ea typeface="楷体_GB2312" pitchFamily="49" charset="-122"/>
              </a:rPr>
              <a:t>d</a:t>
            </a:r>
          </a:p>
        </p:txBody>
      </p:sp>
      <p:sp>
        <p:nvSpPr>
          <p:cNvPr id="28" name="Text Box 24"/>
          <p:cNvSpPr txBox="1">
            <a:spLocks noChangeArrowheads="1"/>
          </p:cNvSpPr>
          <p:nvPr/>
        </p:nvSpPr>
        <p:spPr bwMode="auto">
          <a:xfrm>
            <a:off x="4288972" y="3593684"/>
            <a:ext cx="354003" cy="339372"/>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smtClean="0">
                <a:ln>
                  <a:noFill/>
                </a:ln>
                <a:solidFill>
                  <a:srgbClr val="272777"/>
                </a:solidFill>
                <a:effectLst/>
                <a:uLnTx/>
                <a:uFillTx/>
                <a:latin typeface="Times New Roman"/>
                <a:ea typeface="楷体_GB2312" pitchFamily="49" charset="-122"/>
              </a:rPr>
              <a:t>c</a:t>
            </a:r>
          </a:p>
        </p:txBody>
      </p:sp>
      <p:sp>
        <p:nvSpPr>
          <p:cNvPr id="31" name="Text Box 24"/>
          <p:cNvSpPr txBox="1">
            <a:spLocks noChangeArrowheads="1"/>
          </p:cNvSpPr>
          <p:nvPr/>
        </p:nvSpPr>
        <p:spPr bwMode="auto">
          <a:xfrm>
            <a:off x="2735487" y="2870800"/>
            <a:ext cx="354003" cy="339372"/>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smtClean="0">
                <a:ln>
                  <a:noFill/>
                </a:ln>
                <a:solidFill>
                  <a:srgbClr val="272777"/>
                </a:solidFill>
                <a:effectLst/>
                <a:uLnTx/>
                <a:uFillTx/>
                <a:latin typeface="Times New Roman"/>
                <a:ea typeface="楷体_GB2312" pitchFamily="49" charset="-122"/>
              </a:rPr>
              <a:t>a</a:t>
            </a:r>
          </a:p>
        </p:txBody>
      </p:sp>
      <p:sp>
        <p:nvSpPr>
          <p:cNvPr id="32" name="Text Box 24"/>
          <p:cNvSpPr txBox="1">
            <a:spLocks noChangeArrowheads="1"/>
          </p:cNvSpPr>
          <p:nvPr/>
        </p:nvSpPr>
        <p:spPr bwMode="auto">
          <a:xfrm>
            <a:off x="6058681" y="2902430"/>
            <a:ext cx="35400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smtClean="0">
                <a:ln>
                  <a:noFill/>
                </a:ln>
                <a:solidFill>
                  <a:srgbClr val="272777"/>
                </a:solidFill>
                <a:effectLst/>
                <a:uLnTx/>
                <a:uFillTx/>
                <a:latin typeface="Times New Roman"/>
                <a:ea typeface="楷体_GB2312" pitchFamily="49" charset="-122"/>
              </a:rPr>
              <a:t>e</a:t>
            </a:r>
          </a:p>
        </p:txBody>
      </p:sp>
      <p:grpSp>
        <p:nvGrpSpPr>
          <p:cNvPr id="35" name="组合 34"/>
          <p:cNvGrpSpPr/>
          <p:nvPr/>
        </p:nvGrpSpPr>
        <p:grpSpPr>
          <a:xfrm>
            <a:off x="6632041" y="3086581"/>
            <a:ext cx="458139" cy="443957"/>
            <a:chOff x="6310360" y="3086500"/>
            <a:chExt cx="458139" cy="443957"/>
          </a:xfrm>
        </p:grpSpPr>
        <p:sp>
          <p:nvSpPr>
            <p:cNvPr id="14" name="Oval 8"/>
            <p:cNvSpPr>
              <a:spLocks noChangeArrowheads="1"/>
            </p:cNvSpPr>
            <p:nvPr/>
          </p:nvSpPr>
          <p:spPr bwMode="auto">
            <a:xfrm>
              <a:off x="6334455" y="3112797"/>
              <a:ext cx="397888" cy="382324"/>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smtClean="0">
                  <a:ln>
                    <a:noFill/>
                  </a:ln>
                  <a:solidFill>
                    <a:srgbClr val="272777"/>
                  </a:solidFill>
                  <a:effectLst/>
                  <a:uLnTx/>
                  <a:uFillTx/>
                  <a:latin typeface="Times New Roman"/>
                  <a:ea typeface="楷体_GB2312" pitchFamily="49" charset="-122"/>
                </a:rPr>
                <a:t>4</a:t>
              </a:r>
            </a:p>
          </p:txBody>
        </p:sp>
        <p:sp>
          <p:nvSpPr>
            <p:cNvPr id="34" name="椭圆 33"/>
            <p:cNvSpPr/>
            <p:nvPr/>
          </p:nvSpPr>
          <p:spPr>
            <a:xfrm>
              <a:off x="6310360" y="3086500"/>
              <a:ext cx="458139" cy="4439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6" name="AutoShape 22"/>
          <p:cNvCxnSpPr>
            <a:cxnSpLocks noChangeShapeType="1"/>
            <a:stCxn id="16" idx="3"/>
            <a:endCxn id="16" idx="5"/>
          </p:cNvCxnSpPr>
          <p:nvPr/>
        </p:nvCxnSpPr>
        <p:spPr bwMode="auto">
          <a:xfrm rot="16200000" flipH="1">
            <a:off x="4459624" y="3304297"/>
            <a:ext cx="12700" cy="281350"/>
          </a:xfrm>
          <a:prstGeom prst="curvedConnector3">
            <a:avLst>
              <a:gd name="adj1" fmla="val 4707535"/>
            </a:avLst>
          </a:prstGeom>
          <a:noFill/>
          <a:ln w="9525">
            <a:solidFill>
              <a:srgbClr val="000000"/>
            </a:solidFill>
            <a:round/>
            <a:headEnd/>
            <a:tailEnd type="triangle" w="med" len="med"/>
          </a:ln>
        </p:spPr>
      </p:cxnSp>
      <p:cxnSp>
        <p:nvCxnSpPr>
          <p:cNvPr id="59" name="AutoShape 22"/>
          <p:cNvCxnSpPr>
            <a:cxnSpLocks noChangeShapeType="1"/>
            <a:stCxn id="16" idx="0"/>
            <a:endCxn id="34" idx="0"/>
          </p:cNvCxnSpPr>
          <p:nvPr/>
        </p:nvCxnSpPr>
        <p:spPr bwMode="auto">
          <a:xfrm rot="5400000" flipH="1" flipV="1">
            <a:off x="5644339" y="1901867"/>
            <a:ext cx="32057" cy="2401487"/>
          </a:xfrm>
          <a:prstGeom prst="curvedConnector3">
            <a:avLst>
              <a:gd name="adj1" fmla="val 1658265"/>
            </a:avLst>
          </a:prstGeom>
          <a:noFill/>
          <a:ln w="9525">
            <a:solidFill>
              <a:srgbClr val="000000"/>
            </a:solidFill>
            <a:round/>
            <a:headEnd/>
            <a:tailEnd type="triangle" w="med" len="med"/>
          </a:ln>
        </p:spPr>
      </p:cxnSp>
      <p:sp>
        <p:nvSpPr>
          <p:cNvPr id="63" name="文本框 62"/>
          <p:cNvSpPr txBox="1"/>
          <p:nvPr/>
        </p:nvSpPr>
        <p:spPr>
          <a:xfrm>
            <a:off x="971600" y="3066501"/>
            <a:ext cx="783228" cy="461665"/>
          </a:xfrm>
          <a:prstGeom prst="rect">
            <a:avLst/>
          </a:prstGeom>
          <a:noFill/>
        </p:spPr>
        <p:txBody>
          <a:bodyPr wrap="none" rtlCol="0">
            <a:spAutoFit/>
          </a:bodyPr>
          <a:lstStyle/>
          <a:p>
            <a:r>
              <a:rPr lang="en-US" altLang="zh-CN" dirty="0" smtClean="0"/>
              <a:t>DFA</a:t>
            </a:r>
            <a:endParaRPr lang="zh-CN" altLang="en-US" dirty="0"/>
          </a:p>
        </p:txBody>
      </p:sp>
      <p:graphicFrame>
        <p:nvGraphicFramePr>
          <p:cNvPr id="65" name="表格 64"/>
          <p:cNvGraphicFramePr>
            <a:graphicFrameLocks noGrp="1"/>
          </p:cNvGraphicFramePr>
          <p:nvPr>
            <p:extLst>
              <p:ext uri="{D42A27DB-BD31-4B8C-83A1-F6EECF244321}">
                <p14:modId xmlns:p14="http://schemas.microsoft.com/office/powerpoint/2010/main" val="827463873"/>
              </p:ext>
            </p:extLst>
          </p:nvPr>
        </p:nvGraphicFramePr>
        <p:xfrm>
          <a:off x="2912488" y="4164637"/>
          <a:ext cx="5008632" cy="2225040"/>
        </p:xfrm>
        <a:graphic>
          <a:graphicData uri="http://schemas.openxmlformats.org/drawingml/2006/table">
            <a:tbl>
              <a:tblPr firstRow="1" bandRow="1">
                <a:tableStyleId>{5940675A-B579-460E-94D1-54222C63F5DA}</a:tableStyleId>
              </a:tblPr>
              <a:tblGrid>
                <a:gridCol w="834772">
                  <a:extLst>
                    <a:ext uri="{9D8B030D-6E8A-4147-A177-3AD203B41FA5}">
                      <a16:colId xmlns:a16="http://schemas.microsoft.com/office/drawing/2014/main" val="3814522700"/>
                    </a:ext>
                  </a:extLst>
                </a:gridCol>
                <a:gridCol w="834772">
                  <a:extLst>
                    <a:ext uri="{9D8B030D-6E8A-4147-A177-3AD203B41FA5}">
                      <a16:colId xmlns:a16="http://schemas.microsoft.com/office/drawing/2014/main" val="2136798979"/>
                    </a:ext>
                  </a:extLst>
                </a:gridCol>
                <a:gridCol w="834772">
                  <a:extLst>
                    <a:ext uri="{9D8B030D-6E8A-4147-A177-3AD203B41FA5}">
                      <a16:colId xmlns:a16="http://schemas.microsoft.com/office/drawing/2014/main" val="2836239251"/>
                    </a:ext>
                  </a:extLst>
                </a:gridCol>
                <a:gridCol w="834772">
                  <a:extLst>
                    <a:ext uri="{9D8B030D-6E8A-4147-A177-3AD203B41FA5}">
                      <a16:colId xmlns:a16="http://schemas.microsoft.com/office/drawing/2014/main" val="1151914503"/>
                    </a:ext>
                  </a:extLst>
                </a:gridCol>
                <a:gridCol w="834772">
                  <a:extLst>
                    <a:ext uri="{9D8B030D-6E8A-4147-A177-3AD203B41FA5}">
                      <a16:colId xmlns:a16="http://schemas.microsoft.com/office/drawing/2014/main" val="4116829555"/>
                    </a:ext>
                  </a:extLst>
                </a:gridCol>
                <a:gridCol w="834772">
                  <a:extLst>
                    <a:ext uri="{9D8B030D-6E8A-4147-A177-3AD203B41FA5}">
                      <a16:colId xmlns:a16="http://schemas.microsoft.com/office/drawing/2014/main" val="1060283262"/>
                    </a:ext>
                  </a:extLst>
                </a:gridCol>
              </a:tblGrid>
              <a:tr h="370840">
                <a:tc>
                  <a:txBody>
                    <a:bodyPr/>
                    <a:lstStyle/>
                    <a:p>
                      <a:pPr algn="ctr"/>
                      <a:endParaRPr lang="zh-CN" altLang="en-US" dirty="0"/>
                    </a:p>
                  </a:txBody>
                  <a:tcPr anchor="ctr"/>
                </a:tc>
                <a:tc>
                  <a:txBody>
                    <a:bodyPr/>
                    <a:lstStyle/>
                    <a:p>
                      <a:pPr algn="ctr"/>
                      <a:r>
                        <a:rPr lang="en-US" altLang="zh-CN" dirty="0" smtClean="0"/>
                        <a:t>a</a:t>
                      </a:r>
                      <a:endParaRPr lang="zh-CN" altLang="en-US" dirty="0"/>
                    </a:p>
                  </a:txBody>
                  <a:tcPr anchor="ctr"/>
                </a:tc>
                <a:tc>
                  <a:txBody>
                    <a:bodyPr/>
                    <a:lstStyle/>
                    <a:p>
                      <a:pPr algn="ctr"/>
                      <a:r>
                        <a:rPr lang="en-US" altLang="zh-CN" dirty="0" smtClean="0"/>
                        <a:t>b</a:t>
                      </a:r>
                      <a:endParaRPr lang="zh-CN" altLang="en-US" dirty="0"/>
                    </a:p>
                  </a:txBody>
                  <a:tcPr anchor="ctr"/>
                </a:tc>
                <a:tc>
                  <a:txBody>
                    <a:bodyPr/>
                    <a:lstStyle/>
                    <a:p>
                      <a:pPr algn="ctr"/>
                      <a:r>
                        <a:rPr lang="en-US" altLang="zh-CN" dirty="0" smtClean="0"/>
                        <a:t>c</a:t>
                      </a:r>
                      <a:endParaRPr lang="zh-CN" altLang="en-US" dirty="0"/>
                    </a:p>
                  </a:txBody>
                  <a:tcPr anchor="ctr"/>
                </a:tc>
                <a:tc>
                  <a:txBody>
                    <a:bodyPr/>
                    <a:lstStyle/>
                    <a:p>
                      <a:pPr algn="ctr"/>
                      <a:r>
                        <a:rPr lang="en-US" altLang="zh-CN" dirty="0" smtClean="0"/>
                        <a:t>d</a:t>
                      </a:r>
                      <a:endParaRPr lang="zh-CN" altLang="en-US" dirty="0"/>
                    </a:p>
                  </a:txBody>
                  <a:tcPr anchor="ctr"/>
                </a:tc>
                <a:tc>
                  <a:txBody>
                    <a:bodyPr/>
                    <a:lstStyle/>
                    <a:p>
                      <a:pPr algn="ctr"/>
                      <a:r>
                        <a:rPr lang="en-US" altLang="zh-CN" dirty="0" smtClean="0"/>
                        <a:t>e</a:t>
                      </a:r>
                      <a:endParaRPr lang="zh-CN" altLang="en-US" dirty="0"/>
                    </a:p>
                  </a:txBody>
                  <a:tcPr anchor="ctr"/>
                </a:tc>
                <a:extLst>
                  <a:ext uri="{0D108BD9-81ED-4DB2-BD59-A6C34878D82A}">
                    <a16:rowId xmlns:a16="http://schemas.microsoft.com/office/drawing/2014/main" val="1466320102"/>
                  </a:ext>
                </a:extLst>
              </a:tr>
              <a:tr h="370840">
                <a:tc>
                  <a:txBody>
                    <a:bodyPr/>
                    <a:lstStyle/>
                    <a:p>
                      <a:pPr algn="ctr"/>
                      <a:r>
                        <a:rPr lang="en-US" altLang="zh-CN" dirty="0" smtClean="0"/>
                        <a:t>0</a:t>
                      </a:r>
                      <a:endParaRPr lang="zh-CN" altLang="en-US" dirty="0"/>
                    </a:p>
                  </a:txBody>
                  <a:tcPr anchor="ctr"/>
                </a:tc>
                <a:tc>
                  <a:txBody>
                    <a:bodyPr/>
                    <a:lstStyle/>
                    <a:p>
                      <a:pPr algn="ctr"/>
                      <a:r>
                        <a:rPr lang="en-US" altLang="zh-CN" dirty="0" smtClean="0"/>
                        <a:t>1</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smtClean="0"/>
                        <a:t>null</a:t>
                      </a:r>
                      <a:endParaRPr lang="zh-CN" altLang="en-US" dirty="0" smtClean="0"/>
                    </a:p>
                  </a:txBody>
                  <a:tcPr anchor="ctr"/>
                </a:tc>
                <a:extLst>
                  <a:ext uri="{0D108BD9-81ED-4DB2-BD59-A6C34878D82A}">
                    <a16:rowId xmlns:a16="http://schemas.microsoft.com/office/drawing/2014/main" val="1296875018"/>
                  </a:ext>
                </a:extLst>
              </a:tr>
              <a:tr h="370840">
                <a:tc>
                  <a:txBody>
                    <a:bodyPr/>
                    <a:lstStyle/>
                    <a:p>
                      <a:pPr algn="ctr"/>
                      <a:r>
                        <a:rPr lang="en-US" altLang="zh-CN" dirty="0" smtClean="0"/>
                        <a:t>1</a:t>
                      </a:r>
                      <a:endParaRPr lang="zh-CN" altLang="en-US" dirty="0"/>
                    </a:p>
                  </a:txBody>
                  <a:tcPr anchor="ctr"/>
                </a:tc>
                <a:tc>
                  <a:txBody>
                    <a:bodyPr/>
                    <a:lstStyle/>
                    <a:p>
                      <a:pPr algn="ctr"/>
                      <a:r>
                        <a:rPr lang="en-US" altLang="zh-CN" dirty="0" smtClean="0"/>
                        <a:t>null</a:t>
                      </a:r>
                      <a:endParaRPr lang="zh-CN" altLang="en-US" dirty="0"/>
                    </a:p>
                  </a:txBody>
                  <a:tcPr anchor="ctr"/>
                </a:tc>
                <a:tc>
                  <a:txBody>
                    <a:bodyPr/>
                    <a:lstStyle/>
                    <a:p>
                      <a:pPr algn="ctr"/>
                      <a:r>
                        <a:rPr lang="en-US" altLang="zh-CN" dirty="0" smtClean="0"/>
                        <a:t>2</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smtClean="0"/>
                        <a:t>null</a:t>
                      </a:r>
                      <a:endParaRPr lang="zh-CN" altLang="en-US" dirty="0" smtClean="0"/>
                    </a:p>
                  </a:txBody>
                  <a:tcPr anchor="ctr"/>
                </a:tc>
                <a:extLst>
                  <a:ext uri="{0D108BD9-81ED-4DB2-BD59-A6C34878D82A}">
                    <a16:rowId xmlns:a16="http://schemas.microsoft.com/office/drawing/2014/main" val="1585353212"/>
                  </a:ext>
                </a:extLst>
              </a:tr>
              <a:tr h="370840">
                <a:tc>
                  <a:txBody>
                    <a:bodyPr/>
                    <a:lstStyle/>
                    <a:p>
                      <a:pPr algn="ctr"/>
                      <a:r>
                        <a:rPr lang="en-US" altLang="zh-CN" dirty="0" smtClean="0"/>
                        <a:t>2</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smtClean="0"/>
                        <a:t>null</a:t>
                      </a:r>
                      <a:endParaRPr lang="zh-CN" altLang="en-US" dirty="0" smtClean="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extLst>
                  <a:ext uri="{0D108BD9-81ED-4DB2-BD59-A6C34878D82A}">
                    <a16:rowId xmlns:a16="http://schemas.microsoft.com/office/drawing/2014/main" val="3074126902"/>
                  </a:ext>
                </a:extLst>
              </a:tr>
              <a:tr h="370840">
                <a:tc>
                  <a:txBody>
                    <a:bodyPr/>
                    <a:lstStyle/>
                    <a:p>
                      <a:pPr algn="ctr"/>
                      <a:r>
                        <a:rPr lang="en-US" altLang="zh-CN" dirty="0" smtClean="0"/>
                        <a:t>3</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smtClean="0"/>
                        <a:t>null</a:t>
                      </a:r>
                      <a:endParaRPr lang="zh-CN" altLang="en-US" dirty="0" smtClean="0"/>
                    </a:p>
                  </a:txBody>
                  <a:tcPr anchor="ctr"/>
                </a:tc>
                <a:tc>
                  <a:txBody>
                    <a:bodyPr/>
                    <a:lstStyle/>
                    <a:p>
                      <a:pPr algn="ctr"/>
                      <a:r>
                        <a:rPr lang="en-US" altLang="zh-CN" dirty="0" smtClean="0"/>
                        <a:t>4</a:t>
                      </a:r>
                      <a:endParaRPr lang="zh-CN" altLang="en-US" dirty="0"/>
                    </a:p>
                  </a:txBody>
                  <a:tcPr anchor="ctr"/>
                </a:tc>
                <a:extLst>
                  <a:ext uri="{0D108BD9-81ED-4DB2-BD59-A6C34878D82A}">
                    <a16:rowId xmlns:a16="http://schemas.microsoft.com/office/drawing/2014/main" val="1399925758"/>
                  </a:ext>
                </a:extLst>
              </a:tr>
              <a:tr h="370840">
                <a:tc>
                  <a:txBody>
                    <a:bodyPr/>
                    <a:lstStyle/>
                    <a:p>
                      <a:pPr algn="ctr"/>
                      <a:r>
                        <a:rPr lang="en-US" altLang="zh-CN" dirty="0" smtClean="0"/>
                        <a:t>4</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smtClean="0"/>
                        <a:t>null</a:t>
                      </a:r>
                      <a:endParaRPr lang="zh-CN" altLang="en-US" dirty="0" smtClean="0"/>
                    </a:p>
                  </a:txBody>
                  <a:tcPr anchor="ctr"/>
                </a:tc>
                <a:extLst>
                  <a:ext uri="{0D108BD9-81ED-4DB2-BD59-A6C34878D82A}">
                    <a16:rowId xmlns:a16="http://schemas.microsoft.com/office/drawing/2014/main" val="1867253272"/>
                  </a:ext>
                </a:extLst>
              </a:tr>
            </a:tbl>
          </a:graphicData>
        </a:graphic>
      </p:graphicFrame>
      <p:sp>
        <p:nvSpPr>
          <p:cNvPr id="66" name="矩形 65"/>
          <p:cNvSpPr/>
          <p:nvPr/>
        </p:nvSpPr>
        <p:spPr>
          <a:xfrm>
            <a:off x="490438" y="4941168"/>
            <a:ext cx="2031325" cy="461665"/>
          </a:xfrm>
          <a:prstGeom prst="rect">
            <a:avLst/>
          </a:prstGeom>
        </p:spPr>
        <p:txBody>
          <a:bodyPr wrap="none">
            <a:spAutoFit/>
          </a:bodyPr>
          <a:lstStyle/>
          <a:p>
            <a:r>
              <a:rPr lang="zh-CN" altLang="en-US" dirty="0"/>
              <a:t>状态转移矩阵</a:t>
            </a:r>
          </a:p>
        </p:txBody>
      </p:sp>
    </p:spTree>
    <p:extLst>
      <p:ext uri="{BB962C8B-B14F-4D97-AF65-F5344CB8AC3E}">
        <p14:creationId xmlns:p14="http://schemas.microsoft.com/office/powerpoint/2010/main" val="16532753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gn="ctr">
              <a:buNone/>
            </a:pPr>
            <a:endParaRPr lang="en-US" altLang="zh-CN" sz="4000"/>
          </a:p>
          <a:p>
            <a:pPr marL="0" indent="0" algn="ctr">
              <a:buNone/>
            </a:pPr>
            <a:endParaRPr lang="en-US" altLang="zh-CN" sz="4000"/>
          </a:p>
          <a:p>
            <a:pPr marL="0" indent="0" algn="ctr">
              <a:buNone/>
            </a:pPr>
            <a:r>
              <a:rPr lang="en-US" altLang="zh-CN" sz="4000"/>
              <a:t>THE END</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4</a:t>
            </a:fld>
            <a:endParaRPr lang="en-US" altLang="zh-CN" sz="1400" dirty="0"/>
          </a:p>
        </p:txBody>
      </p:sp>
      <p:pic>
        <p:nvPicPr>
          <p:cNvPr id="233474" name="Picture 4"/>
          <p:cNvPicPr>
            <a:picLocks noChangeAspect="1"/>
          </p:cNvPicPr>
          <p:nvPr/>
        </p:nvPicPr>
        <p:blipFill>
          <a:blip r:embed="rId3"/>
          <a:stretch>
            <a:fillRect/>
          </a:stretch>
        </p:blipFill>
        <p:spPr>
          <a:xfrm>
            <a:off x="971550" y="765175"/>
            <a:ext cx="7056438" cy="2944813"/>
          </a:xfrm>
          <a:prstGeom prst="rect">
            <a:avLst/>
          </a:prstGeom>
          <a:noFill/>
          <a:ln w="9525">
            <a:noFill/>
          </a:ln>
        </p:spPr>
      </p:pic>
      <p:sp>
        <p:nvSpPr>
          <p:cNvPr id="233475" name="Text Box 5"/>
          <p:cNvSpPr txBox="1"/>
          <p:nvPr/>
        </p:nvSpPr>
        <p:spPr>
          <a:xfrm>
            <a:off x="539750" y="3789363"/>
            <a:ext cx="8064500" cy="2720975"/>
          </a:xfrm>
          <a:prstGeom prst="rect">
            <a:avLst/>
          </a:prstGeom>
          <a:noFill/>
          <a:ln w="9525">
            <a:noFill/>
          </a:ln>
        </p:spPr>
        <p:txBody>
          <a:bodyPr>
            <a:spAutoFit/>
          </a:bodyPr>
          <a:lstStyle/>
          <a:p>
            <a:pPr>
              <a:lnSpc>
                <a:spcPct val="120000"/>
              </a:lnSpc>
              <a:spcBef>
                <a:spcPct val="0"/>
              </a:spcBef>
              <a:buClrTx/>
            </a:pPr>
            <a:r>
              <a:rPr lang="en-US" altLang="zh-CN" b="1" dirty="0">
                <a:solidFill>
                  <a:srgbClr val="030301"/>
                </a:solidFill>
                <a:latin typeface="Arial" panose="020B0604020202020204" pitchFamily="34" charset="0"/>
              </a:rPr>
              <a:t>       </a:t>
            </a:r>
            <a:r>
              <a:rPr lang="zh-CN" altLang="en-US" b="1" dirty="0">
                <a:solidFill>
                  <a:srgbClr val="030301"/>
                </a:solidFill>
                <a:latin typeface="Arial" panose="020B0604020202020204" pitchFamily="34" charset="0"/>
              </a:rPr>
              <a:t>从表</a:t>
            </a:r>
            <a:r>
              <a:rPr lang="en-US" altLang="zh-CN" b="1" dirty="0">
                <a:solidFill>
                  <a:srgbClr val="030301"/>
                </a:solidFill>
                <a:latin typeface="Arial" panose="020B0604020202020204" pitchFamily="34" charset="0"/>
              </a:rPr>
              <a:t>1 </a:t>
            </a:r>
            <a:r>
              <a:rPr lang="zh-CN" altLang="en-US" b="1" dirty="0">
                <a:solidFill>
                  <a:srgbClr val="030301"/>
                </a:solidFill>
                <a:latin typeface="Arial" panose="020B0604020202020204" pitchFamily="34" charset="0"/>
              </a:rPr>
              <a:t>可以看出</a:t>
            </a:r>
            <a:r>
              <a:rPr lang="en-US" altLang="zh-CN" b="1" dirty="0">
                <a:solidFill>
                  <a:srgbClr val="030301"/>
                </a:solidFill>
                <a:latin typeface="Arial" panose="020B0604020202020204" pitchFamily="34" charset="0"/>
              </a:rPr>
              <a:t>,Wu-Manber </a:t>
            </a:r>
            <a:r>
              <a:rPr lang="zh-CN" altLang="en-US" b="1" dirty="0">
                <a:solidFill>
                  <a:srgbClr val="030301"/>
                </a:solidFill>
                <a:latin typeface="Arial" panose="020B0604020202020204" pitchFamily="34" charset="0"/>
              </a:rPr>
              <a:t>算法的匹配速度明显要快于</a:t>
            </a:r>
            <a:r>
              <a:rPr lang="en-US" altLang="zh-CN" b="1" dirty="0">
                <a:solidFill>
                  <a:srgbClr val="030301"/>
                </a:solidFill>
                <a:latin typeface="Arial" panose="020B0604020202020204" pitchFamily="34" charset="0"/>
              </a:rPr>
              <a:t>Aho-Corasick </a:t>
            </a:r>
            <a:r>
              <a:rPr lang="zh-CN" altLang="en-US" b="1" dirty="0">
                <a:solidFill>
                  <a:srgbClr val="030301"/>
                </a:solidFill>
                <a:latin typeface="Arial" panose="020B0604020202020204" pitchFamily="34" charset="0"/>
              </a:rPr>
              <a:t>算法</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最好情况下快了将近</a:t>
            </a:r>
            <a:r>
              <a:rPr lang="en-US" altLang="zh-CN" b="1" dirty="0">
                <a:solidFill>
                  <a:srgbClr val="030301"/>
                </a:solidFill>
                <a:latin typeface="Arial" panose="020B0604020202020204" pitchFamily="34" charset="0"/>
              </a:rPr>
              <a:t>40 </a:t>
            </a:r>
            <a:r>
              <a:rPr lang="zh-CN" altLang="en-US" b="1" dirty="0">
                <a:solidFill>
                  <a:srgbClr val="030301"/>
                </a:solidFill>
                <a:latin typeface="Arial" panose="020B0604020202020204" pitchFamily="34" charset="0"/>
              </a:rPr>
              <a:t>倍左右。对于</a:t>
            </a:r>
            <a:r>
              <a:rPr lang="en-US" altLang="zh-CN" b="1" dirty="0">
                <a:solidFill>
                  <a:srgbClr val="030301"/>
                </a:solidFill>
                <a:latin typeface="Arial" panose="020B0604020202020204" pitchFamily="34" charset="0"/>
              </a:rPr>
              <a:t>Wu-Manber </a:t>
            </a:r>
            <a:r>
              <a:rPr lang="zh-CN" altLang="en-US" b="1" dirty="0">
                <a:solidFill>
                  <a:srgbClr val="030301"/>
                </a:solidFill>
                <a:latin typeface="Arial" panose="020B0604020202020204" pitchFamily="34" charset="0"/>
              </a:rPr>
              <a:t>算法</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当模式串增加到</a:t>
            </a:r>
            <a:r>
              <a:rPr lang="en-US" altLang="zh-CN" b="1" dirty="0">
                <a:solidFill>
                  <a:srgbClr val="030301"/>
                </a:solidFill>
                <a:latin typeface="Arial" panose="020B0604020202020204" pitchFamily="34" charset="0"/>
              </a:rPr>
              <a:t>5000 </a:t>
            </a:r>
            <a:r>
              <a:rPr lang="zh-CN" altLang="en-US" b="1" dirty="0">
                <a:solidFill>
                  <a:srgbClr val="030301"/>
                </a:solidFill>
                <a:latin typeface="Arial" panose="020B0604020202020204" pitchFamily="34" charset="0"/>
              </a:rPr>
              <a:t>个时</a:t>
            </a:r>
            <a:r>
              <a:rPr lang="en-US" altLang="zh-CN" b="1" dirty="0">
                <a:solidFill>
                  <a:srgbClr val="030301"/>
                </a:solidFill>
                <a:latin typeface="Arial" panose="020B0604020202020204" pitchFamily="34" charset="0"/>
              </a:rPr>
              <a:t>,hash </a:t>
            </a:r>
            <a:r>
              <a:rPr lang="zh-CN" altLang="en-US" b="1" dirty="0">
                <a:solidFill>
                  <a:srgbClr val="030301"/>
                </a:solidFill>
                <a:latin typeface="Arial" panose="020B0604020202020204" pitchFamily="34" charset="0"/>
              </a:rPr>
              <a:t>值相同的模式串个数大量增加</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导致进入前缀匹配的模式串的数目增加</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最终进入完全匹配的模式串数目增加</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因此匹配时间急剧上升。</a:t>
            </a:r>
            <a:endParaRPr lang="zh-CN" altLang="en-US" sz="1800" dirty="0">
              <a:latin typeface="Arial" panose="020B0604020202020204" pitchFamily="34" charset="0"/>
            </a:endParaRPr>
          </a:p>
        </p:txBody>
      </p:sp>
    </p:spTree>
    <p:extLst>
      <p:ext uri="{BB962C8B-B14F-4D97-AF65-F5344CB8AC3E}">
        <p14:creationId xmlns:p14="http://schemas.microsoft.com/office/powerpoint/2010/main" val="107623402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5</a:t>
            </a:fld>
            <a:endParaRPr lang="en-US" altLang="zh-CN" sz="1400" dirty="0"/>
          </a:p>
        </p:txBody>
      </p:sp>
      <p:sp>
        <p:nvSpPr>
          <p:cNvPr id="395266" name="Rectangle 2"/>
          <p:cNvSpPr>
            <a:spLocks noGrp="1" noRot="1" noChangeArrowheads="1"/>
          </p:cNvSpPr>
          <p:nvPr>
            <p:ph type="title"/>
          </p:nvPr>
        </p:nvSpPr>
        <p:spPr>
          <a:xfrm>
            <a:off x="628650" y="53975"/>
            <a:ext cx="7886700" cy="1325563"/>
          </a:xfrm>
        </p:spPr>
        <p:txBody>
          <a:bodyPr vert="horz" wrap="square" lIns="91440" tIns="45720" rIns="91440" bIns="45720" numCol="1" anchor="ctr" anchorCtr="0" compatLnSpc="1"/>
          <a:lstStyle/>
          <a:p>
            <a:pPr algn="ctr" eaLnBrk="1" hangingPunct="1"/>
            <a:r>
              <a:rPr lang="en-US" altLang="zh-CN" dirty="0">
                <a:effectLst>
                  <a:outerShdw blurRad="38100" dist="38100" dir="2700000">
                    <a:srgbClr val="000000"/>
                  </a:outerShdw>
                </a:effectLst>
              </a:rPr>
              <a:t>AC</a:t>
            </a:r>
            <a:r>
              <a:rPr lang="zh-CN" altLang="en-US" dirty="0">
                <a:effectLst>
                  <a:outerShdw blurRad="38100" dist="38100" dir="2700000">
                    <a:srgbClr val="000000"/>
                  </a:outerShdw>
                </a:effectLst>
              </a:rPr>
              <a:t>算法与</a:t>
            </a:r>
            <a:r>
              <a:rPr lang="en-US" altLang="zh-CN" dirty="0">
                <a:effectLst>
                  <a:outerShdw blurRad="38100" dist="38100" dir="2700000">
                    <a:srgbClr val="000000"/>
                  </a:outerShdw>
                </a:effectLst>
              </a:rPr>
              <a:t>Wu-Manber</a:t>
            </a:r>
            <a:r>
              <a:rPr lang="zh-CN" altLang="en-US" dirty="0">
                <a:effectLst>
                  <a:outerShdw blurRad="38100" dist="38100" dir="2700000">
                    <a:srgbClr val="000000"/>
                  </a:outerShdw>
                </a:effectLst>
              </a:rPr>
              <a:t>算法比较</a:t>
            </a:r>
          </a:p>
        </p:txBody>
      </p:sp>
      <p:sp>
        <p:nvSpPr>
          <p:cNvPr id="235523" name="Rectangle 3"/>
          <p:cNvSpPr>
            <a:spLocks noGrp="1" noRot="1"/>
          </p:cNvSpPr>
          <p:nvPr>
            <p:ph idx="1"/>
          </p:nvPr>
        </p:nvSpPr>
        <p:spPr/>
        <p:txBody>
          <a:bodyPr vert="horz" wrap="square" lIns="91440" tIns="45720" rIns="91440" bIns="45720" anchor="t"/>
          <a:lstStyle/>
          <a:p>
            <a:pPr eaLnBrk="1" hangingPunct="1">
              <a:lnSpc>
                <a:spcPct val="120000"/>
              </a:lnSpc>
              <a:buNone/>
            </a:pPr>
            <a:r>
              <a:rPr lang="en-US" altLang="zh-CN" sz="2400" dirty="0"/>
              <a:t>(3) </a:t>
            </a:r>
            <a:r>
              <a:rPr lang="zh-CN" altLang="en-US" sz="2400" dirty="0"/>
              <a:t>模式串长度对算法性能的影响</a:t>
            </a:r>
          </a:p>
          <a:p>
            <a:pPr eaLnBrk="1" hangingPunct="1">
              <a:lnSpc>
                <a:spcPct val="120000"/>
              </a:lnSpc>
              <a:buNone/>
            </a:pPr>
            <a:r>
              <a:rPr lang="zh-CN" altLang="en-US" sz="2400" dirty="0"/>
              <a:t>		使用中文语料作为测试文本</a:t>
            </a:r>
            <a:r>
              <a:rPr lang="en-US" altLang="zh-CN" sz="2400" dirty="0"/>
              <a:t>,</a:t>
            </a:r>
            <a:r>
              <a:rPr lang="zh-CN" altLang="en-US" sz="2400" dirty="0"/>
              <a:t>测试当模式串个数为</a:t>
            </a:r>
            <a:r>
              <a:rPr lang="en-US" altLang="zh-CN" sz="2400" dirty="0"/>
              <a:t>10 ,</a:t>
            </a:r>
            <a:r>
              <a:rPr lang="zh-CN" altLang="en-US" sz="2400" dirty="0"/>
              <a:t>模式串长度分别为</a:t>
            </a:r>
            <a:r>
              <a:rPr lang="en-US" altLang="zh-CN" sz="2400" dirty="0"/>
              <a:t>1 ,10 ,100 ,500 </a:t>
            </a:r>
            <a:r>
              <a:rPr lang="zh-CN" altLang="en-US" sz="2400" dirty="0"/>
              <a:t>个汉字时的算法性能。测试结果如表</a:t>
            </a:r>
            <a:r>
              <a:rPr lang="en-US" altLang="zh-CN" sz="2400" dirty="0"/>
              <a:t>2 </a:t>
            </a:r>
            <a:r>
              <a:rPr lang="zh-CN" altLang="en-US" sz="2400" dirty="0"/>
              <a:t>所示。</a:t>
            </a:r>
          </a:p>
          <a:p>
            <a:pPr eaLnBrk="1" hangingPunct="1"/>
            <a:endParaRPr lang="en-US" altLang="zh-CN" sz="2400" dirty="0"/>
          </a:p>
        </p:txBody>
      </p:sp>
    </p:spTree>
    <p:extLst>
      <p:ext uri="{BB962C8B-B14F-4D97-AF65-F5344CB8AC3E}">
        <p14:creationId xmlns:p14="http://schemas.microsoft.com/office/powerpoint/2010/main" val="190673422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6</a:t>
            </a:fld>
            <a:endParaRPr lang="en-US" altLang="zh-CN" sz="1400" dirty="0"/>
          </a:p>
        </p:txBody>
      </p:sp>
      <p:pic>
        <p:nvPicPr>
          <p:cNvPr id="237570" name="Picture 4"/>
          <p:cNvPicPr>
            <a:picLocks noChangeAspect="1"/>
          </p:cNvPicPr>
          <p:nvPr/>
        </p:nvPicPr>
        <p:blipFill>
          <a:blip r:embed="rId3"/>
          <a:stretch>
            <a:fillRect/>
          </a:stretch>
        </p:blipFill>
        <p:spPr>
          <a:xfrm>
            <a:off x="1187450" y="981075"/>
            <a:ext cx="6697663" cy="3024188"/>
          </a:xfrm>
          <a:prstGeom prst="rect">
            <a:avLst/>
          </a:prstGeom>
          <a:noFill/>
          <a:ln w="9525">
            <a:noFill/>
          </a:ln>
        </p:spPr>
      </p:pic>
      <p:sp>
        <p:nvSpPr>
          <p:cNvPr id="237571" name="Text Box 5"/>
          <p:cNvSpPr txBox="1"/>
          <p:nvPr/>
        </p:nvSpPr>
        <p:spPr>
          <a:xfrm>
            <a:off x="611188" y="4149725"/>
            <a:ext cx="8064500" cy="1954213"/>
          </a:xfrm>
          <a:prstGeom prst="rect">
            <a:avLst/>
          </a:prstGeom>
          <a:noFill/>
          <a:ln w="9525">
            <a:noFill/>
          </a:ln>
        </p:spPr>
        <p:txBody>
          <a:bodyPr>
            <a:spAutoFit/>
          </a:bodyPr>
          <a:lstStyle/>
          <a:p>
            <a:pPr>
              <a:lnSpc>
                <a:spcPct val="120000"/>
              </a:lnSpc>
              <a:spcBef>
                <a:spcPct val="0"/>
              </a:spcBef>
              <a:buClrTx/>
            </a:pPr>
            <a:r>
              <a:rPr lang="en-US" altLang="zh-CN" sz="1800" dirty="0">
                <a:latin typeface="Arial" panose="020B0604020202020204" pitchFamily="34" charset="0"/>
              </a:rPr>
              <a:t>       </a:t>
            </a:r>
            <a:r>
              <a:rPr lang="zh-CN" altLang="en-US" b="1" dirty="0">
                <a:solidFill>
                  <a:srgbClr val="030301"/>
                </a:solidFill>
                <a:latin typeface="Arial" panose="020B0604020202020204" pitchFamily="34" charset="0"/>
              </a:rPr>
              <a:t>从表</a:t>
            </a:r>
            <a:r>
              <a:rPr lang="en-US" altLang="zh-CN" b="1" dirty="0">
                <a:solidFill>
                  <a:srgbClr val="030301"/>
                </a:solidFill>
                <a:latin typeface="Arial" panose="020B0604020202020204" pitchFamily="34" charset="0"/>
              </a:rPr>
              <a:t>2 </a:t>
            </a:r>
            <a:r>
              <a:rPr lang="zh-CN" altLang="en-US" b="1" dirty="0">
                <a:solidFill>
                  <a:srgbClr val="030301"/>
                </a:solidFill>
                <a:latin typeface="Arial" panose="020B0604020202020204" pitchFamily="34" charset="0"/>
              </a:rPr>
              <a:t>可以看出</a:t>
            </a:r>
            <a:r>
              <a:rPr lang="en-US" altLang="zh-CN" b="1" dirty="0">
                <a:solidFill>
                  <a:srgbClr val="030301"/>
                </a:solidFill>
                <a:latin typeface="Arial" panose="020B0604020202020204" pitchFamily="34" charset="0"/>
              </a:rPr>
              <a:t>,Wu-Manber </a:t>
            </a:r>
            <a:r>
              <a:rPr lang="zh-CN" altLang="en-US" b="1" dirty="0">
                <a:solidFill>
                  <a:srgbClr val="030301"/>
                </a:solidFill>
                <a:latin typeface="Arial" panose="020B0604020202020204" pitchFamily="34" charset="0"/>
              </a:rPr>
              <a:t>算法不仅匹配速度快</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而且匹配时间不随模式串长度的增加而有明显的增长</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性能很稳定。一般情况下</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模式串长度越大</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算法的匹配速度越快。</a:t>
            </a:r>
          </a:p>
          <a:p>
            <a:pPr>
              <a:buClrTx/>
            </a:pPr>
            <a:endParaRPr lang="en-US" altLang="zh-CN" b="1" dirty="0">
              <a:solidFill>
                <a:srgbClr val="030301"/>
              </a:solidFill>
              <a:latin typeface="Arial" panose="020B0604020202020204" pitchFamily="34" charset="0"/>
            </a:endParaRPr>
          </a:p>
        </p:txBody>
      </p:sp>
    </p:spTree>
    <p:extLst>
      <p:ext uri="{BB962C8B-B14F-4D97-AF65-F5344CB8AC3E}">
        <p14:creationId xmlns:p14="http://schemas.microsoft.com/office/powerpoint/2010/main" val="322251808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串匹配算法并行化</a:t>
            </a:r>
          </a:p>
        </p:txBody>
      </p:sp>
      <p:sp>
        <p:nvSpPr>
          <p:cNvPr id="3" name="内容占位符 2"/>
          <p:cNvSpPr>
            <a:spLocks noGrp="1"/>
          </p:cNvSpPr>
          <p:nvPr>
            <p:ph idx="1"/>
          </p:nvPr>
        </p:nvSpPr>
        <p:spPr/>
        <p:txBody>
          <a:bodyPr>
            <a:normAutofit fontScale="92500"/>
          </a:bodyPr>
          <a:lstStyle/>
          <a:p>
            <a:endParaRPr lang="zh-CN" altLang="en-US" sz="2800" dirty="0"/>
          </a:p>
          <a:p>
            <a:pPr lvl="1">
              <a:lnSpc>
                <a:spcPct val="130000"/>
              </a:lnSpc>
            </a:pPr>
            <a:r>
              <a:rPr lang="zh-CN" altLang="en-US" sz="2400" dirty="0"/>
              <a:t>任务并行：程序不同，正文数据相同（不同的匹配算法，不同的模式集</a:t>
            </a:r>
            <a:r>
              <a:rPr lang="zh-CN" altLang="en-US" sz="2400" dirty="0" smtClean="0"/>
              <a:t>）</a:t>
            </a:r>
            <a:r>
              <a:rPr lang="en-US" altLang="zh-CN" sz="2400" dirty="0" smtClean="0"/>
              <a:t>-- -- </a:t>
            </a:r>
            <a:r>
              <a:rPr lang="zh-CN" altLang="en-US" sz="2400" dirty="0" smtClean="0"/>
              <a:t>（比如长模式用</a:t>
            </a:r>
            <a:r>
              <a:rPr lang="en-US" altLang="zh-CN" sz="2400" dirty="0" err="1" smtClean="0"/>
              <a:t>wm</a:t>
            </a:r>
            <a:r>
              <a:rPr lang="zh-CN" altLang="en-US" sz="2400" dirty="0" smtClean="0"/>
              <a:t>，短模式用</a:t>
            </a:r>
            <a:r>
              <a:rPr lang="en-US" altLang="zh-CN" sz="2400" dirty="0" smtClean="0"/>
              <a:t>AC</a:t>
            </a:r>
            <a:r>
              <a:rPr lang="zh-CN" altLang="en-US" sz="2400" dirty="0" smtClean="0"/>
              <a:t>）</a:t>
            </a:r>
            <a:endParaRPr lang="zh-CN" altLang="en-US" sz="2400" dirty="0"/>
          </a:p>
          <a:p>
            <a:pPr lvl="1">
              <a:lnSpc>
                <a:spcPct val="130000"/>
              </a:lnSpc>
            </a:pPr>
            <a:r>
              <a:rPr lang="zh-CN" altLang="en-US" sz="2400" dirty="0"/>
              <a:t>数据并行：程序相同，正文数据不同（正文数据分块、模式集分块</a:t>
            </a:r>
            <a:r>
              <a:rPr lang="zh-CN" altLang="en-US" sz="2400" dirty="0" smtClean="0"/>
              <a:t>）（</a:t>
            </a:r>
            <a:r>
              <a:rPr lang="en-US" altLang="zh-CN" sz="2400" dirty="0" smtClean="0"/>
              <a:t>AC</a:t>
            </a:r>
            <a:r>
              <a:rPr lang="zh-CN" altLang="en-US" sz="2400" dirty="0" smtClean="0"/>
              <a:t>算法网络流来的不同网络会话，可以用四元组分到不同的线程处理，自动机完全一样）</a:t>
            </a:r>
            <a:endParaRPr lang="zh-CN" altLang="en-US" sz="2400" dirty="0"/>
          </a:p>
          <a:p>
            <a:pPr lvl="1">
              <a:lnSpc>
                <a:spcPct val="130000"/>
              </a:lnSpc>
            </a:pPr>
            <a:r>
              <a:rPr lang="zh-CN" altLang="en-US" sz="2400" dirty="0"/>
              <a:t>基于硬件的向量指令集的并行化</a:t>
            </a:r>
          </a:p>
          <a:p>
            <a:pPr lvl="1">
              <a:lnSpc>
                <a:spcPct val="130000"/>
              </a:lnSpc>
            </a:pPr>
            <a:r>
              <a:rPr lang="zh-CN" altLang="en-US" sz="2400" dirty="0"/>
              <a:t>基于</a:t>
            </a:r>
            <a:r>
              <a:rPr lang="en-US" altLang="zh-CN" sz="2400" dirty="0"/>
              <a:t>FPGA</a:t>
            </a:r>
            <a:r>
              <a:rPr lang="zh-CN" altLang="en-US" sz="2400" dirty="0"/>
              <a:t>的并行化</a:t>
            </a:r>
          </a:p>
          <a:p>
            <a:pPr lvl="1">
              <a:lnSpc>
                <a:spcPct val="130000"/>
              </a:lnSpc>
            </a:pPr>
            <a:r>
              <a:rPr lang="zh-CN" altLang="en-US" sz="2400" dirty="0"/>
              <a:t>基于</a:t>
            </a:r>
            <a:r>
              <a:rPr lang="en-US" altLang="zh-CN" sz="2400" dirty="0"/>
              <a:t>GPU</a:t>
            </a:r>
            <a:r>
              <a:rPr lang="zh-CN" altLang="en-US" sz="2400" dirty="0"/>
              <a:t>的并行化</a:t>
            </a:r>
          </a:p>
          <a:p>
            <a:pPr lvl="1">
              <a:lnSpc>
                <a:spcPct val="130000"/>
              </a:lnSpc>
            </a:pPr>
            <a:endParaRPr lang="zh-CN" altLang="en-US" sz="2400" dirty="0"/>
          </a:p>
          <a:p>
            <a:pPr lvl="1">
              <a:lnSpc>
                <a:spcPct val="130000"/>
              </a:lnSpc>
            </a:pPr>
            <a:endParaRPr lang="zh-CN" altLang="en-US" sz="2400" dirty="0"/>
          </a:p>
          <a:p>
            <a:pPr lvl="1">
              <a:lnSpc>
                <a:spcPct val="130000"/>
              </a:lnSpc>
            </a:pPr>
            <a:endParaRPr lang="zh-CN" altLang="en-US" sz="2400" dirty="0"/>
          </a:p>
        </p:txBody>
      </p:sp>
    </p:spTree>
    <p:extLst>
      <p:ext uri="{BB962C8B-B14F-4D97-AF65-F5344CB8AC3E}">
        <p14:creationId xmlns:p14="http://schemas.microsoft.com/office/powerpoint/2010/main" val="86252016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title"/>
          </p:nvPr>
        </p:nvSpPr>
        <p:spPr>
          <a:xfrm>
            <a:off x="628650" y="197485"/>
            <a:ext cx="7886700" cy="639227"/>
          </a:xfrm>
        </p:spPr>
        <p:txBody>
          <a:bodyPr/>
          <a:lstStyle/>
          <a:p>
            <a:pPr eaLnBrk="1" hangingPunct="1"/>
            <a:r>
              <a:rPr lang="en-US" altLang="zh-CN" dirty="0" smtClean="0"/>
              <a:t>IP</a:t>
            </a:r>
            <a:r>
              <a:rPr lang="zh-CN" altLang="en-US" dirty="0" smtClean="0"/>
              <a:t>地址类信息的匹配</a:t>
            </a:r>
          </a:p>
        </p:txBody>
      </p:sp>
      <p:sp>
        <p:nvSpPr>
          <p:cNvPr id="163842" name="Rectangle 3"/>
          <p:cNvSpPr>
            <a:spLocks noGrp="1" noChangeArrowheads="1"/>
          </p:cNvSpPr>
          <p:nvPr>
            <p:ph type="body" idx="1"/>
          </p:nvPr>
        </p:nvSpPr>
        <p:spPr>
          <a:xfrm>
            <a:off x="827584" y="1628800"/>
            <a:ext cx="7488832" cy="4464496"/>
          </a:xfrm>
        </p:spPr>
        <p:txBody>
          <a:bodyPr/>
          <a:lstStyle/>
          <a:p>
            <a:pPr eaLnBrk="1" hangingPunct="1"/>
            <a:r>
              <a:rPr lang="en-US" altLang="zh-CN" sz="2800" dirty="0" smtClean="0"/>
              <a:t>IP</a:t>
            </a:r>
            <a:r>
              <a:rPr lang="zh-CN" altLang="en-US" sz="2800" dirty="0" smtClean="0"/>
              <a:t>地址匹配的特点和需求</a:t>
            </a:r>
            <a:endParaRPr lang="en-US" altLang="zh-CN" sz="2800" dirty="0" smtClean="0"/>
          </a:p>
          <a:p>
            <a:pPr lvl="1"/>
            <a:r>
              <a:rPr lang="zh-CN" altLang="zh-CN" sz="2800" dirty="0" smtClean="0"/>
              <a:t>模式</a:t>
            </a:r>
            <a:r>
              <a:rPr lang="zh-CN" altLang="zh-CN" sz="2800" dirty="0"/>
              <a:t>串为子网与子网掩码的组合。例如，子网为</a:t>
            </a:r>
            <a:r>
              <a:rPr lang="en-US" altLang="zh-CN" sz="2800" dirty="0"/>
              <a:t>192.168.0.0</a:t>
            </a:r>
            <a:r>
              <a:rPr lang="zh-CN" altLang="zh-CN" sz="2800" dirty="0"/>
              <a:t>，子网掩码为</a:t>
            </a:r>
            <a:r>
              <a:rPr lang="en-US" altLang="zh-CN" sz="2800" dirty="0"/>
              <a:t>255.255.0.0</a:t>
            </a:r>
            <a:r>
              <a:rPr lang="zh-CN" altLang="zh-CN" sz="2800" dirty="0"/>
              <a:t>的模式，可以表示为</a:t>
            </a:r>
            <a:r>
              <a:rPr lang="en-US" altLang="zh-CN" sz="2800" dirty="0"/>
              <a:t>(192.168.0.0</a:t>
            </a:r>
            <a:r>
              <a:rPr lang="zh-CN" altLang="zh-CN" sz="2800" dirty="0"/>
              <a:t>，</a:t>
            </a:r>
            <a:r>
              <a:rPr lang="en-US" altLang="zh-CN" sz="2800" dirty="0"/>
              <a:t>255.255.0.0)</a:t>
            </a:r>
            <a:r>
              <a:rPr lang="zh-CN" altLang="zh-CN" sz="2800" dirty="0"/>
              <a:t>或</a:t>
            </a:r>
            <a:r>
              <a:rPr lang="en-US" altLang="zh-CN" sz="2800" dirty="0"/>
              <a:t>192.168.0.0/16</a:t>
            </a:r>
            <a:r>
              <a:rPr lang="zh-CN" altLang="zh-CN" sz="2800" dirty="0"/>
              <a:t>。</a:t>
            </a:r>
          </a:p>
          <a:p>
            <a:pPr lvl="1"/>
            <a:r>
              <a:rPr lang="zh-CN" altLang="zh-CN" sz="2800" dirty="0"/>
              <a:t>是基于</a:t>
            </a:r>
            <a:r>
              <a:rPr lang="en-US" altLang="zh-CN" sz="2800" dirty="0"/>
              <a:t>IP</a:t>
            </a:r>
            <a:r>
              <a:rPr lang="zh-CN" altLang="zh-CN" sz="2800" dirty="0"/>
              <a:t>地址前缀字符匹配。例如，当模式串为</a:t>
            </a:r>
            <a:r>
              <a:rPr lang="en-US" altLang="zh-CN" sz="2800" dirty="0"/>
              <a:t>192.168.0.0/17</a:t>
            </a:r>
            <a:r>
              <a:rPr lang="zh-CN" altLang="zh-CN" sz="2800" dirty="0"/>
              <a:t>时，只需匹配</a:t>
            </a:r>
            <a:r>
              <a:rPr lang="en-US" altLang="zh-CN" sz="2800" dirty="0"/>
              <a:t>IP</a:t>
            </a:r>
            <a:r>
              <a:rPr lang="zh-CN" altLang="zh-CN" sz="2800" dirty="0"/>
              <a:t>地址的前</a:t>
            </a:r>
            <a:r>
              <a:rPr lang="en-US" altLang="zh-CN" sz="2800" dirty="0"/>
              <a:t>17</a:t>
            </a:r>
            <a:r>
              <a:rPr lang="zh-CN" altLang="zh-CN" sz="2800" dirty="0"/>
              <a:t>位即可。</a:t>
            </a:r>
          </a:p>
          <a:p>
            <a:endParaRPr lang="zh-CN" altLang="en-US" dirty="0" smtClean="0"/>
          </a:p>
        </p:txBody>
      </p:sp>
    </p:spTree>
    <p:extLst>
      <p:ext uri="{BB962C8B-B14F-4D97-AF65-F5344CB8AC3E}">
        <p14:creationId xmlns:p14="http://schemas.microsoft.com/office/powerpoint/2010/main" val="28450678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type="body" idx="1"/>
          </p:nvPr>
        </p:nvSpPr>
        <p:spPr>
          <a:xfrm>
            <a:off x="755576" y="1484784"/>
            <a:ext cx="7560840" cy="3456384"/>
          </a:xfrm>
        </p:spPr>
        <p:txBody>
          <a:bodyPr>
            <a:noAutofit/>
          </a:bodyPr>
          <a:lstStyle/>
          <a:p>
            <a:pPr eaLnBrk="1" hangingPunct="1"/>
            <a:r>
              <a:rPr lang="zh-CN" altLang="zh-CN" sz="2800" dirty="0"/>
              <a:t>现有的多模式匹配</a:t>
            </a:r>
            <a:r>
              <a:rPr lang="zh-CN" altLang="zh-CN" sz="2800" dirty="0" smtClean="0"/>
              <a:t>算法</a:t>
            </a:r>
            <a:r>
              <a:rPr lang="zh-CN" altLang="en-US" sz="2800" dirty="0" smtClean="0"/>
              <a:t>针对</a:t>
            </a:r>
            <a:r>
              <a:rPr lang="en-US" altLang="zh-CN" sz="2800" dirty="0" smtClean="0"/>
              <a:t>IP</a:t>
            </a:r>
            <a:r>
              <a:rPr lang="zh-CN" altLang="en-US" sz="2800" dirty="0" smtClean="0"/>
              <a:t>地址匹配的问题</a:t>
            </a:r>
            <a:endParaRPr lang="en-US" altLang="zh-CN" sz="2800" dirty="0" smtClean="0"/>
          </a:p>
          <a:p>
            <a:pPr lvl="1"/>
            <a:r>
              <a:rPr lang="en-US" altLang="zh-CN" sz="2800" dirty="0" smtClean="0"/>
              <a:t>AC</a:t>
            </a:r>
            <a:r>
              <a:rPr lang="zh-CN" altLang="zh-CN" sz="2800" dirty="0"/>
              <a:t>算法虽然是基于前缀的多模式匹配算法，但其无法很好地表示</a:t>
            </a:r>
            <a:r>
              <a:rPr lang="en-US" altLang="zh-CN" sz="2800" dirty="0"/>
              <a:t>IP</a:t>
            </a:r>
            <a:r>
              <a:rPr lang="zh-CN" altLang="zh-CN" sz="2800" dirty="0"/>
              <a:t>地址“子网</a:t>
            </a:r>
            <a:r>
              <a:rPr lang="en-US" altLang="zh-CN" sz="2800" dirty="0"/>
              <a:t>+</a:t>
            </a:r>
            <a:r>
              <a:rPr lang="zh-CN" altLang="zh-CN" sz="2800" dirty="0"/>
              <a:t>子网掩码”的</a:t>
            </a:r>
            <a:r>
              <a:rPr lang="zh-CN" altLang="zh-CN" sz="2800" dirty="0" smtClean="0"/>
              <a:t>模式</a:t>
            </a:r>
            <a:endParaRPr lang="en-US" altLang="zh-CN" sz="2800" dirty="0" smtClean="0"/>
          </a:p>
          <a:p>
            <a:pPr lvl="1"/>
            <a:r>
              <a:rPr lang="en-US" altLang="zh-CN" sz="2800" dirty="0" smtClean="0"/>
              <a:t>AC</a:t>
            </a:r>
            <a:r>
              <a:rPr lang="zh-CN" altLang="en-US" sz="2800" dirty="0" smtClean="0"/>
              <a:t>算法的</a:t>
            </a:r>
            <a:r>
              <a:rPr lang="zh-CN" altLang="zh-CN" sz="2800" dirty="0" smtClean="0"/>
              <a:t>失效函数</a:t>
            </a:r>
            <a:r>
              <a:rPr lang="zh-CN" altLang="en-US" sz="2800" dirty="0" smtClean="0"/>
              <a:t>在</a:t>
            </a:r>
            <a:r>
              <a:rPr lang="en-US" altLang="zh-CN" sz="2800" dirty="0" smtClean="0"/>
              <a:t>IP</a:t>
            </a:r>
            <a:r>
              <a:rPr lang="zh-CN" altLang="en-US" sz="2800" dirty="0" smtClean="0"/>
              <a:t>地址匹配中</a:t>
            </a:r>
            <a:r>
              <a:rPr lang="zh-CN" altLang="zh-CN" sz="2800" dirty="0"/>
              <a:t>失去作用</a:t>
            </a:r>
            <a:r>
              <a:rPr lang="zh-CN" altLang="en-US" sz="2800" dirty="0" smtClean="0"/>
              <a:t>，且</a:t>
            </a:r>
            <a:r>
              <a:rPr lang="en-US" altLang="zh-CN" sz="2800" dirty="0" smtClean="0"/>
              <a:t>IP</a:t>
            </a:r>
            <a:r>
              <a:rPr lang="zh-CN" altLang="en-US" sz="2800" dirty="0" smtClean="0"/>
              <a:t>地址匹配需精确匹配</a:t>
            </a:r>
            <a:r>
              <a:rPr lang="zh-CN" altLang="en-US" sz="2800" dirty="0"/>
              <a:t>前缀</a:t>
            </a:r>
            <a:r>
              <a:rPr lang="zh-CN" altLang="zh-CN" sz="2800" dirty="0" smtClean="0"/>
              <a:t>。</a:t>
            </a:r>
            <a:endParaRPr lang="en-US" altLang="zh-CN" sz="2800" dirty="0" smtClean="0"/>
          </a:p>
          <a:p>
            <a:pPr lvl="1"/>
            <a:r>
              <a:rPr lang="en-US" altLang="zh-CN" sz="2800" dirty="0" smtClean="0"/>
              <a:t>WM</a:t>
            </a:r>
            <a:r>
              <a:rPr lang="zh-CN" altLang="zh-CN" sz="2800" dirty="0"/>
              <a:t>算法是基于字符后缀的匹配模式，与</a:t>
            </a:r>
            <a:r>
              <a:rPr lang="en-US" altLang="zh-CN" sz="2800" dirty="0"/>
              <a:t>IP</a:t>
            </a:r>
            <a:r>
              <a:rPr lang="zh-CN" altLang="zh-CN" sz="2800" dirty="0"/>
              <a:t>地址的前缀</a:t>
            </a:r>
            <a:r>
              <a:rPr lang="zh-CN" altLang="zh-CN" sz="2800" dirty="0" smtClean="0"/>
              <a:t>匹配</a:t>
            </a:r>
            <a:r>
              <a:rPr lang="zh-CN" altLang="en-US" sz="2800" dirty="0" smtClean="0"/>
              <a:t>思想</a:t>
            </a:r>
            <a:r>
              <a:rPr lang="zh-CN" altLang="zh-CN" sz="2800" dirty="0" smtClean="0"/>
              <a:t>不符</a:t>
            </a:r>
            <a:r>
              <a:rPr lang="zh-CN" altLang="zh-CN" sz="2800" dirty="0"/>
              <a:t>；同时，其字符跳跃的特性在</a:t>
            </a:r>
            <a:r>
              <a:rPr lang="en-US" altLang="zh-CN" sz="2800" dirty="0"/>
              <a:t>IP</a:t>
            </a:r>
            <a:r>
              <a:rPr lang="zh-CN" altLang="zh-CN" sz="2800" dirty="0"/>
              <a:t>地址匹配中也无法很好的展现出来</a:t>
            </a:r>
            <a:r>
              <a:rPr lang="zh-CN" altLang="zh-CN" sz="2800" dirty="0" smtClean="0"/>
              <a:t>。</a:t>
            </a:r>
            <a:endParaRPr lang="zh-CN" altLang="en-US" sz="2800" dirty="0" smtClean="0"/>
          </a:p>
        </p:txBody>
      </p:sp>
      <p:sp>
        <p:nvSpPr>
          <p:cNvPr id="3" name="Rectangle 2"/>
          <p:cNvSpPr>
            <a:spLocks noGrp="1" noChangeArrowheads="1"/>
          </p:cNvSpPr>
          <p:nvPr>
            <p:ph type="title"/>
          </p:nvPr>
        </p:nvSpPr>
        <p:spPr>
          <a:xfrm>
            <a:off x="628650" y="197485"/>
            <a:ext cx="7886700" cy="639227"/>
          </a:xfrm>
        </p:spPr>
        <p:txBody>
          <a:bodyPr/>
          <a:lstStyle/>
          <a:p>
            <a:pPr eaLnBrk="1" hangingPunct="1"/>
            <a:r>
              <a:rPr lang="en-US" altLang="zh-CN" dirty="0" smtClean="0"/>
              <a:t>IP</a:t>
            </a:r>
            <a:r>
              <a:rPr lang="zh-CN" altLang="en-US" dirty="0" smtClean="0"/>
              <a:t>地址类信息的匹配方法</a:t>
            </a:r>
          </a:p>
        </p:txBody>
      </p:sp>
    </p:spTree>
    <p:extLst>
      <p:ext uri="{BB962C8B-B14F-4D97-AF65-F5344CB8AC3E}">
        <p14:creationId xmlns:p14="http://schemas.microsoft.com/office/powerpoint/2010/main" val="4071898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f4c1f397-7fe3-4aa6-8364-944cfe75bf98"/>
  <p:tag name="COMMONDATA" val="eyJoZGlkIjoiNjRmYTE2MzI2ODUzY2FhMWI0ZjE4ZDc3NmYwZmRjNzYifQ=="/>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信息内容安全技术</Template>
  <TotalTime>580</TotalTime>
  <Words>2769</Words>
  <Application>Microsoft Office PowerPoint</Application>
  <PresentationFormat>全屏显示(4:3)</PresentationFormat>
  <Paragraphs>338</Paragraphs>
  <Slides>35</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35</vt:i4>
      </vt:variant>
    </vt:vector>
  </HeadingPairs>
  <TitlesOfParts>
    <vt:vector size="47" baseType="lpstr">
      <vt:lpstr>Arial Unicode MS</vt:lpstr>
      <vt:lpstr>Monotype Sorts</vt:lpstr>
      <vt:lpstr>华文楷体</vt:lpstr>
      <vt:lpstr>楷体_GB2312</vt:lpstr>
      <vt:lpstr>隶书</vt:lpstr>
      <vt:lpstr>宋体</vt:lpstr>
      <vt:lpstr>微软雅黑</vt:lpstr>
      <vt:lpstr>Arial</vt:lpstr>
      <vt:lpstr>Franklin Gothic Medium</vt:lpstr>
      <vt:lpstr>Times New Roman</vt:lpstr>
      <vt:lpstr>Wingdings</vt:lpstr>
      <vt:lpstr>1_Office 主题</vt:lpstr>
      <vt:lpstr>PowerPoint 演示文稿</vt:lpstr>
      <vt:lpstr>AC算法与Wu-Manber算法比较</vt:lpstr>
      <vt:lpstr>AC算法与Wu-Manber算法比较</vt:lpstr>
      <vt:lpstr>PowerPoint 演示文稿</vt:lpstr>
      <vt:lpstr>AC算法与Wu-Manber算法比较</vt:lpstr>
      <vt:lpstr>PowerPoint 演示文稿</vt:lpstr>
      <vt:lpstr>串匹配算法并行化</vt:lpstr>
      <vt:lpstr>IP地址类信息的匹配</vt:lpstr>
      <vt:lpstr>IP地址类信息的匹配方法</vt:lpstr>
      <vt:lpstr>IP地址类信息的匹配方法</vt:lpstr>
      <vt:lpstr>基于二进制trie树的IP匹配算法</vt:lpstr>
      <vt:lpstr>构建树</vt:lpstr>
      <vt:lpstr>搜索树</vt:lpstr>
      <vt:lpstr>IP地址类信息的匹配方法</vt:lpstr>
      <vt:lpstr>IP地址类信息的匹配方法</vt:lpstr>
      <vt:lpstr>PowerPoint 演示文稿</vt:lpstr>
      <vt:lpstr>PowerPoint 演示文稿</vt:lpstr>
      <vt:lpstr>信息内容特征码的提取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习题2</vt:lpstr>
      <vt:lpstr>正则表达式匹配算法</vt:lpstr>
      <vt:lpstr>正则表达式匹配算法-匹配思想</vt:lpstr>
      <vt:lpstr>正则表达式匹配算法-匹配实例</vt:lpstr>
      <vt:lpstr>正则表达式匹配算法-匹配实例</vt:lpstr>
      <vt:lpstr>PowerPoint 演示文稿</vt:lpstr>
      <vt:lpstr>PowerPoint 演示文稿</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张冬艳</dc:creator>
  <cp:lastModifiedBy>eddy</cp:lastModifiedBy>
  <cp:revision>310</cp:revision>
  <dcterms:created xsi:type="dcterms:W3CDTF">2004-08-18T02:07:00Z</dcterms:created>
  <dcterms:modified xsi:type="dcterms:W3CDTF">2023-10-26T10:12:22Z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6B4C86AF93D34828B70BAED0604BF6C7_13</vt:lpwstr>
  </property>
</Properties>
</file>