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heme/themeOverride1.xml" ContentType="application/vnd.openxmlformats-officedocument.themeOverride+xml"/>
  <Override PartName="/ppt/theme/themeOverride2.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8"/>
  </p:notesMasterIdLst>
  <p:sldIdLst>
    <p:sldId id="615" r:id="rId2"/>
    <p:sldId id="2120" r:id="rId3"/>
    <p:sldId id="2135" r:id="rId4"/>
    <p:sldId id="2136" r:id="rId5"/>
    <p:sldId id="2137" r:id="rId6"/>
    <p:sldId id="2138" r:id="rId7"/>
    <p:sldId id="2139" r:id="rId8"/>
    <p:sldId id="2142" r:id="rId9"/>
    <p:sldId id="2143" r:id="rId10"/>
    <p:sldId id="2145" r:id="rId11"/>
    <p:sldId id="2146" r:id="rId12"/>
    <p:sldId id="2147" r:id="rId13"/>
    <p:sldId id="2148" r:id="rId14"/>
    <p:sldId id="2151" r:id="rId15"/>
    <p:sldId id="2159" r:id="rId16"/>
    <p:sldId id="2198" r:id="rId17"/>
    <p:sldId id="2189" r:id="rId18"/>
    <p:sldId id="2166" r:id="rId19"/>
    <p:sldId id="2165" r:id="rId20"/>
    <p:sldId id="2167" r:id="rId21"/>
    <p:sldId id="2168" r:id="rId22"/>
    <p:sldId id="2204" r:id="rId23"/>
    <p:sldId id="2164" r:id="rId24"/>
    <p:sldId id="2205" r:id="rId25"/>
    <p:sldId id="2169" r:id="rId26"/>
    <p:sldId id="2171" r:id="rId27"/>
    <p:sldId id="2170" r:id="rId28"/>
    <p:sldId id="2206" r:id="rId29"/>
    <p:sldId id="2172" r:id="rId30"/>
    <p:sldId id="2173" r:id="rId31"/>
    <p:sldId id="2213" r:id="rId32"/>
    <p:sldId id="2215" r:id="rId33"/>
    <p:sldId id="2214" r:id="rId34"/>
    <p:sldId id="2216" r:id="rId35"/>
    <p:sldId id="2217" r:id="rId36"/>
    <p:sldId id="2223" r:id="rId37"/>
    <p:sldId id="2224" r:id="rId38"/>
    <p:sldId id="2225" r:id="rId39"/>
    <p:sldId id="2226" r:id="rId40"/>
    <p:sldId id="2228" r:id="rId41"/>
    <p:sldId id="313" r:id="rId42"/>
    <p:sldId id="2218" r:id="rId43"/>
    <p:sldId id="2219" r:id="rId44"/>
    <p:sldId id="2220" r:id="rId45"/>
    <p:sldId id="2221" r:id="rId46"/>
    <p:sldId id="334" r:id="rId47"/>
    <p:sldId id="335" r:id="rId48"/>
    <p:sldId id="341" r:id="rId49"/>
    <p:sldId id="338" r:id="rId50"/>
    <p:sldId id="339" r:id="rId51"/>
    <p:sldId id="344" r:id="rId52"/>
    <p:sldId id="2203" r:id="rId53"/>
    <p:sldId id="2200" r:id="rId54"/>
    <p:sldId id="2201" r:id="rId55"/>
    <p:sldId id="2222" r:id="rId56"/>
    <p:sldId id="2229" r:id="rId57"/>
  </p:sldIdLst>
  <p:sldSz cx="9144000" cy="6858000" type="screen4x3"/>
  <p:notesSz cx="6858000" cy="9144000"/>
  <p:custDataLst>
    <p:tags r:id="rId59"/>
  </p:custDataLst>
  <p:defaultTextStyle>
    <a:defPPr>
      <a:defRPr lang="en-US"/>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0408"/>
    <a:srgbClr val="FF0000"/>
    <a:srgbClr val="000000"/>
    <a:srgbClr val="FF00FF"/>
    <a:srgbClr val="0000FF"/>
    <a:srgbClr val="FFFF00"/>
    <a:srgbClr val="00FF00"/>
    <a:srgbClr val="6633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01" autoAdjust="0"/>
    <p:restoredTop sz="70299" autoAdjust="0"/>
  </p:normalViewPr>
  <p:slideViewPr>
    <p:cSldViewPr showGuides="1">
      <p:cViewPr>
        <p:scale>
          <a:sx n="134" d="100"/>
          <a:sy n="134" d="100"/>
        </p:scale>
        <p:origin x="1400" y="144"/>
      </p:cViewPr>
      <p:guideLst>
        <p:guide orient="horz" pos="216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lstStyle>
            <a:lvl1pPr>
              <a:buFontTx/>
              <a:buNone/>
              <a:defRPr sz="1200">
                <a:latin typeface="Times New Roman" panose="02020603050405020304" charset="0"/>
                <a:ea typeface="宋体" panose="02010600030101010101" pitchFamily="2" charset="-122"/>
                <a:cs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宋体" panose="02010600030101010101" pitchFamily="2" charset="-122"/>
            </a:endParaRPr>
          </a:p>
        </p:txBody>
      </p:sp>
      <p:sp>
        <p:nvSpPr>
          <p:cNvPr id="2051" name="Rectangle 3"/>
          <p:cNvSpPr>
            <a:spLocks noGrp="1" noChangeArrowheads="1"/>
          </p:cNvSpPr>
          <p:nvPr>
            <p:ph type="dt" idx="1"/>
          </p:nvPr>
        </p:nvSpPr>
        <p:spPr bwMode="auto">
          <a:xfrm>
            <a:off x="3884613" y="0"/>
            <a:ext cx="2971800" cy="457200"/>
          </a:xfrm>
          <a:prstGeom prst="rect">
            <a:avLst/>
          </a:prstGeom>
          <a:noFill/>
          <a:ln>
            <a:noFill/>
          </a:ln>
        </p:spPr>
        <p:txBody>
          <a:bodyPr vert="horz" wrap="square" lIns="91440" tIns="45720" rIns="91440" bIns="45720" numCol="1" anchor="t" anchorCtr="0" compatLnSpc="1"/>
          <a:lstStyle>
            <a:lvl1pPr algn="r">
              <a:buFontTx/>
              <a:buNone/>
              <a:defRPr sz="1200">
                <a:latin typeface="Times New Roman" panose="02020603050405020304" charset="0"/>
                <a:ea typeface="宋体" panose="02010600030101010101" pitchFamily="2" charset="-122"/>
                <a:cs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宋体" panose="02010600030101010101" pitchFamily="2" charset="-122"/>
            </a:endParaRPr>
          </a:p>
        </p:txBody>
      </p:sp>
      <p:sp>
        <p:nvSpPr>
          <p:cNvPr id="14340" name="Rectangle 4"/>
          <p:cNvSpPr>
            <a:spLocks noGrp="1" noRot="1" noChangeAspect="1"/>
          </p:cNvSpPr>
          <p:nvPr>
            <p:ph type="sldImg"/>
          </p:nvPr>
        </p:nvSpPr>
        <p:spPr>
          <a:xfrm>
            <a:off x="1143000" y="685800"/>
            <a:ext cx="4572000" cy="3429000"/>
          </a:xfrm>
          <a:prstGeom prst="rect">
            <a:avLst/>
          </a:prstGeom>
          <a:noFill/>
          <a:ln w="9525">
            <a:noFill/>
          </a:ln>
        </p:spPr>
      </p:sp>
      <p:sp>
        <p:nvSpPr>
          <p:cNvPr id="2053" name="Rectangle 5"/>
          <p:cNvSpPr>
            <a:spLocks noGrp="1" noChangeArrowheads="1"/>
          </p:cNvSpPr>
          <p:nvPr>
            <p:ph type="body" sz="quarter" idx="3"/>
          </p:nvPr>
        </p:nvSpPr>
        <p:spPr bwMode="auto">
          <a:xfrm>
            <a:off x="685800" y="4343400"/>
            <a:ext cx="5486400" cy="4114800"/>
          </a:xfrm>
          <a:prstGeom prst="rect">
            <a:avLst/>
          </a:prstGeom>
          <a:noFill/>
          <a:ln>
            <a:noFill/>
          </a:ln>
        </p:spPr>
        <p:txBody>
          <a:bodyPr vert="horz" wrap="square" lIns="91440" tIns="45720" rIns="91440" bIns="45720" numCol="1" anchor="ctr"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054" name="Rectangle 6"/>
          <p:cNvSpPr>
            <a:spLocks noGrp="1" noChangeArrowheads="1"/>
          </p:cNvSpPr>
          <p:nvPr>
            <p:ph type="ftr" sz="quarter" idx="4"/>
          </p:nvPr>
        </p:nvSpPr>
        <p:spPr bwMode="auto">
          <a:xfrm>
            <a:off x="0" y="8685213"/>
            <a:ext cx="2971800" cy="457200"/>
          </a:xfrm>
          <a:prstGeom prst="rect">
            <a:avLst/>
          </a:prstGeom>
          <a:noFill/>
          <a:ln>
            <a:noFill/>
          </a:ln>
        </p:spPr>
        <p:txBody>
          <a:bodyPr vert="horz" wrap="square" lIns="91440" tIns="45720" rIns="91440" bIns="45720" numCol="1" anchor="b" anchorCtr="0" compatLnSpc="1"/>
          <a:lstStyle>
            <a:lvl1pPr>
              <a:buFontTx/>
              <a:buNone/>
              <a:defRPr sz="1200">
                <a:latin typeface="Times New Roman" panose="02020603050405020304" charset="0"/>
                <a:ea typeface="宋体" panose="02010600030101010101" pitchFamily="2" charset="-122"/>
                <a:cs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宋体" panose="02010600030101010101" pitchFamily="2" charset="-122"/>
            </a:endParaRPr>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a:noFill/>
          </a:ln>
        </p:spPr>
        <p:txBody>
          <a:bodyPr vert="horz" wrap="square" lIns="91440" tIns="45720" rIns="91440" bIns="45720" numCol="1" anchor="b" anchorCtr="0" compatLnSpc="1"/>
          <a:lstStyle/>
          <a:p>
            <a:pPr lvl="0" algn="r"/>
            <a:fld id="{9A0DB2DC-4C9A-4742-B13C-FB6460FD3503}" type="slidenum">
              <a:rPr lang="zh-CN" altLang="en-US" sz="1200" dirty="0">
                <a:latin typeface="Times New Roman" panose="02020603050405020304" charset="0"/>
              </a:rPr>
              <a:t>‹#›</a:t>
            </a:fld>
            <a:endParaRPr lang="zh-CN" altLang="en-US" sz="1200" dirty="0">
              <a:latin typeface="Times New Roman" panose="0202060305040502030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Times New Roman" panose="02020603050405020304" charset="0"/>
        <a:ea typeface="宋体" panose="02010600030101010101" pitchFamily="2" charset="-122"/>
        <a:cs typeface="宋体" panose="02010600030101010101" pitchFamily="2" charset="-122"/>
      </a:defRPr>
    </a:lvl2pPr>
    <a:lvl3pPr marL="914400" algn="l" rtl="0" eaLnBrk="0" fontAlgn="base" hangingPunct="0">
      <a:spcBef>
        <a:spcPct val="30000"/>
      </a:spcBef>
      <a:spcAft>
        <a:spcPct val="0"/>
      </a:spcAft>
      <a:defRPr kumimoji="1" sz="1200" kern="1200">
        <a:solidFill>
          <a:schemeClr val="tx1"/>
        </a:solidFill>
        <a:latin typeface="Times New Roman" panose="02020603050405020304" charset="0"/>
        <a:ea typeface="宋体" panose="02010600030101010101" pitchFamily="2" charset="-122"/>
        <a:cs typeface="宋体" panose="02010600030101010101" pitchFamily="2" charset="-122"/>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charset="0"/>
        <a:ea typeface="宋体" panose="02010600030101010101" pitchFamily="2" charset="-122"/>
        <a:cs typeface="宋体" panose="02010600030101010101" pitchFamily="2" charset="-122"/>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charset="0"/>
        <a:ea typeface="宋体" panose="02010600030101010101" pitchFamily="2" charset="-122"/>
        <a:cs typeface="宋体" panose="02010600030101010101" pitchFamily="2" charset="-122"/>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Web1.0</a:t>
            </a:r>
            <a:r>
              <a:rPr lang="zh-CN" altLang="en-US" dirty="0"/>
              <a:t>的特点是只读，即信息投喂。由于信息传递的单向性，用户只能被动的接受信息，但很难发布内容。同时，用户之间的信息共享具有很强的局限性，通常仅限于本地好友或者留言板等。在这一时期，绝大多数互联网用户只作为内容的消费者。想在网站上发布内容的人，必须使用自己的服务器来托管网站，这些网站大多数是只读的，基本没有能让用户创建内容或参与互动的操作界面。每千名浏览</a:t>
            </a:r>
            <a:r>
              <a:rPr lang="en-US" altLang="zh-CN" dirty="0"/>
              <a:t>web</a:t>
            </a:r>
            <a:r>
              <a:rPr lang="zh-CN" altLang="en-US" dirty="0"/>
              <a:t>的用户中，只有少数人具备发布内容的技术技能。</a:t>
            </a:r>
          </a:p>
        </p:txBody>
      </p:sp>
    </p:spTree>
    <p:extLst>
      <p:ext uri="{BB962C8B-B14F-4D97-AF65-F5344CB8AC3E}">
        <p14:creationId xmlns:p14="http://schemas.microsoft.com/office/powerpoint/2010/main" val="3206797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363E89-4E2F-4CE6-BAB8-9AF72CCB96AE}" type="slidenum">
              <a:rPr lang="en-US" altLang="zh-CN"/>
              <a:pPr/>
              <a:t>22</a:t>
            </a:fld>
            <a:endParaRPr lang="en-US" altLang="zh-CN"/>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t>在Napster 系统迅速获得成功后，更多的文件共享系统开始出现，其中最著名的是Gnutella。</a:t>
            </a:r>
            <a:endParaRPr lang="zh-CN" altLang="en-US"/>
          </a:p>
        </p:txBody>
      </p:sp>
    </p:spTree>
    <p:extLst>
      <p:ext uri="{BB962C8B-B14F-4D97-AF65-F5344CB8AC3E}">
        <p14:creationId xmlns:p14="http://schemas.microsoft.com/office/powerpoint/2010/main" val="2692492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F57CB24-DB37-4B11-AEF5-DC4D3BCCA6F9}" type="slidenum">
              <a:rPr lang="en-US" altLang="zh-CN"/>
              <a:pPr/>
              <a:t>24</a:t>
            </a:fld>
            <a:endParaRPr lang="en-US" altLang="zh-CN"/>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extLst>
      <p:ext uri="{BB962C8B-B14F-4D97-AF65-F5344CB8AC3E}">
        <p14:creationId xmlns:p14="http://schemas.microsoft.com/office/powerpoint/2010/main" val="1700484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FA89C6E-C94A-417E-A3DC-2B542D41DD6D}" type="slidenum">
              <a:rPr lang="en-US" altLang="zh-CN"/>
              <a:pPr/>
              <a:t>28</a:t>
            </a:fld>
            <a:endParaRPr lang="en-US" altLang="zh-CN"/>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extLst>
      <p:ext uri="{BB962C8B-B14F-4D97-AF65-F5344CB8AC3E}">
        <p14:creationId xmlns:p14="http://schemas.microsoft.com/office/powerpoint/2010/main" val="1120278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520EF51-E2E4-C516-D677-645E3A5F7F31}"/>
              </a:ext>
            </a:extLst>
          </p:cNvPr>
          <p:cNvSpPr>
            <a:spLocks noGrp="1" noChangeArrowheads="1"/>
          </p:cNvSpPr>
          <p:nvPr>
            <p:ph type="sldNum" sz="quarter" idx="5"/>
          </p:nvPr>
        </p:nvSpPr>
        <p:spPr>
          <a:ln/>
        </p:spPr>
        <p:txBody>
          <a:bodyPr/>
          <a:lstStyle/>
          <a:p>
            <a:fld id="{6257B15E-092B-8F45-8BED-E0D4C608CB71}" type="slidenum">
              <a:rPr lang="en-US" altLang="zh-CN"/>
              <a:pPr/>
              <a:t>47</a:t>
            </a:fld>
            <a:endParaRPr lang="en-US" altLang="zh-CN"/>
          </a:p>
        </p:txBody>
      </p:sp>
      <p:sp>
        <p:nvSpPr>
          <p:cNvPr id="146434" name="Rectangle 2">
            <a:extLst>
              <a:ext uri="{FF2B5EF4-FFF2-40B4-BE49-F238E27FC236}">
                <a16:creationId xmlns:a16="http://schemas.microsoft.com/office/drawing/2014/main" id="{0CFC1E3E-D2EE-C5F9-4682-959024BE3774}"/>
              </a:ext>
            </a:extLst>
          </p:cNvPr>
          <p:cNvSpPr>
            <a:spLocks noRot="1" noChangeArrowheads="1" noTextEdit="1"/>
          </p:cNvSpPr>
          <p:nvPr>
            <p:ph type="sldImg"/>
          </p:nvPr>
        </p:nvSpPr>
        <p:spPr>
          <a:ln/>
        </p:spPr>
      </p:sp>
      <p:sp>
        <p:nvSpPr>
          <p:cNvPr id="146435" name="Rectangle 3">
            <a:extLst>
              <a:ext uri="{FF2B5EF4-FFF2-40B4-BE49-F238E27FC236}">
                <a16:creationId xmlns:a16="http://schemas.microsoft.com/office/drawing/2014/main" id="{C7873109-6953-E6AF-C4D0-5A2AAF3E97FB}"/>
              </a:ext>
            </a:extLst>
          </p:cNvPr>
          <p:cNvSpPr>
            <a:spLocks noGrp="1" noChangeArrowheads="1"/>
          </p:cNvSpPr>
          <p:nvPr>
            <p:ph type="body" idx="1"/>
          </p:nvPr>
        </p:nvSpPr>
        <p:spPr/>
        <p:txBody>
          <a:bodyPr/>
          <a:lstStyle/>
          <a:p>
            <a:r>
              <a:rPr lang="zh-CN" altLang="en-US"/>
              <a:t>最高层的子树，由整颗树不包含自己的树的另一半组成；下一层子树由剩下部分不包含自己的一半组成；依此类推，直到分割完整颗树。</a:t>
            </a:r>
          </a:p>
          <a:p>
            <a:r>
              <a:rPr lang="zh-CN" altLang="en-US"/>
              <a:t>图</a:t>
            </a:r>
            <a:r>
              <a:rPr lang="en-US" altLang="zh-CN"/>
              <a:t>1</a:t>
            </a:r>
            <a:r>
              <a:rPr lang="zh-CN" altLang="en-US"/>
              <a:t>就展示了节点</a:t>
            </a:r>
            <a:r>
              <a:rPr lang="en-US" altLang="zh-CN"/>
              <a:t>0011 </a:t>
            </a:r>
            <a:r>
              <a:rPr lang="zh-CN" altLang="en-US"/>
              <a:t>如何进行子树的划分</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5631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86144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66724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31508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17620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71633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66467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266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28650" y="1122680"/>
            <a:ext cx="78867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hasCustomPrompt="1"/>
          </p:nvPr>
        </p:nvSpPr>
        <p:spPr>
          <a:xfrm>
            <a:off x="628650" y="3602356"/>
            <a:ext cx="7886700" cy="1655445"/>
          </a:xfrm>
        </p:spPr>
        <p:txBody>
          <a:bodyPr/>
          <a:lstStyle>
            <a:lvl1pPr marL="0" indent="0" algn="ctr">
              <a:buNone/>
              <a:defRPr sz="1800">
                <a:solidFill>
                  <a:schemeClr val="tx1">
                    <a:lumMod val="50000"/>
                    <a:lumOff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28650" y="327026"/>
            <a:ext cx="7886700" cy="5850255"/>
          </a:xfrm>
        </p:spPr>
        <p:txBody>
          <a:bodyPr/>
          <a:lstStyle>
            <a:lvl2pPr>
              <a:defRPr/>
            </a:lvl2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1FF4F64-6D8C-8A48-B4BA-523317561A37}" type="datetimeFigureOut">
              <a:rPr lang="zh-CN" altLang="en-US" smtClean="0"/>
              <a:t>2023/10/12</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t>‹#›</a:t>
            </a:fld>
            <a:endParaRPr lang="zh-CN" altLang="en-US"/>
          </a:p>
        </p:txBody>
      </p:sp>
      <p:cxnSp>
        <p:nvCxnSpPr>
          <p:cNvPr id="7"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7343405" y="6237278"/>
            <a:ext cx="1688365" cy="426849"/>
          </a:xfrm>
          <a:prstGeom prst="rect">
            <a:avLst/>
          </a:prstGeom>
        </p:spPr>
      </p:pic>
      <p:grpSp>
        <p:nvGrpSpPr>
          <p:cNvPr id="9" name="组合 8"/>
          <p:cNvGrpSpPr/>
          <p:nvPr/>
        </p:nvGrpSpPr>
        <p:grpSpPr>
          <a:xfrm>
            <a:off x="332185" y="866028"/>
            <a:ext cx="8452247" cy="1"/>
            <a:chOff x="442913" y="4600577"/>
            <a:chExt cx="11269662" cy="1"/>
          </a:xfrm>
        </p:grpSpPr>
        <p:cxnSp>
          <p:nvCxnSpPr>
            <p:cNvPr id="10"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1"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1FF4F64-6D8C-8A48-B4BA-523317561A37}" type="datetimeFigureOut">
              <a:rPr lang="zh-CN" altLang="en-US" smtClean="0"/>
              <a:t>2023/10/12</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t>‹#›</a:t>
            </a:fld>
            <a:endParaRPr lang="zh-CN" altLang="en-US"/>
          </a:p>
        </p:txBody>
      </p:sp>
      <p:cxnSp>
        <p:nvCxnSpPr>
          <p:cNvPr id="7"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7343405" y="6237278"/>
            <a:ext cx="1688365" cy="426849"/>
          </a:xfrm>
          <a:prstGeom prst="rect">
            <a:avLst/>
          </a:prstGeom>
        </p:spPr>
      </p:pic>
      <p:grpSp>
        <p:nvGrpSpPr>
          <p:cNvPr id="9" name="组合 8"/>
          <p:cNvGrpSpPr/>
          <p:nvPr/>
        </p:nvGrpSpPr>
        <p:grpSpPr>
          <a:xfrm>
            <a:off x="332185" y="866028"/>
            <a:ext cx="8452247" cy="1"/>
            <a:chOff x="442913" y="4600577"/>
            <a:chExt cx="11269662" cy="1"/>
          </a:xfrm>
        </p:grpSpPr>
        <p:cxnSp>
          <p:nvCxnSpPr>
            <p:cNvPr id="10"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1"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2023/10/12</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4" name="日期占位符 3"/>
          <p:cNvSpPr>
            <a:spLocks noGrp="1" noChangeArrowheads="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noChangeArrowheads="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幻灯片编号占位符 5"/>
          <p:cNvSpPr>
            <a:spLocks noGrp="1" noChangeArrowheads="1"/>
          </p:cNvSpPr>
          <p:nvPr>
            <p:ph type="sldNum" sz="quarter" idx="12"/>
          </p:nvPr>
        </p:nvSpPr>
        <p:spPr/>
        <p:txBody>
          <a:bodyPr/>
          <a:lstStyle>
            <a:lvl1pPr>
              <a:defRPr/>
            </a:lvl1p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5"/>
          <p:cNvSpPr>
            <a:spLocks noGrp="1"/>
          </p:cNvSpPr>
          <p:nvPr>
            <p:ph type="sldNum" sz="quarter" idx="12"/>
          </p:nvPr>
        </p:nvSpPr>
        <p:spPr/>
        <p:txBody>
          <a:bodyPr/>
          <a:lstStyle>
            <a:lvl1pPr>
              <a:defRPr/>
            </a:lvl1p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5"/>
          <p:cNvSpPr>
            <a:spLocks noGrp="1"/>
          </p:cNvSpPr>
          <p:nvPr>
            <p:ph type="sldNum" sz="quarter" idx="12"/>
          </p:nvPr>
        </p:nvSpPr>
        <p:spPr/>
        <p:txBody>
          <a:bodyPr/>
          <a:lstStyle>
            <a:lvl1pPr>
              <a:defRPr/>
            </a:lvl1p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2023/10/12</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2023/10/12</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2" name="灯片编号占位符 5"/>
          <p:cNvSpPr txBox="1"/>
          <p:nvPr/>
        </p:nvSpPr>
        <p:spPr>
          <a:xfrm>
            <a:off x="6875463" y="6519863"/>
            <a:ext cx="2133600" cy="365125"/>
          </a:xfrm>
          <a:prstGeom prst="rect">
            <a:avLst/>
          </a:prstGeom>
        </p:spPr>
        <p:txBody>
          <a:bodyPr anchor="ctr"/>
          <a:lstStyle>
            <a:lvl1pPr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49D632F2-D304-9B40-98EA-D3D58DA80E65}" type="slidenum">
              <a:rPr lang="zh-CN" altLang="en-US" sz="1600">
                <a:latin typeface="Arial Unicode MS" panose="020B0604020202020204" charset="-122"/>
                <a:cs typeface="Arial Unicode MS" panose="020B0604020202020204" charset="-122"/>
              </a:rPr>
              <a:t>‹#›</a:t>
            </a:fld>
            <a:r>
              <a:rPr lang="en-US" altLang="zh-CN" sz="1600">
                <a:latin typeface="Arial Unicode MS" panose="020B0604020202020204" charset="-122"/>
                <a:cs typeface="Arial Unicode MS" panose="020B0604020202020204" charset="-122"/>
              </a:rPr>
              <a:t>/43</a:t>
            </a:r>
          </a:p>
        </p:txBody>
      </p:sp>
      <p:sp>
        <p:nvSpPr>
          <p:cNvPr id="3" name="灯片编号占位符 5"/>
          <p:cNvSpPr txBox="1"/>
          <p:nvPr/>
        </p:nvSpPr>
        <p:spPr>
          <a:xfrm>
            <a:off x="6875463" y="6519863"/>
            <a:ext cx="2133600" cy="365125"/>
          </a:xfrm>
          <a:prstGeom prst="rect">
            <a:avLst/>
          </a:prstGeom>
        </p:spPr>
        <p:txBody>
          <a:bodyPr anchor="ctr"/>
          <a:lstStyle>
            <a:lvl1pPr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FF263ECE-F792-7B44-8D38-2398388C4508}" type="slidenum">
              <a:rPr lang="zh-CN" altLang="en-US" sz="1600">
                <a:latin typeface="Arial Unicode MS" panose="020B0604020202020204" charset="-122"/>
                <a:cs typeface="Arial Unicode MS" panose="020B0604020202020204" charset="-122"/>
              </a:rPr>
              <a:t>‹#›</a:t>
            </a:fld>
            <a:r>
              <a:rPr lang="en-US" altLang="zh-CN" sz="1600">
                <a:latin typeface="Arial Unicode MS" panose="020B0604020202020204" charset="-122"/>
                <a:cs typeface="Arial Unicode MS" panose="020B0604020202020204" charset="-122"/>
              </a:rPr>
              <a:t>/43</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2023/10/12</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1325563"/>
          </a:xfrm>
        </p:spPr>
        <p:txBody>
          <a:bodyPr anchor="b" anchorCtr="0"/>
          <a:lstStyle/>
          <a:p>
            <a:r>
              <a:rPr lang="zh-CN" altLang="en-US"/>
              <a:t>单击此处编辑母版标题样式</a:t>
            </a:r>
          </a:p>
        </p:txBody>
      </p:sp>
      <p:sp>
        <p:nvSpPr>
          <p:cNvPr id="3" name="内容占位符 2"/>
          <p:cNvSpPr>
            <a:spLocks noGrp="1"/>
          </p:cNvSpPr>
          <p:nvPr>
            <p:ph idx="1" hasCustomPrompt="1"/>
          </p:nvPr>
        </p:nvSpPr>
        <p:spPr>
          <a:xfrm>
            <a:off x="628650" y="1702436"/>
            <a:ext cx="7886700" cy="4474845"/>
          </a:xfrm>
        </p:spPr>
        <p:txBody>
          <a:bodyPr/>
          <a:lstStyle>
            <a:lvl2pPr>
              <a:defRPr/>
            </a:lvl2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2023/10/12</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2023/10/12</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2023/10/12</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2023/10/12</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2023/10/12</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2023/10/12</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2023/10/12</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2023/10/12</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2023/10/12</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2023/10/12</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959100"/>
            <a:ext cx="7886700" cy="2781300"/>
          </a:xfrm>
        </p:spPr>
        <p:txBody>
          <a:bodyPr anchor="t" anchorCtr="0"/>
          <a:lstStyle>
            <a:lvl1pPr>
              <a:defRPr sz="3600"/>
            </a:lvl1pPr>
          </a:lstStyle>
          <a:p>
            <a:r>
              <a:rPr lang="zh-CN" altLang="en-US"/>
              <a:t>单击此处编辑母版标题样式</a:t>
            </a:r>
          </a:p>
        </p:txBody>
      </p:sp>
      <p:sp>
        <p:nvSpPr>
          <p:cNvPr id="3" name="文本占位符 2"/>
          <p:cNvSpPr>
            <a:spLocks noGrp="1"/>
          </p:cNvSpPr>
          <p:nvPr>
            <p:ph type="body" idx="1" hasCustomPrompt="1"/>
          </p:nvPr>
        </p:nvSpPr>
        <p:spPr>
          <a:xfrm>
            <a:off x="628650" y="1722121"/>
            <a:ext cx="7886700" cy="1102995"/>
          </a:xfrm>
        </p:spPr>
        <p:txBody>
          <a:bodyPr lIns="144145" anchor="b" anchorCtr="0"/>
          <a:lstStyle>
            <a:lvl1pPr marL="0" indent="0">
              <a:buNone/>
              <a:defRPr sz="1800">
                <a:solidFill>
                  <a:schemeClr val="tx1">
                    <a:lumMod val="50000"/>
                    <a:lumOff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2023/10/12</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2023/10/12</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2023/10/12</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10/12/23</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Garamond" panose="02020404030301010803"/>
                <a:cs typeface="Garamond" panose="02020404030301010803"/>
              </a:defRPr>
            </a:lvl1pPr>
          </a:lstStyle>
          <a:p>
            <a:pPr marL="97155">
              <a:lnSpc>
                <a:spcPts val="1375"/>
              </a:lnSpc>
            </a:pPr>
            <a:fld id="{81D60167-4931-47E6-BA6A-407CBD079E47}" type="slidenum">
              <a:rPr dirty="0"/>
              <a:t>‹#›</a:t>
            </a:fld>
            <a:endParaRPr dirty="0"/>
          </a:p>
        </p:txBody>
      </p:sp>
    </p:spTree>
    <p:extLst>
      <p:ext uri="{BB962C8B-B14F-4D97-AF65-F5344CB8AC3E}">
        <p14:creationId xmlns:p14="http://schemas.microsoft.com/office/powerpoint/2010/main" val="42220299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panose="020B0604020202020204"/>
                <a:cs typeface="Arial" panose="020B0604020202020204"/>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10/12/23</a:t>
            </a:fld>
            <a:endParaRPr lang="en-US"/>
          </a:p>
        </p:txBody>
      </p:sp>
      <p:sp>
        <p:nvSpPr>
          <p:cNvPr id="7" name="Holder 7"/>
          <p:cNvSpPr>
            <a:spLocks noGrp="1"/>
          </p:cNvSpPr>
          <p:nvPr>
            <p:ph type="sldNum" sz="quarter" idx="7"/>
          </p:nvPr>
        </p:nvSpPr>
        <p:spPr/>
        <p:txBody>
          <a:bodyPr lIns="0" tIns="0" rIns="0" bIns="0"/>
          <a:lstStyle>
            <a:lvl1pPr>
              <a:defRPr sz="1200" b="0" i="0">
                <a:solidFill>
                  <a:schemeClr val="tx1"/>
                </a:solidFill>
                <a:latin typeface="Garamond" panose="02020404030301010803"/>
                <a:cs typeface="Garamond" panose="02020404030301010803"/>
              </a:defRPr>
            </a:lvl1pPr>
          </a:lstStyle>
          <a:p>
            <a:pPr marL="97155">
              <a:lnSpc>
                <a:spcPts val="1375"/>
              </a:lnSpc>
            </a:pPr>
            <a:fld id="{81D60167-4931-47E6-BA6A-407CBD079E47}" type="slidenum">
              <a:rPr dirty="0"/>
              <a:t>‹#›</a:t>
            </a:fld>
            <a:endParaRPr dirty="0"/>
          </a:p>
        </p:txBody>
      </p:sp>
    </p:spTree>
    <p:extLst>
      <p:ext uri="{BB962C8B-B14F-4D97-AF65-F5344CB8AC3E}">
        <p14:creationId xmlns:p14="http://schemas.microsoft.com/office/powerpoint/2010/main" val="10954067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23850" y="122238"/>
            <a:ext cx="8064500" cy="12954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719263"/>
            <a:ext cx="4038600" cy="441166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1"/>
          </p:nvPr>
        </p:nvSpPr>
        <p:spPr>
          <a:ln/>
        </p:spPr>
        <p:txBody>
          <a:bodyPr/>
          <a:lstStyle>
            <a:lvl1pPr>
              <a:defRPr/>
            </a:lvl1pPr>
          </a:lstStyle>
          <a:p>
            <a:fld id="{4240EAA7-6070-4F84-9161-2712C8C941C1}" type="slidenum">
              <a:rPr lang="en-US" altLang="zh-CN"/>
              <a:pPr/>
              <a:t>‹#›</a:t>
            </a:fld>
            <a:endParaRPr lang="en-US" altLang="zh-CN"/>
          </a:p>
        </p:txBody>
      </p:sp>
    </p:spTree>
    <p:extLst>
      <p:ext uri="{BB962C8B-B14F-4D97-AF65-F5344CB8AC3E}">
        <p14:creationId xmlns:p14="http://schemas.microsoft.com/office/powerpoint/2010/main" val="23177467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0E029D-D637-A21D-7ECF-85F6AC3FFA82}"/>
              </a:ext>
            </a:extLst>
          </p:cNvPr>
          <p:cNvSpPr>
            <a:spLocks noGrp="1"/>
          </p:cNvSpPr>
          <p:nvPr>
            <p:ph type="title"/>
          </p:nvPr>
        </p:nvSpPr>
        <p:spPr>
          <a:xfrm>
            <a:off x="685800" y="768350"/>
            <a:ext cx="7772400" cy="11430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3686652-D47A-ABC8-5DD7-B856804D7C9D}"/>
              </a:ext>
            </a:extLst>
          </p:cNvPr>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EF85253-50CC-A1BB-6213-8A99289D76AE}"/>
              </a:ext>
            </a:extLst>
          </p:cNvPr>
          <p:cNvSpPr>
            <a:spLocks noGrp="1"/>
          </p:cNvSpPr>
          <p:nvPr>
            <p:ph sz="quarter" idx="2"/>
          </p:nvPr>
        </p:nvSpPr>
        <p:spPr>
          <a:xfrm>
            <a:off x="4648200" y="1981200"/>
            <a:ext cx="3810000" cy="1981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a:extLst>
              <a:ext uri="{FF2B5EF4-FFF2-40B4-BE49-F238E27FC236}">
                <a16:creationId xmlns:a16="http://schemas.microsoft.com/office/drawing/2014/main" id="{E55C6230-6B65-B8F4-B996-D10A2EF76A3F}"/>
              </a:ext>
            </a:extLst>
          </p:cNvPr>
          <p:cNvSpPr>
            <a:spLocks noGrp="1"/>
          </p:cNvSpPr>
          <p:nvPr>
            <p:ph sz="quarter" idx="3"/>
          </p:nvPr>
        </p:nvSpPr>
        <p:spPr>
          <a:xfrm>
            <a:off x="4648200" y="4114800"/>
            <a:ext cx="3810000" cy="1981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日期占位符 5">
            <a:extLst>
              <a:ext uri="{FF2B5EF4-FFF2-40B4-BE49-F238E27FC236}">
                <a16:creationId xmlns:a16="http://schemas.microsoft.com/office/drawing/2014/main" id="{3CA66058-B441-EE44-9C5C-88E045C36894}"/>
              </a:ext>
            </a:extLst>
          </p:cNvPr>
          <p:cNvSpPr>
            <a:spLocks noGrp="1"/>
          </p:cNvSpPr>
          <p:nvPr>
            <p:ph type="dt" sz="half" idx="10"/>
          </p:nvPr>
        </p:nvSpPr>
        <p:spPr>
          <a:xfrm>
            <a:off x="665163" y="6367463"/>
            <a:ext cx="1905000" cy="457200"/>
          </a:xfrm>
        </p:spPr>
        <p:txBody>
          <a:bodyPr/>
          <a:lstStyle>
            <a:lvl1pPr>
              <a:defRPr/>
            </a:lvl1pPr>
          </a:lstStyle>
          <a:p>
            <a:endParaRPr lang="en-US" altLang="zh-CN"/>
          </a:p>
        </p:txBody>
      </p:sp>
      <p:sp>
        <p:nvSpPr>
          <p:cNvPr id="7" name="页脚占位符 6">
            <a:extLst>
              <a:ext uri="{FF2B5EF4-FFF2-40B4-BE49-F238E27FC236}">
                <a16:creationId xmlns:a16="http://schemas.microsoft.com/office/drawing/2014/main" id="{D7A5F915-A6D2-EAF0-C580-1393FB355502}"/>
              </a:ext>
            </a:extLst>
          </p:cNvPr>
          <p:cNvSpPr>
            <a:spLocks noGrp="1"/>
          </p:cNvSpPr>
          <p:nvPr>
            <p:ph type="ftr" sz="quarter" idx="11"/>
          </p:nvPr>
        </p:nvSpPr>
        <p:spPr>
          <a:xfrm>
            <a:off x="3103563" y="6367463"/>
            <a:ext cx="2895600" cy="457200"/>
          </a:xfrm>
        </p:spPr>
        <p:txBody>
          <a:bodyPr/>
          <a:lstStyle>
            <a:lvl1pPr>
              <a:defRPr/>
            </a:lvl1pPr>
          </a:lstStyle>
          <a:p>
            <a:endParaRPr lang="en-US" altLang="zh-CN"/>
          </a:p>
        </p:txBody>
      </p:sp>
      <p:sp>
        <p:nvSpPr>
          <p:cNvPr id="8" name="灯片编号占位符 7">
            <a:extLst>
              <a:ext uri="{FF2B5EF4-FFF2-40B4-BE49-F238E27FC236}">
                <a16:creationId xmlns:a16="http://schemas.microsoft.com/office/drawing/2014/main" id="{0DAC5CDA-4F22-84C5-AD98-E547CBC698EF}"/>
              </a:ext>
            </a:extLst>
          </p:cNvPr>
          <p:cNvSpPr>
            <a:spLocks noGrp="1"/>
          </p:cNvSpPr>
          <p:nvPr>
            <p:ph type="sldNum" sz="quarter" idx="12"/>
          </p:nvPr>
        </p:nvSpPr>
        <p:spPr>
          <a:xfrm>
            <a:off x="6532563" y="6367463"/>
            <a:ext cx="1905000" cy="457200"/>
          </a:xfrm>
        </p:spPr>
        <p:txBody>
          <a:bodyPr/>
          <a:lstStyle>
            <a:lvl1pPr>
              <a:defRPr/>
            </a:lvl1pPr>
          </a:lstStyle>
          <a:p>
            <a:fld id="{03CD3CAB-4CE5-F448-967E-A33719527F18}" type="slidenum">
              <a:rPr lang="en-US" altLang="zh-CN"/>
              <a:pPr/>
              <a:t>‹#›</a:t>
            </a:fld>
            <a:r>
              <a:rPr lang="en-US" altLang="zh-CN"/>
              <a:t>/16</a:t>
            </a:r>
          </a:p>
        </p:txBody>
      </p:sp>
    </p:spTree>
    <p:extLst>
      <p:ext uri="{BB962C8B-B14F-4D97-AF65-F5344CB8AC3E}">
        <p14:creationId xmlns:p14="http://schemas.microsoft.com/office/powerpoint/2010/main" val="3299360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a:t>单击此处编辑母版标题样式</a:t>
            </a:r>
          </a:p>
        </p:txBody>
      </p:sp>
      <p:sp>
        <p:nvSpPr>
          <p:cNvPr id="3" name="内容占位符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365125"/>
            <a:ext cx="7886700" cy="800100"/>
          </a:xfrm>
        </p:spPr>
        <p:txBody>
          <a:bodyPr anchor="ctr" anchorCtr="0"/>
          <a:lstStyle>
            <a:lvl1pPr algn="ctr">
              <a:defRPr/>
            </a:lvl1pPr>
          </a:lstStyle>
          <a:p>
            <a:r>
              <a:rPr lang="zh-CN" altLang="en-US"/>
              <a:t>单击此处编辑母版标题样式</a:t>
            </a:r>
          </a:p>
        </p:txBody>
      </p:sp>
      <p:sp>
        <p:nvSpPr>
          <p:cNvPr id="3" name="文本占位符 2"/>
          <p:cNvSpPr>
            <a:spLocks noGrp="1"/>
          </p:cNvSpPr>
          <p:nvPr>
            <p:ph type="body" idx="1" hasCustomPrompt="1"/>
          </p:nvPr>
        </p:nvSpPr>
        <p:spPr>
          <a:xfrm>
            <a:off x="629602" y="1482091"/>
            <a:ext cx="3915728" cy="823595"/>
          </a:xfrm>
        </p:spPr>
        <p:txBody>
          <a:bodyPr anchor="ctr" anchorCtr="0"/>
          <a:lstStyle>
            <a:lvl1pPr marL="0" indent="0">
              <a:buNone/>
              <a:defRPr sz="2400">
                <a:solidFill>
                  <a:srgbClr val="0070C0"/>
                </a:solidFill>
              </a:defRPr>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编辑母版文本样式</a:t>
            </a:r>
          </a:p>
        </p:txBody>
      </p:sp>
      <p:sp>
        <p:nvSpPr>
          <p:cNvPr id="4" name="内容占位符 3"/>
          <p:cNvSpPr>
            <a:spLocks noGrp="1"/>
          </p:cNvSpPr>
          <p:nvPr>
            <p:ph sz="half" idx="2" hasCustomPrompt="1"/>
          </p:nvPr>
        </p:nvSpPr>
        <p:spPr>
          <a:xfrm>
            <a:off x="628650" y="2368551"/>
            <a:ext cx="3916680" cy="3820795"/>
          </a:xfrm>
        </p:spPr>
        <p:txBody>
          <a:bodyPr/>
          <a:lstStyle>
            <a:lvl1pPr>
              <a:defRPr sz="2100"/>
            </a:lvl1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92492" y="1482091"/>
            <a:ext cx="3822859" cy="823595"/>
          </a:xfrm>
        </p:spPr>
        <p:txBody>
          <a:bodyPr anchor="ctr" anchorCtr="0"/>
          <a:lstStyle>
            <a:lvl1pPr marL="0" indent="0">
              <a:buNone/>
              <a:defRPr sz="2400">
                <a:solidFill>
                  <a:srgbClr val="0070C0"/>
                </a:solidFill>
              </a:defRPr>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编辑母版文本样式</a:t>
            </a:r>
          </a:p>
        </p:txBody>
      </p:sp>
      <p:sp>
        <p:nvSpPr>
          <p:cNvPr id="6" name="内容占位符 5"/>
          <p:cNvSpPr>
            <a:spLocks noGrp="1"/>
          </p:cNvSpPr>
          <p:nvPr>
            <p:ph sz="quarter" idx="4" hasCustomPrompt="1"/>
          </p:nvPr>
        </p:nvSpPr>
        <p:spPr>
          <a:xfrm>
            <a:off x="4692492" y="2368551"/>
            <a:ext cx="3822859" cy="3820795"/>
          </a:xfrm>
        </p:spPr>
        <p:txBody>
          <a:bodyPr/>
          <a:lstStyle>
            <a:lvl1pPr>
              <a:defRPr sz="2100"/>
            </a:lvl1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1325563"/>
          </a:xfrm>
        </p:spPr>
        <p:txBody>
          <a:bodyPr anchor="b" anchorCtr="0"/>
          <a:lstStyle/>
          <a:p>
            <a:r>
              <a:rPr lang="zh-CN" altLang="en-US"/>
              <a:t>单击此处编辑母版标题样式</a:t>
            </a:r>
          </a:p>
        </p:txBody>
      </p:sp>
      <p:sp>
        <p:nvSpPr>
          <p:cNvPr id="4" name="日期占位符 3"/>
          <p:cNvSpPr>
            <a:spLocks noGrp="1"/>
          </p:cNvSpPr>
          <p:nvPr>
            <p:ph type="dt" sz="half" idx="10"/>
          </p:nvPr>
        </p:nvSpPr>
        <p:spPr/>
        <p:txBody>
          <a:bodyPr/>
          <a:lstStyle/>
          <a:p>
            <a:fld id="{01FF4F64-6D8C-8A48-B4BA-523317561A37}" type="datetimeFigureOut">
              <a:rPr lang="zh-CN" altLang="en-US" smtClean="0"/>
              <a:t>2023/10/12</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9525" y="-1905"/>
            <a:ext cx="5263039" cy="6861810"/>
          </a:xfrm>
          <a:noFill/>
        </p:spPr>
        <p:txBody>
          <a:bodyPr lIns="252095" tIns="144145"/>
          <a:lstStyle>
            <a:lvl1pPr marL="0" indent="0" algn="ctr">
              <a:buNone/>
              <a:defRPr sz="135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2" name="标题 1"/>
          <p:cNvSpPr>
            <a:spLocks noGrp="1"/>
          </p:cNvSpPr>
          <p:nvPr>
            <p:ph type="title"/>
          </p:nvPr>
        </p:nvSpPr>
        <p:spPr>
          <a:xfrm>
            <a:off x="5512594" y="457200"/>
            <a:ext cx="3294221" cy="1055370"/>
          </a:xfrm>
        </p:spPr>
        <p:txBody>
          <a:bodyPr anchor="b" anchorCtr="0"/>
          <a:lstStyle>
            <a:lvl1pPr>
              <a:defRPr sz="2400"/>
            </a:lvl1pPr>
          </a:lstStyle>
          <a:p>
            <a:r>
              <a:rPr lang="zh-CN" altLang="en-US"/>
              <a:t>单击此处编辑母版标题样式</a:t>
            </a:r>
          </a:p>
        </p:txBody>
      </p:sp>
      <p:sp>
        <p:nvSpPr>
          <p:cNvPr id="4" name="文本占位符 3"/>
          <p:cNvSpPr>
            <a:spLocks noGrp="1"/>
          </p:cNvSpPr>
          <p:nvPr>
            <p:ph type="body" sz="half" idx="2" hasCustomPrompt="1"/>
          </p:nvPr>
        </p:nvSpPr>
        <p:spPr>
          <a:xfrm>
            <a:off x="5512118" y="1694180"/>
            <a:ext cx="3295174" cy="4480560"/>
          </a:xfrm>
        </p:spPr>
        <p:txBody>
          <a:bodyPr/>
          <a:lstStyle>
            <a:lvl1pPr marL="0" indent="0">
              <a:buNone/>
              <a:defRPr sz="2100">
                <a:solidFill>
                  <a:schemeClr val="tx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3887629" y="-7620"/>
            <a:ext cx="5263039" cy="6861810"/>
          </a:xfrm>
          <a:noFill/>
        </p:spPr>
        <p:txBody>
          <a:bodyPr lIns="252095" tIns="144145"/>
          <a:lstStyle>
            <a:lvl1pPr marL="0" indent="0" algn="ctr">
              <a:buNone/>
              <a:defRPr sz="135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2" name="标题 1"/>
          <p:cNvSpPr>
            <a:spLocks noGrp="1"/>
          </p:cNvSpPr>
          <p:nvPr>
            <p:ph type="title"/>
          </p:nvPr>
        </p:nvSpPr>
        <p:spPr>
          <a:xfrm>
            <a:off x="307181" y="457200"/>
            <a:ext cx="3209925" cy="1055370"/>
          </a:xfrm>
        </p:spPr>
        <p:txBody>
          <a:bodyPr anchor="t" anchorCtr="0"/>
          <a:lstStyle>
            <a:lvl1pPr>
              <a:defRPr sz="2400"/>
            </a:lvl1pPr>
          </a:lstStyle>
          <a:p>
            <a:r>
              <a:rPr lang="zh-CN" altLang="en-US"/>
              <a:t>单击此处编辑母版标题样式</a:t>
            </a:r>
          </a:p>
        </p:txBody>
      </p:sp>
      <p:sp>
        <p:nvSpPr>
          <p:cNvPr id="4" name="文本占位符 3"/>
          <p:cNvSpPr>
            <a:spLocks noGrp="1"/>
          </p:cNvSpPr>
          <p:nvPr>
            <p:ph type="body" sz="half" idx="2" hasCustomPrompt="1"/>
          </p:nvPr>
        </p:nvSpPr>
        <p:spPr>
          <a:xfrm>
            <a:off x="307182" y="1694180"/>
            <a:ext cx="3210401" cy="4480560"/>
          </a:xfrm>
        </p:spPr>
        <p:txBody>
          <a:bodyPr/>
          <a:lstStyle>
            <a:lvl1pPr marL="0" indent="0">
              <a:buNone/>
              <a:defRPr sz="2100">
                <a:solidFill>
                  <a:schemeClr val="tx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编辑母版文本样式</a:t>
            </a:r>
          </a:p>
        </p:txBody>
      </p:sp>
      <p:sp>
        <p:nvSpPr>
          <p:cNvPr id="5" name="日期占位符 4"/>
          <p:cNvSpPr>
            <a:spLocks noGrp="1"/>
          </p:cNvSpPr>
          <p:nvPr>
            <p:ph type="dt" sz="half" idx="10"/>
          </p:nvPr>
        </p:nvSpPr>
        <p:spPr/>
        <p:txBody>
          <a:bodyPr/>
          <a:lstStyle/>
          <a:p>
            <a:fld id="{01FF4F64-6D8C-8A48-B4BA-523317561A37}" type="datetimeFigureOut">
              <a:rPr lang="zh-CN" altLang="en-US" smtClean="0"/>
              <a:t>2023/10/12</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fld id="{84C5E037-E3E3-064B-AF78-C17DBF3D044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1FF4F64-6D8C-8A48-B4BA-523317561A37}" type="datetimeFigureOut">
              <a:rPr lang="zh-CN" altLang="en-US" smtClean="0"/>
              <a:t>2023/10/12</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t>‹#›</a:t>
            </a:fld>
            <a:endParaRPr lang="zh-CN" altLang="en-US"/>
          </a:p>
        </p:txBody>
      </p:sp>
      <p:sp>
        <p:nvSpPr>
          <p:cNvPr id="3"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7" name="竖排文字占位符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cxnSp>
        <p:nvCxnSpPr>
          <p:cNvPr id="12"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38"/>
          <a:stretch>
            <a:fillRect/>
          </a:stretch>
        </p:blipFill>
        <p:spPr>
          <a:xfrm>
            <a:off x="7343405" y="6237278"/>
            <a:ext cx="1688365" cy="426849"/>
          </a:xfrm>
          <a:prstGeom prst="rect">
            <a:avLst/>
          </a:prstGeom>
        </p:spPr>
      </p:pic>
      <p:grpSp>
        <p:nvGrpSpPr>
          <p:cNvPr id="14" name="组合 13"/>
          <p:cNvGrpSpPr/>
          <p:nvPr/>
        </p:nvGrpSpPr>
        <p:grpSpPr>
          <a:xfrm>
            <a:off x="332185" y="866028"/>
            <a:ext cx="8452247" cy="1"/>
            <a:chOff x="442913" y="4600577"/>
            <a:chExt cx="11269662" cy="1"/>
          </a:xfrm>
        </p:grpSpPr>
        <p:cxnSp>
          <p:nvCxnSpPr>
            <p:cNvPr id="15"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6"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1.bin"/><Relationship Id="rId1" Type="http://schemas.openxmlformats.org/officeDocument/2006/relationships/slideLayout" Target="../slideLayouts/slideLayout33.xml"/><Relationship Id="rId5" Type="http://schemas.openxmlformats.org/officeDocument/2006/relationships/hyperlink" Target="http://netflow.internet2.edu/weekly/" TargetMode="Externa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jpeg"/><Relationship Id="rId7" Type="http://schemas.openxmlformats.org/officeDocument/2006/relationships/image" Target="../media/image16.jpeg"/><Relationship Id="rId2" Type="http://schemas.openxmlformats.org/officeDocument/2006/relationships/slideLayout" Target="../slideLayouts/slideLayout6.xml"/><Relationship Id="rId1" Type="http://schemas.openxmlformats.org/officeDocument/2006/relationships/themeOverride" Target="../theme/themeOverride2.xml"/><Relationship Id="rId6" Type="http://schemas.openxmlformats.org/officeDocument/2006/relationships/image" Target="../media/image15.jpeg"/><Relationship Id="rId11" Type="http://schemas.openxmlformats.org/officeDocument/2006/relationships/image" Target="../media/image20.jpeg"/><Relationship Id="rId5" Type="http://schemas.openxmlformats.org/officeDocument/2006/relationships/image" Target="../media/image14.jpeg"/><Relationship Id="rId10" Type="http://schemas.openxmlformats.org/officeDocument/2006/relationships/image" Target="../media/image19.jpeg"/><Relationship Id="rId4" Type="http://schemas.openxmlformats.org/officeDocument/2006/relationships/image" Target="../media/image13.jpeg"/><Relationship Id="rId9" Type="http://schemas.openxmlformats.org/officeDocument/2006/relationships/image" Target="../media/image18.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jpe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1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jpeg"/><Relationship Id="rId7" Type="http://schemas.openxmlformats.org/officeDocument/2006/relationships/image" Target="../media/image33.png"/><Relationship Id="rId2" Type="http://schemas.openxmlformats.org/officeDocument/2006/relationships/image" Target="../media/image22.png"/><Relationship Id="rId1" Type="http://schemas.openxmlformats.org/officeDocument/2006/relationships/slideLayout" Target="../slideLayouts/slideLayout34.xml"/><Relationship Id="rId6" Type="http://schemas.openxmlformats.org/officeDocument/2006/relationships/image" Target="../media/image32.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5.png"/><Relationship Id="rId4" Type="http://schemas.openxmlformats.org/officeDocument/2006/relationships/image" Target="../media/image24.png"/><Relationship Id="rId9"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23.jpeg"/><Relationship Id="rId7" Type="http://schemas.openxmlformats.org/officeDocument/2006/relationships/image" Target="../media/image38.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31.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24.png"/><Relationship Id="rId9"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35.xml"/><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jpe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35.xml"/><Relationship Id="rId5" Type="http://schemas.openxmlformats.org/officeDocument/2006/relationships/image" Target="../media/image47.png"/><Relationship Id="rId4" Type="http://schemas.openxmlformats.org/officeDocument/2006/relationships/image" Target="../media/image46.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jpeg"/><Relationship Id="rId1" Type="http://schemas.openxmlformats.org/officeDocument/2006/relationships/slideLayout" Target="../slideLayouts/slideLayout34.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34.xml"/><Relationship Id="rId6" Type="http://schemas.openxmlformats.org/officeDocument/2006/relationships/hyperlink" Target="http://video.com.cn/" TargetMode="External"/><Relationship Id="rId5" Type="http://schemas.openxmlformats.org/officeDocument/2006/relationships/image" Target="../media/image52.png"/><Relationship Id="rId4" Type="http://schemas.openxmlformats.org/officeDocument/2006/relationships/image" Target="../media/image51.png"/></Relationships>
</file>

<file path=ppt/slides/_rels/slide34.xml.rels><?xml version="1.0" encoding="UTF-8" standalone="yes"?>
<Relationships xmlns="http://schemas.openxmlformats.org/package/2006/relationships"><Relationship Id="rId3" Type="http://schemas.openxmlformats.org/officeDocument/2006/relationships/image" Target="../media/image53.jpeg"/><Relationship Id="rId7" Type="http://schemas.openxmlformats.org/officeDocument/2006/relationships/image" Target="../media/image57.png"/><Relationship Id="rId2" Type="http://schemas.openxmlformats.org/officeDocument/2006/relationships/image" Target="../media/image23.jpeg"/><Relationship Id="rId1" Type="http://schemas.openxmlformats.org/officeDocument/2006/relationships/slideLayout" Target="../slideLayouts/slideLayout2.xml"/><Relationship Id="rId6" Type="http://schemas.openxmlformats.org/officeDocument/2006/relationships/image" Target="../media/image56.jpeg"/><Relationship Id="rId5" Type="http://schemas.openxmlformats.org/officeDocument/2006/relationships/image" Target="../media/image55.jpeg"/><Relationship Id="rId4" Type="http://schemas.openxmlformats.org/officeDocument/2006/relationships/image" Target="../media/image54.jpeg"/></Relationships>
</file>

<file path=ppt/slides/_rels/slide35.xml.rels><?xml version="1.0" encoding="UTF-8" standalone="yes"?>
<Relationships xmlns="http://schemas.openxmlformats.org/package/2006/relationships"><Relationship Id="rId8" Type="http://schemas.openxmlformats.org/officeDocument/2006/relationships/image" Target="../media/image63.jpeg"/><Relationship Id="rId3" Type="http://schemas.openxmlformats.org/officeDocument/2006/relationships/image" Target="../media/image58.jpeg"/><Relationship Id="rId7" Type="http://schemas.openxmlformats.org/officeDocument/2006/relationships/image" Target="../media/image62.jpeg"/><Relationship Id="rId12" Type="http://schemas.openxmlformats.org/officeDocument/2006/relationships/image" Target="../media/image67.jpeg"/><Relationship Id="rId2" Type="http://schemas.openxmlformats.org/officeDocument/2006/relationships/image" Target="../media/image23.jpeg"/><Relationship Id="rId1" Type="http://schemas.openxmlformats.org/officeDocument/2006/relationships/slideLayout" Target="../slideLayouts/slideLayout2.xml"/><Relationship Id="rId6" Type="http://schemas.openxmlformats.org/officeDocument/2006/relationships/image" Target="../media/image61.jpeg"/><Relationship Id="rId11" Type="http://schemas.openxmlformats.org/officeDocument/2006/relationships/image" Target="../media/image66.jpeg"/><Relationship Id="rId5" Type="http://schemas.openxmlformats.org/officeDocument/2006/relationships/image" Target="../media/image60.jpeg"/><Relationship Id="rId10" Type="http://schemas.openxmlformats.org/officeDocument/2006/relationships/image" Target="../media/image65.jpeg"/><Relationship Id="rId4" Type="http://schemas.openxmlformats.org/officeDocument/2006/relationships/image" Target="../media/image59.jpeg"/><Relationship Id="rId9" Type="http://schemas.openxmlformats.org/officeDocument/2006/relationships/image" Target="../media/image64.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44.xml.rels><?xml version="1.0" encoding="UTF-8" standalone="yes"?>
<Relationships xmlns="http://schemas.openxmlformats.org/package/2006/relationships"><Relationship Id="rId2" Type="http://schemas.openxmlformats.org/officeDocument/2006/relationships/image" Target="../media/image73.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oleObject" Target="../embeddings/oleObject2.bin"/><Relationship Id="rId1" Type="http://schemas.openxmlformats.org/officeDocument/2006/relationships/slideLayout" Target="../slideLayouts/slideLayout36.xml"/><Relationship Id="rId5" Type="http://schemas.openxmlformats.org/officeDocument/2006/relationships/image" Target="../media/image78.emf"/><Relationship Id="rId4" Type="http://schemas.openxmlformats.org/officeDocument/2006/relationships/oleObject" Target="../embeddings/oleObject3.bin"/></Relationships>
</file>

<file path=ppt/slides/_rels/slide51.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idx="4294967295"/>
          </p:nvPr>
        </p:nvSpPr>
        <p:spPr>
          <a:xfrm>
            <a:off x="287020" y="45085"/>
            <a:ext cx="8229600" cy="1143000"/>
          </a:xfrm>
        </p:spPr>
        <p:txBody>
          <a:bodyPr/>
          <a:lstStyle/>
          <a:p>
            <a:pPr eaLnBrk="1" hangingPunct="1"/>
            <a:r>
              <a:rPr kumimoji="0" lang="zh-CN" altLang="en-US" sz="3800" b="1" dirty="0">
                <a:latin typeface="Arial" panose="020B0604020202020204" pitchFamily="34" charset="0"/>
                <a:ea typeface="宋体" panose="02010600030101010101" pitchFamily="2" charset="-122"/>
              </a:rPr>
              <a:t>上节重点内容</a:t>
            </a:r>
            <a:endParaRPr kumimoji="0" lang="en-US" altLang="zh-CN" sz="3800" b="1" dirty="0">
              <a:latin typeface="Arial" panose="020B0604020202020204" pitchFamily="34" charset="0"/>
              <a:ea typeface="宋体" panose="02010600030101010101" pitchFamily="2" charset="-122"/>
            </a:endParaRPr>
          </a:p>
        </p:txBody>
      </p:sp>
      <p:sp>
        <p:nvSpPr>
          <p:cNvPr id="20482" name="Rectangle 3"/>
          <p:cNvSpPr>
            <a:spLocks noGrp="1" noChangeArrowheads="1"/>
          </p:cNvSpPr>
          <p:nvPr>
            <p:ph type="body" idx="4294967295"/>
          </p:nvPr>
        </p:nvSpPr>
        <p:spPr>
          <a:xfrm>
            <a:off x="274423" y="1052736"/>
            <a:ext cx="8568952" cy="3305175"/>
          </a:xfrm>
        </p:spPr>
        <p:txBody>
          <a:bodyPr>
            <a:noAutofit/>
          </a:bodyPr>
          <a:lstStyle/>
          <a:p>
            <a:pPr lvl="1" eaLnBrk="1" hangingPunct="1">
              <a:lnSpc>
                <a:spcPct val="150000"/>
              </a:lnSpc>
              <a:spcBef>
                <a:spcPts val="0"/>
              </a:spcBef>
              <a:buFont typeface="Wingdings" panose="05000000000000000000" pitchFamily="2" charset="2"/>
              <a:buChar char="p"/>
            </a:pPr>
            <a:r>
              <a:rPr kumimoji="0" lang="en-US" altLang="zh-CN" sz="2400" b="1" dirty="0">
                <a:solidFill>
                  <a:srgbClr val="C00000"/>
                </a:solidFill>
                <a:latin typeface="Arial" panose="020B0604020202020204" pitchFamily="34" charset="0"/>
                <a:ea typeface="宋体" panose="02010600030101010101" pitchFamily="2" charset="-122"/>
              </a:rPr>
              <a:t> </a:t>
            </a:r>
            <a:r>
              <a:rPr kumimoji="0" lang="zh-CN" altLang="en-US" sz="2400" b="1" dirty="0">
                <a:solidFill>
                  <a:srgbClr val="C00000"/>
                </a:solidFill>
                <a:latin typeface="Arial" panose="020B0604020202020204" pitchFamily="34" charset="0"/>
                <a:ea typeface="宋体" panose="02010600030101010101" pitchFamily="2" charset="-122"/>
              </a:rPr>
              <a:t>主动获取系统的一般结构</a:t>
            </a:r>
            <a:endParaRPr kumimoji="0" lang="en-US" altLang="zh-CN" sz="2400" b="1" dirty="0">
              <a:solidFill>
                <a:srgbClr val="C00000"/>
              </a:solidFill>
              <a:latin typeface="Arial" panose="020B0604020202020204" pitchFamily="34" charset="0"/>
              <a:ea typeface="宋体" panose="02010600030101010101" pitchFamily="2" charset="-122"/>
            </a:endParaRPr>
          </a:p>
          <a:p>
            <a:pPr lvl="1">
              <a:lnSpc>
                <a:spcPct val="150000"/>
              </a:lnSpc>
              <a:spcBef>
                <a:spcPts val="0"/>
              </a:spcBef>
              <a:buFont typeface="Wingdings" panose="05000000000000000000" pitchFamily="2" charset="2"/>
              <a:buChar char="ü"/>
            </a:pPr>
            <a:r>
              <a:rPr lang="zh-CN" altLang="en-US" b="1" dirty="0">
                <a:latin typeface="Arial" panose="020B0604020202020204" pitchFamily="34" charset="0"/>
                <a:ea typeface="宋体" panose="02010600030101010101" pitchFamily="2" charset="-122"/>
              </a:rPr>
              <a:t> 搜索器、索引器、检索器和用户接口的作用</a:t>
            </a:r>
            <a:endParaRPr kumimoji="0" lang="en-US" altLang="zh-CN" sz="2400" b="1" dirty="0">
              <a:solidFill>
                <a:srgbClr val="C00000"/>
              </a:solidFill>
              <a:latin typeface="Arial" panose="020B0604020202020204" pitchFamily="34" charset="0"/>
              <a:ea typeface="宋体" panose="02010600030101010101" pitchFamily="2" charset="-122"/>
            </a:endParaRPr>
          </a:p>
          <a:p>
            <a:pPr lvl="1" eaLnBrk="1" hangingPunct="1">
              <a:lnSpc>
                <a:spcPct val="150000"/>
              </a:lnSpc>
              <a:spcBef>
                <a:spcPts val="0"/>
              </a:spcBef>
              <a:buFont typeface="Wingdings" panose="05000000000000000000" pitchFamily="2" charset="2"/>
              <a:buChar char="p"/>
            </a:pPr>
            <a:r>
              <a:rPr lang="en-US" altLang="zh-CN" sz="2400" b="1" dirty="0">
                <a:solidFill>
                  <a:srgbClr val="C00000"/>
                </a:solidFill>
                <a:latin typeface="Arial" panose="020B0604020202020204" pitchFamily="34" charset="0"/>
                <a:ea typeface="宋体" panose="02010600030101010101" pitchFamily="2" charset="-122"/>
              </a:rPr>
              <a:t> </a:t>
            </a:r>
            <a:r>
              <a:rPr lang="zh-CN" altLang="en-US" sz="2400" b="1" dirty="0">
                <a:solidFill>
                  <a:srgbClr val="C00000"/>
                </a:solidFill>
                <a:latin typeface="Arial" panose="020B0604020202020204" pitchFamily="34" charset="0"/>
                <a:ea typeface="宋体" panose="02010600030101010101" pitchFamily="2" charset="-122"/>
              </a:rPr>
              <a:t>通用爬虫的框架和算法</a:t>
            </a:r>
            <a:endParaRPr lang="en-US" altLang="zh-CN" sz="2400" b="1" dirty="0">
              <a:solidFill>
                <a:srgbClr val="C00000"/>
              </a:solidFill>
              <a:latin typeface="Arial" panose="020B0604020202020204" pitchFamily="34" charset="0"/>
              <a:ea typeface="宋体" panose="02010600030101010101" pitchFamily="2" charset="-122"/>
            </a:endParaRPr>
          </a:p>
          <a:p>
            <a:pPr lvl="1">
              <a:lnSpc>
                <a:spcPct val="150000"/>
              </a:lnSpc>
              <a:spcBef>
                <a:spcPts val="0"/>
              </a:spcBef>
              <a:buFont typeface="Wingdings" panose="05000000000000000000" pitchFamily="2" charset="2"/>
              <a:buChar char="ü"/>
            </a:pPr>
            <a:r>
              <a:rPr lang="en-US" altLang="zh-CN" b="1" dirty="0">
                <a:latin typeface="Arial" panose="020B0604020202020204" pitchFamily="34" charset="0"/>
                <a:ea typeface="宋体" panose="02010600030101010101" pitchFamily="2" charset="-122"/>
              </a:rPr>
              <a:t> </a:t>
            </a:r>
            <a:r>
              <a:rPr lang="zh-CN" altLang="en-US" b="1" dirty="0">
                <a:latin typeface="Arial" panose="020B0604020202020204" pitchFamily="34" charset="0"/>
                <a:ea typeface="宋体" panose="02010600030101010101" pitchFamily="2" charset="-122"/>
              </a:rPr>
              <a:t>能用伪代码描述一个通用网页爬虫的流程（单机，并行）</a:t>
            </a:r>
            <a:endParaRPr lang="en-US" altLang="zh-CN" b="1" dirty="0">
              <a:latin typeface="Arial" panose="020B0604020202020204" pitchFamily="34" charset="0"/>
              <a:ea typeface="宋体" panose="02010600030101010101" pitchFamily="2" charset="-122"/>
            </a:endParaRPr>
          </a:p>
          <a:p>
            <a:pPr lvl="1" eaLnBrk="1" hangingPunct="1">
              <a:lnSpc>
                <a:spcPct val="150000"/>
              </a:lnSpc>
              <a:spcBef>
                <a:spcPts val="0"/>
              </a:spcBef>
              <a:buFont typeface="Wingdings" panose="05000000000000000000" pitchFamily="2" charset="2"/>
              <a:buChar char="p"/>
            </a:pPr>
            <a:r>
              <a:rPr lang="zh-CN" altLang="en-US" sz="2400" b="1" dirty="0">
                <a:solidFill>
                  <a:srgbClr val="C00000"/>
                </a:solidFill>
                <a:latin typeface="Arial" panose="020B0604020202020204" pitchFamily="34" charset="0"/>
                <a:ea typeface="宋体" panose="02010600030101010101" pitchFamily="2" charset="-122"/>
              </a:rPr>
              <a:t> </a:t>
            </a:r>
            <a:r>
              <a:rPr lang="en-US" altLang="zh-CN" sz="2400" b="1" dirty="0">
                <a:solidFill>
                  <a:srgbClr val="C00000"/>
                </a:solidFill>
                <a:latin typeface="Arial" panose="020B0604020202020204" pitchFamily="34" charset="0"/>
                <a:ea typeface="宋体" panose="02010600030101010101" pitchFamily="2" charset="-122"/>
              </a:rPr>
              <a:t>PageRank</a:t>
            </a:r>
            <a:r>
              <a:rPr lang="zh-CN" altLang="en-US" sz="2400" b="1" dirty="0">
                <a:solidFill>
                  <a:srgbClr val="C00000"/>
                </a:solidFill>
                <a:latin typeface="Arial" panose="020B0604020202020204" pitchFamily="34" charset="0"/>
                <a:ea typeface="宋体" panose="02010600030101010101" pitchFamily="2" charset="-122"/>
              </a:rPr>
              <a:t>算法</a:t>
            </a:r>
            <a:endParaRPr lang="en-US" altLang="zh-CN" sz="2400" b="1" dirty="0">
              <a:solidFill>
                <a:srgbClr val="C00000"/>
              </a:solidFill>
              <a:latin typeface="Arial" panose="020B0604020202020204" pitchFamily="34" charset="0"/>
              <a:ea typeface="宋体" panose="02010600030101010101" pitchFamily="2" charset="-122"/>
            </a:endParaRPr>
          </a:p>
          <a:p>
            <a:pPr lvl="1">
              <a:lnSpc>
                <a:spcPct val="150000"/>
              </a:lnSpc>
              <a:spcBef>
                <a:spcPts val="0"/>
              </a:spcBef>
              <a:buFont typeface="Wingdings" panose="05000000000000000000" pitchFamily="2" charset="2"/>
              <a:buChar char="ü"/>
            </a:pPr>
            <a:r>
              <a:rPr lang="en-US" altLang="zh-CN" b="1" dirty="0">
                <a:latin typeface="Arial" panose="020B0604020202020204" pitchFamily="34" charset="0"/>
                <a:ea typeface="宋体" panose="02010600030101010101" pitchFamily="2" charset="-122"/>
              </a:rPr>
              <a:t>     PageRank</a:t>
            </a:r>
            <a:r>
              <a:rPr lang="zh-CN" altLang="en-US" b="1" dirty="0">
                <a:latin typeface="Arial" panose="020B0604020202020204" pitchFamily="34" charset="0"/>
                <a:ea typeface="宋体" panose="02010600030101010101" pitchFamily="2" charset="-122"/>
              </a:rPr>
              <a:t>算法的基本思想？在搜索引擎中的作用？</a:t>
            </a:r>
            <a:endParaRPr lang="en-US" altLang="zh-CN" b="1" dirty="0">
              <a:latin typeface="Arial" panose="020B0604020202020204" pitchFamily="34" charset="0"/>
              <a:ea typeface="宋体" panose="02010600030101010101" pitchFamily="2" charset="-122"/>
            </a:endParaRPr>
          </a:p>
          <a:p>
            <a:pPr lvl="1">
              <a:lnSpc>
                <a:spcPct val="150000"/>
              </a:lnSpc>
              <a:spcBef>
                <a:spcPts val="0"/>
              </a:spcBef>
              <a:buFont typeface="Wingdings" panose="05000000000000000000" pitchFamily="2" charset="2"/>
              <a:buChar char="ü"/>
            </a:pPr>
            <a:r>
              <a:rPr lang="en-US" altLang="zh-CN" b="1" dirty="0">
                <a:latin typeface="Arial" panose="020B0604020202020204" pitchFamily="34" charset="0"/>
                <a:ea typeface="宋体" panose="02010600030101010101" pitchFamily="2" charset="-122"/>
              </a:rPr>
              <a:t>     </a:t>
            </a:r>
            <a:r>
              <a:rPr lang="zh-CN" altLang="en-US" b="1" dirty="0">
                <a:latin typeface="Arial" panose="020B0604020202020204" pitchFamily="34" charset="0"/>
                <a:ea typeface="宋体" panose="02010600030101010101" pitchFamily="2" charset="-122"/>
              </a:rPr>
              <a:t>什么是</a:t>
            </a:r>
            <a:r>
              <a:rPr lang="en-US" altLang="zh-CN" b="1" dirty="0">
                <a:latin typeface="Arial" panose="020B0604020202020204" pitchFamily="34" charset="0"/>
                <a:ea typeface="宋体" panose="02010600030101010101" pitchFamily="2" charset="-122"/>
              </a:rPr>
              <a:t>dead end</a:t>
            </a:r>
            <a:r>
              <a:rPr lang="zh-CN" altLang="en-US" b="1" dirty="0">
                <a:latin typeface="Arial" panose="020B0604020202020204" pitchFamily="34" charset="0"/>
                <a:ea typeface="宋体" panose="02010600030101010101" pitchFamily="2" charset="-122"/>
              </a:rPr>
              <a:t>问题</a:t>
            </a:r>
            <a:r>
              <a:rPr lang="en-US" altLang="zh-CN" b="1" dirty="0">
                <a:latin typeface="Arial" panose="020B0604020202020204" pitchFamily="34" charset="0"/>
                <a:ea typeface="宋体" panose="02010600030101010101" pitchFamily="2" charset="-122"/>
              </a:rPr>
              <a:t>/spider traps</a:t>
            </a:r>
            <a:r>
              <a:rPr lang="zh-CN" altLang="en-US" b="1" dirty="0">
                <a:latin typeface="Arial" panose="020B0604020202020204" pitchFamily="34" charset="0"/>
                <a:ea typeface="宋体" panose="02010600030101010101" pitchFamily="2" charset="-122"/>
              </a:rPr>
              <a:t>问题如何解决</a:t>
            </a:r>
            <a:endParaRPr lang="en-US" altLang="zh-CN" b="1" dirty="0">
              <a:latin typeface="Arial" panose="020B0604020202020204" pitchFamily="34" charset="0"/>
              <a:ea typeface="宋体" panose="02010600030101010101" pitchFamily="2" charset="-122"/>
            </a:endParaRPr>
          </a:p>
          <a:p>
            <a:pPr lvl="1" eaLnBrk="1" hangingPunct="1">
              <a:lnSpc>
                <a:spcPct val="150000"/>
              </a:lnSpc>
              <a:spcBef>
                <a:spcPts val="0"/>
              </a:spcBef>
              <a:buFont typeface="Wingdings" panose="05000000000000000000" pitchFamily="2" charset="2"/>
              <a:buChar char="ü"/>
            </a:pPr>
            <a:r>
              <a:rPr lang="zh-CN" altLang="en-US" sz="2400" b="1" dirty="0">
                <a:latin typeface="Arial" panose="020B0604020202020204" pitchFamily="34" charset="0"/>
                <a:ea typeface="宋体" panose="02010600030101010101" pitchFamily="2" charset="-122"/>
              </a:rPr>
              <a:t>   </a:t>
            </a:r>
            <a:r>
              <a:rPr lang="en-US" altLang="zh-CN" b="1" dirty="0">
                <a:latin typeface="Arial" panose="020B0604020202020204" pitchFamily="34" charset="0"/>
                <a:ea typeface="宋体" panose="02010600030101010101" pitchFamily="2" charset="-122"/>
              </a:rPr>
              <a:t>M</a:t>
            </a:r>
            <a:r>
              <a:rPr lang="zh-CN" altLang="en-US" b="1" dirty="0">
                <a:latin typeface="Arial" panose="020B0604020202020204" pitchFamily="34" charset="0"/>
                <a:ea typeface="宋体" panose="02010600030101010101" pitchFamily="2" charset="-122"/>
              </a:rPr>
              <a:t>矩阵的构建</a:t>
            </a:r>
            <a:r>
              <a:rPr lang="en-US" altLang="zh-CN" b="1" dirty="0">
                <a:latin typeface="Arial" panose="020B0604020202020204" pitchFamily="34" charset="0"/>
                <a:ea typeface="宋体" panose="02010600030101010101" pitchFamily="2" charset="-122"/>
              </a:rPr>
              <a:t>- </a:t>
            </a:r>
            <a:r>
              <a:rPr lang="zh-CN" altLang="en-US" b="1" dirty="0">
                <a:latin typeface="Arial" panose="020B0604020202020204" pitchFamily="34" charset="0"/>
                <a:ea typeface="宋体" panose="02010600030101010101" pitchFamily="2" charset="-122"/>
              </a:rPr>
              <a:t>能够通过一个简单网络拓扑，计算并构建</a:t>
            </a:r>
            <a:r>
              <a:rPr lang="en-US" altLang="zh-CN" b="1" dirty="0">
                <a:latin typeface="Arial" panose="020B0604020202020204" pitchFamily="34" charset="0"/>
                <a:ea typeface="宋体" panose="02010600030101010101" pitchFamily="2" charset="-122"/>
              </a:rPr>
              <a:t>M</a:t>
            </a:r>
            <a:r>
              <a:rPr lang="zh-CN" altLang="en-US" b="1" dirty="0">
                <a:latin typeface="Arial" panose="020B0604020202020204" pitchFamily="34" charset="0"/>
                <a:ea typeface="宋体" panose="02010600030101010101" pitchFamily="2" charset="-122"/>
              </a:rPr>
              <a:t>矩阵</a:t>
            </a:r>
            <a:endParaRPr lang="en-US" altLang="zh-CN" b="1" dirty="0">
              <a:latin typeface="Arial" panose="020B0604020202020204" pitchFamily="34" charset="0"/>
              <a:ea typeface="宋体" panose="02010600030101010101" pitchFamily="2" charset="-122"/>
            </a:endParaRPr>
          </a:p>
          <a:p>
            <a:pPr lvl="1">
              <a:lnSpc>
                <a:spcPct val="150000"/>
              </a:lnSpc>
              <a:spcBef>
                <a:spcPts val="0"/>
              </a:spcBef>
              <a:buFont typeface="Wingdings" panose="05000000000000000000" pitchFamily="2" charset="2"/>
              <a:buChar char="ü"/>
            </a:pPr>
            <a:r>
              <a:rPr lang="en-US" altLang="zh-CN" b="1" dirty="0">
                <a:latin typeface="Arial" panose="020B0604020202020204" pitchFamily="34" charset="0"/>
                <a:ea typeface="宋体" panose="02010600030101010101" pitchFamily="2" charset="-122"/>
              </a:rPr>
              <a:t>     PR</a:t>
            </a:r>
            <a:r>
              <a:rPr lang="zh-CN" altLang="en-US" b="1" dirty="0">
                <a:latin typeface="Arial" panose="020B0604020202020204" pitchFamily="34" charset="0"/>
                <a:ea typeface="宋体" panose="02010600030101010101" pitchFamily="2" charset="-122"/>
              </a:rPr>
              <a:t>值的推导  </a:t>
            </a:r>
            <a:r>
              <a:rPr lang="en-US" altLang="zh-CN" b="1" dirty="0">
                <a:latin typeface="Arial" panose="020B0604020202020204" pitchFamily="34" charset="0"/>
                <a:ea typeface="宋体" panose="02010600030101010101" pitchFamily="2" charset="-122"/>
              </a:rPr>
              <a:t>- </a:t>
            </a:r>
            <a:r>
              <a:rPr lang="zh-CN" altLang="en-US" b="1" dirty="0">
                <a:latin typeface="Arial" panose="020B0604020202020204" pitchFamily="34" charset="0"/>
                <a:ea typeface="宋体" panose="02010600030101010101" pitchFamily="2" charset="-122"/>
              </a:rPr>
              <a:t>如何通过给出的</a:t>
            </a:r>
            <a:r>
              <a:rPr lang="en-US" altLang="zh-CN" b="1" dirty="0">
                <a:latin typeface="Arial" panose="020B0604020202020204" pitchFamily="34" charset="0"/>
                <a:ea typeface="宋体" panose="02010600030101010101" pitchFamily="2" charset="-122"/>
              </a:rPr>
              <a:t>M</a:t>
            </a:r>
            <a:r>
              <a:rPr lang="zh-CN" altLang="en-US" b="1" dirty="0">
                <a:latin typeface="Arial" panose="020B0604020202020204" pitchFamily="34" charset="0"/>
                <a:ea typeface="宋体" panose="02010600030101010101" pitchFamily="2" charset="-122"/>
              </a:rPr>
              <a:t>矩阵，</a:t>
            </a:r>
            <a:endParaRPr lang="en-US" altLang="zh-CN" b="1" dirty="0">
              <a:latin typeface="Arial" panose="020B0604020202020204" pitchFamily="34" charset="0"/>
              <a:ea typeface="宋体" panose="02010600030101010101" pitchFamily="2" charset="-122"/>
            </a:endParaRPr>
          </a:p>
          <a:p>
            <a:pPr lvl="1" eaLnBrk="1" hangingPunct="1">
              <a:lnSpc>
                <a:spcPct val="150000"/>
              </a:lnSpc>
              <a:spcBef>
                <a:spcPts val="0"/>
              </a:spcBef>
              <a:buFont typeface="Wingdings" panose="05000000000000000000" pitchFamily="2" charset="2"/>
              <a:buChar char="p"/>
            </a:pPr>
            <a:r>
              <a:rPr kumimoji="0" lang="zh-CN" altLang="en-US" sz="2400" b="1" dirty="0">
                <a:solidFill>
                  <a:srgbClr val="C00000"/>
                </a:solidFill>
                <a:latin typeface="Arial" panose="020B0604020202020204" pitchFamily="34" charset="0"/>
                <a:ea typeface="宋体" panose="02010600030101010101" pitchFamily="2" charset="-122"/>
              </a:rPr>
              <a:t> 主动获取和被动获取的区别</a:t>
            </a:r>
            <a:endParaRPr lang="en-US" altLang="zh-CN" sz="1600" dirty="0">
              <a:latin typeface="宋体" panose="02010600030101010101" pitchFamily="2" charset="-122"/>
              <a:ea typeface="宋体" panose="02010600030101010101" pitchFamily="2"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p:cNvSpPr>
          <p:nvPr>
            <p:ph type="title"/>
          </p:nvPr>
        </p:nvSpPr>
        <p:spPr>
          <a:xfrm>
            <a:off x="245463" y="0"/>
            <a:ext cx="8653073" cy="762000"/>
          </a:xfrm>
        </p:spPr>
        <p:txBody>
          <a:bodyPr/>
          <a:lstStyle/>
          <a:p>
            <a:pPr lvl="0">
              <a:spcBef>
                <a:spcPct val="20000"/>
              </a:spcBef>
              <a:buClr>
                <a:srgbClr val="6F89F7"/>
              </a:buClr>
            </a:pPr>
            <a:r>
              <a:rPr lang="zh-CN" altLang="en-US" sz="3200" dirty="0">
                <a:solidFill>
                  <a:srgbClr val="000000"/>
                </a:solidFill>
              </a:rPr>
              <a:t>社交网络数据获取的主要技术方法</a:t>
            </a:r>
          </a:p>
        </p:txBody>
      </p:sp>
      <p:sp>
        <p:nvSpPr>
          <p:cNvPr id="6" name="内容占位符 2"/>
          <p:cNvSpPr>
            <a:spLocks noGrp="1"/>
          </p:cNvSpPr>
          <p:nvPr>
            <p:ph idx="1"/>
          </p:nvPr>
        </p:nvSpPr>
        <p:spPr>
          <a:xfrm>
            <a:off x="533400" y="1340768"/>
            <a:ext cx="8258175" cy="4634582"/>
          </a:xfrm>
        </p:spPr>
        <p:txBody>
          <a:bodyPr/>
          <a:lstStyle/>
          <a:p>
            <a:pPr marL="0" indent="0">
              <a:buNone/>
            </a:pPr>
            <a:r>
              <a:rPr lang="zh-CN" altLang="en-US" dirty="0"/>
              <a:t>社交网络平台的隐私保护问题</a:t>
            </a:r>
          </a:p>
          <a:p>
            <a:pPr marL="457200" indent="-457200">
              <a:buFont typeface="Wingdings" panose="05000000000000000000" charset="0"/>
              <a:buChar char="Ø"/>
            </a:pPr>
            <a:r>
              <a:rPr lang="zh-CN" altLang="en-US" dirty="0"/>
              <a:t>授权获取：微博、微信公众号、</a:t>
            </a:r>
            <a:r>
              <a:rPr lang="en-US" altLang="zh-CN" dirty="0"/>
              <a:t>Twitter</a:t>
            </a:r>
          </a:p>
          <a:p>
            <a:pPr marL="457200" indent="-457200">
              <a:buFont typeface="Wingdings" panose="05000000000000000000" charset="0"/>
              <a:buChar char="Ø"/>
            </a:pPr>
            <a:r>
              <a:rPr lang="zh-CN" altLang="en-US" dirty="0"/>
              <a:t>特殊授权：公安机关侦办案件</a:t>
            </a:r>
          </a:p>
          <a:p>
            <a:pPr marL="457200" indent="-457200">
              <a:buFont typeface="Wingdings" panose="05000000000000000000" charset="0"/>
              <a:buChar char="Ø"/>
            </a:pPr>
            <a:r>
              <a:rPr lang="zh-CN" altLang="en-US" dirty="0"/>
              <a:t>机器人获取：非协作网络环境下的技术对抗</a:t>
            </a:r>
          </a:p>
          <a:p>
            <a:pPr marL="0" indent="0">
              <a:buFont typeface="Wingdings" panose="05000000000000000000" charset="0"/>
              <a:buNone/>
            </a:pPr>
            <a:endParaRPr lang="zh-CN" altLang="en-US" dirty="0"/>
          </a:p>
          <a:p>
            <a:pPr marL="0" indent="0">
              <a:buNone/>
            </a:pPr>
            <a:r>
              <a:rPr lang="zh-CN" altLang="en-US" dirty="0">
                <a:sym typeface="+mn-ea"/>
              </a:rPr>
              <a:t>水军识别问题</a:t>
            </a:r>
            <a:endParaRPr lang="zh-CN" altLang="en-US" dirty="0"/>
          </a:p>
          <a:p>
            <a:pPr marL="457200" indent="-457200">
              <a:buFont typeface="Wingdings" panose="05000000000000000000" charset="0"/>
              <a:buChar char="Ø"/>
            </a:pPr>
            <a:r>
              <a:rPr lang="zh-CN" altLang="en-US" dirty="0">
                <a:sym typeface="+mn-ea"/>
              </a:rPr>
              <a:t>互联网的匿名性为“网络水军” 隐藏于普通网民之中提供了便利,提高了对“网络水军”的甄别难度。 </a:t>
            </a:r>
            <a:endParaRPr lang="zh-CN" altLang="en-US" dirty="0"/>
          </a:p>
          <a:p>
            <a:pPr marL="457200" indent="-457200">
              <a:buFont typeface="Wingdings" panose="05000000000000000000" charset="0"/>
              <a:buChar char="Ø"/>
            </a:pPr>
            <a:r>
              <a:rPr lang="zh-CN" altLang="en-US" dirty="0">
                <a:sym typeface="+mn-ea"/>
              </a:rPr>
              <a:t>要提升对“网络水军”违法犯罪活动的打防效率,必须升级对“网络水军”的识别技术。 </a:t>
            </a:r>
            <a:endParaRPr lang="zh-CN" altLang="en-US" dirty="0"/>
          </a:p>
          <a:p>
            <a:pPr marL="0" indent="0">
              <a:buFont typeface="Wingdings" panose="05000000000000000000" charset="0"/>
              <a:buNone/>
            </a:pPr>
            <a:endParaRPr lang="zh-CN" altLang="en-US" dirty="0"/>
          </a:p>
        </p:txBody>
      </p:sp>
    </p:spTree>
    <p:extLst>
      <p:ext uri="{BB962C8B-B14F-4D97-AF65-F5344CB8AC3E}">
        <p14:creationId xmlns:p14="http://schemas.microsoft.com/office/powerpoint/2010/main" val="128290065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p:cNvSpPr>
          <p:nvPr>
            <p:ph type="title"/>
          </p:nvPr>
        </p:nvSpPr>
        <p:spPr>
          <a:xfrm>
            <a:off x="245463" y="0"/>
            <a:ext cx="8653073" cy="762000"/>
          </a:xfrm>
        </p:spPr>
        <p:txBody>
          <a:bodyPr/>
          <a:lstStyle/>
          <a:p>
            <a:pPr lvl="0">
              <a:spcBef>
                <a:spcPct val="20000"/>
              </a:spcBef>
              <a:buClr>
                <a:srgbClr val="6F89F7"/>
              </a:buClr>
            </a:pPr>
            <a:r>
              <a:rPr lang="zh-CN" altLang="en-US" sz="3200" dirty="0"/>
              <a:t>水军识别问题</a:t>
            </a:r>
            <a:endParaRPr lang="zh-CN" altLang="en-US" sz="3200" dirty="0">
              <a:solidFill>
                <a:srgbClr val="000000"/>
              </a:solidFill>
            </a:endParaRPr>
          </a:p>
        </p:txBody>
      </p:sp>
      <p:sp>
        <p:nvSpPr>
          <p:cNvPr id="5" name="内容占位符 2"/>
          <p:cNvSpPr>
            <a:spLocks noGrp="1"/>
          </p:cNvSpPr>
          <p:nvPr>
            <p:ph idx="1"/>
          </p:nvPr>
        </p:nvSpPr>
        <p:spPr>
          <a:xfrm>
            <a:off x="533400" y="1075690"/>
            <a:ext cx="8392795" cy="4681220"/>
          </a:xfrm>
        </p:spPr>
        <p:txBody>
          <a:bodyPr/>
          <a:lstStyle/>
          <a:p>
            <a:pPr marL="0" indent="0">
              <a:buNone/>
            </a:pPr>
            <a:endParaRPr lang="zh-CN" altLang="en-US" sz="1800" dirty="0"/>
          </a:p>
          <a:p>
            <a:pPr marL="0" indent="0">
              <a:buNone/>
            </a:pPr>
            <a:r>
              <a:rPr lang="zh-CN" altLang="en-US" sz="1800" dirty="0"/>
              <a:t>“网络水军”的识别：</a:t>
            </a:r>
          </a:p>
          <a:p>
            <a:pPr marL="285750" indent="-285750">
              <a:buFont typeface="Arial" panose="020B0604020202020204" pitchFamily="34" charset="0"/>
              <a:buChar char="•"/>
            </a:pPr>
            <a:r>
              <a:rPr lang="zh-CN" altLang="en-US" sz="1800" dirty="0"/>
              <a:t>基于内容特征、行为特征和用户关系特征的识别技术。 内容特征的识别技术主要使用关键词分类法、文本分析和 BTree 索引。 </a:t>
            </a:r>
          </a:p>
          <a:p>
            <a:pPr marL="285750" indent="-285750">
              <a:buFont typeface="Arial" panose="020B0604020202020204" pitchFamily="34" charset="0"/>
              <a:buChar char="•"/>
            </a:pPr>
            <a:r>
              <a:rPr lang="zh-CN" altLang="en-US" sz="1800" dirty="0"/>
              <a:t>行为特征的识别技术以贝叶斯定律算法、决策树分类、K-Means 聚类算法和逻辑回归算法四种方法为基础。</a:t>
            </a:r>
          </a:p>
          <a:p>
            <a:pPr marL="0" indent="0">
              <a:buNone/>
            </a:pPr>
            <a:endParaRPr lang="zh-CN" altLang="en-US" sz="1800" dirty="0"/>
          </a:p>
          <a:p>
            <a:pPr marL="0" indent="0">
              <a:buNone/>
            </a:pPr>
            <a:r>
              <a:rPr lang="zh-CN" altLang="en-US" sz="1800" dirty="0"/>
              <a:t>难点问题：</a:t>
            </a:r>
          </a:p>
          <a:p>
            <a:pPr>
              <a:buAutoNum type="arabicPeriod"/>
            </a:pPr>
            <a:r>
              <a:rPr lang="zh-CN" altLang="en-US" sz="1800" dirty="0"/>
              <a:t>领域通用性差：相异类别领域内的“网络水军”具有独特的行为和内容特征。 </a:t>
            </a:r>
          </a:p>
          <a:p>
            <a:pPr>
              <a:buAutoNum type="arabicPeriod"/>
            </a:pPr>
            <a:r>
              <a:rPr lang="zh-CN" altLang="en-US" sz="1800" dirty="0"/>
              <a:t>依赖人工标注：人工标注需要耗费大量的人力资源与时间成本,标记的主观性因素会对“网络水军” 用户识别的准确性产生影响。 </a:t>
            </a:r>
          </a:p>
          <a:p>
            <a:pPr>
              <a:buAutoNum type="arabicPeriod"/>
            </a:pPr>
            <a:r>
              <a:rPr lang="zh-CN" altLang="en-US" sz="1800" dirty="0"/>
              <a:t>行为个性化：“网络水军”个体成员的去个性化特征使得其在网络组织的遮蔽下“表现正常”。 利用评论内容特征或部分行为特征来识别“网络水军”团体较为困难。</a:t>
            </a:r>
          </a:p>
        </p:txBody>
      </p:sp>
    </p:spTree>
    <p:extLst>
      <p:ext uri="{BB962C8B-B14F-4D97-AF65-F5344CB8AC3E}">
        <p14:creationId xmlns:p14="http://schemas.microsoft.com/office/powerpoint/2010/main" val="392012197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idx="4294967295"/>
            <p:custDataLst>
              <p:tags r:id="rId1"/>
            </p:custDataLst>
          </p:nvPr>
        </p:nvSpPr>
        <p:spPr>
          <a:xfrm>
            <a:off x="287020" y="807085"/>
            <a:ext cx="8229600" cy="1143000"/>
          </a:xfrm>
        </p:spPr>
        <p:txBody>
          <a:bodyPr/>
          <a:lstStyle/>
          <a:p>
            <a:pPr eaLnBrk="1" hangingPunct="1"/>
            <a:r>
              <a:rPr kumimoji="0" lang="zh-CN" altLang="en-US" sz="3800" b="1" dirty="0">
                <a:latin typeface="Arial" panose="020B0604020202020204" pitchFamily="34" charset="0"/>
                <a:ea typeface="宋体" panose="02010600030101010101" pitchFamily="2" charset="-122"/>
              </a:rPr>
              <a:t>第二章   网络信息获取</a:t>
            </a:r>
            <a:endParaRPr kumimoji="0" lang="en-US" altLang="zh-CN" sz="3800" b="1" dirty="0">
              <a:latin typeface="Arial" panose="020B0604020202020204" pitchFamily="34" charset="0"/>
              <a:ea typeface="宋体" panose="02010600030101010101" pitchFamily="2" charset="-122"/>
            </a:endParaRPr>
          </a:p>
        </p:txBody>
      </p:sp>
      <p:sp>
        <p:nvSpPr>
          <p:cNvPr id="20482" name="Rectangle 3"/>
          <p:cNvSpPr>
            <a:spLocks noGrp="1" noChangeArrowheads="1"/>
          </p:cNvSpPr>
          <p:nvPr>
            <p:custDataLst>
              <p:tags r:id="rId2"/>
            </p:custDataLst>
          </p:nvPr>
        </p:nvSpPr>
        <p:spPr>
          <a:xfrm>
            <a:off x="1094104" y="1915160"/>
            <a:ext cx="7582351" cy="3890104"/>
          </a:xfrm>
          <a:prstGeom prst="rect">
            <a:avLst/>
          </a:prstGeom>
          <a:noFill/>
          <a:ln>
            <a:noFill/>
          </a:ln>
        </p:spPr>
        <p:txBody>
          <a:bodyPr vert="horz" wrap="square" lIns="91440" tIns="45720" rIns="91440" bIns="45720" numCol="1" anchor="t" anchorCtr="0" compatLnSpc="1">
            <a:normAutofit fontScale="92500" lnSpcReduction="10000"/>
          </a:bodyPr>
          <a:lstStyle>
            <a:lvl1pPr marL="342900" indent="-342900" algn="l" rtl="0" eaLnBrk="0" fontAlgn="base" hangingPunct="0">
              <a:spcBef>
                <a:spcPct val="20000"/>
              </a:spcBef>
              <a:spcAft>
                <a:spcPct val="0"/>
              </a:spcAft>
              <a:buClr>
                <a:schemeClr val="hlink"/>
              </a:buClr>
              <a:buBlip>
                <a:blip r:embed="rId4"/>
              </a:buBlip>
              <a:defRPr sz="28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hlink"/>
              </a:buClr>
              <a:buBlip>
                <a:blip r:embed="rId4"/>
              </a:buBlip>
              <a:defRPr sz="2800" b="1">
                <a:solidFill>
                  <a:srgbClr val="000000"/>
                </a:solidFill>
                <a:latin typeface="+mn-lt"/>
                <a:ea typeface="+mn-ea"/>
                <a:cs typeface="+mn-cs"/>
              </a:defRPr>
            </a:lvl2pPr>
            <a:lvl3pPr marL="1143000" indent="-228600" algn="l" rtl="0" eaLnBrk="0" fontAlgn="base" hangingPunct="0">
              <a:spcBef>
                <a:spcPct val="20000"/>
              </a:spcBef>
              <a:spcAft>
                <a:spcPct val="0"/>
              </a:spcAft>
              <a:buClr>
                <a:schemeClr val="accent1"/>
              </a:buClr>
              <a:buBlip>
                <a:blip r:embed="rId4"/>
              </a:buBlip>
              <a:defRPr sz="2800" b="1">
                <a:solidFill>
                  <a:srgbClr val="000000"/>
                </a:solidFill>
                <a:latin typeface="+mn-lt"/>
                <a:ea typeface="+mn-ea"/>
                <a:cs typeface="+mn-cs"/>
              </a:defRPr>
            </a:lvl3pPr>
            <a:lvl4pPr marL="1600200" indent="-228600" algn="l" rtl="0" eaLnBrk="0" fontAlgn="base" hangingPunct="0">
              <a:spcBef>
                <a:spcPct val="20000"/>
              </a:spcBef>
              <a:spcAft>
                <a:spcPct val="0"/>
              </a:spcAft>
              <a:buClr>
                <a:schemeClr val="hlink"/>
              </a:buClr>
              <a:buBlip>
                <a:blip r:embed="rId4"/>
              </a:buBlip>
              <a:defRPr sz="2800" b="1">
                <a:solidFill>
                  <a:srgbClr val="000000"/>
                </a:solidFill>
                <a:latin typeface="+mn-lt"/>
                <a:ea typeface="+mn-ea"/>
                <a:cs typeface="+mn-cs"/>
              </a:defRPr>
            </a:lvl4pPr>
            <a:lvl5pPr marL="2057400" indent="-228600" algn="l" rtl="0" eaLnBrk="0" fontAlgn="base" hangingPunct="0">
              <a:spcBef>
                <a:spcPct val="20000"/>
              </a:spcBef>
              <a:spcAft>
                <a:spcPct val="0"/>
              </a:spcAft>
              <a:buBlip>
                <a:blip r:embed="rId4"/>
              </a:buBlip>
              <a:defRPr sz="2800" b="1">
                <a:solidFill>
                  <a:srgbClr val="000000"/>
                </a:solidFill>
                <a:latin typeface="+mn-lt"/>
                <a:ea typeface="+mn-ea"/>
                <a:cs typeface="+mn-cs"/>
              </a:defRPr>
            </a:lvl5pPr>
            <a:lvl6pPr marL="2514600" indent="-228600" algn="l" rtl="0" fontAlgn="base">
              <a:spcBef>
                <a:spcPct val="20000"/>
              </a:spcBef>
              <a:spcAft>
                <a:spcPct val="0"/>
              </a:spcAft>
              <a:buBlip>
                <a:blip r:embed="rId4"/>
              </a:buBlip>
              <a:defRPr sz="2800" b="1">
                <a:solidFill>
                  <a:srgbClr val="000000"/>
                </a:solidFill>
                <a:latin typeface="+mn-lt"/>
                <a:ea typeface="+mn-ea"/>
                <a:cs typeface="+mn-cs"/>
              </a:defRPr>
            </a:lvl6pPr>
            <a:lvl7pPr marL="2971800" indent="-228600" algn="l" rtl="0" fontAlgn="base">
              <a:spcBef>
                <a:spcPct val="20000"/>
              </a:spcBef>
              <a:spcAft>
                <a:spcPct val="0"/>
              </a:spcAft>
              <a:buBlip>
                <a:blip r:embed="rId4"/>
              </a:buBlip>
              <a:defRPr sz="2800" b="1">
                <a:solidFill>
                  <a:srgbClr val="000000"/>
                </a:solidFill>
                <a:latin typeface="+mn-lt"/>
                <a:ea typeface="+mn-ea"/>
                <a:cs typeface="+mn-cs"/>
              </a:defRPr>
            </a:lvl7pPr>
            <a:lvl8pPr marL="3429000" indent="-228600" algn="l" rtl="0" fontAlgn="base">
              <a:spcBef>
                <a:spcPct val="20000"/>
              </a:spcBef>
              <a:spcAft>
                <a:spcPct val="0"/>
              </a:spcAft>
              <a:buBlip>
                <a:blip r:embed="rId4"/>
              </a:buBlip>
              <a:defRPr sz="2800" b="1">
                <a:solidFill>
                  <a:srgbClr val="000000"/>
                </a:solidFill>
                <a:latin typeface="+mn-lt"/>
                <a:ea typeface="+mn-ea"/>
                <a:cs typeface="+mn-cs"/>
              </a:defRPr>
            </a:lvl8pPr>
            <a:lvl9pPr marL="3886200" indent="-228600" algn="l" rtl="0" fontAlgn="base">
              <a:spcBef>
                <a:spcPct val="20000"/>
              </a:spcBef>
              <a:spcAft>
                <a:spcPct val="0"/>
              </a:spcAft>
              <a:buBlip>
                <a:blip r:embed="rId4"/>
              </a:buBlip>
              <a:defRPr sz="2800" b="1">
                <a:solidFill>
                  <a:srgbClr val="000000"/>
                </a:solidFill>
                <a:latin typeface="+mn-lt"/>
                <a:ea typeface="+mn-ea"/>
                <a:cs typeface="+mn-cs"/>
              </a:defRPr>
            </a:lvl9pPr>
          </a:lstStyle>
          <a:p>
            <a:pPr marL="0" indent="0" eaLnBrk="1" hangingPunct="1">
              <a:lnSpc>
                <a:spcPct val="150000"/>
              </a:lnSpc>
              <a:buSzPct val="75000"/>
              <a:buFont typeface="Wingdings" panose="05000000000000000000" charset="0"/>
              <a:buNone/>
            </a:pPr>
            <a:r>
              <a:rPr kumimoji="0" lang="en-US" altLang="zh-CN" sz="2800" b="1" dirty="0">
                <a:solidFill>
                  <a:schemeClr val="tx1"/>
                </a:solidFill>
                <a:latin typeface="Arial" panose="020B0604020202020204" pitchFamily="34" charset="0"/>
                <a:ea typeface="宋体" panose="02010600030101010101" pitchFamily="2" charset="-122"/>
              </a:rPr>
              <a:t>1</a:t>
            </a:r>
            <a:r>
              <a:rPr kumimoji="0" lang="zh-CN" altLang="en-US" sz="2800" b="1" dirty="0">
                <a:solidFill>
                  <a:schemeClr val="tx1"/>
                </a:solidFill>
                <a:latin typeface="Arial" panose="020B0604020202020204" pitchFamily="34" charset="0"/>
                <a:ea typeface="宋体" panose="02010600030101010101" pitchFamily="2" charset="-122"/>
              </a:rPr>
              <a:t>、被动获取</a:t>
            </a:r>
            <a:endParaRPr kumimoji="0" lang="en-US" altLang="zh-CN" sz="2800" b="1" dirty="0">
              <a:solidFill>
                <a:schemeClr val="tx1"/>
              </a:solidFill>
              <a:latin typeface="Arial" panose="020B0604020202020204" pitchFamily="34" charset="0"/>
              <a:ea typeface="宋体" panose="02010600030101010101" pitchFamily="2" charset="-122"/>
            </a:endParaRPr>
          </a:p>
          <a:p>
            <a:pPr marL="0" indent="0" eaLnBrk="1" hangingPunct="1">
              <a:lnSpc>
                <a:spcPct val="150000"/>
              </a:lnSpc>
              <a:buSzPct val="75000"/>
              <a:buFont typeface="Wingdings" panose="05000000000000000000" charset="0"/>
              <a:buNone/>
            </a:pPr>
            <a:r>
              <a:rPr kumimoji="0" lang="en-US" altLang="zh-CN" sz="2800" b="1" dirty="0">
                <a:solidFill>
                  <a:srgbClr val="C00000"/>
                </a:solidFill>
                <a:latin typeface="Arial" panose="020B0604020202020204" pitchFamily="34" charset="0"/>
                <a:ea typeface="宋体" panose="02010600030101010101" pitchFamily="2" charset="-122"/>
              </a:rPr>
              <a:t>2</a:t>
            </a:r>
            <a:r>
              <a:rPr kumimoji="0" lang="zh-CN" altLang="en-US" sz="2800" b="1" dirty="0">
                <a:solidFill>
                  <a:srgbClr val="C00000"/>
                </a:solidFill>
                <a:latin typeface="Arial" panose="020B0604020202020204" pitchFamily="34" charset="0"/>
                <a:ea typeface="宋体" panose="02010600030101010101" pitchFamily="2" charset="-122"/>
              </a:rPr>
              <a:t>、主动获取</a:t>
            </a:r>
            <a:endParaRPr kumimoji="0" lang="en-US" altLang="zh-CN" sz="2800" b="1" dirty="0">
              <a:solidFill>
                <a:srgbClr val="C00000"/>
              </a:solidFill>
              <a:latin typeface="Arial" panose="020B0604020202020204" pitchFamily="34" charset="0"/>
              <a:ea typeface="宋体" panose="02010600030101010101" pitchFamily="2" charset="-122"/>
            </a:endParaRPr>
          </a:p>
          <a:p>
            <a:pPr marL="457200" lvl="1" indent="0" eaLnBrk="1" hangingPunct="1">
              <a:lnSpc>
                <a:spcPct val="150000"/>
              </a:lnSpc>
              <a:buSzPct val="75000"/>
              <a:buFont typeface="Wingdings" panose="05000000000000000000" charset="0"/>
              <a:buNone/>
            </a:pPr>
            <a:r>
              <a:rPr kumimoji="0" lang="en-US" altLang="zh-CN" sz="2400" b="1" dirty="0">
                <a:solidFill>
                  <a:schemeClr val="tx1"/>
                </a:solidFill>
                <a:latin typeface="Arial" panose="020B0604020202020204" pitchFamily="34" charset="0"/>
                <a:ea typeface="宋体" panose="02010600030101010101" pitchFamily="2" charset="-122"/>
              </a:rPr>
              <a:t>1</a:t>
            </a:r>
            <a:r>
              <a:rPr kumimoji="0" lang="zh-CN" altLang="en-US" sz="2400" b="1" dirty="0">
                <a:solidFill>
                  <a:schemeClr val="tx1"/>
                </a:solidFill>
                <a:latin typeface="Arial" panose="020B0604020202020204" pitchFamily="34" charset="0"/>
                <a:ea typeface="宋体" panose="02010600030101010101" pitchFamily="2" charset="-122"/>
              </a:rPr>
              <a:t>）  </a:t>
            </a:r>
            <a:r>
              <a:rPr kumimoji="0" lang="en-US" altLang="zh-CN" sz="2400" b="1" dirty="0">
                <a:solidFill>
                  <a:schemeClr val="tx1"/>
                </a:solidFill>
                <a:latin typeface="Arial" panose="020B0604020202020204" pitchFamily="34" charset="0"/>
                <a:ea typeface="宋体" panose="02010600030101010101" pitchFamily="2" charset="-122"/>
              </a:rPr>
              <a:t>Web</a:t>
            </a:r>
            <a:r>
              <a:rPr kumimoji="0" lang="zh-CN" altLang="en-US" sz="2400" b="1" dirty="0">
                <a:solidFill>
                  <a:schemeClr val="tx1"/>
                </a:solidFill>
                <a:latin typeface="Arial" panose="020B0604020202020204" pitchFamily="34" charset="0"/>
                <a:ea typeface="宋体" panose="02010600030101010101" pitchFamily="2" charset="-122"/>
              </a:rPr>
              <a:t>信息获取</a:t>
            </a:r>
            <a:endParaRPr kumimoji="0" lang="zh-CN" altLang="en-US" sz="2400" b="1" dirty="0">
              <a:solidFill>
                <a:schemeClr val="tx1"/>
              </a:solidFill>
              <a:latin typeface="Arial" panose="020B0604020202020204" pitchFamily="34" charset="0"/>
              <a:ea typeface="宋体" panose="02010600030101010101" pitchFamily="2" charset="-122"/>
              <a:sym typeface="+mn-ea"/>
            </a:endParaRPr>
          </a:p>
          <a:p>
            <a:pPr marL="457200" lvl="1" indent="0" eaLnBrk="1" hangingPunct="1">
              <a:lnSpc>
                <a:spcPct val="150000"/>
              </a:lnSpc>
              <a:buSzPct val="75000"/>
              <a:buFont typeface="Wingdings" panose="05000000000000000000" charset="0"/>
              <a:buNone/>
            </a:pPr>
            <a:r>
              <a:rPr kumimoji="0" lang="en-US" altLang="zh-CN" sz="2400" b="1" dirty="0">
                <a:solidFill>
                  <a:schemeClr val="tx1"/>
                </a:solidFill>
                <a:latin typeface="Arial" panose="020B0604020202020204" pitchFamily="34" charset="0"/>
                <a:ea typeface="宋体" panose="02010600030101010101" pitchFamily="2" charset="-122"/>
                <a:sym typeface="+mn-ea"/>
              </a:rPr>
              <a:t>2</a:t>
            </a:r>
            <a:r>
              <a:rPr kumimoji="0" lang="zh-CN" altLang="en-US" sz="2400" b="1" dirty="0">
                <a:solidFill>
                  <a:schemeClr val="tx1"/>
                </a:solidFill>
                <a:latin typeface="Arial" panose="020B0604020202020204" pitchFamily="34" charset="0"/>
                <a:ea typeface="宋体" panose="02010600030101010101" pitchFamily="2" charset="-122"/>
                <a:sym typeface="+mn-ea"/>
              </a:rPr>
              <a:t>）  社交网络</a:t>
            </a:r>
            <a:r>
              <a:rPr lang="zh-CN" altLang="en-US" sz="2400" b="1" dirty="0">
                <a:solidFill>
                  <a:schemeClr val="tx1"/>
                </a:solidFill>
                <a:latin typeface="Arial" panose="020B0604020202020204" pitchFamily="34" charset="0"/>
                <a:ea typeface="宋体" panose="02010600030101010101" pitchFamily="2" charset="-122"/>
                <a:sym typeface="+mn-ea"/>
              </a:rPr>
              <a:t>信息获取</a:t>
            </a:r>
            <a:endParaRPr kumimoji="0" lang="zh-CN" altLang="en-US" sz="2400" b="1" dirty="0">
              <a:solidFill>
                <a:schemeClr val="tx1"/>
              </a:solidFill>
              <a:latin typeface="Arial" panose="020B0604020202020204" pitchFamily="34" charset="0"/>
              <a:ea typeface="宋体" panose="02010600030101010101" pitchFamily="2" charset="-122"/>
              <a:sym typeface="+mn-ea"/>
            </a:endParaRPr>
          </a:p>
          <a:p>
            <a:pPr marL="457200" lvl="1" indent="0" eaLnBrk="1" hangingPunct="1">
              <a:lnSpc>
                <a:spcPct val="150000"/>
              </a:lnSpc>
              <a:buSzPct val="75000"/>
              <a:buFont typeface="Wingdings" panose="05000000000000000000" charset="0"/>
              <a:buNone/>
            </a:pPr>
            <a:r>
              <a:rPr kumimoji="0" lang="en-US" altLang="zh-CN" sz="2400" b="1" dirty="0">
                <a:solidFill>
                  <a:srgbClr val="C00000"/>
                </a:solidFill>
                <a:latin typeface="Arial" panose="020B0604020202020204" pitchFamily="34" charset="0"/>
                <a:ea typeface="宋体" panose="02010600030101010101" pitchFamily="2" charset="-122"/>
              </a:rPr>
              <a:t>3</a:t>
            </a:r>
            <a:r>
              <a:rPr kumimoji="0" lang="zh-CN" altLang="en-US" sz="2400" b="1" dirty="0">
                <a:solidFill>
                  <a:srgbClr val="C00000"/>
                </a:solidFill>
                <a:latin typeface="Arial" panose="020B0604020202020204" pitchFamily="34" charset="0"/>
                <a:ea typeface="宋体" panose="02010600030101010101" pitchFamily="2" charset="-122"/>
              </a:rPr>
              <a:t>）  </a:t>
            </a:r>
            <a:r>
              <a:rPr kumimoji="0" lang="en-US" altLang="zh-CN" sz="2400" b="1" dirty="0">
                <a:solidFill>
                  <a:srgbClr val="C00000"/>
                </a:solidFill>
                <a:latin typeface="Arial" panose="020B0604020202020204" pitchFamily="34" charset="0"/>
                <a:ea typeface="宋体" panose="02010600030101010101" pitchFamily="2" charset="-122"/>
              </a:rPr>
              <a:t>P2P</a:t>
            </a:r>
            <a:r>
              <a:rPr kumimoji="0" lang="zh-CN" altLang="en-US" sz="2400" b="1" dirty="0">
                <a:solidFill>
                  <a:srgbClr val="C00000"/>
                </a:solidFill>
                <a:latin typeface="Arial" panose="020B0604020202020204" pitchFamily="34" charset="0"/>
                <a:ea typeface="宋体" panose="02010600030101010101" pitchFamily="2" charset="-122"/>
              </a:rPr>
              <a:t>网络</a:t>
            </a:r>
            <a:r>
              <a:rPr lang="zh-CN" altLang="en-US" sz="2400" b="1" dirty="0">
                <a:solidFill>
                  <a:srgbClr val="C00000"/>
                </a:solidFill>
                <a:latin typeface="Arial" panose="020B0604020202020204" pitchFamily="34" charset="0"/>
                <a:ea typeface="宋体" panose="02010600030101010101" pitchFamily="2" charset="-122"/>
                <a:sym typeface="+mn-ea"/>
              </a:rPr>
              <a:t>信息获取</a:t>
            </a:r>
            <a:endParaRPr lang="en-US" altLang="zh-CN" sz="2400" b="1" dirty="0">
              <a:solidFill>
                <a:srgbClr val="C00000"/>
              </a:solidFill>
              <a:latin typeface="Arial" panose="020B0604020202020204" pitchFamily="34" charset="0"/>
              <a:ea typeface="宋体" panose="02010600030101010101" pitchFamily="2" charset="-122"/>
              <a:sym typeface="+mn-ea"/>
            </a:endParaRPr>
          </a:p>
          <a:p>
            <a:pPr marL="457200" lvl="1" indent="0" eaLnBrk="1" hangingPunct="1">
              <a:lnSpc>
                <a:spcPct val="150000"/>
              </a:lnSpc>
              <a:buSzPct val="75000"/>
              <a:buFont typeface="Wingdings" panose="05000000000000000000" charset="0"/>
              <a:buNone/>
            </a:pPr>
            <a:r>
              <a:rPr lang="en-US" altLang="zh-CN" sz="2200" dirty="0">
                <a:solidFill>
                  <a:srgbClr val="C00000"/>
                </a:solidFill>
                <a:latin typeface="Arial" panose="020B0604020202020204" pitchFamily="34" charset="0"/>
                <a:ea typeface="宋体" panose="02010600030101010101" pitchFamily="2" charset="-122"/>
                <a:sym typeface="+mn-ea"/>
              </a:rPr>
              <a:t>       </a:t>
            </a:r>
            <a:r>
              <a:rPr lang="en-US" altLang="zh-CN" sz="2200" dirty="0">
                <a:solidFill>
                  <a:srgbClr val="002060"/>
                </a:solidFill>
                <a:latin typeface="Arial" panose="020B0604020202020204" pitchFamily="34" charset="0"/>
                <a:ea typeface="宋体" panose="02010600030101010101" pitchFamily="2" charset="-122"/>
                <a:sym typeface="+mn-ea"/>
              </a:rPr>
              <a:t>P2P</a:t>
            </a:r>
            <a:r>
              <a:rPr lang="zh-CN" altLang="en-US" sz="2200" dirty="0">
                <a:solidFill>
                  <a:srgbClr val="002060"/>
                </a:solidFill>
                <a:latin typeface="Arial" panose="020B0604020202020204" pitchFamily="34" charset="0"/>
                <a:ea typeface="宋体" panose="02010600030101010101" pitchFamily="2" charset="-122"/>
                <a:sym typeface="+mn-ea"/>
              </a:rPr>
              <a:t>的演变历史</a:t>
            </a:r>
            <a:r>
              <a:rPr lang="en-US" altLang="zh-CN" sz="2200" dirty="0">
                <a:solidFill>
                  <a:srgbClr val="002060"/>
                </a:solidFill>
                <a:latin typeface="Arial" panose="020B0604020202020204" pitchFamily="34" charset="0"/>
                <a:ea typeface="宋体" panose="02010600030101010101" pitchFamily="2" charset="-122"/>
                <a:sym typeface="+mn-ea"/>
              </a:rPr>
              <a:t>-</a:t>
            </a:r>
            <a:r>
              <a:rPr lang="zh-CN" altLang="en-US" sz="2200" dirty="0">
                <a:solidFill>
                  <a:srgbClr val="002060"/>
                </a:solidFill>
                <a:latin typeface="Arial" panose="020B0604020202020204" pitchFamily="34" charset="0"/>
                <a:ea typeface="宋体" panose="02010600030101010101" pitchFamily="2" charset="-122"/>
                <a:sym typeface="+mn-ea"/>
              </a:rPr>
              <a:t>结构上的？</a:t>
            </a:r>
            <a:endParaRPr lang="en-US" altLang="zh-CN" sz="2200" dirty="0">
              <a:solidFill>
                <a:srgbClr val="002060"/>
              </a:solidFill>
              <a:latin typeface="Arial" panose="020B0604020202020204" pitchFamily="34" charset="0"/>
              <a:ea typeface="宋体" panose="02010600030101010101" pitchFamily="2" charset="-122"/>
              <a:sym typeface="+mn-ea"/>
            </a:endParaRPr>
          </a:p>
          <a:p>
            <a:pPr marL="457200" lvl="1" indent="0" eaLnBrk="1" hangingPunct="1">
              <a:lnSpc>
                <a:spcPct val="150000"/>
              </a:lnSpc>
              <a:buSzPct val="75000"/>
              <a:buFont typeface="Wingdings" panose="05000000000000000000" charset="0"/>
              <a:buNone/>
            </a:pPr>
            <a:r>
              <a:rPr lang="en-US" altLang="zh-CN" sz="2200" dirty="0">
                <a:solidFill>
                  <a:srgbClr val="002060"/>
                </a:solidFill>
                <a:latin typeface="Arial" panose="020B0604020202020204" pitchFamily="34" charset="0"/>
                <a:ea typeface="宋体" panose="02010600030101010101" pitchFamily="2" charset="-122"/>
                <a:sym typeface="+mn-ea"/>
              </a:rPr>
              <a:t>       </a:t>
            </a:r>
            <a:r>
              <a:rPr lang="zh-CN" altLang="en-US" sz="2200" dirty="0">
                <a:solidFill>
                  <a:srgbClr val="002060"/>
                </a:solidFill>
                <a:latin typeface="Arial" panose="020B0604020202020204" pitchFamily="34" charset="0"/>
                <a:ea typeface="宋体" panose="02010600030101010101" pitchFamily="2" charset="-122"/>
                <a:sym typeface="+mn-ea"/>
              </a:rPr>
              <a:t>分布式哈希表</a:t>
            </a:r>
            <a:r>
              <a:rPr lang="en-US" altLang="zh-CN" sz="2200" dirty="0">
                <a:solidFill>
                  <a:srgbClr val="002060"/>
                </a:solidFill>
                <a:latin typeface="Arial" panose="020B0604020202020204" pitchFamily="34" charset="0"/>
                <a:ea typeface="宋体" panose="02010600030101010101" pitchFamily="2" charset="-122"/>
                <a:sym typeface="+mn-ea"/>
              </a:rPr>
              <a:t>-DHT</a:t>
            </a:r>
            <a:r>
              <a:rPr lang="zh-CN" altLang="en-US" sz="2200" dirty="0">
                <a:solidFill>
                  <a:srgbClr val="002060"/>
                </a:solidFill>
                <a:latin typeface="Arial" panose="020B0604020202020204" pitchFamily="34" charset="0"/>
                <a:ea typeface="宋体" panose="02010600030101010101" pitchFamily="2" charset="-122"/>
                <a:sym typeface="+mn-ea"/>
              </a:rPr>
              <a:t>的原理、路由表的设计？</a:t>
            </a:r>
            <a:endParaRPr kumimoji="0" lang="en-US" altLang="zh-CN" sz="2200" b="1" dirty="0">
              <a:solidFill>
                <a:srgbClr val="C00000"/>
              </a:solidFill>
              <a:latin typeface="Arial" panose="020B0604020202020204" pitchFamily="34" charset="0"/>
              <a:ea typeface="宋体" panose="02010600030101010101" pitchFamily="2" charset="-122"/>
              <a:sym typeface="+mn-ea"/>
            </a:endParaRPr>
          </a:p>
        </p:txBody>
      </p:sp>
    </p:spTree>
    <p:extLst>
      <p:ext uri="{BB962C8B-B14F-4D97-AF65-F5344CB8AC3E}">
        <p14:creationId xmlns:p14="http://schemas.microsoft.com/office/powerpoint/2010/main" val="22697684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灯片编号占位符 5"/>
          <p:cNvSpPr txBox="1">
            <a:spLocks noGrp="1"/>
          </p:cNvSpPr>
          <p:nvPr>
            <p:ph type="sldNum" sz="quarter" idx="4"/>
          </p:nvPr>
        </p:nvSpPr>
        <p:spPr/>
        <p:txBody>
          <a:bodyPr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200" dirty="0">
                <a:latin typeface="Garamond" panose="02020404030301010803" charset="0"/>
              </a:rPr>
              <a:t>13</a:t>
            </a:fld>
            <a:endParaRPr lang="en-US" altLang="zh-CN" sz="1200" dirty="0">
              <a:latin typeface="Garamond" panose="02020404030301010803" charset="0"/>
            </a:endParaRPr>
          </a:p>
        </p:txBody>
      </p:sp>
      <p:sp>
        <p:nvSpPr>
          <p:cNvPr id="24578" name="Rectangle 2"/>
          <p:cNvSpPr>
            <a:spLocks noGrp="1"/>
          </p:cNvSpPr>
          <p:nvPr>
            <p:ph type="title"/>
          </p:nvPr>
        </p:nvSpPr>
        <p:spPr/>
        <p:txBody>
          <a:bodyPr vert="horz" wrap="square" lIns="91440" tIns="45720" rIns="91440" bIns="45720" anchor="ctr"/>
          <a:lstStyle/>
          <a:p>
            <a:pPr eaLnBrk="1" hangingPunct="1"/>
            <a:r>
              <a:rPr lang="en-US" altLang="zh-CN" dirty="0">
                <a:latin typeface="Garamond" panose="02020404030301010803" charset="0"/>
              </a:rPr>
              <a:t>P2P </a:t>
            </a:r>
            <a:r>
              <a:rPr lang="zh-CN" altLang="en-US" dirty="0">
                <a:latin typeface="Garamond" panose="02020404030301010803" charset="0"/>
              </a:rPr>
              <a:t>今天的影响</a:t>
            </a:r>
          </a:p>
        </p:txBody>
      </p:sp>
      <p:graphicFrame>
        <p:nvGraphicFramePr>
          <p:cNvPr id="24579" name="Object 3"/>
          <p:cNvGraphicFramePr>
            <a:graphicFrameLocks noChangeAspect="1"/>
          </p:cNvGraphicFramePr>
          <p:nvPr/>
        </p:nvGraphicFramePr>
        <p:xfrm>
          <a:off x="179388" y="2447925"/>
          <a:ext cx="4464050" cy="3195638"/>
        </p:xfrm>
        <a:graphic>
          <a:graphicData uri="http://schemas.openxmlformats.org/presentationml/2006/ole">
            <mc:AlternateContent xmlns:mc="http://schemas.openxmlformats.org/markup-compatibility/2006">
              <mc:Choice xmlns:v="urn:schemas-microsoft-com:vml" Requires="v">
                <p:oleObj r:id="rId2" imgW="5091430" imgH="2743200" progId="Excel.Chart.8">
                  <p:embed/>
                </p:oleObj>
              </mc:Choice>
              <mc:Fallback>
                <p:oleObj r:id="rId2" imgW="5091430" imgH="2743200" progId="Excel.Chart.8">
                  <p:embed/>
                  <p:pic>
                    <p:nvPicPr>
                      <p:cNvPr id="24579" name="Object 3"/>
                      <p:cNvPicPr/>
                      <p:nvPr/>
                    </p:nvPicPr>
                    <p:blipFill>
                      <a:blip r:embed="rId3"/>
                      <a:stretch>
                        <a:fillRect/>
                      </a:stretch>
                    </p:blipFill>
                    <p:spPr>
                      <a:xfrm>
                        <a:off x="179388" y="2447925"/>
                        <a:ext cx="4464050" cy="3195638"/>
                      </a:xfrm>
                      <a:prstGeom prst="rect">
                        <a:avLst/>
                      </a:prstGeom>
                      <a:noFill/>
                      <a:ln w="38100">
                        <a:noFill/>
                        <a:miter/>
                      </a:ln>
                    </p:spPr>
                  </p:pic>
                </p:oleObj>
              </mc:Fallback>
            </mc:AlternateContent>
          </a:graphicData>
        </a:graphic>
      </p:graphicFrame>
      <p:sp>
        <p:nvSpPr>
          <p:cNvPr id="24580" name="Rectangle 4"/>
          <p:cNvSpPr>
            <a:spLocks noGrp="1"/>
          </p:cNvSpPr>
          <p:nvPr>
            <p:ph idx="4294967295"/>
          </p:nvPr>
        </p:nvSpPr>
        <p:spPr>
          <a:xfrm>
            <a:off x="471488" y="1142683"/>
            <a:ext cx="8424862" cy="647700"/>
          </a:xfrm>
        </p:spPr>
        <p:txBody>
          <a:bodyPr vert="horz" wrap="square" lIns="90488" tIns="44450" rIns="90488" bIns="44450" anchor="t">
            <a:normAutofit lnSpcReduction="10000"/>
          </a:bodyPr>
          <a:lstStyle/>
          <a:p>
            <a:pPr marL="0" indent="0" algn="ctr" eaLnBrk="1" hangingPunct="1">
              <a:buClr>
                <a:schemeClr val="hlink"/>
              </a:buClr>
              <a:buSzPct val="80000"/>
              <a:buNone/>
            </a:pPr>
            <a:r>
              <a:rPr lang="en-US" altLang="zh-CN" sz="2200" dirty="0">
                <a:solidFill>
                  <a:srgbClr val="002060"/>
                </a:solidFill>
                <a:latin typeface="Times New Roman" panose="02020603050405020304" charset="0"/>
              </a:rPr>
              <a:t>P2P</a:t>
            </a:r>
            <a:r>
              <a:rPr lang="zh-CN" altLang="en-US" sz="2200" dirty="0">
                <a:solidFill>
                  <a:srgbClr val="002060"/>
                </a:solidFill>
                <a:latin typeface="Times New Roman" panose="02020603050405020304" charset="0"/>
              </a:rPr>
              <a:t>文件共享产生的流量从</a:t>
            </a:r>
            <a:r>
              <a:rPr lang="en-US" altLang="zh-CN" sz="2200" dirty="0">
                <a:solidFill>
                  <a:srgbClr val="002060"/>
                </a:solidFill>
                <a:latin typeface="Times New Roman" panose="02020603050405020304" charset="0"/>
              </a:rPr>
              <a:t>2004</a:t>
            </a:r>
            <a:r>
              <a:rPr lang="zh-CN" altLang="en-US" sz="2200" dirty="0">
                <a:solidFill>
                  <a:srgbClr val="002060"/>
                </a:solidFill>
                <a:latin typeface="Times New Roman" panose="02020603050405020304" charset="0"/>
              </a:rPr>
              <a:t>年很长一段时间成为因特网最大的单项流量</a:t>
            </a:r>
          </a:p>
        </p:txBody>
      </p:sp>
      <p:sp>
        <p:nvSpPr>
          <p:cNvPr id="239621" name="Oval 5"/>
          <p:cNvSpPr/>
          <p:nvPr/>
        </p:nvSpPr>
        <p:spPr>
          <a:xfrm>
            <a:off x="0" y="5538788"/>
            <a:ext cx="914400" cy="914400"/>
          </a:xfrm>
          <a:prstGeom prst="ellipse">
            <a:avLst/>
          </a:prstGeom>
          <a:noFill/>
          <a:ln w="9525">
            <a:noFill/>
          </a:ln>
        </p:spPr>
        <p:txBody>
          <a:bodyPr wrap="none" anchor="ctr"/>
          <a:lstStyle/>
          <a:p>
            <a:endParaRPr lang="zh-CN" altLang="en-US" dirty="0">
              <a:latin typeface="Arial" panose="020B0604020202020204" pitchFamily="34" charset="0"/>
            </a:endParaRPr>
          </a:p>
        </p:txBody>
      </p:sp>
      <p:sp>
        <p:nvSpPr>
          <p:cNvPr id="24582" name="Rectangle 6"/>
          <p:cNvSpPr/>
          <p:nvPr/>
        </p:nvSpPr>
        <p:spPr>
          <a:xfrm>
            <a:off x="323850" y="5616575"/>
            <a:ext cx="3983038" cy="366713"/>
          </a:xfrm>
          <a:prstGeom prst="rect">
            <a:avLst/>
          </a:prstGeom>
          <a:noFill/>
          <a:ln w="9525">
            <a:noFill/>
          </a:ln>
        </p:spPr>
        <p:txBody>
          <a:bodyPr wrap="none">
            <a:spAutoFit/>
          </a:bodyPr>
          <a:lstStyle/>
          <a:p>
            <a:pPr>
              <a:lnSpc>
                <a:spcPct val="90000"/>
              </a:lnSpc>
              <a:spcBef>
                <a:spcPct val="50000"/>
              </a:spcBef>
              <a:buClr>
                <a:schemeClr val="hlink"/>
              </a:buClr>
              <a:buSzPct val="55000"/>
              <a:buFont typeface="Wingdings" panose="05000000000000000000" pitchFamily="2" charset="2"/>
            </a:pPr>
            <a:r>
              <a:rPr lang="en-US" altLang="zh-CN" sz="2000" dirty="0">
                <a:latin typeface="Times New Roman" panose="02020603050405020304" charset="0"/>
              </a:rPr>
              <a:t>Source: www.internet2.edu, July ‘04 </a:t>
            </a:r>
          </a:p>
        </p:txBody>
      </p:sp>
      <p:pic>
        <p:nvPicPr>
          <p:cNvPr id="24583" name="Picture 7" descr="switch_graph_protocol_11"/>
          <p:cNvPicPr>
            <a:picLocks noChangeAspect="1"/>
          </p:cNvPicPr>
          <p:nvPr/>
        </p:nvPicPr>
        <p:blipFill>
          <a:blip r:embed="rId4"/>
          <a:stretch>
            <a:fillRect/>
          </a:stretch>
        </p:blipFill>
        <p:spPr>
          <a:xfrm>
            <a:off x="4787900" y="2519363"/>
            <a:ext cx="4176713" cy="3024187"/>
          </a:xfrm>
          <a:prstGeom prst="rect">
            <a:avLst/>
          </a:prstGeom>
          <a:noFill/>
          <a:ln w="12700">
            <a:noFill/>
          </a:ln>
        </p:spPr>
      </p:pic>
      <p:sp>
        <p:nvSpPr>
          <p:cNvPr id="24584" name="Rectangle 8"/>
          <p:cNvSpPr/>
          <p:nvPr/>
        </p:nvSpPr>
        <p:spPr>
          <a:xfrm>
            <a:off x="4932363" y="5616575"/>
            <a:ext cx="3968750" cy="366713"/>
          </a:xfrm>
          <a:prstGeom prst="rect">
            <a:avLst/>
          </a:prstGeom>
          <a:noFill/>
          <a:ln w="9525">
            <a:noFill/>
          </a:ln>
        </p:spPr>
        <p:txBody>
          <a:bodyPr wrap="none">
            <a:spAutoFit/>
          </a:bodyPr>
          <a:lstStyle/>
          <a:p>
            <a:pPr>
              <a:lnSpc>
                <a:spcPct val="90000"/>
              </a:lnSpc>
              <a:spcBef>
                <a:spcPct val="50000"/>
              </a:spcBef>
              <a:buClr>
                <a:schemeClr val="hlink"/>
              </a:buClr>
              <a:buSzPct val="55000"/>
              <a:buFont typeface="Wingdings" panose="05000000000000000000" pitchFamily="2" charset="2"/>
            </a:pPr>
            <a:r>
              <a:rPr lang="en-US" altLang="zh-CN" sz="2000" dirty="0">
                <a:latin typeface="Times New Roman" panose="02020603050405020304" charset="0"/>
              </a:rPr>
              <a:t>Source: Eurpoean Tier I ISP Feb ‘04 </a:t>
            </a:r>
          </a:p>
        </p:txBody>
      </p:sp>
      <p:sp>
        <p:nvSpPr>
          <p:cNvPr id="24585" name="Text Box 9"/>
          <p:cNvSpPr txBox="1"/>
          <p:nvPr/>
        </p:nvSpPr>
        <p:spPr>
          <a:xfrm>
            <a:off x="8101013" y="3681413"/>
            <a:ext cx="336550" cy="274637"/>
          </a:xfrm>
          <a:prstGeom prst="rect">
            <a:avLst/>
          </a:prstGeom>
          <a:noFill/>
          <a:ln w="12700">
            <a:noFill/>
          </a:ln>
        </p:spPr>
        <p:txBody>
          <a:bodyPr wrap="none">
            <a:spAutoFit/>
          </a:bodyPr>
          <a:lstStyle/>
          <a:p>
            <a:pPr eaLnBrk="0" hangingPunct="0"/>
            <a:r>
              <a:rPr lang="en-US" altLang="zh-CN" sz="1200" b="1" dirty="0">
                <a:latin typeface="黑体" panose="02010609060101010101" charset="-122"/>
                <a:ea typeface="黑体" panose="02010609060101010101" charset="-122"/>
              </a:rPr>
              <a:t>BT</a:t>
            </a:r>
          </a:p>
        </p:txBody>
      </p:sp>
      <p:sp>
        <p:nvSpPr>
          <p:cNvPr id="24586" name="Line 10"/>
          <p:cNvSpPr/>
          <p:nvPr/>
        </p:nvSpPr>
        <p:spPr>
          <a:xfrm flipH="1">
            <a:off x="8101013" y="3887788"/>
            <a:ext cx="71437" cy="215900"/>
          </a:xfrm>
          <a:prstGeom prst="line">
            <a:avLst/>
          </a:prstGeom>
          <a:ln w="12700" cap="flat" cmpd="sng">
            <a:solidFill>
              <a:schemeClr val="tx1"/>
            </a:solidFill>
            <a:prstDash val="solid"/>
            <a:headEnd type="none" w="med" len="med"/>
            <a:tailEnd type="triangle" w="med" len="med"/>
          </a:ln>
        </p:spPr>
      </p:sp>
      <p:sp>
        <p:nvSpPr>
          <p:cNvPr id="24587" name="Text Box 11"/>
          <p:cNvSpPr txBox="1"/>
          <p:nvPr/>
        </p:nvSpPr>
        <p:spPr>
          <a:xfrm>
            <a:off x="6227763" y="4679950"/>
            <a:ext cx="488950" cy="274638"/>
          </a:xfrm>
          <a:prstGeom prst="rect">
            <a:avLst/>
          </a:prstGeom>
          <a:noFill/>
          <a:ln w="12700">
            <a:noFill/>
          </a:ln>
        </p:spPr>
        <p:txBody>
          <a:bodyPr wrap="none">
            <a:spAutoFit/>
          </a:bodyPr>
          <a:lstStyle/>
          <a:p>
            <a:pPr eaLnBrk="0" hangingPunct="0"/>
            <a:r>
              <a:rPr lang="en-US" altLang="zh-CN" sz="1200" b="1" dirty="0">
                <a:latin typeface="黑体" panose="02010609060101010101" charset="-122"/>
                <a:ea typeface="黑体" panose="02010609060101010101" charset="-122"/>
              </a:rPr>
              <a:t>HTTP</a:t>
            </a:r>
          </a:p>
        </p:txBody>
      </p:sp>
      <p:sp>
        <p:nvSpPr>
          <p:cNvPr id="24588" name="Text Box 12"/>
          <p:cNvSpPr txBox="1"/>
          <p:nvPr/>
        </p:nvSpPr>
        <p:spPr>
          <a:xfrm>
            <a:off x="5292725" y="3384550"/>
            <a:ext cx="717550" cy="274638"/>
          </a:xfrm>
          <a:prstGeom prst="rect">
            <a:avLst/>
          </a:prstGeom>
          <a:noFill/>
          <a:ln w="12700">
            <a:noFill/>
          </a:ln>
        </p:spPr>
        <p:txBody>
          <a:bodyPr>
            <a:spAutoFit/>
          </a:bodyPr>
          <a:lstStyle/>
          <a:p>
            <a:pPr eaLnBrk="0" hangingPunct="0"/>
            <a:r>
              <a:rPr lang="en-US" altLang="zh-CN" sz="1200" b="1" dirty="0">
                <a:latin typeface="黑体" panose="02010609060101010101" charset="-122"/>
                <a:ea typeface="黑体" panose="02010609060101010101" charset="-122"/>
              </a:rPr>
              <a:t>eDonkey</a:t>
            </a:r>
          </a:p>
        </p:txBody>
      </p:sp>
      <p:sp>
        <p:nvSpPr>
          <p:cNvPr id="24589" name="Line 13"/>
          <p:cNvSpPr/>
          <p:nvPr/>
        </p:nvSpPr>
        <p:spPr>
          <a:xfrm>
            <a:off x="5724525" y="3600450"/>
            <a:ext cx="287338" cy="215900"/>
          </a:xfrm>
          <a:prstGeom prst="line">
            <a:avLst/>
          </a:prstGeom>
          <a:ln w="12700" cap="flat" cmpd="sng">
            <a:solidFill>
              <a:schemeClr val="tx1"/>
            </a:solidFill>
            <a:prstDash val="solid"/>
            <a:headEnd type="none" w="med" len="med"/>
            <a:tailEnd type="triangle" w="med" len="med"/>
          </a:ln>
        </p:spPr>
      </p:sp>
      <p:sp>
        <p:nvSpPr>
          <p:cNvPr id="24590" name="Rectangle 14"/>
          <p:cNvSpPr/>
          <p:nvPr/>
        </p:nvSpPr>
        <p:spPr>
          <a:xfrm>
            <a:off x="395288" y="1844675"/>
            <a:ext cx="3529012" cy="1079500"/>
          </a:xfrm>
          <a:prstGeom prst="rect">
            <a:avLst/>
          </a:prstGeom>
          <a:noFill/>
          <a:ln w="12700">
            <a:noFill/>
          </a:ln>
        </p:spPr>
        <p:txBody>
          <a:bodyPr lIns="90488" tIns="44450" rIns="90488" bIns="44450"/>
          <a:lstStyle/>
          <a:p>
            <a:pPr marL="342900" indent="-342900">
              <a:spcBef>
                <a:spcPct val="20000"/>
              </a:spcBef>
              <a:buClr>
                <a:schemeClr val="accent1"/>
              </a:buClr>
              <a:buSzPct val="65000"/>
              <a:buFont typeface="Wingdings" panose="05000000000000000000" pitchFamily="2" charset="2"/>
            </a:pPr>
            <a:r>
              <a:rPr lang="en-US" altLang="zh-CN" sz="2200" dirty="0">
                <a:latin typeface="Times New Roman" panose="02020603050405020304" charset="0"/>
                <a:hlinkClick r:id="rId5"/>
              </a:rPr>
              <a:t>Internet2 </a:t>
            </a:r>
            <a:r>
              <a:rPr lang="en-US" altLang="zh-CN" sz="2200" dirty="0">
                <a:latin typeface="Times New Roman" panose="02020603050405020304" charset="0"/>
              </a:rPr>
              <a:t>traffic statistics</a:t>
            </a:r>
            <a:r>
              <a:rPr lang="en-US" altLang="zh-CN" sz="2600" dirty="0">
                <a:latin typeface="Times New Roman" panose="02020603050405020304" charset="0"/>
              </a:rPr>
              <a:t> </a:t>
            </a:r>
          </a:p>
        </p:txBody>
      </p:sp>
      <p:sp>
        <p:nvSpPr>
          <p:cNvPr id="24591" name="Rectangle 15"/>
          <p:cNvSpPr/>
          <p:nvPr/>
        </p:nvSpPr>
        <p:spPr>
          <a:xfrm>
            <a:off x="4787900" y="1916113"/>
            <a:ext cx="4105275" cy="649287"/>
          </a:xfrm>
          <a:prstGeom prst="rect">
            <a:avLst/>
          </a:prstGeom>
          <a:noFill/>
          <a:ln w="12700">
            <a:noFill/>
          </a:ln>
        </p:spPr>
        <p:txBody>
          <a:bodyPr lIns="90488" tIns="44450" rIns="90488" bIns="44450"/>
          <a:lstStyle/>
          <a:p>
            <a:pPr marL="342900" indent="-342900">
              <a:spcBef>
                <a:spcPct val="20000"/>
              </a:spcBef>
              <a:buClr>
                <a:schemeClr val="accent1"/>
              </a:buClr>
              <a:buSzPct val="65000"/>
              <a:buFont typeface="Wingdings" panose="05000000000000000000" pitchFamily="2" charset="2"/>
            </a:pPr>
            <a:r>
              <a:rPr lang="en-US" altLang="zh-CN" sz="2200" dirty="0">
                <a:latin typeface="Times New Roman" panose="02020603050405020304" charset="0"/>
              </a:rPr>
              <a:t>Eurpoean traffic by Protocol </a:t>
            </a:r>
          </a:p>
        </p:txBody>
      </p:sp>
    </p:spTree>
    <p:extLst>
      <p:ext uri="{BB962C8B-B14F-4D97-AF65-F5344CB8AC3E}">
        <p14:creationId xmlns:p14="http://schemas.microsoft.com/office/powerpoint/2010/main" val="2607409079"/>
      </p:ext>
    </p:extLst>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239621"/>
                                        </p:tgtEl>
                                        <p:attrNameLst>
                                          <p:attrName>style.visibility</p:attrName>
                                        </p:attrNameLst>
                                      </p:cBhvr>
                                      <p:to>
                                        <p:strVal val="visible"/>
                                      </p:to>
                                    </p:set>
                                    <p:anim calcmode="lin" valueType="num">
                                      <p:cBhvr additive="base">
                                        <p:cTn id="7" dur="500" fill="hold"/>
                                        <p:tgtEl>
                                          <p:spTgt spid="239621"/>
                                        </p:tgtEl>
                                        <p:attrNameLst>
                                          <p:attrName>ppt_x</p:attrName>
                                        </p:attrNameLst>
                                      </p:cBhvr>
                                      <p:tavLst>
                                        <p:tav tm="0">
                                          <p:val>
                                            <p:strVal val="0-#ppt_w/2"/>
                                          </p:val>
                                        </p:tav>
                                        <p:tav tm="100000">
                                          <p:val>
                                            <p:strVal val="#ppt_x"/>
                                          </p:val>
                                        </p:tav>
                                      </p:tavLst>
                                    </p:anim>
                                    <p:anim calcmode="lin" valueType="num">
                                      <p:cBhvr additive="base">
                                        <p:cTn id="8" dur="500" fill="hold"/>
                                        <p:tgtEl>
                                          <p:spTgt spid="2396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bject 2"/>
          <p:cNvSpPr/>
          <p:nvPr/>
        </p:nvSpPr>
        <p:spPr>
          <a:xfrm>
            <a:off x="457200" y="6172200"/>
            <a:ext cx="8229600" cy="0"/>
          </a:xfrm>
          <a:custGeom>
            <a:avLst/>
            <a:gdLst/>
            <a:ahLst/>
            <a:cxnLst/>
            <a:rect l="l" t="t" r="r" b="b"/>
            <a:pathLst>
              <a:path w="8229600">
                <a:moveTo>
                  <a:pt x="0" y="0"/>
                </a:moveTo>
                <a:lnTo>
                  <a:pt x="8229600" y="0"/>
                </a:lnTo>
              </a:path>
            </a:pathLst>
          </a:custGeom>
          <a:ln w="19050">
            <a:solidFill>
              <a:srgbClr val="CC9900"/>
            </a:solidFill>
          </a:ln>
        </p:spPr>
        <p:txBody>
          <a:bodyPr wrap="square" lIns="0" tIns="0" rIns="0" bIns="0" rtlCol="0"/>
          <a:lstStyle/>
          <a:p>
            <a:endParaRPr/>
          </a:p>
        </p:txBody>
      </p:sp>
      <p:sp>
        <p:nvSpPr>
          <p:cNvPr id="3" name="object 3"/>
          <p:cNvSpPr txBox="1">
            <a:spLocks noGrp="1"/>
          </p:cNvSpPr>
          <p:nvPr>
            <p:ph type="title"/>
          </p:nvPr>
        </p:nvSpPr>
        <p:spPr>
          <a:xfrm>
            <a:off x="535940" y="280352"/>
            <a:ext cx="2159000" cy="665480"/>
          </a:xfrm>
          <a:prstGeom prst="rect">
            <a:avLst/>
          </a:prstGeom>
        </p:spPr>
        <p:txBody>
          <a:bodyPr vert="horz" wrap="square" lIns="0" tIns="12700" rIns="0" bIns="0" rtlCol="0">
            <a:spAutoFit/>
          </a:bodyPr>
          <a:lstStyle/>
          <a:p>
            <a:pPr marL="12700">
              <a:lnSpc>
                <a:spcPct val="100000"/>
              </a:lnSpc>
              <a:spcBef>
                <a:spcPts val="100"/>
              </a:spcBef>
            </a:pPr>
            <a:r>
              <a:rPr sz="4200" dirty="0">
                <a:solidFill>
                  <a:srgbClr val="006633"/>
                </a:solidFill>
                <a:latin typeface="宋体" panose="02010600030101010101" pitchFamily="2" charset="-122"/>
                <a:cs typeface="宋体" panose="02010600030101010101" pitchFamily="2" charset="-122"/>
              </a:rPr>
              <a:t>引入背景</a:t>
            </a:r>
            <a:endParaRPr sz="4200">
              <a:latin typeface="宋体" panose="02010600030101010101" pitchFamily="2" charset="-122"/>
              <a:cs typeface="宋体" panose="02010600030101010101" pitchFamily="2" charset="-122"/>
            </a:endParaRPr>
          </a:p>
        </p:txBody>
      </p:sp>
      <p:sp>
        <p:nvSpPr>
          <p:cNvPr id="14" name="object 14"/>
          <p:cNvSpPr txBox="1">
            <a:spLocks noGrp="1"/>
          </p:cNvSpPr>
          <p:nvPr>
            <p:ph type="sldNum" sz="quarter" idx="12"/>
          </p:nvPr>
        </p:nvSpPr>
        <p:spPr>
          <a:prstGeom prst="rect">
            <a:avLst/>
          </a:prstGeom>
        </p:spPr>
        <p:txBody>
          <a:bodyPr vert="horz" wrap="square" lIns="0" tIns="0" rIns="0" bIns="0" rtlCol="0">
            <a:spAutoFit/>
          </a:bodyPr>
          <a:lstStyle/>
          <a:p>
            <a:pPr marL="97155">
              <a:lnSpc>
                <a:spcPts val="1375"/>
              </a:lnSpc>
            </a:pPr>
            <a:fld id="{81D60167-4931-47E6-BA6A-407CBD079E47}" type="slidenum">
              <a:rPr smtClean="0"/>
              <a:t>14</a:t>
            </a:fld>
            <a:endParaRPr dirty="0"/>
          </a:p>
        </p:txBody>
      </p:sp>
      <p:sp>
        <p:nvSpPr>
          <p:cNvPr id="4" name="object 4"/>
          <p:cNvSpPr/>
          <p:nvPr/>
        </p:nvSpPr>
        <p:spPr>
          <a:xfrm>
            <a:off x="4573523" y="1929383"/>
            <a:ext cx="2953512" cy="2048256"/>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129283" y="2564892"/>
            <a:ext cx="3228340" cy="1630680"/>
          </a:xfrm>
          <a:custGeom>
            <a:avLst/>
            <a:gdLst/>
            <a:ahLst/>
            <a:cxnLst/>
            <a:rect l="l" t="t" r="r" b="b"/>
            <a:pathLst>
              <a:path w="3228340" h="1630679">
                <a:moveTo>
                  <a:pt x="0" y="0"/>
                </a:moveTo>
                <a:lnTo>
                  <a:pt x="3227831" y="0"/>
                </a:lnTo>
                <a:lnTo>
                  <a:pt x="3227831" y="1630679"/>
                </a:lnTo>
                <a:lnTo>
                  <a:pt x="0" y="1630679"/>
                </a:lnTo>
                <a:lnTo>
                  <a:pt x="0" y="0"/>
                </a:lnTo>
                <a:close/>
              </a:path>
            </a:pathLst>
          </a:custGeom>
          <a:solidFill>
            <a:srgbClr val="CC9900"/>
          </a:solidFill>
        </p:spPr>
        <p:txBody>
          <a:bodyPr wrap="square" lIns="0" tIns="0" rIns="0" bIns="0" rtlCol="0"/>
          <a:lstStyle/>
          <a:p>
            <a:endParaRPr/>
          </a:p>
        </p:txBody>
      </p:sp>
      <p:sp>
        <p:nvSpPr>
          <p:cNvPr id="6" name="object 6"/>
          <p:cNvSpPr/>
          <p:nvPr/>
        </p:nvSpPr>
        <p:spPr>
          <a:xfrm>
            <a:off x="1123950" y="2560637"/>
            <a:ext cx="3238500" cy="1640205"/>
          </a:xfrm>
          <a:custGeom>
            <a:avLst/>
            <a:gdLst/>
            <a:ahLst/>
            <a:cxnLst/>
            <a:rect l="l" t="t" r="r" b="b"/>
            <a:pathLst>
              <a:path w="3238500" h="1640204">
                <a:moveTo>
                  <a:pt x="3238500" y="1639887"/>
                </a:moveTo>
                <a:lnTo>
                  <a:pt x="0" y="1639887"/>
                </a:lnTo>
                <a:lnTo>
                  <a:pt x="0" y="0"/>
                </a:lnTo>
                <a:lnTo>
                  <a:pt x="3238500" y="0"/>
                </a:lnTo>
                <a:lnTo>
                  <a:pt x="3238500" y="4762"/>
                </a:lnTo>
                <a:lnTo>
                  <a:pt x="9525" y="4762"/>
                </a:lnTo>
                <a:lnTo>
                  <a:pt x="4762" y="9525"/>
                </a:lnTo>
                <a:lnTo>
                  <a:pt x="9525" y="9525"/>
                </a:lnTo>
                <a:lnTo>
                  <a:pt x="9525" y="1630362"/>
                </a:lnTo>
                <a:lnTo>
                  <a:pt x="4762" y="1630362"/>
                </a:lnTo>
                <a:lnTo>
                  <a:pt x="9525" y="1635125"/>
                </a:lnTo>
                <a:lnTo>
                  <a:pt x="3238500" y="1635125"/>
                </a:lnTo>
                <a:lnTo>
                  <a:pt x="3238500" y="1639887"/>
                </a:lnTo>
                <a:close/>
              </a:path>
              <a:path w="3238500" h="1640204">
                <a:moveTo>
                  <a:pt x="9525" y="9525"/>
                </a:moveTo>
                <a:lnTo>
                  <a:pt x="4762" y="9525"/>
                </a:lnTo>
                <a:lnTo>
                  <a:pt x="9525" y="4762"/>
                </a:lnTo>
                <a:lnTo>
                  <a:pt x="9525" y="9525"/>
                </a:lnTo>
                <a:close/>
              </a:path>
              <a:path w="3238500" h="1640204">
                <a:moveTo>
                  <a:pt x="3228975" y="9525"/>
                </a:moveTo>
                <a:lnTo>
                  <a:pt x="9525" y="9525"/>
                </a:lnTo>
                <a:lnTo>
                  <a:pt x="9525" y="4762"/>
                </a:lnTo>
                <a:lnTo>
                  <a:pt x="3228975" y="4762"/>
                </a:lnTo>
                <a:lnTo>
                  <a:pt x="3228975" y="9525"/>
                </a:lnTo>
                <a:close/>
              </a:path>
              <a:path w="3238500" h="1640204">
                <a:moveTo>
                  <a:pt x="3228975" y="1635125"/>
                </a:moveTo>
                <a:lnTo>
                  <a:pt x="3228975" y="4762"/>
                </a:lnTo>
                <a:lnTo>
                  <a:pt x="3233737" y="9525"/>
                </a:lnTo>
                <a:lnTo>
                  <a:pt x="3238500" y="9525"/>
                </a:lnTo>
                <a:lnTo>
                  <a:pt x="3238500" y="1630362"/>
                </a:lnTo>
                <a:lnTo>
                  <a:pt x="3233737" y="1630362"/>
                </a:lnTo>
                <a:lnTo>
                  <a:pt x="3228975" y="1635125"/>
                </a:lnTo>
                <a:close/>
              </a:path>
              <a:path w="3238500" h="1640204">
                <a:moveTo>
                  <a:pt x="3238500" y="9525"/>
                </a:moveTo>
                <a:lnTo>
                  <a:pt x="3233737" y="9525"/>
                </a:lnTo>
                <a:lnTo>
                  <a:pt x="3228975" y="4762"/>
                </a:lnTo>
                <a:lnTo>
                  <a:pt x="3238500" y="4762"/>
                </a:lnTo>
                <a:lnTo>
                  <a:pt x="3238500" y="9525"/>
                </a:lnTo>
                <a:close/>
              </a:path>
              <a:path w="3238500" h="1640204">
                <a:moveTo>
                  <a:pt x="9525" y="1635125"/>
                </a:moveTo>
                <a:lnTo>
                  <a:pt x="4762" y="1630362"/>
                </a:lnTo>
                <a:lnTo>
                  <a:pt x="9525" y="1630362"/>
                </a:lnTo>
                <a:lnTo>
                  <a:pt x="9525" y="1635125"/>
                </a:lnTo>
                <a:close/>
              </a:path>
              <a:path w="3238500" h="1640204">
                <a:moveTo>
                  <a:pt x="3228975" y="1635125"/>
                </a:moveTo>
                <a:lnTo>
                  <a:pt x="9525" y="1635125"/>
                </a:lnTo>
                <a:lnTo>
                  <a:pt x="9525" y="1630362"/>
                </a:lnTo>
                <a:lnTo>
                  <a:pt x="3228975" y="1630362"/>
                </a:lnTo>
                <a:lnTo>
                  <a:pt x="3228975" y="1635125"/>
                </a:lnTo>
                <a:close/>
              </a:path>
              <a:path w="3238500" h="1640204">
                <a:moveTo>
                  <a:pt x="3238500" y="1635125"/>
                </a:moveTo>
                <a:lnTo>
                  <a:pt x="3228975" y="1635125"/>
                </a:lnTo>
                <a:lnTo>
                  <a:pt x="3233737" y="1630362"/>
                </a:lnTo>
                <a:lnTo>
                  <a:pt x="3238500" y="1630362"/>
                </a:lnTo>
                <a:lnTo>
                  <a:pt x="3238500" y="1635125"/>
                </a:lnTo>
                <a:close/>
              </a:path>
            </a:pathLst>
          </a:custGeom>
          <a:solidFill>
            <a:srgbClr val="000000"/>
          </a:solidFill>
        </p:spPr>
        <p:txBody>
          <a:bodyPr wrap="square" lIns="0" tIns="0" rIns="0" bIns="0" rtlCol="0"/>
          <a:lstStyle/>
          <a:p>
            <a:endParaRPr/>
          </a:p>
        </p:txBody>
      </p:sp>
      <p:sp>
        <p:nvSpPr>
          <p:cNvPr id="7" name="object 7"/>
          <p:cNvSpPr/>
          <p:nvPr/>
        </p:nvSpPr>
        <p:spPr>
          <a:xfrm>
            <a:off x="4701540" y="4233671"/>
            <a:ext cx="2967227" cy="2057400"/>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188719" y="4581144"/>
            <a:ext cx="3385185" cy="1369060"/>
          </a:xfrm>
          <a:custGeom>
            <a:avLst/>
            <a:gdLst/>
            <a:ahLst/>
            <a:cxnLst/>
            <a:rect l="l" t="t" r="r" b="b"/>
            <a:pathLst>
              <a:path w="3385185" h="1369060">
                <a:moveTo>
                  <a:pt x="0" y="0"/>
                </a:moveTo>
                <a:lnTo>
                  <a:pt x="3384804" y="0"/>
                </a:lnTo>
                <a:lnTo>
                  <a:pt x="3384804" y="1368552"/>
                </a:lnTo>
                <a:lnTo>
                  <a:pt x="0" y="1368552"/>
                </a:lnTo>
                <a:lnTo>
                  <a:pt x="0" y="0"/>
                </a:lnTo>
                <a:close/>
              </a:path>
            </a:pathLst>
          </a:custGeom>
          <a:solidFill>
            <a:srgbClr val="CC9900"/>
          </a:solidFill>
        </p:spPr>
        <p:txBody>
          <a:bodyPr wrap="square" lIns="0" tIns="0" rIns="0" bIns="0" rtlCol="0"/>
          <a:lstStyle/>
          <a:p>
            <a:endParaRPr/>
          </a:p>
        </p:txBody>
      </p:sp>
      <p:sp>
        <p:nvSpPr>
          <p:cNvPr id="9" name="object 9"/>
          <p:cNvSpPr/>
          <p:nvPr/>
        </p:nvSpPr>
        <p:spPr>
          <a:xfrm>
            <a:off x="1184275" y="4576762"/>
            <a:ext cx="3394075" cy="1377950"/>
          </a:xfrm>
          <a:custGeom>
            <a:avLst/>
            <a:gdLst/>
            <a:ahLst/>
            <a:cxnLst/>
            <a:rect l="l" t="t" r="r" b="b"/>
            <a:pathLst>
              <a:path w="3394075" h="1377950">
                <a:moveTo>
                  <a:pt x="3394075" y="1377950"/>
                </a:moveTo>
                <a:lnTo>
                  <a:pt x="0" y="1377950"/>
                </a:lnTo>
                <a:lnTo>
                  <a:pt x="0" y="0"/>
                </a:lnTo>
                <a:lnTo>
                  <a:pt x="3394075" y="0"/>
                </a:lnTo>
                <a:lnTo>
                  <a:pt x="3394075" y="4762"/>
                </a:lnTo>
                <a:lnTo>
                  <a:pt x="9525" y="4762"/>
                </a:lnTo>
                <a:lnTo>
                  <a:pt x="4762" y="9525"/>
                </a:lnTo>
                <a:lnTo>
                  <a:pt x="9525" y="9525"/>
                </a:lnTo>
                <a:lnTo>
                  <a:pt x="9525" y="1368425"/>
                </a:lnTo>
                <a:lnTo>
                  <a:pt x="4762" y="1368425"/>
                </a:lnTo>
                <a:lnTo>
                  <a:pt x="9525" y="1373187"/>
                </a:lnTo>
                <a:lnTo>
                  <a:pt x="3394075" y="1373187"/>
                </a:lnTo>
                <a:lnTo>
                  <a:pt x="3394075" y="1377950"/>
                </a:lnTo>
                <a:close/>
              </a:path>
              <a:path w="3394075" h="1377950">
                <a:moveTo>
                  <a:pt x="9525" y="9525"/>
                </a:moveTo>
                <a:lnTo>
                  <a:pt x="4762" y="9525"/>
                </a:lnTo>
                <a:lnTo>
                  <a:pt x="9525" y="4762"/>
                </a:lnTo>
                <a:lnTo>
                  <a:pt x="9525" y="9525"/>
                </a:lnTo>
                <a:close/>
              </a:path>
              <a:path w="3394075" h="1377950">
                <a:moveTo>
                  <a:pt x="3384550" y="9525"/>
                </a:moveTo>
                <a:lnTo>
                  <a:pt x="9525" y="9525"/>
                </a:lnTo>
                <a:lnTo>
                  <a:pt x="9525" y="4762"/>
                </a:lnTo>
                <a:lnTo>
                  <a:pt x="3384550" y="4762"/>
                </a:lnTo>
                <a:lnTo>
                  <a:pt x="3384550" y="9525"/>
                </a:lnTo>
                <a:close/>
              </a:path>
              <a:path w="3394075" h="1377950">
                <a:moveTo>
                  <a:pt x="3384550" y="1373187"/>
                </a:moveTo>
                <a:lnTo>
                  <a:pt x="3384550" y="4762"/>
                </a:lnTo>
                <a:lnTo>
                  <a:pt x="3389312" y="9525"/>
                </a:lnTo>
                <a:lnTo>
                  <a:pt x="3394075" y="9525"/>
                </a:lnTo>
                <a:lnTo>
                  <a:pt x="3394075" y="1368425"/>
                </a:lnTo>
                <a:lnTo>
                  <a:pt x="3389312" y="1368425"/>
                </a:lnTo>
                <a:lnTo>
                  <a:pt x="3384550" y="1373187"/>
                </a:lnTo>
                <a:close/>
              </a:path>
              <a:path w="3394075" h="1377950">
                <a:moveTo>
                  <a:pt x="3394075" y="9525"/>
                </a:moveTo>
                <a:lnTo>
                  <a:pt x="3389312" y="9525"/>
                </a:lnTo>
                <a:lnTo>
                  <a:pt x="3384550" y="4762"/>
                </a:lnTo>
                <a:lnTo>
                  <a:pt x="3394075" y="4762"/>
                </a:lnTo>
                <a:lnTo>
                  <a:pt x="3394075" y="9525"/>
                </a:lnTo>
                <a:close/>
              </a:path>
              <a:path w="3394075" h="1377950">
                <a:moveTo>
                  <a:pt x="9525" y="1373187"/>
                </a:moveTo>
                <a:lnTo>
                  <a:pt x="4762" y="1368425"/>
                </a:lnTo>
                <a:lnTo>
                  <a:pt x="9525" y="1368425"/>
                </a:lnTo>
                <a:lnTo>
                  <a:pt x="9525" y="1373187"/>
                </a:lnTo>
                <a:close/>
              </a:path>
              <a:path w="3394075" h="1377950">
                <a:moveTo>
                  <a:pt x="3384550" y="1373187"/>
                </a:moveTo>
                <a:lnTo>
                  <a:pt x="9525" y="1373187"/>
                </a:lnTo>
                <a:lnTo>
                  <a:pt x="9525" y="1368425"/>
                </a:lnTo>
                <a:lnTo>
                  <a:pt x="3384550" y="1368425"/>
                </a:lnTo>
                <a:lnTo>
                  <a:pt x="3384550" y="1373187"/>
                </a:lnTo>
                <a:close/>
              </a:path>
              <a:path w="3394075" h="1377950">
                <a:moveTo>
                  <a:pt x="3394075" y="1373187"/>
                </a:moveTo>
                <a:lnTo>
                  <a:pt x="3384550" y="1373187"/>
                </a:lnTo>
                <a:lnTo>
                  <a:pt x="3389312" y="1368425"/>
                </a:lnTo>
                <a:lnTo>
                  <a:pt x="3394075" y="1368425"/>
                </a:lnTo>
                <a:lnTo>
                  <a:pt x="3394075" y="1373187"/>
                </a:lnTo>
                <a:close/>
              </a:path>
            </a:pathLst>
          </a:custGeom>
          <a:solidFill>
            <a:srgbClr val="000000"/>
          </a:solidFill>
        </p:spPr>
        <p:txBody>
          <a:bodyPr wrap="square" lIns="0" tIns="0" rIns="0" bIns="0" rtlCol="0"/>
          <a:lstStyle/>
          <a:p>
            <a:endParaRPr/>
          </a:p>
        </p:txBody>
      </p:sp>
      <p:sp>
        <p:nvSpPr>
          <p:cNvPr id="10" name="object 10"/>
          <p:cNvSpPr txBox="1"/>
          <p:nvPr/>
        </p:nvSpPr>
        <p:spPr>
          <a:xfrm>
            <a:off x="762952" y="1684972"/>
            <a:ext cx="7232015" cy="4191635"/>
          </a:xfrm>
          <a:prstGeom prst="rect">
            <a:avLst/>
          </a:prstGeom>
        </p:spPr>
        <p:txBody>
          <a:bodyPr vert="horz" wrap="square" lIns="0" tIns="70485" rIns="0" bIns="0" rtlCol="0">
            <a:spAutoFit/>
          </a:bodyPr>
          <a:lstStyle/>
          <a:p>
            <a:pPr marL="355600" marR="5080" indent="-342900">
              <a:lnSpc>
                <a:spcPct val="80000"/>
              </a:lnSpc>
              <a:spcBef>
                <a:spcPts val="555"/>
              </a:spcBef>
              <a:buClr>
                <a:srgbClr val="CC9900"/>
              </a:buClr>
              <a:buSzPct val="63000"/>
              <a:buFont typeface="Wingdings" panose="05000000000000000000"/>
              <a:buChar char=""/>
              <a:tabLst>
                <a:tab pos="354965" algn="l"/>
                <a:tab pos="355600" algn="l"/>
              </a:tabLst>
            </a:pPr>
            <a:r>
              <a:rPr sz="1900" dirty="0">
                <a:latin typeface="宋体" panose="02010600030101010101" pitchFamily="2" charset="-122"/>
                <a:cs typeface="宋体" panose="02010600030101010101" pitchFamily="2" charset="-122"/>
              </a:rPr>
              <a:t>对等网络，也称为</a:t>
            </a:r>
            <a:r>
              <a:rPr sz="1900" spc="-5" dirty="0">
                <a:latin typeface="Times New Roman" panose="02020603050405020304"/>
                <a:cs typeface="Times New Roman" panose="02020603050405020304"/>
              </a:rPr>
              <a:t>P2P</a:t>
            </a:r>
            <a:r>
              <a:rPr sz="1900" dirty="0">
                <a:latin typeface="宋体" panose="02010600030101010101" pitchFamily="2" charset="-122"/>
                <a:cs typeface="宋体" panose="02010600030101010101" pitchFamily="2" charset="-122"/>
              </a:rPr>
              <a:t>网络</a:t>
            </a:r>
            <a:r>
              <a:rPr sz="1900" spc="-5" dirty="0">
                <a:latin typeface="宋体" panose="02010600030101010101" pitchFamily="2" charset="-122"/>
                <a:cs typeface="宋体" panose="02010600030101010101" pitchFamily="2" charset="-122"/>
              </a:rPr>
              <a:t>（</a:t>
            </a:r>
            <a:r>
              <a:rPr sz="1900" spc="-5" dirty="0">
                <a:latin typeface="Times New Roman" panose="02020603050405020304"/>
                <a:cs typeface="Times New Roman" panose="02020603050405020304"/>
              </a:rPr>
              <a:t>Peer</a:t>
            </a:r>
            <a:r>
              <a:rPr sz="1900" spc="-25" dirty="0">
                <a:latin typeface="Times New Roman" panose="02020603050405020304"/>
                <a:cs typeface="Times New Roman" panose="02020603050405020304"/>
              </a:rPr>
              <a:t> </a:t>
            </a:r>
            <a:r>
              <a:rPr sz="1900" spc="-5" dirty="0">
                <a:latin typeface="Times New Roman" panose="02020603050405020304"/>
                <a:cs typeface="Times New Roman" panose="02020603050405020304"/>
              </a:rPr>
              <a:t>to</a:t>
            </a:r>
            <a:r>
              <a:rPr sz="1900" spc="-25" dirty="0">
                <a:latin typeface="Times New Roman" panose="02020603050405020304"/>
                <a:cs typeface="Times New Roman" panose="02020603050405020304"/>
              </a:rPr>
              <a:t> </a:t>
            </a:r>
            <a:r>
              <a:rPr sz="1900" spc="-5" dirty="0">
                <a:latin typeface="Times New Roman" panose="02020603050405020304"/>
                <a:cs typeface="Times New Roman" panose="02020603050405020304"/>
              </a:rPr>
              <a:t>Peer</a:t>
            </a:r>
            <a:r>
              <a:rPr sz="1900" spc="-5" dirty="0">
                <a:latin typeface="宋体" panose="02010600030101010101" pitchFamily="2" charset="-122"/>
                <a:cs typeface="宋体" panose="02010600030101010101" pitchFamily="2" charset="-122"/>
              </a:rPr>
              <a:t>），</a:t>
            </a:r>
            <a:r>
              <a:rPr sz="1900" dirty="0">
                <a:latin typeface="宋体" panose="02010600030101010101" pitchFamily="2" charset="-122"/>
                <a:cs typeface="宋体" panose="02010600030101010101" pitchFamily="2" charset="-122"/>
              </a:rPr>
              <a:t>主要有两个原因导</a:t>
            </a:r>
            <a:r>
              <a:rPr sz="1900" spc="-5" dirty="0">
                <a:latin typeface="宋体" panose="02010600030101010101" pitchFamily="2" charset="-122"/>
                <a:cs typeface="宋体" panose="02010600030101010101" pitchFamily="2" charset="-122"/>
              </a:rPr>
              <a:t>致 </a:t>
            </a:r>
            <a:r>
              <a:rPr sz="1900" spc="-5" dirty="0">
                <a:latin typeface="Times New Roman" panose="02020603050405020304"/>
                <a:cs typeface="Times New Roman" panose="02020603050405020304"/>
              </a:rPr>
              <a:t>P2P</a:t>
            </a:r>
            <a:r>
              <a:rPr sz="1900" dirty="0">
                <a:latin typeface="宋体" panose="02010600030101010101" pitchFamily="2" charset="-122"/>
                <a:cs typeface="宋体" panose="02010600030101010101" pitchFamily="2" charset="-122"/>
              </a:rPr>
              <a:t>网络的引</a:t>
            </a:r>
            <a:r>
              <a:rPr sz="1900" spc="-5" dirty="0">
                <a:latin typeface="宋体" panose="02010600030101010101" pitchFamily="2" charset="-122"/>
                <a:cs typeface="宋体" panose="02010600030101010101" pitchFamily="2" charset="-122"/>
              </a:rPr>
              <a:t>入</a:t>
            </a:r>
            <a:endParaRPr sz="1900">
              <a:latin typeface="宋体" panose="02010600030101010101" pitchFamily="2" charset="-122"/>
              <a:cs typeface="宋体" panose="02010600030101010101" pitchFamily="2" charset="-122"/>
            </a:endParaRPr>
          </a:p>
          <a:p>
            <a:pPr marL="682625" lvl="1" indent="-326390">
              <a:lnSpc>
                <a:spcPct val="100000"/>
              </a:lnSpc>
              <a:spcBef>
                <a:spcPts val="10"/>
              </a:spcBef>
              <a:buClr>
                <a:srgbClr val="3A812E"/>
              </a:buClr>
              <a:buSzPct val="59000"/>
              <a:buFont typeface="Wingdings" panose="05000000000000000000"/>
              <a:buChar char=""/>
              <a:tabLst>
                <a:tab pos="681990" algn="l"/>
                <a:tab pos="682625" algn="l"/>
              </a:tabLst>
            </a:pPr>
            <a:r>
              <a:rPr sz="1700" dirty="0">
                <a:latin typeface="宋体" panose="02010600030101010101" pitchFamily="2" charset="-122"/>
                <a:cs typeface="宋体" panose="02010600030101010101" pitchFamily="2" charset="-122"/>
              </a:rPr>
              <a:t>传统客户</a:t>
            </a:r>
            <a:r>
              <a:rPr sz="1700" spc="-5" dirty="0">
                <a:latin typeface="Arial" panose="020B0604020202020204"/>
                <a:cs typeface="Arial" panose="020B0604020202020204"/>
              </a:rPr>
              <a:t>/</a:t>
            </a:r>
            <a:r>
              <a:rPr sz="1700" dirty="0">
                <a:latin typeface="宋体" panose="02010600030101010101" pitchFamily="2" charset="-122"/>
                <a:cs typeface="宋体" panose="02010600030101010101" pitchFamily="2" charset="-122"/>
              </a:rPr>
              <a:t>服务器模式的不</a:t>
            </a:r>
            <a:r>
              <a:rPr sz="1700" spc="5" dirty="0">
                <a:latin typeface="宋体" panose="02010600030101010101" pitchFamily="2" charset="-122"/>
                <a:cs typeface="宋体" panose="02010600030101010101" pitchFamily="2" charset="-122"/>
              </a:rPr>
              <a:t>足</a:t>
            </a:r>
            <a:endParaRPr sz="1700">
              <a:latin typeface="宋体" panose="02010600030101010101" pitchFamily="2" charset="-122"/>
              <a:cs typeface="宋体" panose="02010600030101010101" pitchFamily="2" charset="-122"/>
            </a:endParaRPr>
          </a:p>
          <a:p>
            <a:pPr marL="800100" marR="3768090" lvl="2" indent="-342900" algn="just">
              <a:lnSpc>
                <a:spcPct val="100000"/>
              </a:lnSpc>
              <a:spcBef>
                <a:spcPts val="1250"/>
              </a:spcBef>
              <a:buFont typeface="Arial" panose="020B0604020202020204"/>
              <a:buAutoNum type="arabicPeriod"/>
              <a:tabLst>
                <a:tab pos="800100" algn="l"/>
              </a:tabLst>
            </a:pPr>
            <a:r>
              <a:rPr sz="1600" b="1" dirty="0">
                <a:latin typeface="宋体" panose="02010600030101010101" pitchFamily="2" charset="-122"/>
                <a:cs typeface="宋体" panose="02010600030101010101" pitchFamily="2" charset="-122"/>
              </a:rPr>
              <a:t>瓶颈问题：服务器的带宽、</a:t>
            </a:r>
            <a:r>
              <a:rPr sz="1600" b="1" spc="-10" dirty="0">
                <a:latin typeface="宋体" panose="02010600030101010101" pitchFamily="2" charset="-122"/>
                <a:cs typeface="宋体" panose="02010600030101010101" pitchFamily="2" charset="-122"/>
              </a:rPr>
              <a:t>存 </a:t>
            </a:r>
            <a:r>
              <a:rPr sz="1600" b="1" dirty="0">
                <a:latin typeface="宋体" panose="02010600030101010101" pitchFamily="2" charset="-122"/>
                <a:cs typeface="宋体" panose="02010600030101010101" pitchFamily="2" charset="-122"/>
              </a:rPr>
              <a:t>储、计算等资源受限，容易</a:t>
            </a:r>
            <a:r>
              <a:rPr sz="1600" b="1" spc="-10" dirty="0">
                <a:latin typeface="宋体" panose="02010600030101010101" pitchFamily="2" charset="-122"/>
                <a:cs typeface="宋体" panose="02010600030101010101" pitchFamily="2" charset="-122"/>
              </a:rPr>
              <a:t>成 </a:t>
            </a:r>
            <a:r>
              <a:rPr sz="1600" b="1" dirty="0">
                <a:latin typeface="宋体" panose="02010600030101010101" pitchFamily="2" charset="-122"/>
                <a:cs typeface="宋体" panose="02010600030101010101" pitchFamily="2" charset="-122"/>
              </a:rPr>
              <a:t>为网络瓶</a:t>
            </a:r>
            <a:r>
              <a:rPr sz="1600" b="1" spc="-15" dirty="0">
                <a:latin typeface="宋体" panose="02010600030101010101" pitchFamily="2" charset="-122"/>
                <a:cs typeface="宋体" panose="02010600030101010101" pitchFamily="2" charset="-122"/>
              </a:rPr>
              <a:t>颈</a:t>
            </a:r>
            <a:endParaRPr sz="1600">
              <a:latin typeface="宋体" panose="02010600030101010101" pitchFamily="2" charset="-122"/>
              <a:cs typeface="宋体" panose="02010600030101010101" pitchFamily="2" charset="-122"/>
            </a:endParaRPr>
          </a:p>
          <a:p>
            <a:pPr marL="800100" marR="3768090" lvl="2" indent="-342900" algn="just">
              <a:lnSpc>
                <a:spcPct val="100000"/>
              </a:lnSpc>
              <a:buFont typeface="Arial" panose="020B0604020202020204"/>
              <a:buAutoNum type="arabicPeriod"/>
              <a:tabLst>
                <a:tab pos="800100" algn="l"/>
              </a:tabLst>
            </a:pPr>
            <a:r>
              <a:rPr sz="1600" b="1" dirty="0">
                <a:latin typeface="宋体" panose="02010600030101010101" pitchFamily="2" charset="-122"/>
                <a:cs typeface="宋体" panose="02010600030101010101" pitchFamily="2" charset="-122"/>
              </a:rPr>
              <a:t>单点失效问题：服务器是整</a:t>
            </a:r>
            <a:r>
              <a:rPr sz="1600" b="1" spc="-10" dirty="0">
                <a:latin typeface="宋体" panose="02010600030101010101" pitchFamily="2" charset="-122"/>
                <a:cs typeface="宋体" panose="02010600030101010101" pitchFamily="2" charset="-122"/>
              </a:rPr>
              <a:t>个 </a:t>
            </a:r>
            <a:r>
              <a:rPr sz="1600" b="1" dirty="0">
                <a:latin typeface="宋体" panose="02010600030101010101" pitchFamily="2" charset="-122"/>
                <a:cs typeface="宋体" panose="02010600030101010101" pitchFamily="2" charset="-122"/>
              </a:rPr>
              <a:t>网络的中心，失效将会导致</a:t>
            </a:r>
            <a:r>
              <a:rPr sz="1600" b="1" spc="-10" dirty="0">
                <a:latin typeface="宋体" panose="02010600030101010101" pitchFamily="2" charset="-122"/>
                <a:cs typeface="宋体" panose="02010600030101010101" pitchFamily="2" charset="-122"/>
              </a:rPr>
              <a:t>服 </a:t>
            </a:r>
            <a:r>
              <a:rPr sz="1600" b="1" dirty="0">
                <a:latin typeface="宋体" panose="02010600030101010101" pitchFamily="2" charset="-122"/>
                <a:cs typeface="宋体" panose="02010600030101010101" pitchFamily="2" charset="-122"/>
              </a:rPr>
              <a:t>务无法访</a:t>
            </a:r>
            <a:r>
              <a:rPr sz="1600" b="1" spc="-15" dirty="0">
                <a:latin typeface="宋体" panose="02010600030101010101" pitchFamily="2" charset="-122"/>
                <a:cs typeface="宋体" panose="02010600030101010101" pitchFamily="2" charset="-122"/>
              </a:rPr>
              <a:t>问</a:t>
            </a:r>
            <a:endParaRPr sz="1600">
              <a:latin typeface="宋体" panose="02010600030101010101" pitchFamily="2" charset="-122"/>
              <a:cs typeface="宋体" panose="02010600030101010101" pitchFamily="2" charset="-122"/>
            </a:endParaRPr>
          </a:p>
          <a:p>
            <a:pPr lvl="2">
              <a:lnSpc>
                <a:spcPct val="100000"/>
              </a:lnSpc>
              <a:spcBef>
                <a:spcPts val="20"/>
              </a:spcBef>
              <a:buFont typeface="Arial" panose="020B0604020202020204"/>
              <a:buAutoNum type="arabicPeriod"/>
            </a:pPr>
            <a:endParaRPr sz="1250">
              <a:latin typeface="Times New Roman" panose="02020603050405020304"/>
              <a:cs typeface="Times New Roman" panose="02020603050405020304"/>
            </a:endParaRPr>
          </a:p>
          <a:p>
            <a:pPr marL="682625" lvl="1" indent="-326390">
              <a:lnSpc>
                <a:spcPct val="100000"/>
              </a:lnSpc>
              <a:buClr>
                <a:srgbClr val="3A812E"/>
              </a:buClr>
              <a:buSzPct val="59000"/>
              <a:buFont typeface="Wingdings" panose="05000000000000000000"/>
              <a:buChar char=""/>
              <a:tabLst>
                <a:tab pos="681990" algn="l"/>
                <a:tab pos="682625" algn="l"/>
              </a:tabLst>
            </a:pPr>
            <a:r>
              <a:rPr sz="1700" dirty="0">
                <a:latin typeface="宋体" panose="02010600030101010101" pitchFamily="2" charset="-122"/>
                <a:cs typeface="宋体" panose="02010600030101010101" pitchFamily="2" charset="-122"/>
              </a:rPr>
              <a:t>网络边缘闲置资源利用的需</a:t>
            </a:r>
            <a:r>
              <a:rPr sz="1700" spc="5" dirty="0">
                <a:latin typeface="宋体" panose="02010600030101010101" pitchFamily="2" charset="-122"/>
                <a:cs typeface="宋体" panose="02010600030101010101" pitchFamily="2" charset="-122"/>
              </a:rPr>
              <a:t>求</a:t>
            </a:r>
            <a:endParaRPr sz="1700">
              <a:latin typeface="宋体" panose="02010600030101010101" pitchFamily="2" charset="-122"/>
              <a:cs typeface="宋体" panose="02010600030101010101" pitchFamily="2" charset="-122"/>
            </a:endParaRPr>
          </a:p>
          <a:p>
            <a:pPr marL="517525" marR="3573780">
              <a:lnSpc>
                <a:spcPct val="100000"/>
              </a:lnSpc>
              <a:spcBef>
                <a:spcPts val="800"/>
              </a:spcBef>
            </a:pPr>
            <a:r>
              <a:rPr sz="1600" b="1" dirty="0">
                <a:latin typeface="宋体" panose="02010600030101010101" pitchFamily="2" charset="-122"/>
                <a:cs typeface="宋体" panose="02010600030101010101" pitchFamily="2" charset="-122"/>
              </a:rPr>
              <a:t>随着计算技术的发展</a:t>
            </a:r>
            <a:r>
              <a:rPr sz="1600" b="1" spc="-5" dirty="0">
                <a:latin typeface="Arial" panose="020B0604020202020204"/>
                <a:cs typeface="Arial" panose="020B0604020202020204"/>
              </a:rPr>
              <a:t>,</a:t>
            </a:r>
            <a:r>
              <a:rPr sz="1600" b="1" dirty="0">
                <a:latin typeface="宋体" panose="02010600030101010101" pitchFamily="2" charset="-122"/>
                <a:cs typeface="宋体" panose="02010600030101010101" pitchFamily="2" charset="-122"/>
              </a:rPr>
              <a:t>位于</a:t>
            </a:r>
            <a:r>
              <a:rPr sz="1600" b="1" spc="-5" dirty="0">
                <a:latin typeface="Arial" panose="020B0604020202020204"/>
                <a:cs typeface="Arial" panose="020B0604020202020204"/>
              </a:rPr>
              <a:t>Internet  </a:t>
            </a:r>
            <a:r>
              <a:rPr sz="1600" b="1" dirty="0">
                <a:latin typeface="宋体" panose="02010600030101010101" pitchFamily="2" charset="-122"/>
                <a:cs typeface="宋体" panose="02010600030101010101" pitchFamily="2" charset="-122"/>
              </a:rPr>
              <a:t>边缘的接入设备</a:t>
            </a:r>
            <a:r>
              <a:rPr sz="1600" b="1" spc="-5" dirty="0">
                <a:latin typeface="Arial" panose="020B0604020202020204"/>
                <a:cs typeface="Arial" panose="020B0604020202020204"/>
              </a:rPr>
              <a:t>(</a:t>
            </a:r>
            <a:r>
              <a:rPr sz="1600" b="1" dirty="0">
                <a:latin typeface="宋体" panose="02010600030101010101" pitchFamily="2" charset="-122"/>
                <a:cs typeface="宋体" panose="02010600030101010101" pitchFamily="2" charset="-122"/>
              </a:rPr>
              <a:t>也就是网络的最</a:t>
            </a:r>
            <a:r>
              <a:rPr sz="1600" b="1" spc="-10" dirty="0">
                <a:latin typeface="宋体" panose="02010600030101010101" pitchFamily="2" charset="-122"/>
                <a:cs typeface="宋体" panose="02010600030101010101" pitchFamily="2" charset="-122"/>
              </a:rPr>
              <a:t>终 </a:t>
            </a:r>
            <a:r>
              <a:rPr sz="1600" b="1" dirty="0">
                <a:latin typeface="宋体" panose="02010600030101010101" pitchFamily="2" charset="-122"/>
                <a:cs typeface="宋体" panose="02010600030101010101" pitchFamily="2" charset="-122"/>
              </a:rPr>
              <a:t>用户</a:t>
            </a:r>
            <a:r>
              <a:rPr sz="1600" b="1" spc="-5" dirty="0">
                <a:latin typeface="Arial" panose="020B0604020202020204"/>
                <a:cs typeface="Arial" panose="020B0604020202020204"/>
              </a:rPr>
              <a:t>)</a:t>
            </a:r>
            <a:r>
              <a:rPr sz="1600" b="1" dirty="0">
                <a:latin typeface="宋体" panose="02010600030101010101" pitchFamily="2" charset="-122"/>
                <a:cs typeface="宋体" panose="02010600030101010101" pitchFamily="2" charset="-122"/>
              </a:rPr>
              <a:t>拥有越来越强的计算、存储</a:t>
            </a:r>
            <a:r>
              <a:rPr sz="1600" b="1" spc="-10" dirty="0">
                <a:latin typeface="宋体" panose="02010600030101010101" pitchFamily="2" charset="-122"/>
                <a:cs typeface="宋体" panose="02010600030101010101" pitchFamily="2" charset="-122"/>
              </a:rPr>
              <a:t>等 </a:t>
            </a:r>
            <a:r>
              <a:rPr sz="1600" b="1" dirty="0">
                <a:latin typeface="宋体" panose="02010600030101010101" pitchFamily="2" charset="-122"/>
                <a:cs typeface="宋体" panose="02010600030101010101" pitchFamily="2" charset="-122"/>
              </a:rPr>
              <a:t>能力，传统的网络结构无法有效</a:t>
            </a:r>
            <a:r>
              <a:rPr sz="1600" b="1" spc="-15" dirty="0">
                <a:latin typeface="宋体" panose="02010600030101010101" pitchFamily="2" charset="-122"/>
                <a:cs typeface="宋体" panose="02010600030101010101" pitchFamily="2" charset="-122"/>
              </a:rPr>
              <a:t>地 </a:t>
            </a:r>
            <a:r>
              <a:rPr sz="1600" b="1" dirty="0">
                <a:latin typeface="宋体" panose="02010600030101010101" pitchFamily="2" charset="-122"/>
                <a:cs typeface="宋体" panose="02010600030101010101" pitchFamily="2" charset="-122"/>
              </a:rPr>
              <a:t>利用这些资</a:t>
            </a:r>
            <a:r>
              <a:rPr sz="1600" b="1" spc="-15" dirty="0">
                <a:latin typeface="宋体" panose="02010600030101010101" pitchFamily="2" charset="-122"/>
                <a:cs typeface="宋体" panose="02010600030101010101" pitchFamily="2" charset="-122"/>
              </a:rPr>
              <a:t>源</a:t>
            </a:r>
            <a:endParaRPr sz="1600">
              <a:latin typeface="宋体" panose="02010600030101010101" pitchFamily="2" charset="-122"/>
              <a:cs typeface="宋体" panose="02010600030101010101" pitchFamily="2" charset="-122"/>
            </a:endParaRPr>
          </a:p>
        </p:txBody>
      </p:sp>
      <p:sp>
        <p:nvSpPr>
          <p:cNvPr id="11" name="object 11"/>
          <p:cNvSpPr/>
          <p:nvPr/>
        </p:nvSpPr>
        <p:spPr>
          <a:xfrm>
            <a:off x="7658100" y="2079625"/>
            <a:ext cx="447675" cy="3743325"/>
          </a:xfrm>
          <a:custGeom>
            <a:avLst/>
            <a:gdLst/>
            <a:ahLst/>
            <a:cxnLst/>
            <a:rect l="l" t="t" r="r" b="b"/>
            <a:pathLst>
              <a:path w="447675" h="3743325">
                <a:moveTo>
                  <a:pt x="447675" y="3743325"/>
                </a:moveTo>
                <a:lnTo>
                  <a:pt x="0" y="3743325"/>
                </a:lnTo>
                <a:lnTo>
                  <a:pt x="0" y="0"/>
                </a:lnTo>
                <a:lnTo>
                  <a:pt x="447675" y="0"/>
                </a:lnTo>
                <a:lnTo>
                  <a:pt x="447675" y="4762"/>
                </a:lnTo>
                <a:lnTo>
                  <a:pt x="9525" y="4762"/>
                </a:lnTo>
                <a:lnTo>
                  <a:pt x="4762" y="9525"/>
                </a:lnTo>
                <a:lnTo>
                  <a:pt x="9525" y="9525"/>
                </a:lnTo>
                <a:lnTo>
                  <a:pt x="9525" y="3733800"/>
                </a:lnTo>
                <a:lnTo>
                  <a:pt x="4762" y="3733800"/>
                </a:lnTo>
                <a:lnTo>
                  <a:pt x="9525" y="3738562"/>
                </a:lnTo>
                <a:lnTo>
                  <a:pt x="447675" y="3738562"/>
                </a:lnTo>
                <a:lnTo>
                  <a:pt x="447675" y="3743325"/>
                </a:lnTo>
                <a:close/>
              </a:path>
              <a:path w="447675" h="3743325">
                <a:moveTo>
                  <a:pt x="9525" y="9525"/>
                </a:moveTo>
                <a:lnTo>
                  <a:pt x="4762" y="9525"/>
                </a:lnTo>
                <a:lnTo>
                  <a:pt x="9525" y="4762"/>
                </a:lnTo>
                <a:lnTo>
                  <a:pt x="9525" y="9525"/>
                </a:lnTo>
                <a:close/>
              </a:path>
              <a:path w="447675" h="3743325">
                <a:moveTo>
                  <a:pt x="438150" y="9525"/>
                </a:moveTo>
                <a:lnTo>
                  <a:pt x="9525" y="9525"/>
                </a:lnTo>
                <a:lnTo>
                  <a:pt x="9525" y="4762"/>
                </a:lnTo>
                <a:lnTo>
                  <a:pt x="438150" y="4762"/>
                </a:lnTo>
                <a:lnTo>
                  <a:pt x="438150" y="9525"/>
                </a:lnTo>
                <a:close/>
              </a:path>
              <a:path w="447675" h="3743325">
                <a:moveTo>
                  <a:pt x="438150" y="3738562"/>
                </a:moveTo>
                <a:lnTo>
                  <a:pt x="438150" y="4762"/>
                </a:lnTo>
                <a:lnTo>
                  <a:pt x="442912" y="9525"/>
                </a:lnTo>
                <a:lnTo>
                  <a:pt x="447675" y="9525"/>
                </a:lnTo>
                <a:lnTo>
                  <a:pt x="447675" y="3733800"/>
                </a:lnTo>
                <a:lnTo>
                  <a:pt x="442912" y="3733800"/>
                </a:lnTo>
                <a:lnTo>
                  <a:pt x="438150" y="3738562"/>
                </a:lnTo>
                <a:close/>
              </a:path>
              <a:path w="447675" h="3743325">
                <a:moveTo>
                  <a:pt x="447675" y="9525"/>
                </a:moveTo>
                <a:lnTo>
                  <a:pt x="442912" y="9525"/>
                </a:lnTo>
                <a:lnTo>
                  <a:pt x="438150" y="4762"/>
                </a:lnTo>
                <a:lnTo>
                  <a:pt x="447675" y="4762"/>
                </a:lnTo>
                <a:lnTo>
                  <a:pt x="447675" y="9525"/>
                </a:lnTo>
                <a:close/>
              </a:path>
              <a:path w="447675" h="3743325">
                <a:moveTo>
                  <a:pt x="9525" y="3738562"/>
                </a:moveTo>
                <a:lnTo>
                  <a:pt x="4762" y="3733800"/>
                </a:lnTo>
                <a:lnTo>
                  <a:pt x="9525" y="3733800"/>
                </a:lnTo>
                <a:lnTo>
                  <a:pt x="9525" y="3738562"/>
                </a:lnTo>
                <a:close/>
              </a:path>
              <a:path w="447675" h="3743325">
                <a:moveTo>
                  <a:pt x="438150" y="3738562"/>
                </a:moveTo>
                <a:lnTo>
                  <a:pt x="9525" y="3738562"/>
                </a:lnTo>
                <a:lnTo>
                  <a:pt x="9525" y="3733800"/>
                </a:lnTo>
                <a:lnTo>
                  <a:pt x="438150" y="3733800"/>
                </a:lnTo>
                <a:lnTo>
                  <a:pt x="438150" y="3738562"/>
                </a:lnTo>
                <a:close/>
              </a:path>
              <a:path w="447675" h="3743325">
                <a:moveTo>
                  <a:pt x="447675" y="3738562"/>
                </a:moveTo>
                <a:lnTo>
                  <a:pt x="438150" y="3738562"/>
                </a:lnTo>
                <a:lnTo>
                  <a:pt x="442912" y="3733800"/>
                </a:lnTo>
                <a:lnTo>
                  <a:pt x="447675" y="3733800"/>
                </a:lnTo>
                <a:lnTo>
                  <a:pt x="447675" y="3738562"/>
                </a:lnTo>
                <a:close/>
              </a:path>
            </a:pathLst>
          </a:custGeom>
          <a:solidFill>
            <a:srgbClr val="000000"/>
          </a:solidFill>
        </p:spPr>
        <p:txBody>
          <a:bodyPr wrap="square" lIns="0" tIns="0" rIns="0" bIns="0" rtlCol="0"/>
          <a:lstStyle/>
          <a:p>
            <a:endParaRPr/>
          </a:p>
        </p:txBody>
      </p:sp>
      <p:sp>
        <p:nvSpPr>
          <p:cNvPr id="12" name="object 12"/>
          <p:cNvSpPr txBox="1"/>
          <p:nvPr/>
        </p:nvSpPr>
        <p:spPr>
          <a:xfrm>
            <a:off x="7533640" y="2118042"/>
            <a:ext cx="471805" cy="3499485"/>
          </a:xfrm>
          <a:prstGeom prst="rect">
            <a:avLst/>
          </a:prstGeom>
        </p:spPr>
        <p:txBody>
          <a:bodyPr vert="eaVert" wrap="square" lIns="0" tIns="0" rIns="0" bIns="0" rtlCol="0">
            <a:spAutoFit/>
          </a:bodyPr>
          <a:lstStyle/>
          <a:p>
            <a:pPr marL="12700">
              <a:lnSpc>
                <a:spcPct val="65000"/>
              </a:lnSpc>
            </a:pPr>
            <a:r>
              <a:rPr sz="1600" b="1" spc="15" dirty="0">
                <a:solidFill>
                  <a:srgbClr val="996600"/>
                </a:solidFill>
                <a:latin typeface="宋体" panose="02010600030101010101" pitchFamily="2" charset="-122"/>
                <a:cs typeface="宋体" panose="02010600030101010101" pitchFamily="2" charset="-122"/>
              </a:rPr>
              <a:t>资源定义为网络节点的计算、存储等</a:t>
            </a:r>
            <a:r>
              <a:rPr sz="1600" b="1" spc="-60" dirty="0">
                <a:solidFill>
                  <a:srgbClr val="996600"/>
                </a:solidFill>
                <a:latin typeface="宋体" panose="02010600030101010101" pitchFamily="2" charset="-122"/>
                <a:cs typeface="宋体" panose="02010600030101010101" pitchFamily="2" charset="-122"/>
              </a:rPr>
              <a:t>能</a:t>
            </a:r>
            <a:endParaRPr sz="1600">
              <a:latin typeface="宋体" panose="02010600030101010101" pitchFamily="2" charset="-122"/>
              <a:cs typeface="宋体" panose="02010600030101010101" pitchFamily="2" charset="-122"/>
            </a:endParaRPr>
          </a:p>
          <a:p>
            <a:pPr marL="12700">
              <a:lnSpc>
                <a:spcPct val="100000"/>
              </a:lnSpc>
            </a:pPr>
            <a:r>
              <a:rPr sz="1600" b="1" dirty="0">
                <a:solidFill>
                  <a:srgbClr val="996600"/>
                </a:solidFill>
                <a:latin typeface="宋体" panose="02010600030101010101" pitchFamily="2" charset="-122"/>
                <a:cs typeface="宋体" panose="02010600030101010101" pitchFamily="2" charset="-122"/>
              </a:rPr>
              <a:t>力</a:t>
            </a:r>
            <a:endParaRPr sz="1600">
              <a:latin typeface="宋体" panose="02010600030101010101" pitchFamily="2" charset="-122"/>
              <a:cs typeface="宋体" panose="02010600030101010101" pitchFamily="2" charset="-122"/>
            </a:endParaRPr>
          </a:p>
        </p:txBody>
      </p:sp>
      <p:sp>
        <p:nvSpPr>
          <p:cNvPr id="13" name="object 13"/>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25693237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62572"/>
            <a:ext cx="3208655" cy="605790"/>
          </a:xfrm>
          <a:prstGeom prst="rect">
            <a:avLst/>
          </a:prstGeom>
        </p:spPr>
        <p:txBody>
          <a:bodyPr vert="horz" wrap="square" lIns="0" tIns="13335" rIns="0" bIns="0" rtlCol="0">
            <a:spAutoFit/>
          </a:bodyPr>
          <a:lstStyle/>
          <a:p>
            <a:pPr marL="12700">
              <a:lnSpc>
                <a:spcPct val="100000"/>
              </a:lnSpc>
              <a:spcBef>
                <a:spcPts val="105"/>
              </a:spcBef>
            </a:pPr>
            <a:r>
              <a:rPr sz="3800" spc="-5" dirty="0">
                <a:solidFill>
                  <a:srgbClr val="006633"/>
                </a:solidFill>
                <a:latin typeface="Garamond" panose="02020404030301010803"/>
                <a:cs typeface="Garamond" panose="02020404030301010803"/>
              </a:rPr>
              <a:t>P2P</a:t>
            </a:r>
            <a:r>
              <a:rPr sz="3800" dirty="0">
                <a:solidFill>
                  <a:srgbClr val="006633"/>
                </a:solidFill>
                <a:latin typeface="宋体" panose="02010600030101010101" pitchFamily="2" charset="-122"/>
                <a:cs typeface="宋体" panose="02010600030101010101" pitchFamily="2" charset="-122"/>
              </a:rPr>
              <a:t>系统的分</a:t>
            </a:r>
            <a:r>
              <a:rPr sz="3800" spc="5" dirty="0">
                <a:solidFill>
                  <a:srgbClr val="006633"/>
                </a:solidFill>
                <a:latin typeface="宋体" panose="02010600030101010101" pitchFamily="2" charset="-122"/>
                <a:cs typeface="宋体" panose="02010600030101010101" pitchFamily="2" charset="-122"/>
              </a:rPr>
              <a:t>类</a:t>
            </a:r>
            <a:endParaRPr sz="3800" dirty="0">
              <a:latin typeface="宋体" panose="02010600030101010101" pitchFamily="2" charset="-122"/>
              <a:cs typeface="宋体" panose="02010600030101010101" pitchFamily="2" charset="-122"/>
            </a:endParaRPr>
          </a:p>
        </p:txBody>
      </p:sp>
      <p:sp>
        <p:nvSpPr>
          <p:cNvPr id="17" name="object 17"/>
          <p:cNvSpPr txBox="1">
            <a:spLocks noGrp="1"/>
          </p:cNvSpPr>
          <p:nvPr>
            <p:ph type="sldNum" sz="quarter" idx="12"/>
          </p:nvPr>
        </p:nvSpPr>
        <p:spPr>
          <a:prstGeom prst="rect">
            <a:avLst/>
          </a:prstGeom>
        </p:spPr>
        <p:txBody>
          <a:bodyPr vert="horz" wrap="square" lIns="0" tIns="0" rIns="0" bIns="0" rtlCol="0">
            <a:spAutoFit/>
          </a:bodyPr>
          <a:lstStyle/>
          <a:p>
            <a:pPr marL="25400">
              <a:lnSpc>
                <a:spcPts val="1375"/>
              </a:lnSpc>
            </a:pPr>
            <a:fld id="{81D60167-4931-47E6-BA6A-407CBD079E47}" type="slidenum">
              <a:rPr dirty="0"/>
              <a:t>15</a:t>
            </a:fld>
            <a:endParaRPr dirty="0"/>
          </a:p>
        </p:txBody>
      </p:sp>
      <p:sp>
        <p:nvSpPr>
          <p:cNvPr id="3" name="object 3"/>
          <p:cNvSpPr/>
          <p:nvPr/>
        </p:nvSpPr>
        <p:spPr>
          <a:xfrm>
            <a:off x="764770" y="3832167"/>
            <a:ext cx="1832956" cy="1034934"/>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3063239" y="3566159"/>
            <a:ext cx="1691639" cy="3017520"/>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5212079" y="3657600"/>
            <a:ext cx="1234439" cy="2651760"/>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4892040" y="2743200"/>
            <a:ext cx="1666701" cy="602672"/>
          </a:xfrm>
          <a:prstGeom prst="rect">
            <a:avLst/>
          </a:prstGeom>
          <a:blipFill>
            <a:blip r:embed="rId6" cstate="print"/>
            <a:stretch>
              <a:fillRect/>
            </a:stretch>
          </a:blipFill>
        </p:spPr>
        <p:txBody>
          <a:bodyPr wrap="square" lIns="0" tIns="0" rIns="0" bIns="0" rtlCol="0"/>
          <a:lstStyle/>
          <a:p>
            <a:endParaRPr/>
          </a:p>
        </p:txBody>
      </p:sp>
      <p:sp>
        <p:nvSpPr>
          <p:cNvPr id="7" name="object 7"/>
          <p:cNvSpPr/>
          <p:nvPr/>
        </p:nvSpPr>
        <p:spPr>
          <a:xfrm>
            <a:off x="2788920" y="2743200"/>
            <a:ext cx="1828800" cy="602672"/>
          </a:xfrm>
          <a:prstGeom prst="rect">
            <a:avLst/>
          </a:prstGeom>
          <a:blipFill>
            <a:blip r:embed="rId7" cstate="print"/>
            <a:stretch>
              <a:fillRect/>
            </a:stretch>
          </a:blipFill>
        </p:spPr>
        <p:txBody>
          <a:bodyPr wrap="square" lIns="0" tIns="0" rIns="0" bIns="0" rtlCol="0"/>
          <a:lstStyle/>
          <a:p>
            <a:endParaRPr/>
          </a:p>
        </p:txBody>
      </p:sp>
      <p:sp>
        <p:nvSpPr>
          <p:cNvPr id="8" name="object 8"/>
          <p:cNvSpPr/>
          <p:nvPr/>
        </p:nvSpPr>
        <p:spPr>
          <a:xfrm>
            <a:off x="640080" y="2743200"/>
            <a:ext cx="1999210" cy="602672"/>
          </a:xfrm>
          <a:prstGeom prst="rect">
            <a:avLst/>
          </a:prstGeom>
          <a:blipFill>
            <a:blip r:embed="rId8" cstate="print"/>
            <a:stretch>
              <a:fillRect/>
            </a:stretch>
          </a:blipFill>
        </p:spPr>
        <p:txBody>
          <a:bodyPr wrap="square" lIns="0" tIns="0" rIns="0" bIns="0" rtlCol="0"/>
          <a:lstStyle/>
          <a:p>
            <a:endParaRPr/>
          </a:p>
        </p:txBody>
      </p:sp>
      <p:sp>
        <p:nvSpPr>
          <p:cNvPr id="9" name="object 9"/>
          <p:cNvSpPr/>
          <p:nvPr/>
        </p:nvSpPr>
        <p:spPr>
          <a:xfrm>
            <a:off x="3840479" y="914400"/>
            <a:ext cx="1999210" cy="640079"/>
          </a:xfrm>
          <a:prstGeom prst="rect">
            <a:avLst/>
          </a:prstGeom>
          <a:blipFill>
            <a:blip r:embed="rId9" cstate="print"/>
            <a:stretch>
              <a:fillRect/>
            </a:stretch>
          </a:blipFill>
        </p:spPr>
        <p:txBody>
          <a:bodyPr wrap="square" lIns="0" tIns="0" rIns="0" bIns="0" rtlCol="0"/>
          <a:lstStyle/>
          <a:p>
            <a:endParaRPr/>
          </a:p>
        </p:txBody>
      </p:sp>
      <p:sp>
        <p:nvSpPr>
          <p:cNvPr id="10" name="object 10"/>
          <p:cNvSpPr/>
          <p:nvPr/>
        </p:nvSpPr>
        <p:spPr>
          <a:xfrm>
            <a:off x="2232113" y="1543050"/>
            <a:ext cx="2084705" cy="1408430"/>
          </a:xfrm>
          <a:custGeom>
            <a:avLst/>
            <a:gdLst/>
            <a:ahLst/>
            <a:cxnLst/>
            <a:rect l="l" t="t" r="r" b="b"/>
            <a:pathLst>
              <a:path w="2084704" h="1408430">
                <a:moveTo>
                  <a:pt x="31572" y="1408112"/>
                </a:moveTo>
                <a:lnTo>
                  <a:pt x="0" y="1360487"/>
                </a:lnTo>
                <a:lnTo>
                  <a:pt x="2052637" y="0"/>
                </a:lnTo>
                <a:lnTo>
                  <a:pt x="2084209" y="47625"/>
                </a:lnTo>
                <a:lnTo>
                  <a:pt x="31572" y="1408112"/>
                </a:lnTo>
                <a:close/>
              </a:path>
            </a:pathLst>
          </a:custGeom>
          <a:solidFill>
            <a:srgbClr val="AEBE39"/>
          </a:solidFill>
        </p:spPr>
        <p:txBody>
          <a:bodyPr wrap="square" lIns="0" tIns="0" rIns="0" bIns="0" rtlCol="0"/>
          <a:lstStyle/>
          <a:p>
            <a:endParaRPr/>
          </a:p>
        </p:txBody>
      </p:sp>
      <p:sp>
        <p:nvSpPr>
          <p:cNvPr id="11" name="object 11"/>
          <p:cNvSpPr/>
          <p:nvPr/>
        </p:nvSpPr>
        <p:spPr>
          <a:xfrm>
            <a:off x="4101287" y="1491996"/>
            <a:ext cx="670560" cy="1447165"/>
          </a:xfrm>
          <a:custGeom>
            <a:avLst/>
            <a:gdLst/>
            <a:ahLst/>
            <a:cxnLst/>
            <a:rect l="l" t="t" r="r" b="b"/>
            <a:pathLst>
              <a:path w="670560" h="1447164">
                <a:moveTo>
                  <a:pt x="52425" y="1446720"/>
                </a:moveTo>
                <a:lnTo>
                  <a:pt x="0" y="1423987"/>
                </a:lnTo>
                <a:lnTo>
                  <a:pt x="617537" y="0"/>
                </a:lnTo>
                <a:lnTo>
                  <a:pt x="669963" y="22732"/>
                </a:lnTo>
                <a:lnTo>
                  <a:pt x="52425" y="1446720"/>
                </a:lnTo>
                <a:close/>
              </a:path>
            </a:pathLst>
          </a:custGeom>
          <a:solidFill>
            <a:srgbClr val="AEBE39"/>
          </a:solidFill>
        </p:spPr>
        <p:txBody>
          <a:bodyPr wrap="square" lIns="0" tIns="0" rIns="0" bIns="0" rtlCol="0"/>
          <a:lstStyle/>
          <a:p>
            <a:endParaRPr/>
          </a:p>
        </p:txBody>
      </p:sp>
      <p:sp>
        <p:nvSpPr>
          <p:cNvPr id="12" name="object 12"/>
          <p:cNvSpPr/>
          <p:nvPr/>
        </p:nvSpPr>
        <p:spPr>
          <a:xfrm>
            <a:off x="5165483" y="1487944"/>
            <a:ext cx="961390" cy="1455420"/>
          </a:xfrm>
          <a:custGeom>
            <a:avLst/>
            <a:gdLst/>
            <a:ahLst/>
            <a:cxnLst/>
            <a:rect l="l" t="t" r="r" b="b"/>
            <a:pathLst>
              <a:path w="961389" h="1455420">
                <a:moveTo>
                  <a:pt x="912812" y="1454823"/>
                </a:moveTo>
                <a:lnTo>
                  <a:pt x="0" y="30835"/>
                </a:lnTo>
                <a:lnTo>
                  <a:pt x="48107" y="0"/>
                </a:lnTo>
                <a:lnTo>
                  <a:pt x="960920" y="1423987"/>
                </a:lnTo>
                <a:lnTo>
                  <a:pt x="912812" y="1454823"/>
                </a:lnTo>
                <a:close/>
              </a:path>
            </a:pathLst>
          </a:custGeom>
          <a:solidFill>
            <a:srgbClr val="AEBE39"/>
          </a:solidFill>
        </p:spPr>
        <p:txBody>
          <a:bodyPr wrap="square" lIns="0" tIns="0" rIns="0" bIns="0" rtlCol="0"/>
          <a:lstStyle/>
          <a:p>
            <a:endParaRPr/>
          </a:p>
        </p:txBody>
      </p:sp>
      <p:sp>
        <p:nvSpPr>
          <p:cNvPr id="13" name="object 13"/>
          <p:cNvSpPr/>
          <p:nvPr/>
        </p:nvSpPr>
        <p:spPr>
          <a:xfrm>
            <a:off x="5530722" y="1478686"/>
            <a:ext cx="2467610" cy="1473835"/>
          </a:xfrm>
          <a:custGeom>
            <a:avLst/>
            <a:gdLst/>
            <a:ahLst/>
            <a:cxnLst/>
            <a:rect l="l" t="t" r="r" b="b"/>
            <a:pathLst>
              <a:path w="2467609" h="1473835">
                <a:moveTo>
                  <a:pt x="2438400" y="1473339"/>
                </a:moveTo>
                <a:lnTo>
                  <a:pt x="0" y="49352"/>
                </a:lnTo>
                <a:lnTo>
                  <a:pt x="28828" y="0"/>
                </a:lnTo>
                <a:lnTo>
                  <a:pt x="2467229" y="1423987"/>
                </a:lnTo>
                <a:lnTo>
                  <a:pt x="2438400" y="1473339"/>
                </a:lnTo>
                <a:close/>
              </a:path>
            </a:pathLst>
          </a:custGeom>
          <a:solidFill>
            <a:srgbClr val="AEBE39"/>
          </a:solidFill>
        </p:spPr>
        <p:txBody>
          <a:bodyPr wrap="square" lIns="0" tIns="0" rIns="0" bIns="0" rtlCol="0"/>
          <a:lstStyle/>
          <a:p>
            <a:endParaRPr/>
          </a:p>
        </p:txBody>
      </p:sp>
      <p:sp>
        <p:nvSpPr>
          <p:cNvPr id="14" name="object 14"/>
          <p:cNvSpPr/>
          <p:nvPr/>
        </p:nvSpPr>
        <p:spPr>
          <a:xfrm>
            <a:off x="6903719" y="2788920"/>
            <a:ext cx="1600200" cy="640079"/>
          </a:xfrm>
          <a:prstGeom prst="rect">
            <a:avLst/>
          </a:prstGeom>
          <a:blipFill>
            <a:blip r:embed="rId10" cstate="print"/>
            <a:stretch>
              <a:fillRect/>
            </a:stretch>
          </a:blipFill>
        </p:spPr>
        <p:txBody>
          <a:bodyPr wrap="square" lIns="0" tIns="0" rIns="0" bIns="0" rtlCol="0"/>
          <a:lstStyle/>
          <a:p>
            <a:endParaRPr/>
          </a:p>
        </p:txBody>
      </p:sp>
      <p:sp>
        <p:nvSpPr>
          <p:cNvPr id="15" name="object 15"/>
          <p:cNvSpPr/>
          <p:nvPr/>
        </p:nvSpPr>
        <p:spPr>
          <a:xfrm>
            <a:off x="7086600" y="3985952"/>
            <a:ext cx="1097279" cy="1396538"/>
          </a:xfrm>
          <a:prstGeom prst="rect">
            <a:avLst/>
          </a:prstGeom>
          <a:blipFill>
            <a:blip r:embed="rId11" cstate="print"/>
            <a:stretch>
              <a:fillRect/>
            </a:stretch>
          </a:blipFill>
        </p:spPr>
        <p:txBody>
          <a:bodyPr wrap="square" lIns="0" tIns="0" rIns="0" bIns="0" rtlCol="0"/>
          <a:lstStyle/>
          <a:p>
            <a:endParaRPr/>
          </a:p>
        </p:txBody>
      </p:sp>
      <p:sp>
        <p:nvSpPr>
          <p:cNvPr id="16" name="object 16"/>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26048202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001770"/>
            <a:ext cx="8248015" cy="3983990"/>
          </a:xfrm>
          <a:prstGeom prst="rect">
            <a:avLst/>
          </a:prstGeom>
        </p:spPr>
        <p:txBody>
          <a:bodyPr vert="horz" wrap="square" lIns="0" tIns="106045" rIns="0" bIns="0" rtlCol="0">
            <a:spAutoFit/>
          </a:bodyPr>
          <a:lstStyle/>
          <a:p>
            <a:pPr marL="355600" indent="-342900">
              <a:lnSpc>
                <a:spcPct val="100000"/>
              </a:lnSpc>
              <a:spcBef>
                <a:spcPts val="835"/>
              </a:spcBef>
              <a:buClr>
                <a:srgbClr val="CC9900"/>
              </a:buClr>
              <a:buSzPct val="65000"/>
              <a:buFont typeface="Wingdings" panose="05000000000000000000"/>
              <a:buChar char=""/>
              <a:tabLst>
                <a:tab pos="354965" algn="l"/>
                <a:tab pos="355600" algn="l"/>
              </a:tabLst>
            </a:pPr>
            <a:r>
              <a:rPr sz="3000" b="1" dirty="0">
                <a:solidFill>
                  <a:srgbClr val="FF0000"/>
                </a:solidFill>
                <a:latin typeface="宋体" panose="02010600030101010101" pitchFamily="2" charset="-122"/>
                <a:cs typeface="宋体" panose="02010600030101010101" pitchFamily="2" charset="-122"/>
              </a:rPr>
              <a:t>文件共享</a:t>
            </a:r>
            <a:r>
              <a:rPr sz="3000" b="1" dirty="0">
                <a:latin typeface="宋体" panose="02010600030101010101" pitchFamily="2" charset="-122"/>
                <a:cs typeface="宋体" panose="02010600030101010101" pitchFamily="2" charset="-122"/>
              </a:rPr>
              <a:t>是</a:t>
            </a:r>
            <a:r>
              <a:rPr sz="3000" b="1" spc="-5" dirty="0">
                <a:latin typeface="Arial" panose="020B0604020202020204"/>
                <a:cs typeface="Arial" panose="020B0604020202020204"/>
              </a:rPr>
              <a:t>P2P</a:t>
            </a:r>
            <a:r>
              <a:rPr sz="3000" b="1" dirty="0">
                <a:latin typeface="宋体" panose="02010600030101010101" pitchFamily="2" charset="-122"/>
                <a:cs typeface="宋体" panose="02010600030101010101" pitchFamily="2" charset="-122"/>
              </a:rPr>
              <a:t>网络中最为典型的应用</a:t>
            </a:r>
            <a:r>
              <a:rPr sz="3000" b="1" spc="-15" dirty="0">
                <a:latin typeface="宋体" panose="02010600030101010101" pitchFamily="2" charset="-122"/>
                <a:cs typeface="宋体" panose="02010600030101010101" pitchFamily="2" charset="-122"/>
              </a:rPr>
              <a:t>。</a:t>
            </a:r>
            <a:endParaRPr sz="3000" dirty="0">
              <a:latin typeface="宋体" panose="02010600030101010101" pitchFamily="2" charset="-122"/>
              <a:cs typeface="宋体" panose="02010600030101010101" pitchFamily="2" charset="-122"/>
            </a:endParaRPr>
          </a:p>
          <a:p>
            <a:pPr marL="682625" marR="5080" lvl="1" indent="-325755">
              <a:lnSpc>
                <a:spcPct val="100000"/>
              </a:lnSpc>
              <a:spcBef>
                <a:spcPts val="645"/>
              </a:spcBef>
              <a:buClr>
                <a:srgbClr val="3A812E"/>
              </a:buClr>
              <a:buSzPct val="60000"/>
              <a:buFont typeface="Wingdings" panose="05000000000000000000"/>
              <a:buChar char=""/>
              <a:tabLst>
                <a:tab pos="681990" algn="l"/>
                <a:tab pos="682625" algn="l"/>
              </a:tabLst>
            </a:pPr>
            <a:r>
              <a:rPr sz="2600" b="1" dirty="0" err="1">
                <a:latin typeface="宋体" panose="02010600030101010101" pitchFamily="2" charset="-122"/>
                <a:cs typeface="宋体" panose="02010600030101010101" pitchFamily="2" charset="-122"/>
              </a:rPr>
              <a:t>人们所采用的基于</a:t>
            </a:r>
            <a:r>
              <a:rPr sz="2600" b="1" spc="-5" dirty="0" err="1">
                <a:latin typeface="Arial" panose="020B0604020202020204"/>
                <a:cs typeface="Arial" panose="020B0604020202020204"/>
              </a:rPr>
              <a:t>C</a:t>
            </a:r>
            <a:r>
              <a:rPr sz="2600" b="1" spc="-5" dirty="0">
                <a:latin typeface="Arial" panose="020B0604020202020204"/>
                <a:cs typeface="Arial" panose="020B0604020202020204"/>
              </a:rPr>
              <a:t>/S</a:t>
            </a:r>
            <a:r>
              <a:rPr sz="2600" b="1" dirty="0">
                <a:latin typeface="宋体" panose="02010600030101010101" pitchFamily="2" charset="-122"/>
                <a:cs typeface="宋体" panose="02010600030101010101" pitchFamily="2" charset="-122"/>
              </a:rPr>
              <a:t>模式的文件共享方式</a:t>
            </a:r>
            <a:r>
              <a:rPr sz="2600" b="1" spc="-10" dirty="0">
                <a:latin typeface="宋体" panose="02010600030101010101" pitchFamily="2" charset="-122"/>
                <a:cs typeface="宋体" panose="02010600030101010101" pitchFamily="2" charset="-122"/>
              </a:rPr>
              <a:t>，  </a:t>
            </a:r>
            <a:r>
              <a:rPr sz="2600" b="1" dirty="0">
                <a:latin typeface="宋体" panose="02010600030101010101" pitchFamily="2" charset="-122"/>
                <a:cs typeface="宋体" panose="02010600030101010101" pitchFamily="2" charset="-122"/>
              </a:rPr>
              <a:t>主要包括：</a:t>
            </a:r>
            <a:r>
              <a:rPr sz="2600" b="1" dirty="0">
                <a:latin typeface="Arial" panose="020B0604020202020204"/>
                <a:cs typeface="Arial" panose="020B0604020202020204"/>
              </a:rPr>
              <a:t>Web</a:t>
            </a:r>
            <a:r>
              <a:rPr sz="2600" b="1" dirty="0">
                <a:latin typeface="宋体" panose="02010600030101010101" pitchFamily="2" charset="-122"/>
                <a:cs typeface="宋体" panose="02010600030101010101" pitchFamily="2" charset="-122"/>
              </a:rPr>
              <a:t>、</a:t>
            </a:r>
            <a:r>
              <a:rPr sz="2600" b="1" spc="-5" dirty="0">
                <a:latin typeface="Arial" panose="020B0604020202020204"/>
                <a:cs typeface="Arial" panose="020B0604020202020204"/>
              </a:rPr>
              <a:t>Ftp</a:t>
            </a:r>
            <a:r>
              <a:rPr sz="2600" b="1" dirty="0">
                <a:latin typeface="宋体" panose="02010600030101010101" pitchFamily="2" charset="-122"/>
                <a:cs typeface="宋体" panose="02010600030101010101" pitchFamily="2" charset="-122"/>
              </a:rPr>
              <a:t>等文件下载服务，其中</a:t>
            </a:r>
            <a:r>
              <a:rPr sz="2600" b="1" spc="-5" dirty="0">
                <a:latin typeface="Arial" panose="020B0604020202020204"/>
                <a:cs typeface="Arial" panose="020B0604020202020204"/>
              </a:rPr>
              <a:t>Web</a:t>
            </a:r>
            <a:r>
              <a:rPr sz="2600" b="1" spc="-10" dirty="0">
                <a:latin typeface="宋体" panose="02010600030101010101" pitchFamily="2" charset="-122"/>
                <a:cs typeface="宋体" panose="02010600030101010101" pitchFamily="2" charset="-122"/>
              </a:rPr>
              <a:t>、 </a:t>
            </a:r>
            <a:r>
              <a:rPr sz="2600" b="1" spc="-5" dirty="0">
                <a:latin typeface="Arial" panose="020B0604020202020204"/>
                <a:cs typeface="Arial" panose="020B0604020202020204"/>
              </a:rPr>
              <a:t>Ftp</a:t>
            </a:r>
            <a:r>
              <a:rPr sz="2600" b="1" dirty="0">
                <a:latin typeface="宋体" panose="02010600030101010101" pitchFamily="2" charset="-122"/>
                <a:cs typeface="宋体" panose="02010600030101010101" pitchFamily="2" charset="-122"/>
              </a:rPr>
              <a:t>服务器经常成为系统的性能瓶颈</a:t>
            </a:r>
            <a:r>
              <a:rPr sz="2600" b="1" spc="-10" dirty="0">
                <a:latin typeface="宋体" panose="02010600030101010101" pitchFamily="2" charset="-122"/>
                <a:cs typeface="宋体" panose="02010600030101010101" pitchFamily="2" charset="-122"/>
              </a:rPr>
              <a:t>。</a:t>
            </a:r>
            <a:endParaRPr sz="2600" dirty="0">
              <a:latin typeface="宋体" panose="02010600030101010101" pitchFamily="2" charset="-122"/>
              <a:cs typeface="宋体" panose="02010600030101010101" pitchFamily="2" charset="-122"/>
            </a:endParaRPr>
          </a:p>
          <a:p>
            <a:pPr marL="682625" marR="292735" lvl="1" indent="-325755">
              <a:lnSpc>
                <a:spcPct val="100000"/>
              </a:lnSpc>
              <a:spcBef>
                <a:spcPts val="620"/>
              </a:spcBef>
              <a:buClr>
                <a:srgbClr val="3A812E"/>
              </a:buClr>
              <a:buSzPct val="60000"/>
              <a:buFont typeface="Wingdings" panose="05000000000000000000"/>
              <a:buChar char=""/>
              <a:tabLst>
                <a:tab pos="681990" algn="l"/>
                <a:tab pos="682625" algn="l"/>
              </a:tabLst>
            </a:pPr>
            <a:r>
              <a:rPr sz="2600" b="1" dirty="0">
                <a:latin typeface="宋体" panose="02010600030101010101" pitchFamily="2" charset="-122"/>
                <a:cs typeface="宋体" panose="02010600030101010101" pitchFamily="2" charset="-122"/>
              </a:rPr>
              <a:t>采用</a:t>
            </a:r>
            <a:r>
              <a:rPr sz="2600" b="1" spc="-5" dirty="0">
                <a:latin typeface="Arial" panose="020B0604020202020204"/>
                <a:cs typeface="Arial" panose="020B0604020202020204"/>
              </a:rPr>
              <a:t>P2P</a:t>
            </a:r>
            <a:r>
              <a:rPr sz="2600" b="1" dirty="0">
                <a:latin typeface="宋体" panose="02010600030101010101" pitchFamily="2" charset="-122"/>
                <a:cs typeface="宋体" panose="02010600030101010101" pitchFamily="2" charset="-122"/>
              </a:rPr>
              <a:t>网络技术的文件共享应用项目包括</a:t>
            </a:r>
            <a:r>
              <a:rPr sz="2600" b="1" spc="-10" dirty="0">
                <a:latin typeface="宋体" panose="02010600030101010101" pitchFamily="2" charset="-122"/>
                <a:cs typeface="宋体" panose="02010600030101010101" pitchFamily="2" charset="-122"/>
              </a:rPr>
              <a:t>：  </a:t>
            </a:r>
            <a:r>
              <a:rPr sz="2600" b="1" spc="-5" dirty="0">
                <a:latin typeface="Arial" panose="020B0604020202020204"/>
                <a:cs typeface="Arial" panose="020B0604020202020204"/>
              </a:rPr>
              <a:t>Napster</a:t>
            </a:r>
            <a:r>
              <a:rPr sz="2600" b="1" dirty="0">
                <a:latin typeface="宋体" panose="02010600030101010101" pitchFamily="2" charset="-122"/>
                <a:cs typeface="宋体" panose="02010600030101010101" pitchFamily="2" charset="-122"/>
              </a:rPr>
              <a:t>、</a:t>
            </a:r>
            <a:r>
              <a:rPr sz="2600" b="1" spc="-5" dirty="0">
                <a:latin typeface="Arial" panose="020B0604020202020204"/>
                <a:cs typeface="Arial" panose="020B0604020202020204"/>
              </a:rPr>
              <a:t>Freenet</a:t>
            </a:r>
            <a:r>
              <a:rPr sz="2600" b="1" dirty="0">
                <a:latin typeface="宋体" panose="02010600030101010101" pitchFamily="2" charset="-122"/>
                <a:cs typeface="宋体" panose="02010600030101010101" pitchFamily="2" charset="-122"/>
              </a:rPr>
              <a:t>、</a:t>
            </a:r>
            <a:r>
              <a:rPr sz="2600" b="1" spc="-5" dirty="0">
                <a:latin typeface="Arial" panose="020B0604020202020204"/>
                <a:cs typeface="Arial" panose="020B0604020202020204"/>
              </a:rPr>
              <a:t>Gnutella</a:t>
            </a:r>
            <a:r>
              <a:rPr sz="2600" b="1" dirty="0">
                <a:latin typeface="宋体" panose="02010600030101010101" pitchFamily="2" charset="-122"/>
                <a:cs typeface="宋体" panose="02010600030101010101" pitchFamily="2" charset="-122"/>
              </a:rPr>
              <a:t>、</a:t>
            </a:r>
            <a:r>
              <a:rPr sz="2600" b="1" spc="-5" dirty="0">
                <a:latin typeface="Arial" panose="020B0604020202020204"/>
                <a:cs typeface="Arial" panose="020B0604020202020204"/>
              </a:rPr>
              <a:t>CFS</a:t>
            </a:r>
            <a:r>
              <a:rPr sz="2600" b="1" dirty="0">
                <a:latin typeface="宋体" panose="02010600030101010101" pitchFamily="2" charset="-122"/>
                <a:cs typeface="宋体" panose="02010600030101010101" pitchFamily="2" charset="-122"/>
              </a:rPr>
              <a:t>、</a:t>
            </a:r>
            <a:r>
              <a:rPr sz="2600" b="1" spc="-5" dirty="0">
                <a:latin typeface="Arial" panose="020B0604020202020204"/>
                <a:cs typeface="Arial" panose="020B0604020202020204"/>
              </a:rPr>
              <a:t>Free  Haven</a:t>
            </a:r>
            <a:r>
              <a:rPr sz="2600" b="1" dirty="0">
                <a:latin typeface="宋体" panose="02010600030101010101" pitchFamily="2" charset="-122"/>
                <a:cs typeface="宋体" panose="02010600030101010101" pitchFamily="2" charset="-122"/>
              </a:rPr>
              <a:t>、</a:t>
            </a:r>
            <a:r>
              <a:rPr sz="2600" b="1" spc="-5" dirty="0">
                <a:latin typeface="Arial" panose="020B0604020202020204"/>
                <a:cs typeface="Arial" panose="020B0604020202020204"/>
              </a:rPr>
              <a:t>LimeWire</a:t>
            </a:r>
            <a:r>
              <a:rPr sz="2600" b="1" dirty="0">
                <a:latin typeface="宋体" panose="02010600030101010101" pitchFamily="2" charset="-122"/>
                <a:cs typeface="宋体" panose="02010600030101010101" pitchFamily="2" charset="-122"/>
              </a:rPr>
              <a:t>、</a:t>
            </a:r>
            <a:r>
              <a:rPr sz="2600" b="1" spc="-5" dirty="0">
                <a:latin typeface="Arial" panose="020B0604020202020204"/>
                <a:cs typeface="Arial" panose="020B0604020202020204"/>
              </a:rPr>
              <a:t>Ohaha</a:t>
            </a:r>
            <a:r>
              <a:rPr sz="2600" b="1" spc="-10" dirty="0">
                <a:latin typeface="宋体" panose="02010600030101010101" pitchFamily="2" charset="-122"/>
                <a:cs typeface="宋体" panose="02010600030101010101" pitchFamily="2" charset="-122"/>
              </a:rPr>
              <a:t>等</a:t>
            </a:r>
            <a:endParaRPr sz="2600" dirty="0">
              <a:latin typeface="宋体" panose="02010600030101010101" pitchFamily="2" charset="-122"/>
              <a:cs typeface="宋体" panose="02010600030101010101" pitchFamily="2" charset="-122"/>
            </a:endParaRPr>
          </a:p>
          <a:p>
            <a:pPr marL="682625" marR="292735" lvl="1" indent="-325755">
              <a:lnSpc>
                <a:spcPts val="3110"/>
              </a:lnSpc>
              <a:spcBef>
                <a:spcPts val="735"/>
              </a:spcBef>
              <a:buClr>
                <a:srgbClr val="3A812E"/>
              </a:buClr>
              <a:buSzPct val="60000"/>
              <a:buFont typeface="Wingdings" panose="05000000000000000000"/>
              <a:buChar char=""/>
              <a:tabLst>
                <a:tab pos="681990" algn="l"/>
                <a:tab pos="682625" algn="l"/>
              </a:tabLst>
            </a:pPr>
            <a:r>
              <a:rPr sz="2600" b="1" spc="-5" dirty="0">
                <a:latin typeface="Arial" panose="020B0604020202020204"/>
                <a:cs typeface="Arial" panose="020B0604020202020204"/>
              </a:rPr>
              <a:t>P2P</a:t>
            </a:r>
            <a:r>
              <a:rPr sz="2600" b="1" dirty="0">
                <a:latin typeface="宋体" panose="02010600030101010101" pitchFamily="2" charset="-122"/>
                <a:cs typeface="宋体" panose="02010600030101010101" pitchFamily="2" charset="-122"/>
              </a:rPr>
              <a:t>文件共享服务充分整合了散布于整个广域网</a:t>
            </a:r>
            <a:r>
              <a:rPr sz="2600" b="1" spc="-10" dirty="0">
                <a:latin typeface="宋体" panose="02010600030101010101" pitchFamily="2" charset="-122"/>
                <a:cs typeface="宋体" panose="02010600030101010101" pitchFamily="2" charset="-122"/>
              </a:rPr>
              <a:t>范 </a:t>
            </a:r>
            <a:r>
              <a:rPr sz="2600" b="1" dirty="0">
                <a:latin typeface="宋体" panose="02010600030101010101" pitchFamily="2" charset="-122"/>
                <a:cs typeface="宋体" panose="02010600030101010101" pitchFamily="2" charset="-122"/>
              </a:rPr>
              <a:t>围内的各类文件资</a:t>
            </a:r>
            <a:r>
              <a:rPr sz="2600" b="1" spc="-10" dirty="0">
                <a:latin typeface="宋体" panose="02010600030101010101" pitchFamily="2" charset="-122"/>
                <a:cs typeface="宋体" panose="02010600030101010101" pitchFamily="2" charset="-122"/>
              </a:rPr>
              <a:t>源</a:t>
            </a:r>
            <a:endParaRPr sz="2600" dirty="0">
              <a:latin typeface="宋体" panose="02010600030101010101" pitchFamily="2" charset="-122"/>
              <a:cs typeface="宋体" panose="02010600030101010101" pitchFamily="2" charset="-122"/>
            </a:endParaRPr>
          </a:p>
        </p:txBody>
      </p:sp>
      <p:sp>
        <p:nvSpPr>
          <p:cNvPr id="3" name="object 3"/>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4" name="object 4"/>
          <p:cNvSpPr txBox="1">
            <a:spLocks noGrp="1"/>
          </p:cNvSpPr>
          <p:nvPr>
            <p:ph type="sldNum" sz="quarter" idx="4294967295"/>
          </p:nvPr>
        </p:nvSpPr>
        <p:spPr>
          <a:prstGeom prst="rect">
            <a:avLst/>
          </a:prstGeom>
        </p:spPr>
        <p:txBody>
          <a:bodyPr vert="horz" wrap="square" lIns="0" tIns="0" rIns="0" bIns="0" rtlCol="0">
            <a:spAutoFit/>
          </a:bodyPr>
          <a:lstStyle/>
          <a:p>
            <a:pPr marL="25400">
              <a:lnSpc>
                <a:spcPts val="1375"/>
              </a:lnSpc>
            </a:pPr>
            <a:fld id="{81D60167-4931-47E6-BA6A-407CBD079E47}" type="slidenum">
              <a:rPr dirty="0"/>
              <a:t>16</a:t>
            </a:fld>
            <a:endParaRPr dirty="0"/>
          </a:p>
        </p:txBody>
      </p:sp>
      <p:sp>
        <p:nvSpPr>
          <p:cNvPr id="5" name="object 2"/>
          <p:cNvSpPr txBox="1">
            <a:spLocks/>
          </p:cNvSpPr>
          <p:nvPr/>
        </p:nvSpPr>
        <p:spPr>
          <a:xfrm>
            <a:off x="535940" y="262572"/>
            <a:ext cx="3208655" cy="605790"/>
          </a:xfrm>
          <a:prstGeom prst="rect">
            <a:avLst/>
          </a:prstGeom>
        </p:spPr>
        <p:txBody>
          <a:bodyPr vert="horz" wrap="square" lIns="0" tIns="13335" rIns="0" bIns="0" rtlCol="0">
            <a:sp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12700" fontAlgn="auto">
              <a:lnSpc>
                <a:spcPct val="100000"/>
              </a:lnSpc>
              <a:spcBef>
                <a:spcPts val="105"/>
              </a:spcBef>
              <a:spcAft>
                <a:spcPts val="0"/>
              </a:spcAft>
              <a:buFontTx/>
            </a:pPr>
            <a:r>
              <a:rPr lang="en-US" sz="3800" spc="-5">
                <a:solidFill>
                  <a:srgbClr val="006633"/>
                </a:solidFill>
                <a:latin typeface="Garamond" panose="02020404030301010803"/>
                <a:cs typeface="Garamond" panose="02020404030301010803"/>
              </a:rPr>
              <a:t>P2P</a:t>
            </a:r>
            <a:r>
              <a:rPr lang="zh-CN" altLang="en-US" sz="3800">
                <a:solidFill>
                  <a:srgbClr val="006633"/>
                </a:solidFill>
                <a:latin typeface="宋体" panose="02010600030101010101" pitchFamily="2" charset="-122"/>
                <a:cs typeface="宋体" panose="02010600030101010101" pitchFamily="2" charset="-122"/>
              </a:rPr>
              <a:t>系统的分</a:t>
            </a:r>
            <a:r>
              <a:rPr lang="zh-CN" altLang="en-US" sz="3800" spc="5">
                <a:solidFill>
                  <a:srgbClr val="006633"/>
                </a:solidFill>
                <a:latin typeface="宋体" panose="02010600030101010101" pitchFamily="2" charset="-122"/>
                <a:cs typeface="宋体" panose="02010600030101010101" pitchFamily="2" charset="-122"/>
              </a:rPr>
              <a:t>类</a:t>
            </a:r>
            <a:endParaRPr lang="zh-CN" altLang="en-US" sz="3800" dirty="0">
              <a:latin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10310725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灯片编号占位符 2"/>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1EB6CA9-845E-42C8-827C-9EA79BCAF9BE}" type="slidenum">
              <a:rPr lang="en-US" altLang="zh-CN"/>
              <a:pPr/>
              <a:t>17</a:t>
            </a:fld>
            <a:endParaRPr lang="en-US" altLang="zh-CN"/>
          </a:p>
        </p:txBody>
      </p:sp>
      <p:sp>
        <p:nvSpPr>
          <p:cNvPr id="9218" name="标题 1"/>
          <p:cNvSpPr>
            <a:spLocks noGrp="1" noChangeArrowheads="1"/>
          </p:cNvSpPr>
          <p:nvPr>
            <p:ph type="title" idx="4294967295"/>
          </p:nvPr>
        </p:nvSpPr>
        <p:spPr>
          <a:xfrm>
            <a:off x="628650" y="365127"/>
            <a:ext cx="7886700" cy="399578"/>
          </a:xfrm>
        </p:spPr>
        <p:txBody>
          <a:bodyPr anchor="ctr">
            <a:normAutofit fontScale="90000"/>
          </a:bodyPr>
          <a:lstStyle/>
          <a:p>
            <a:pPr eaLnBrk="1" hangingPunct="1"/>
            <a:r>
              <a:rPr lang="en-US" altLang="zh-CN" dirty="0"/>
              <a:t>P2P</a:t>
            </a:r>
            <a:r>
              <a:rPr lang="zh-CN" altLang="en-US" dirty="0"/>
              <a:t>文件共享系统的历史</a:t>
            </a:r>
          </a:p>
        </p:txBody>
      </p:sp>
      <p:sp>
        <p:nvSpPr>
          <p:cNvPr id="9219" name="内容占位符 2"/>
          <p:cNvSpPr>
            <a:spLocks noGrp="1" noChangeArrowheads="1"/>
          </p:cNvSpPr>
          <p:nvPr>
            <p:ph idx="4294967295"/>
          </p:nvPr>
        </p:nvSpPr>
        <p:spPr>
          <a:xfrm>
            <a:off x="575035" y="1041882"/>
            <a:ext cx="7886700" cy="4351338"/>
          </a:xfrm>
        </p:spPr>
        <p:txBody>
          <a:bodyPr/>
          <a:lstStyle/>
          <a:p>
            <a:pPr eaLnBrk="1" hangingPunct="1"/>
            <a:r>
              <a:rPr lang="zh-CN" altLang="en-US" dirty="0"/>
              <a:t>溯源：</a:t>
            </a:r>
            <a:r>
              <a:rPr lang="en-US" altLang="zh-CN" dirty="0"/>
              <a:t>Napster</a:t>
            </a:r>
          </a:p>
          <a:p>
            <a:pPr eaLnBrk="1" hangingPunct="1">
              <a:buFont typeface="Wingdings" panose="05000000000000000000" pitchFamily="2" charset="2"/>
              <a:buNone/>
            </a:pPr>
            <a:r>
              <a:rPr lang="en-US" altLang="zh-CN" dirty="0"/>
              <a:t>	-- 1999</a:t>
            </a:r>
            <a:r>
              <a:rPr lang="zh-CN" altLang="en-US" dirty="0"/>
              <a:t>年，</a:t>
            </a:r>
            <a:r>
              <a:rPr lang="en-US" altLang="zh-CN" dirty="0"/>
              <a:t>18</a:t>
            </a:r>
            <a:r>
              <a:rPr lang="zh-CN" altLang="en-US" dirty="0"/>
              <a:t>岁的美国学生</a:t>
            </a:r>
            <a:r>
              <a:rPr lang="en-US" altLang="zh-CN" dirty="0"/>
              <a:t>Shawn Fanning</a:t>
            </a:r>
          </a:p>
          <a:p>
            <a:pPr eaLnBrk="1" hangingPunct="1">
              <a:buFont typeface="Wingdings" panose="05000000000000000000" pitchFamily="2" charset="2"/>
              <a:buNone/>
            </a:pPr>
            <a:r>
              <a:rPr lang="en-US" altLang="zh-CN" dirty="0"/>
              <a:t>	-- </a:t>
            </a:r>
            <a:r>
              <a:rPr lang="zh-CN" altLang="en-US" dirty="0"/>
              <a:t>宿舍开发，朋友共享</a:t>
            </a:r>
            <a:r>
              <a:rPr lang="en-US" altLang="zh-CN" dirty="0"/>
              <a:t>mp3</a:t>
            </a:r>
          </a:p>
          <a:p>
            <a:pPr eaLnBrk="1" hangingPunct="1">
              <a:buFont typeface="Wingdings" panose="05000000000000000000" pitchFamily="2" charset="2"/>
              <a:buNone/>
            </a:pPr>
            <a:r>
              <a:rPr lang="en-US" altLang="zh-CN" dirty="0"/>
              <a:t>	</a:t>
            </a:r>
            <a:r>
              <a:rPr lang="en-US" altLang="zh-CN" dirty="0">
                <a:solidFill>
                  <a:srgbClr val="FF0000"/>
                </a:solidFill>
              </a:rPr>
              <a:t>-- </a:t>
            </a:r>
            <a:r>
              <a:rPr lang="zh-CN" altLang="en-US" dirty="0">
                <a:solidFill>
                  <a:srgbClr val="FF0000"/>
                </a:solidFill>
              </a:rPr>
              <a:t>半年</a:t>
            </a:r>
            <a:r>
              <a:rPr lang="en-US" altLang="zh-CN" dirty="0">
                <a:solidFill>
                  <a:srgbClr val="FF0000"/>
                </a:solidFill>
              </a:rPr>
              <a:t>5000</a:t>
            </a:r>
            <a:r>
              <a:rPr lang="zh-CN" altLang="en-US" dirty="0">
                <a:solidFill>
                  <a:srgbClr val="FF0000"/>
                </a:solidFill>
              </a:rPr>
              <a:t>万用户！</a:t>
            </a:r>
          </a:p>
          <a:p>
            <a:pPr eaLnBrk="1" hangingPunct="1">
              <a:buFont typeface="Wingdings" panose="05000000000000000000" pitchFamily="2" charset="2"/>
              <a:buNone/>
            </a:pPr>
            <a:r>
              <a:rPr lang="zh-CN" altLang="en-US" dirty="0">
                <a:solidFill>
                  <a:srgbClr val="FF0000"/>
                </a:solidFill>
              </a:rPr>
              <a:t>	</a:t>
            </a:r>
            <a:r>
              <a:rPr lang="en-US" altLang="zh-CN" dirty="0">
                <a:solidFill>
                  <a:srgbClr val="4A452A"/>
                </a:solidFill>
              </a:rPr>
              <a:t>-- 2001</a:t>
            </a:r>
            <a:r>
              <a:rPr lang="zh-CN" altLang="en-US" dirty="0">
                <a:solidFill>
                  <a:srgbClr val="4A452A"/>
                </a:solidFill>
              </a:rPr>
              <a:t>年，版权纠纷，被迫关闭</a:t>
            </a:r>
            <a:endParaRPr lang="en-US" altLang="zh-CN" dirty="0">
              <a:solidFill>
                <a:srgbClr val="4A452A"/>
              </a:solidFill>
            </a:endParaRPr>
          </a:p>
          <a:p>
            <a:pPr eaLnBrk="1" hangingPunct="1">
              <a:buFont typeface="Wingdings" panose="05000000000000000000" pitchFamily="2" charset="2"/>
              <a:buNone/>
            </a:pPr>
            <a:endParaRPr lang="en-US" altLang="zh-CN" dirty="0">
              <a:solidFill>
                <a:srgbClr val="4A452A"/>
              </a:solidFill>
            </a:endParaRPr>
          </a:p>
          <a:p>
            <a:pPr eaLnBrk="1" hangingPunct="1">
              <a:buFont typeface="Wingdings" panose="05000000000000000000" pitchFamily="2" charset="2"/>
              <a:buNone/>
            </a:pPr>
            <a:endParaRPr lang="zh-CN" altLang="en-US" dirty="0">
              <a:solidFill>
                <a:srgbClr val="4A452A"/>
              </a:solidFill>
            </a:endParaRPr>
          </a:p>
          <a:p>
            <a:r>
              <a:rPr lang="zh-CN" altLang="en-US" dirty="0"/>
              <a:t>与以前的服务器不同</a:t>
            </a:r>
            <a:r>
              <a:rPr lang="en-US" altLang="zh-CN" dirty="0"/>
              <a:t>,Napster</a:t>
            </a:r>
            <a:r>
              <a:rPr lang="zh-CN" altLang="en-US" dirty="0"/>
              <a:t>上面没有歌曲，</a:t>
            </a:r>
            <a:r>
              <a:rPr lang="en-US" altLang="zh-CN" dirty="0"/>
              <a:t>Napster</a:t>
            </a:r>
            <a:r>
              <a:rPr lang="zh-CN" altLang="en-US" dirty="0"/>
              <a:t>的注册用户只要到网站上下载一个软件就可以从其他用户那里搜索自己喜欢的歌曲，并可以到</a:t>
            </a:r>
            <a:r>
              <a:rPr lang="en-US" altLang="zh-CN" dirty="0"/>
              <a:t>Napster</a:t>
            </a:r>
            <a:r>
              <a:rPr lang="zh-CN" altLang="en-US" dirty="0"/>
              <a:t>其他用户的硬盘上下载歌曲。 </a:t>
            </a:r>
          </a:p>
          <a:p>
            <a:pPr eaLnBrk="1" hangingPunct="1">
              <a:buFont typeface="Wingdings" panose="05000000000000000000" pitchFamily="2" charset="2"/>
              <a:buNone/>
            </a:pPr>
            <a:endParaRPr lang="zh-CN" altLang="en-US" dirty="0">
              <a:solidFill>
                <a:srgbClr val="4A452A"/>
              </a:solidFill>
            </a:endParaRPr>
          </a:p>
        </p:txBody>
      </p:sp>
      <p:sp>
        <p:nvSpPr>
          <p:cNvPr id="9220" name="AutoShape 2" descr="http://news.cnet.com/i/bto/20071015/Napster4_logo_270x242.jpg"/>
          <p:cNvSpPr>
            <a:spLocks noChangeAspect="1" noChangeArrowheads="1"/>
          </p:cNvSpPr>
          <p:nvPr/>
        </p:nvSpPr>
        <p:spPr bwMode="auto">
          <a:xfrm>
            <a:off x="144463" y="-1104900"/>
            <a:ext cx="257175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pic>
        <p:nvPicPr>
          <p:cNvPr id="922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1916832"/>
            <a:ext cx="3071812"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8307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6172200"/>
            <a:ext cx="8229600" cy="0"/>
          </a:xfrm>
          <a:custGeom>
            <a:avLst/>
            <a:gdLst/>
            <a:ahLst/>
            <a:cxnLst/>
            <a:rect l="l" t="t" r="r" b="b"/>
            <a:pathLst>
              <a:path w="8229600">
                <a:moveTo>
                  <a:pt x="0" y="0"/>
                </a:moveTo>
                <a:lnTo>
                  <a:pt x="8229600" y="0"/>
                </a:lnTo>
              </a:path>
            </a:pathLst>
          </a:custGeom>
          <a:ln w="19050">
            <a:solidFill>
              <a:srgbClr val="CC9900"/>
            </a:solidFill>
          </a:ln>
        </p:spPr>
        <p:txBody>
          <a:bodyPr wrap="square" lIns="0" tIns="0" rIns="0" bIns="0" rtlCol="0"/>
          <a:lstStyle/>
          <a:p>
            <a:endParaRPr/>
          </a:p>
        </p:txBody>
      </p:sp>
      <p:sp>
        <p:nvSpPr>
          <p:cNvPr id="3" name="object 3"/>
          <p:cNvSpPr txBox="1">
            <a:spLocks noGrp="1"/>
          </p:cNvSpPr>
          <p:nvPr>
            <p:ph type="title"/>
          </p:nvPr>
        </p:nvSpPr>
        <p:spPr>
          <a:xfrm>
            <a:off x="547052" y="289560"/>
            <a:ext cx="6812915" cy="605790"/>
          </a:xfrm>
          <a:prstGeom prst="rect">
            <a:avLst/>
          </a:prstGeom>
        </p:spPr>
        <p:txBody>
          <a:bodyPr vert="horz" wrap="square" lIns="0" tIns="13335" rIns="0" bIns="0" rtlCol="0">
            <a:spAutoFit/>
          </a:bodyPr>
          <a:lstStyle/>
          <a:p>
            <a:pPr marL="12700">
              <a:lnSpc>
                <a:spcPct val="100000"/>
              </a:lnSpc>
              <a:spcBef>
                <a:spcPts val="105"/>
              </a:spcBef>
            </a:pPr>
            <a:r>
              <a:rPr sz="3800" dirty="0">
                <a:solidFill>
                  <a:srgbClr val="006633"/>
                </a:solidFill>
                <a:latin typeface="宋体" panose="02010600030101010101" pitchFamily="2" charset="-122"/>
                <a:cs typeface="宋体" panose="02010600030101010101" pitchFamily="2" charset="-122"/>
              </a:rPr>
              <a:t>基于目录服务器的</a:t>
            </a:r>
            <a:r>
              <a:rPr sz="3800" spc="-5" dirty="0">
                <a:solidFill>
                  <a:srgbClr val="006633"/>
                </a:solidFill>
                <a:latin typeface="Garamond" panose="02020404030301010803"/>
                <a:cs typeface="Garamond" panose="02020404030301010803"/>
              </a:rPr>
              <a:t>P2P</a:t>
            </a:r>
            <a:r>
              <a:rPr sz="3800" dirty="0">
                <a:solidFill>
                  <a:srgbClr val="006633"/>
                </a:solidFill>
                <a:latin typeface="宋体" panose="02010600030101010101" pitchFamily="2" charset="-122"/>
                <a:cs typeface="宋体" panose="02010600030101010101" pitchFamily="2" charset="-122"/>
              </a:rPr>
              <a:t>网络（</a:t>
            </a:r>
            <a:r>
              <a:rPr sz="3800" spc="-5" dirty="0">
                <a:solidFill>
                  <a:srgbClr val="006633"/>
                </a:solidFill>
                <a:latin typeface="Garamond" panose="02020404030301010803"/>
                <a:cs typeface="Garamond" panose="02020404030301010803"/>
              </a:rPr>
              <a:t>1</a:t>
            </a:r>
            <a:r>
              <a:rPr sz="3800" spc="5" dirty="0">
                <a:solidFill>
                  <a:srgbClr val="006633"/>
                </a:solidFill>
                <a:latin typeface="宋体" panose="02010600030101010101" pitchFamily="2" charset="-122"/>
                <a:cs typeface="宋体" panose="02010600030101010101" pitchFamily="2" charset="-122"/>
              </a:rPr>
              <a:t>）</a:t>
            </a:r>
            <a:endParaRPr sz="3800">
              <a:latin typeface="宋体" panose="02010600030101010101" pitchFamily="2" charset="-122"/>
              <a:cs typeface="宋体" panose="02010600030101010101" pitchFamily="2" charset="-122"/>
            </a:endParaRPr>
          </a:p>
        </p:txBody>
      </p:sp>
      <p:sp>
        <p:nvSpPr>
          <p:cNvPr id="4" name="object 4"/>
          <p:cNvSpPr txBox="1"/>
          <p:nvPr/>
        </p:nvSpPr>
        <p:spPr>
          <a:xfrm>
            <a:off x="905827" y="1570990"/>
            <a:ext cx="1892300" cy="482600"/>
          </a:xfrm>
          <a:prstGeom prst="rect">
            <a:avLst/>
          </a:prstGeom>
        </p:spPr>
        <p:txBody>
          <a:bodyPr vert="horz" wrap="square" lIns="0" tIns="12700" rIns="0" bIns="0" rtlCol="0">
            <a:spAutoFit/>
          </a:bodyPr>
          <a:lstStyle/>
          <a:p>
            <a:pPr marL="355600" indent="-342900">
              <a:lnSpc>
                <a:spcPct val="100000"/>
              </a:lnSpc>
              <a:spcBef>
                <a:spcPts val="100"/>
              </a:spcBef>
              <a:buClr>
                <a:srgbClr val="CC9900"/>
              </a:buClr>
              <a:buSzPct val="65000"/>
              <a:buFont typeface="Wingdings" panose="05000000000000000000"/>
              <a:buChar char=""/>
              <a:tabLst>
                <a:tab pos="354965" algn="l"/>
                <a:tab pos="355600" algn="l"/>
              </a:tabLst>
            </a:pPr>
            <a:r>
              <a:rPr sz="3000" dirty="0">
                <a:latin typeface="宋体" panose="02010600030101010101" pitchFamily="2" charset="-122"/>
                <a:cs typeface="宋体" panose="02010600030101010101" pitchFamily="2" charset="-122"/>
              </a:rPr>
              <a:t>索引发布</a:t>
            </a:r>
            <a:endParaRPr sz="3000">
              <a:latin typeface="宋体" panose="02010600030101010101" pitchFamily="2" charset="-122"/>
              <a:cs typeface="宋体" panose="02010600030101010101" pitchFamily="2" charset="-122"/>
            </a:endParaRPr>
          </a:p>
        </p:txBody>
      </p:sp>
      <p:sp>
        <p:nvSpPr>
          <p:cNvPr id="5" name="object 5"/>
          <p:cNvSpPr/>
          <p:nvPr/>
        </p:nvSpPr>
        <p:spPr>
          <a:xfrm>
            <a:off x="4547615" y="4567809"/>
            <a:ext cx="295275" cy="276225"/>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4623815" y="4177284"/>
            <a:ext cx="381000" cy="355092"/>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4700015" y="4558284"/>
            <a:ext cx="304800" cy="304800"/>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4852415" y="4558284"/>
            <a:ext cx="304800" cy="304800"/>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4776152" y="2849092"/>
            <a:ext cx="256540" cy="70485"/>
          </a:xfrm>
          <a:custGeom>
            <a:avLst/>
            <a:gdLst/>
            <a:ahLst/>
            <a:cxnLst/>
            <a:rect l="l" t="t" r="r" b="b"/>
            <a:pathLst>
              <a:path w="256539" h="70485">
                <a:moveTo>
                  <a:pt x="249186" y="70434"/>
                </a:moveTo>
                <a:lnTo>
                  <a:pt x="0" y="3568"/>
                </a:lnTo>
                <a:lnTo>
                  <a:pt x="7112" y="0"/>
                </a:lnTo>
                <a:lnTo>
                  <a:pt x="256286" y="64198"/>
                </a:lnTo>
                <a:lnTo>
                  <a:pt x="249186" y="70434"/>
                </a:lnTo>
                <a:close/>
              </a:path>
            </a:pathLst>
          </a:custGeom>
          <a:solidFill>
            <a:srgbClr val="99997E"/>
          </a:solidFill>
        </p:spPr>
        <p:txBody>
          <a:bodyPr wrap="square" lIns="0" tIns="0" rIns="0" bIns="0" rtlCol="0"/>
          <a:lstStyle/>
          <a:p>
            <a:endParaRPr/>
          </a:p>
        </p:txBody>
      </p:sp>
      <p:sp>
        <p:nvSpPr>
          <p:cNvPr id="10" name="object 10"/>
          <p:cNvSpPr/>
          <p:nvPr/>
        </p:nvSpPr>
        <p:spPr>
          <a:xfrm>
            <a:off x="4783023" y="2842463"/>
            <a:ext cx="249554" cy="72390"/>
          </a:xfrm>
          <a:custGeom>
            <a:avLst/>
            <a:gdLst/>
            <a:ahLst/>
            <a:cxnLst/>
            <a:rect l="l" t="t" r="r" b="b"/>
            <a:pathLst>
              <a:path w="249554" h="72389">
                <a:moveTo>
                  <a:pt x="249415" y="72161"/>
                </a:moveTo>
                <a:lnTo>
                  <a:pt x="241" y="7962"/>
                </a:lnTo>
                <a:lnTo>
                  <a:pt x="0" y="0"/>
                </a:lnTo>
                <a:lnTo>
                  <a:pt x="249174" y="64922"/>
                </a:lnTo>
                <a:lnTo>
                  <a:pt x="249415" y="72161"/>
                </a:lnTo>
                <a:close/>
              </a:path>
            </a:pathLst>
          </a:custGeom>
          <a:solidFill>
            <a:srgbClr val="4B4B31"/>
          </a:solidFill>
        </p:spPr>
        <p:txBody>
          <a:bodyPr wrap="square" lIns="0" tIns="0" rIns="0" bIns="0" rtlCol="0"/>
          <a:lstStyle/>
          <a:p>
            <a:endParaRPr/>
          </a:p>
        </p:txBody>
      </p:sp>
      <p:sp>
        <p:nvSpPr>
          <p:cNvPr id="11" name="object 11"/>
          <p:cNvSpPr/>
          <p:nvPr/>
        </p:nvSpPr>
        <p:spPr>
          <a:xfrm>
            <a:off x="4788789" y="3006102"/>
            <a:ext cx="382892" cy="180073"/>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4776152" y="2500947"/>
            <a:ext cx="405765" cy="165735"/>
          </a:xfrm>
          <a:custGeom>
            <a:avLst/>
            <a:gdLst/>
            <a:ahLst/>
            <a:cxnLst/>
            <a:rect l="l" t="t" r="r" b="b"/>
            <a:pathLst>
              <a:path w="405764" h="165735">
                <a:moveTo>
                  <a:pt x="249186" y="165303"/>
                </a:moveTo>
                <a:lnTo>
                  <a:pt x="0" y="98437"/>
                </a:lnTo>
                <a:lnTo>
                  <a:pt x="156603" y="0"/>
                </a:lnTo>
                <a:lnTo>
                  <a:pt x="405726" y="66865"/>
                </a:lnTo>
                <a:lnTo>
                  <a:pt x="249186" y="165303"/>
                </a:lnTo>
                <a:close/>
              </a:path>
            </a:pathLst>
          </a:custGeom>
          <a:solidFill>
            <a:srgbClr val="99997E"/>
          </a:solidFill>
        </p:spPr>
        <p:txBody>
          <a:bodyPr wrap="square" lIns="0" tIns="0" rIns="0" bIns="0" rtlCol="0"/>
          <a:lstStyle/>
          <a:p>
            <a:endParaRPr/>
          </a:p>
        </p:txBody>
      </p:sp>
      <p:sp>
        <p:nvSpPr>
          <p:cNvPr id="13" name="object 13"/>
          <p:cNvSpPr/>
          <p:nvPr/>
        </p:nvSpPr>
        <p:spPr>
          <a:xfrm>
            <a:off x="5025339" y="2567813"/>
            <a:ext cx="156845" cy="338455"/>
          </a:xfrm>
          <a:custGeom>
            <a:avLst/>
            <a:gdLst/>
            <a:ahLst/>
            <a:cxnLst/>
            <a:rect l="l" t="t" r="r" b="b"/>
            <a:pathLst>
              <a:path w="156845" h="338455">
                <a:moveTo>
                  <a:pt x="0" y="337997"/>
                </a:moveTo>
                <a:lnTo>
                  <a:pt x="0" y="98437"/>
                </a:lnTo>
                <a:lnTo>
                  <a:pt x="156540" y="0"/>
                </a:lnTo>
                <a:lnTo>
                  <a:pt x="156540" y="239560"/>
                </a:lnTo>
                <a:lnTo>
                  <a:pt x="0" y="337997"/>
                </a:lnTo>
                <a:close/>
              </a:path>
            </a:pathLst>
          </a:custGeom>
          <a:solidFill>
            <a:srgbClr val="4B4B31"/>
          </a:solidFill>
        </p:spPr>
        <p:txBody>
          <a:bodyPr wrap="square" lIns="0" tIns="0" rIns="0" bIns="0" rtlCol="0"/>
          <a:lstStyle/>
          <a:p>
            <a:endParaRPr/>
          </a:p>
        </p:txBody>
      </p:sp>
      <p:sp>
        <p:nvSpPr>
          <p:cNvPr id="14" name="object 14"/>
          <p:cNvSpPr/>
          <p:nvPr/>
        </p:nvSpPr>
        <p:spPr>
          <a:xfrm>
            <a:off x="5025339" y="2821698"/>
            <a:ext cx="156845" cy="336550"/>
          </a:xfrm>
          <a:custGeom>
            <a:avLst/>
            <a:gdLst/>
            <a:ahLst/>
            <a:cxnLst/>
            <a:rect l="l" t="t" r="r" b="b"/>
            <a:pathLst>
              <a:path w="156845" h="336550">
                <a:moveTo>
                  <a:pt x="0" y="336041"/>
                </a:moveTo>
                <a:lnTo>
                  <a:pt x="0" y="98450"/>
                </a:lnTo>
                <a:lnTo>
                  <a:pt x="156540" y="0"/>
                </a:lnTo>
                <a:lnTo>
                  <a:pt x="156540" y="237604"/>
                </a:lnTo>
                <a:lnTo>
                  <a:pt x="0" y="336041"/>
                </a:lnTo>
                <a:close/>
              </a:path>
            </a:pathLst>
          </a:custGeom>
          <a:solidFill>
            <a:srgbClr val="4B4B31"/>
          </a:solidFill>
        </p:spPr>
        <p:txBody>
          <a:bodyPr wrap="square" lIns="0" tIns="0" rIns="0" bIns="0" rtlCol="0"/>
          <a:lstStyle/>
          <a:p>
            <a:endParaRPr/>
          </a:p>
        </p:txBody>
      </p:sp>
      <p:sp>
        <p:nvSpPr>
          <p:cNvPr id="15" name="object 15"/>
          <p:cNvSpPr/>
          <p:nvPr/>
        </p:nvSpPr>
        <p:spPr>
          <a:xfrm>
            <a:off x="5025339" y="2812795"/>
            <a:ext cx="156540" cy="107060"/>
          </a:xfrm>
          <a:prstGeom prst="rect">
            <a:avLst/>
          </a:prstGeom>
          <a:blipFill>
            <a:blip r:embed="rId6" cstate="print"/>
            <a:stretch>
              <a:fillRect/>
            </a:stretch>
          </a:blipFill>
        </p:spPr>
        <p:txBody>
          <a:bodyPr wrap="square" lIns="0" tIns="0" rIns="0" bIns="0" rtlCol="0"/>
          <a:lstStyle/>
          <a:p>
            <a:endParaRPr/>
          </a:p>
        </p:txBody>
      </p:sp>
      <p:sp>
        <p:nvSpPr>
          <p:cNvPr id="16" name="object 16"/>
          <p:cNvSpPr/>
          <p:nvPr/>
        </p:nvSpPr>
        <p:spPr>
          <a:xfrm>
            <a:off x="4776152" y="2599385"/>
            <a:ext cx="249554" cy="306705"/>
          </a:xfrm>
          <a:custGeom>
            <a:avLst/>
            <a:gdLst/>
            <a:ahLst/>
            <a:cxnLst/>
            <a:rect l="l" t="t" r="r" b="b"/>
            <a:pathLst>
              <a:path w="249554" h="306705">
                <a:moveTo>
                  <a:pt x="249186" y="306095"/>
                </a:moveTo>
                <a:lnTo>
                  <a:pt x="0" y="241896"/>
                </a:lnTo>
                <a:lnTo>
                  <a:pt x="0" y="0"/>
                </a:lnTo>
                <a:lnTo>
                  <a:pt x="249186" y="66865"/>
                </a:lnTo>
                <a:lnTo>
                  <a:pt x="249186" y="306095"/>
                </a:lnTo>
                <a:close/>
              </a:path>
            </a:pathLst>
          </a:custGeom>
          <a:solidFill>
            <a:srgbClr val="E4E4CC"/>
          </a:solidFill>
        </p:spPr>
        <p:txBody>
          <a:bodyPr wrap="square" lIns="0" tIns="0" rIns="0" bIns="0" rtlCol="0"/>
          <a:lstStyle/>
          <a:p>
            <a:endParaRPr/>
          </a:p>
        </p:txBody>
      </p:sp>
      <p:sp>
        <p:nvSpPr>
          <p:cNvPr id="17" name="object 17"/>
          <p:cNvSpPr/>
          <p:nvPr/>
        </p:nvSpPr>
        <p:spPr>
          <a:xfrm>
            <a:off x="4776152" y="2852991"/>
            <a:ext cx="249554" cy="305435"/>
          </a:xfrm>
          <a:custGeom>
            <a:avLst/>
            <a:gdLst/>
            <a:ahLst/>
            <a:cxnLst/>
            <a:rect l="l" t="t" r="r" b="b"/>
            <a:pathLst>
              <a:path w="249554" h="305435">
                <a:moveTo>
                  <a:pt x="249186" y="305282"/>
                </a:moveTo>
                <a:lnTo>
                  <a:pt x="0" y="241084"/>
                </a:lnTo>
                <a:lnTo>
                  <a:pt x="0" y="0"/>
                </a:lnTo>
                <a:lnTo>
                  <a:pt x="249186" y="66865"/>
                </a:lnTo>
                <a:lnTo>
                  <a:pt x="249186" y="305282"/>
                </a:lnTo>
                <a:close/>
              </a:path>
            </a:pathLst>
          </a:custGeom>
          <a:solidFill>
            <a:srgbClr val="E4E4CC"/>
          </a:solidFill>
        </p:spPr>
        <p:txBody>
          <a:bodyPr wrap="square" lIns="0" tIns="0" rIns="0" bIns="0" rtlCol="0"/>
          <a:lstStyle/>
          <a:p>
            <a:endParaRPr/>
          </a:p>
        </p:txBody>
      </p:sp>
      <p:sp>
        <p:nvSpPr>
          <p:cNvPr id="18" name="object 18"/>
          <p:cNvSpPr/>
          <p:nvPr/>
        </p:nvSpPr>
        <p:spPr>
          <a:xfrm>
            <a:off x="4805819" y="2629014"/>
            <a:ext cx="190753" cy="269036"/>
          </a:xfrm>
          <a:prstGeom prst="rect">
            <a:avLst/>
          </a:prstGeom>
          <a:blipFill>
            <a:blip r:embed="rId7" cstate="print"/>
            <a:stretch>
              <a:fillRect/>
            </a:stretch>
          </a:blipFill>
        </p:spPr>
        <p:txBody>
          <a:bodyPr wrap="square" lIns="0" tIns="0" rIns="0" bIns="0" rtlCol="0"/>
          <a:lstStyle/>
          <a:p>
            <a:endParaRPr/>
          </a:p>
        </p:txBody>
      </p:sp>
      <p:sp>
        <p:nvSpPr>
          <p:cNvPr id="19" name="object 19"/>
          <p:cNvSpPr/>
          <p:nvPr/>
        </p:nvSpPr>
        <p:spPr>
          <a:xfrm>
            <a:off x="4789220" y="2950057"/>
            <a:ext cx="17145" cy="48260"/>
          </a:xfrm>
          <a:custGeom>
            <a:avLst/>
            <a:gdLst/>
            <a:ahLst/>
            <a:cxnLst/>
            <a:rect l="l" t="t" r="r" b="b"/>
            <a:pathLst>
              <a:path w="17145" h="48260">
                <a:moveTo>
                  <a:pt x="16840" y="47955"/>
                </a:moveTo>
                <a:lnTo>
                  <a:pt x="0" y="43624"/>
                </a:lnTo>
                <a:lnTo>
                  <a:pt x="0" y="0"/>
                </a:lnTo>
                <a:lnTo>
                  <a:pt x="16840" y="4521"/>
                </a:lnTo>
                <a:lnTo>
                  <a:pt x="16840" y="47955"/>
                </a:lnTo>
                <a:close/>
              </a:path>
            </a:pathLst>
          </a:custGeom>
          <a:solidFill>
            <a:srgbClr val="4B4B31"/>
          </a:solidFill>
        </p:spPr>
        <p:txBody>
          <a:bodyPr wrap="square" lIns="0" tIns="0" rIns="0" bIns="0" rtlCol="0"/>
          <a:lstStyle/>
          <a:p>
            <a:endParaRPr/>
          </a:p>
        </p:txBody>
      </p:sp>
      <p:sp>
        <p:nvSpPr>
          <p:cNvPr id="20" name="object 20"/>
          <p:cNvSpPr/>
          <p:nvPr/>
        </p:nvSpPr>
        <p:spPr>
          <a:xfrm>
            <a:off x="4795799" y="2951860"/>
            <a:ext cx="10795" cy="41910"/>
          </a:xfrm>
          <a:custGeom>
            <a:avLst/>
            <a:gdLst/>
            <a:ahLst/>
            <a:cxnLst/>
            <a:rect l="l" t="t" r="r" b="b"/>
            <a:pathLst>
              <a:path w="10795" h="41910">
                <a:moveTo>
                  <a:pt x="10261" y="41528"/>
                </a:moveTo>
                <a:lnTo>
                  <a:pt x="0" y="38912"/>
                </a:lnTo>
                <a:lnTo>
                  <a:pt x="0" y="0"/>
                </a:lnTo>
                <a:lnTo>
                  <a:pt x="10261" y="2717"/>
                </a:lnTo>
                <a:lnTo>
                  <a:pt x="10261" y="41528"/>
                </a:lnTo>
                <a:close/>
              </a:path>
            </a:pathLst>
          </a:custGeom>
          <a:solidFill>
            <a:srgbClr val="CCCCB1"/>
          </a:solidFill>
        </p:spPr>
        <p:txBody>
          <a:bodyPr wrap="square" lIns="0" tIns="0" rIns="0" bIns="0" rtlCol="0"/>
          <a:lstStyle/>
          <a:p>
            <a:endParaRPr/>
          </a:p>
        </p:txBody>
      </p:sp>
      <p:sp>
        <p:nvSpPr>
          <p:cNvPr id="21" name="object 21"/>
          <p:cNvSpPr/>
          <p:nvPr/>
        </p:nvSpPr>
        <p:spPr>
          <a:xfrm>
            <a:off x="4813211" y="2514803"/>
            <a:ext cx="334645" cy="135255"/>
          </a:xfrm>
          <a:custGeom>
            <a:avLst/>
            <a:gdLst/>
            <a:ahLst/>
            <a:cxnLst/>
            <a:rect l="l" t="t" r="r" b="b"/>
            <a:pathLst>
              <a:path w="334645" h="135255">
                <a:moveTo>
                  <a:pt x="208407" y="135255"/>
                </a:moveTo>
                <a:lnTo>
                  <a:pt x="0" y="78536"/>
                </a:lnTo>
                <a:lnTo>
                  <a:pt x="125933" y="0"/>
                </a:lnTo>
                <a:lnTo>
                  <a:pt x="334378" y="56680"/>
                </a:lnTo>
                <a:lnTo>
                  <a:pt x="208407" y="135255"/>
                </a:lnTo>
                <a:close/>
              </a:path>
            </a:pathLst>
          </a:custGeom>
          <a:solidFill>
            <a:srgbClr val="7E7E7E"/>
          </a:solidFill>
        </p:spPr>
        <p:txBody>
          <a:bodyPr wrap="square" lIns="0" tIns="0" rIns="0" bIns="0" rtlCol="0"/>
          <a:lstStyle/>
          <a:p>
            <a:endParaRPr/>
          </a:p>
        </p:txBody>
      </p:sp>
      <p:sp>
        <p:nvSpPr>
          <p:cNvPr id="22" name="object 22"/>
          <p:cNvSpPr/>
          <p:nvPr/>
        </p:nvSpPr>
        <p:spPr>
          <a:xfrm>
            <a:off x="4813211" y="2514803"/>
            <a:ext cx="334645" cy="80645"/>
          </a:xfrm>
          <a:custGeom>
            <a:avLst/>
            <a:gdLst/>
            <a:ahLst/>
            <a:cxnLst/>
            <a:rect l="l" t="t" r="r" b="b"/>
            <a:pathLst>
              <a:path w="334645" h="80644">
                <a:moveTo>
                  <a:pt x="6731" y="80391"/>
                </a:moveTo>
                <a:lnTo>
                  <a:pt x="0" y="78536"/>
                </a:lnTo>
                <a:lnTo>
                  <a:pt x="125933" y="0"/>
                </a:lnTo>
                <a:lnTo>
                  <a:pt x="147510" y="5867"/>
                </a:lnTo>
                <a:lnTo>
                  <a:pt x="125933" y="5867"/>
                </a:lnTo>
                <a:lnTo>
                  <a:pt x="6731" y="80391"/>
                </a:lnTo>
                <a:close/>
              </a:path>
              <a:path w="334645" h="80644">
                <a:moveTo>
                  <a:pt x="327609" y="60731"/>
                </a:moveTo>
                <a:lnTo>
                  <a:pt x="125933" y="5867"/>
                </a:lnTo>
                <a:lnTo>
                  <a:pt x="147510" y="5867"/>
                </a:lnTo>
                <a:lnTo>
                  <a:pt x="334378" y="56680"/>
                </a:lnTo>
                <a:lnTo>
                  <a:pt x="327609" y="60731"/>
                </a:lnTo>
                <a:close/>
              </a:path>
            </a:pathLst>
          </a:custGeom>
          <a:solidFill>
            <a:srgbClr val="3E3E3E"/>
          </a:solidFill>
        </p:spPr>
        <p:txBody>
          <a:bodyPr wrap="square" lIns="0" tIns="0" rIns="0" bIns="0" rtlCol="0"/>
          <a:lstStyle/>
          <a:p>
            <a:endParaRPr/>
          </a:p>
        </p:txBody>
      </p:sp>
      <p:sp>
        <p:nvSpPr>
          <p:cNvPr id="23" name="object 23"/>
          <p:cNvSpPr/>
          <p:nvPr/>
        </p:nvSpPr>
        <p:spPr>
          <a:xfrm>
            <a:off x="5053050" y="2925902"/>
            <a:ext cx="256540" cy="70485"/>
          </a:xfrm>
          <a:custGeom>
            <a:avLst/>
            <a:gdLst/>
            <a:ahLst/>
            <a:cxnLst/>
            <a:rect l="l" t="t" r="r" b="b"/>
            <a:pathLst>
              <a:path w="256539" h="70485">
                <a:moveTo>
                  <a:pt x="249135" y="70446"/>
                </a:moveTo>
                <a:lnTo>
                  <a:pt x="0" y="3581"/>
                </a:lnTo>
                <a:lnTo>
                  <a:pt x="7099" y="0"/>
                </a:lnTo>
                <a:lnTo>
                  <a:pt x="256286" y="64160"/>
                </a:lnTo>
                <a:lnTo>
                  <a:pt x="249135" y="70446"/>
                </a:lnTo>
                <a:close/>
              </a:path>
            </a:pathLst>
          </a:custGeom>
          <a:solidFill>
            <a:srgbClr val="99997E"/>
          </a:solidFill>
        </p:spPr>
        <p:txBody>
          <a:bodyPr wrap="square" lIns="0" tIns="0" rIns="0" bIns="0" rtlCol="0"/>
          <a:lstStyle/>
          <a:p>
            <a:endParaRPr/>
          </a:p>
        </p:txBody>
      </p:sp>
      <p:sp>
        <p:nvSpPr>
          <p:cNvPr id="24" name="object 24"/>
          <p:cNvSpPr/>
          <p:nvPr/>
        </p:nvSpPr>
        <p:spPr>
          <a:xfrm>
            <a:off x="5059921" y="2919285"/>
            <a:ext cx="249554" cy="72390"/>
          </a:xfrm>
          <a:custGeom>
            <a:avLst/>
            <a:gdLst/>
            <a:ahLst/>
            <a:cxnLst/>
            <a:rect l="l" t="t" r="r" b="b"/>
            <a:pathLst>
              <a:path w="249554" h="72389">
                <a:moveTo>
                  <a:pt x="249415" y="72148"/>
                </a:moveTo>
                <a:lnTo>
                  <a:pt x="228" y="7950"/>
                </a:lnTo>
                <a:lnTo>
                  <a:pt x="0" y="0"/>
                </a:lnTo>
                <a:lnTo>
                  <a:pt x="249174" y="64909"/>
                </a:lnTo>
                <a:lnTo>
                  <a:pt x="249415" y="72148"/>
                </a:lnTo>
                <a:close/>
              </a:path>
            </a:pathLst>
          </a:custGeom>
          <a:solidFill>
            <a:srgbClr val="4B4B31"/>
          </a:solidFill>
        </p:spPr>
        <p:txBody>
          <a:bodyPr wrap="square" lIns="0" tIns="0" rIns="0" bIns="0" rtlCol="0"/>
          <a:lstStyle/>
          <a:p>
            <a:endParaRPr/>
          </a:p>
        </p:txBody>
      </p:sp>
      <p:sp>
        <p:nvSpPr>
          <p:cNvPr id="25" name="object 25"/>
          <p:cNvSpPr/>
          <p:nvPr/>
        </p:nvSpPr>
        <p:spPr>
          <a:xfrm>
            <a:off x="5065686" y="3082874"/>
            <a:ext cx="382879" cy="180073"/>
          </a:xfrm>
          <a:prstGeom prst="rect">
            <a:avLst/>
          </a:prstGeom>
          <a:blipFill>
            <a:blip r:embed="rId8" cstate="print"/>
            <a:stretch>
              <a:fillRect/>
            </a:stretch>
          </a:blipFill>
        </p:spPr>
        <p:txBody>
          <a:bodyPr wrap="square" lIns="0" tIns="0" rIns="0" bIns="0" rtlCol="0"/>
          <a:lstStyle/>
          <a:p>
            <a:endParaRPr/>
          </a:p>
        </p:txBody>
      </p:sp>
      <p:sp>
        <p:nvSpPr>
          <p:cNvPr id="26" name="object 26"/>
          <p:cNvSpPr/>
          <p:nvPr/>
        </p:nvSpPr>
        <p:spPr>
          <a:xfrm>
            <a:off x="5053050" y="2577719"/>
            <a:ext cx="405765" cy="165735"/>
          </a:xfrm>
          <a:custGeom>
            <a:avLst/>
            <a:gdLst/>
            <a:ahLst/>
            <a:cxnLst/>
            <a:rect l="l" t="t" r="r" b="b"/>
            <a:pathLst>
              <a:path w="405764" h="165735">
                <a:moveTo>
                  <a:pt x="249135" y="165303"/>
                </a:moveTo>
                <a:lnTo>
                  <a:pt x="0" y="98437"/>
                </a:lnTo>
                <a:lnTo>
                  <a:pt x="156540" y="0"/>
                </a:lnTo>
                <a:lnTo>
                  <a:pt x="405726" y="66865"/>
                </a:lnTo>
                <a:lnTo>
                  <a:pt x="249135" y="165303"/>
                </a:lnTo>
                <a:close/>
              </a:path>
            </a:pathLst>
          </a:custGeom>
          <a:solidFill>
            <a:srgbClr val="99997E"/>
          </a:solidFill>
        </p:spPr>
        <p:txBody>
          <a:bodyPr wrap="square" lIns="0" tIns="0" rIns="0" bIns="0" rtlCol="0"/>
          <a:lstStyle/>
          <a:p>
            <a:endParaRPr/>
          </a:p>
        </p:txBody>
      </p:sp>
      <p:sp>
        <p:nvSpPr>
          <p:cNvPr id="27" name="object 27"/>
          <p:cNvSpPr/>
          <p:nvPr/>
        </p:nvSpPr>
        <p:spPr>
          <a:xfrm>
            <a:off x="5302186" y="2644584"/>
            <a:ext cx="156845" cy="338455"/>
          </a:xfrm>
          <a:custGeom>
            <a:avLst/>
            <a:gdLst/>
            <a:ahLst/>
            <a:cxnLst/>
            <a:rect l="l" t="t" r="r" b="b"/>
            <a:pathLst>
              <a:path w="156845" h="338455">
                <a:moveTo>
                  <a:pt x="0" y="337997"/>
                </a:moveTo>
                <a:lnTo>
                  <a:pt x="0" y="98437"/>
                </a:lnTo>
                <a:lnTo>
                  <a:pt x="156590" y="0"/>
                </a:lnTo>
                <a:lnTo>
                  <a:pt x="156590" y="239560"/>
                </a:lnTo>
                <a:lnTo>
                  <a:pt x="0" y="337997"/>
                </a:lnTo>
                <a:close/>
              </a:path>
            </a:pathLst>
          </a:custGeom>
          <a:solidFill>
            <a:srgbClr val="4B4B31"/>
          </a:solidFill>
        </p:spPr>
        <p:txBody>
          <a:bodyPr wrap="square" lIns="0" tIns="0" rIns="0" bIns="0" rtlCol="0"/>
          <a:lstStyle/>
          <a:p>
            <a:endParaRPr/>
          </a:p>
        </p:txBody>
      </p:sp>
      <p:sp>
        <p:nvSpPr>
          <p:cNvPr id="28" name="object 28"/>
          <p:cNvSpPr/>
          <p:nvPr/>
        </p:nvSpPr>
        <p:spPr>
          <a:xfrm>
            <a:off x="5302186" y="2898470"/>
            <a:ext cx="156845" cy="336550"/>
          </a:xfrm>
          <a:custGeom>
            <a:avLst/>
            <a:gdLst/>
            <a:ahLst/>
            <a:cxnLst/>
            <a:rect l="l" t="t" r="r" b="b"/>
            <a:pathLst>
              <a:path w="156845" h="336550">
                <a:moveTo>
                  <a:pt x="0" y="336092"/>
                </a:moveTo>
                <a:lnTo>
                  <a:pt x="0" y="98450"/>
                </a:lnTo>
                <a:lnTo>
                  <a:pt x="156590" y="0"/>
                </a:lnTo>
                <a:lnTo>
                  <a:pt x="156590" y="237655"/>
                </a:lnTo>
                <a:lnTo>
                  <a:pt x="0" y="336092"/>
                </a:lnTo>
                <a:close/>
              </a:path>
            </a:pathLst>
          </a:custGeom>
          <a:solidFill>
            <a:srgbClr val="4B4B31"/>
          </a:solidFill>
        </p:spPr>
        <p:txBody>
          <a:bodyPr wrap="square" lIns="0" tIns="0" rIns="0" bIns="0" rtlCol="0"/>
          <a:lstStyle/>
          <a:p>
            <a:endParaRPr/>
          </a:p>
        </p:txBody>
      </p:sp>
      <p:sp>
        <p:nvSpPr>
          <p:cNvPr id="29" name="object 29"/>
          <p:cNvSpPr/>
          <p:nvPr/>
        </p:nvSpPr>
        <p:spPr>
          <a:xfrm>
            <a:off x="5302186" y="2889618"/>
            <a:ext cx="156590" cy="107061"/>
          </a:xfrm>
          <a:prstGeom prst="rect">
            <a:avLst/>
          </a:prstGeom>
          <a:blipFill>
            <a:blip r:embed="rId9" cstate="print"/>
            <a:stretch>
              <a:fillRect/>
            </a:stretch>
          </a:blipFill>
        </p:spPr>
        <p:txBody>
          <a:bodyPr wrap="square" lIns="0" tIns="0" rIns="0" bIns="0" rtlCol="0"/>
          <a:lstStyle/>
          <a:p>
            <a:endParaRPr/>
          </a:p>
        </p:txBody>
      </p:sp>
      <p:sp>
        <p:nvSpPr>
          <p:cNvPr id="30" name="object 30"/>
          <p:cNvSpPr/>
          <p:nvPr/>
        </p:nvSpPr>
        <p:spPr>
          <a:xfrm>
            <a:off x="5053050" y="2676156"/>
            <a:ext cx="249554" cy="306705"/>
          </a:xfrm>
          <a:custGeom>
            <a:avLst/>
            <a:gdLst/>
            <a:ahLst/>
            <a:cxnLst/>
            <a:rect l="l" t="t" r="r" b="b"/>
            <a:pathLst>
              <a:path w="249554" h="306705">
                <a:moveTo>
                  <a:pt x="249135" y="306095"/>
                </a:moveTo>
                <a:lnTo>
                  <a:pt x="0" y="241896"/>
                </a:lnTo>
                <a:lnTo>
                  <a:pt x="0" y="0"/>
                </a:lnTo>
                <a:lnTo>
                  <a:pt x="249135" y="66865"/>
                </a:lnTo>
                <a:lnTo>
                  <a:pt x="249135" y="306095"/>
                </a:lnTo>
                <a:close/>
              </a:path>
            </a:pathLst>
          </a:custGeom>
          <a:solidFill>
            <a:srgbClr val="E4E4CC"/>
          </a:solidFill>
        </p:spPr>
        <p:txBody>
          <a:bodyPr wrap="square" lIns="0" tIns="0" rIns="0" bIns="0" rtlCol="0"/>
          <a:lstStyle/>
          <a:p>
            <a:endParaRPr/>
          </a:p>
        </p:txBody>
      </p:sp>
      <p:sp>
        <p:nvSpPr>
          <p:cNvPr id="31" name="object 31"/>
          <p:cNvSpPr/>
          <p:nvPr/>
        </p:nvSpPr>
        <p:spPr>
          <a:xfrm>
            <a:off x="5053050" y="2929763"/>
            <a:ext cx="249554" cy="305435"/>
          </a:xfrm>
          <a:custGeom>
            <a:avLst/>
            <a:gdLst/>
            <a:ahLst/>
            <a:cxnLst/>
            <a:rect l="l" t="t" r="r" b="b"/>
            <a:pathLst>
              <a:path w="249554" h="305435">
                <a:moveTo>
                  <a:pt x="249135" y="305282"/>
                </a:moveTo>
                <a:lnTo>
                  <a:pt x="0" y="241084"/>
                </a:lnTo>
                <a:lnTo>
                  <a:pt x="0" y="0"/>
                </a:lnTo>
                <a:lnTo>
                  <a:pt x="249135" y="66865"/>
                </a:lnTo>
                <a:lnTo>
                  <a:pt x="249135" y="305282"/>
                </a:lnTo>
                <a:close/>
              </a:path>
            </a:pathLst>
          </a:custGeom>
          <a:solidFill>
            <a:srgbClr val="E4E4CC"/>
          </a:solidFill>
        </p:spPr>
        <p:txBody>
          <a:bodyPr wrap="square" lIns="0" tIns="0" rIns="0" bIns="0" rtlCol="0"/>
          <a:lstStyle/>
          <a:p>
            <a:endParaRPr/>
          </a:p>
        </p:txBody>
      </p:sp>
      <p:sp>
        <p:nvSpPr>
          <p:cNvPr id="32" name="object 32"/>
          <p:cNvSpPr/>
          <p:nvPr/>
        </p:nvSpPr>
        <p:spPr>
          <a:xfrm>
            <a:off x="5082717" y="2705836"/>
            <a:ext cx="190703" cy="269024"/>
          </a:xfrm>
          <a:prstGeom prst="rect">
            <a:avLst/>
          </a:prstGeom>
          <a:blipFill>
            <a:blip r:embed="rId10" cstate="print"/>
            <a:stretch>
              <a:fillRect/>
            </a:stretch>
          </a:blipFill>
        </p:spPr>
        <p:txBody>
          <a:bodyPr wrap="square" lIns="0" tIns="0" rIns="0" bIns="0" rtlCol="0"/>
          <a:lstStyle/>
          <a:p>
            <a:endParaRPr/>
          </a:p>
        </p:txBody>
      </p:sp>
      <p:sp>
        <p:nvSpPr>
          <p:cNvPr id="33" name="object 33"/>
          <p:cNvSpPr/>
          <p:nvPr/>
        </p:nvSpPr>
        <p:spPr>
          <a:xfrm>
            <a:off x="5066068" y="3026867"/>
            <a:ext cx="17145" cy="48260"/>
          </a:xfrm>
          <a:custGeom>
            <a:avLst/>
            <a:gdLst/>
            <a:ahLst/>
            <a:cxnLst/>
            <a:rect l="l" t="t" r="r" b="b"/>
            <a:pathLst>
              <a:path w="17145" h="48260">
                <a:moveTo>
                  <a:pt x="16890" y="47967"/>
                </a:moveTo>
                <a:lnTo>
                  <a:pt x="0" y="43624"/>
                </a:lnTo>
                <a:lnTo>
                  <a:pt x="0" y="0"/>
                </a:lnTo>
                <a:lnTo>
                  <a:pt x="16890" y="4533"/>
                </a:lnTo>
                <a:lnTo>
                  <a:pt x="16890" y="47967"/>
                </a:lnTo>
                <a:close/>
              </a:path>
            </a:pathLst>
          </a:custGeom>
          <a:solidFill>
            <a:srgbClr val="4B4B31"/>
          </a:solidFill>
        </p:spPr>
        <p:txBody>
          <a:bodyPr wrap="square" lIns="0" tIns="0" rIns="0" bIns="0" rtlCol="0"/>
          <a:lstStyle/>
          <a:p>
            <a:endParaRPr/>
          </a:p>
        </p:txBody>
      </p:sp>
      <p:sp>
        <p:nvSpPr>
          <p:cNvPr id="34" name="object 34"/>
          <p:cNvSpPr/>
          <p:nvPr/>
        </p:nvSpPr>
        <p:spPr>
          <a:xfrm>
            <a:off x="5072697" y="3028632"/>
            <a:ext cx="10795" cy="41910"/>
          </a:xfrm>
          <a:custGeom>
            <a:avLst/>
            <a:gdLst/>
            <a:ahLst/>
            <a:cxnLst/>
            <a:rect l="l" t="t" r="r" b="b"/>
            <a:pathLst>
              <a:path w="10795" h="41910">
                <a:moveTo>
                  <a:pt x="10261" y="41579"/>
                </a:moveTo>
                <a:lnTo>
                  <a:pt x="0" y="38912"/>
                </a:lnTo>
                <a:lnTo>
                  <a:pt x="0" y="0"/>
                </a:lnTo>
                <a:lnTo>
                  <a:pt x="10261" y="2768"/>
                </a:lnTo>
                <a:lnTo>
                  <a:pt x="10261" y="41579"/>
                </a:lnTo>
                <a:close/>
              </a:path>
            </a:pathLst>
          </a:custGeom>
          <a:solidFill>
            <a:srgbClr val="CCCCB1"/>
          </a:solidFill>
        </p:spPr>
        <p:txBody>
          <a:bodyPr wrap="square" lIns="0" tIns="0" rIns="0" bIns="0" rtlCol="0"/>
          <a:lstStyle/>
          <a:p>
            <a:endParaRPr/>
          </a:p>
        </p:txBody>
      </p:sp>
      <p:sp>
        <p:nvSpPr>
          <p:cNvPr id="35" name="object 35"/>
          <p:cNvSpPr/>
          <p:nvPr/>
        </p:nvSpPr>
        <p:spPr>
          <a:xfrm>
            <a:off x="5090058" y="2591574"/>
            <a:ext cx="334645" cy="135255"/>
          </a:xfrm>
          <a:custGeom>
            <a:avLst/>
            <a:gdLst/>
            <a:ahLst/>
            <a:cxnLst/>
            <a:rect l="l" t="t" r="r" b="b"/>
            <a:pathLst>
              <a:path w="334645" h="135255">
                <a:moveTo>
                  <a:pt x="208445" y="135254"/>
                </a:moveTo>
                <a:lnTo>
                  <a:pt x="0" y="78587"/>
                </a:lnTo>
                <a:lnTo>
                  <a:pt x="125984" y="0"/>
                </a:lnTo>
                <a:lnTo>
                  <a:pt x="334378" y="56730"/>
                </a:lnTo>
                <a:lnTo>
                  <a:pt x="208445" y="135254"/>
                </a:lnTo>
                <a:close/>
              </a:path>
            </a:pathLst>
          </a:custGeom>
          <a:solidFill>
            <a:srgbClr val="7E7E7E"/>
          </a:solidFill>
        </p:spPr>
        <p:txBody>
          <a:bodyPr wrap="square" lIns="0" tIns="0" rIns="0" bIns="0" rtlCol="0"/>
          <a:lstStyle/>
          <a:p>
            <a:endParaRPr/>
          </a:p>
        </p:txBody>
      </p:sp>
      <p:sp>
        <p:nvSpPr>
          <p:cNvPr id="36" name="object 36"/>
          <p:cNvSpPr/>
          <p:nvPr/>
        </p:nvSpPr>
        <p:spPr>
          <a:xfrm>
            <a:off x="5090058" y="2591574"/>
            <a:ext cx="334645" cy="80645"/>
          </a:xfrm>
          <a:custGeom>
            <a:avLst/>
            <a:gdLst/>
            <a:ahLst/>
            <a:cxnLst/>
            <a:rect l="l" t="t" r="r" b="b"/>
            <a:pathLst>
              <a:path w="334645" h="80644">
                <a:moveTo>
                  <a:pt x="6781" y="80390"/>
                </a:moveTo>
                <a:lnTo>
                  <a:pt x="0" y="78587"/>
                </a:lnTo>
                <a:lnTo>
                  <a:pt x="125984" y="0"/>
                </a:lnTo>
                <a:lnTo>
                  <a:pt x="147537" y="5867"/>
                </a:lnTo>
                <a:lnTo>
                  <a:pt x="125984" y="5867"/>
                </a:lnTo>
                <a:lnTo>
                  <a:pt x="6781" y="80390"/>
                </a:lnTo>
                <a:close/>
              </a:path>
              <a:path w="334645" h="80644">
                <a:moveTo>
                  <a:pt x="327647" y="60731"/>
                </a:moveTo>
                <a:lnTo>
                  <a:pt x="125984" y="5867"/>
                </a:lnTo>
                <a:lnTo>
                  <a:pt x="147537" y="5867"/>
                </a:lnTo>
                <a:lnTo>
                  <a:pt x="334378" y="56730"/>
                </a:lnTo>
                <a:lnTo>
                  <a:pt x="327647" y="60731"/>
                </a:lnTo>
                <a:close/>
              </a:path>
            </a:pathLst>
          </a:custGeom>
          <a:solidFill>
            <a:srgbClr val="3E3E3E"/>
          </a:solidFill>
        </p:spPr>
        <p:txBody>
          <a:bodyPr wrap="square" lIns="0" tIns="0" rIns="0" bIns="0" rtlCol="0"/>
          <a:lstStyle/>
          <a:p>
            <a:endParaRPr/>
          </a:p>
        </p:txBody>
      </p:sp>
      <p:sp>
        <p:nvSpPr>
          <p:cNvPr id="37" name="object 37"/>
          <p:cNvSpPr/>
          <p:nvPr/>
        </p:nvSpPr>
        <p:spPr>
          <a:xfrm>
            <a:off x="5081015" y="1053083"/>
            <a:ext cx="381000" cy="355091"/>
          </a:xfrm>
          <a:prstGeom prst="rect">
            <a:avLst/>
          </a:prstGeom>
          <a:blipFill>
            <a:blip r:embed="rId3" cstate="print"/>
            <a:stretch>
              <a:fillRect/>
            </a:stretch>
          </a:blipFill>
        </p:spPr>
        <p:txBody>
          <a:bodyPr wrap="square" lIns="0" tIns="0" rIns="0" bIns="0" rtlCol="0"/>
          <a:lstStyle/>
          <a:p>
            <a:endParaRPr/>
          </a:p>
        </p:txBody>
      </p:sp>
      <p:sp>
        <p:nvSpPr>
          <p:cNvPr id="38" name="object 38"/>
          <p:cNvSpPr/>
          <p:nvPr/>
        </p:nvSpPr>
        <p:spPr>
          <a:xfrm>
            <a:off x="6986016" y="4024884"/>
            <a:ext cx="381000" cy="355092"/>
          </a:xfrm>
          <a:prstGeom prst="rect">
            <a:avLst/>
          </a:prstGeom>
          <a:blipFill>
            <a:blip r:embed="rId3" cstate="print"/>
            <a:stretch>
              <a:fillRect/>
            </a:stretch>
          </a:blipFill>
        </p:spPr>
        <p:txBody>
          <a:bodyPr wrap="square" lIns="0" tIns="0" rIns="0" bIns="0" rtlCol="0"/>
          <a:lstStyle/>
          <a:p>
            <a:endParaRPr/>
          </a:p>
        </p:txBody>
      </p:sp>
      <p:sp>
        <p:nvSpPr>
          <p:cNvPr id="39" name="object 39"/>
          <p:cNvSpPr/>
          <p:nvPr/>
        </p:nvSpPr>
        <p:spPr>
          <a:xfrm>
            <a:off x="2414016" y="3034283"/>
            <a:ext cx="381000" cy="355091"/>
          </a:xfrm>
          <a:prstGeom prst="rect">
            <a:avLst/>
          </a:prstGeom>
          <a:blipFill>
            <a:blip r:embed="rId3" cstate="print"/>
            <a:stretch>
              <a:fillRect/>
            </a:stretch>
          </a:blipFill>
        </p:spPr>
        <p:txBody>
          <a:bodyPr wrap="square" lIns="0" tIns="0" rIns="0" bIns="0" rtlCol="0"/>
          <a:lstStyle/>
          <a:p>
            <a:endParaRPr/>
          </a:p>
        </p:txBody>
      </p:sp>
      <p:sp>
        <p:nvSpPr>
          <p:cNvPr id="40" name="object 40"/>
          <p:cNvSpPr/>
          <p:nvPr/>
        </p:nvSpPr>
        <p:spPr>
          <a:xfrm>
            <a:off x="6909816" y="4415409"/>
            <a:ext cx="295275" cy="276225"/>
          </a:xfrm>
          <a:prstGeom prst="rect">
            <a:avLst/>
          </a:prstGeom>
          <a:blipFill>
            <a:blip r:embed="rId2" cstate="print"/>
            <a:stretch>
              <a:fillRect/>
            </a:stretch>
          </a:blipFill>
        </p:spPr>
        <p:txBody>
          <a:bodyPr wrap="square" lIns="0" tIns="0" rIns="0" bIns="0" rtlCol="0"/>
          <a:lstStyle/>
          <a:p>
            <a:endParaRPr/>
          </a:p>
        </p:txBody>
      </p:sp>
      <p:sp>
        <p:nvSpPr>
          <p:cNvPr id="41" name="object 41"/>
          <p:cNvSpPr/>
          <p:nvPr/>
        </p:nvSpPr>
        <p:spPr>
          <a:xfrm>
            <a:off x="7062216" y="4405884"/>
            <a:ext cx="304800" cy="304800"/>
          </a:xfrm>
          <a:prstGeom prst="rect">
            <a:avLst/>
          </a:prstGeom>
          <a:blipFill>
            <a:blip r:embed="rId4" cstate="print"/>
            <a:stretch>
              <a:fillRect/>
            </a:stretch>
          </a:blipFill>
        </p:spPr>
        <p:txBody>
          <a:bodyPr wrap="square" lIns="0" tIns="0" rIns="0" bIns="0" rtlCol="0"/>
          <a:lstStyle/>
          <a:p>
            <a:endParaRPr/>
          </a:p>
        </p:txBody>
      </p:sp>
      <p:sp>
        <p:nvSpPr>
          <p:cNvPr id="42" name="object 42"/>
          <p:cNvSpPr/>
          <p:nvPr/>
        </p:nvSpPr>
        <p:spPr>
          <a:xfrm>
            <a:off x="7214616" y="4405884"/>
            <a:ext cx="304800" cy="304800"/>
          </a:xfrm>
          <a:prstGeom prst="rect">
            <a:avLst/>
          </a:prstGeom>
          <a:blipFill>
            <a:blip r:embed="rId4" cstate="print"/>
            <a:stretch>
              <a:fillRect/>
            </a:stretch>
          </a:blipFill>
        </p:spPr>
        <p:txBody>
          <a:bodyPr wrap="square" lIns="0" tIns="0" rIns="0" bIns="0" rtlCol="0"/>
          <a:lstStyle/>
          <a:p>
            <a:endParaRPr/>
          </a:p>
        </p:txBody>
      </p:sp>
      <p:sp>
        <p:nvSpPr>
          <p:cNvPr id="43" name="object 43"/>
          <p:cNvSpPr/>
          <p:nvPr/>
        </p:nvSpPr>
        <p:spPr>
          <a:xfrm>
            <a:off x="2033016" y="3424809"/>
            <a:ext cx="295275" cy="276225"/>
          </a:xfrm>
          <a:prstGeom prst="rect">
            <a:avLst/>
          </a:prstGeom>
          <a:blipFill>
            <a:blip r:embed="rId2" cstate="print"/>
            <a:stretch>
              <a:fillRect/>
            </a:stretch>
          </a:blipFill>
        </p:spPr>
        <p:txBody>
          <a:bodyPr wrap="square" lIns="0" tIns="0" rIns="0" bIns="0" rtlCol="0"/>
          <a:lstStyle/>
          <a:p>
            <a:endParaRPr/>
          </a:p>
        </p:txBody>
      </p:sp>
      <p:sp>
        <p:nvSpPr>
          <p:cNvPr id="44" name="object 44"/>
          <p:cNvSpPr/>
          <p:nvPr/>
        </p:nvSpPr>
        <p:spPr>
          <a:xfrm>
            <a:off x="2185416" y="3415284"/>
            <a:ext cx="304800" cy="304800"/>
          </a:xfrm>
          <a:prstGeom prst="rect">
            <a:avLst/>
          </a:prstGeom>
          <a:blipFill>
            <a:blip r:embed="rId4" cstate="print"/>
            <a:stretch>
              <a:fillRect/>
            </a:stretch>
          </a:blipFill>
        </p:spPr>
        <p:txBody>
          <a:bodyPr wrap="square" lIns="0" tIns="0" rIns="0" bIns="0" rtlCol="0"/>
          <a:lstStyle/>
          <a:p>
            <a:endParaRPr/>
          </a:p>
        </p:txBody>
      </p:sp>
      <p:sp>
        <p:nvSpPr>
          <p:cNvPr id="45" name="object 45"/>
          <p:cNvSpPr/>
          <p:nvPr/>
        </p:nvSpPr>
        <p:spPr>
          <a:xfrm>
            <a:off x="2337816" y="3415284"/>
            <a:ext cx="304800" cy="304800"/>
          </a:xfrm>
          <a:prstGeom prst="rect">
            <a:avLst/>
          </a:prstGeom>
          <a:blipFill>
            <a:blip r:embed="rId4" cstate="print"/>
            <a:stretch>
              <a:fillRect/>
            </a:stretch>
          </a:blipFill>
        </p:spPr>
        <p:txBody>
          <a:bodyPr wrap="square" lIns="0" tIns="0" rIns="0" bIns="0" rtlCol="0"/>
          <a:lstStyle/>
          <a:p>
            <a:endParaRPr/>
          </a:p>
        </p:txBody>
      </p:sp>
      <p:sp>
        <p:nvSpPr>
          <p:cNvPr id="46" name="object 46"/>
          <p:cNvSpPr/>
          <p:nvPr/>
        </p:nvSpPr>
        <p:spPr>
          <a:xfrm>
            <a:off x="2490216" y="3415284"/>
            <a:ext cx="304800" cy="304800"/>
          </a:xfrm>
          <a:prstGeom prst="rect">
            <a:avLst/>
          </a:prstGeom>
          <a:blipFill>
            <a:blip r:embed="rId4" cstate="print"/>
            <a:stretch>
              <a:fillRect/>
            </a:stretch>
          </a:blipFill>
        </p:spPr>
        <p:txBody>
          <a:bodyPr wrap="square" lIns="0" tIns="0" rIns="0" bIns="0" rtlCol="0"/>
          <a:lstStyle/>
          <a:p>
            <a:endParaRPr/>
          </a:p>
        </p:txBody>
      </p:sp>
      <p:sp>
        <p:nvSpPr>
          <p:cNvPr id="47" name="object 47"/>
          <p:cNvSpPr/>
          <p:nvPr/>
        </p:nvSpPr>
        <p:spPr>
          <a:xfrm>
            <a:off x="2642616" y="3415284"/>
            <a:ext cx="304800" cy="304800"/>
          </a:xfrm>
          <a:prstGeom prst="rect">
            <a:avLst/>
          </a:prstGeom>
          <a:blipFill>
            <a:blip r:embed="rId4" cstate="print"/>
            <a:stretch>
              <a:fillRect/>
            </a:stretch>
          </a:blipFill>
        </p:spPr>
        <p:txBody>
          <a:bodyPr wrap="square" lIns="0" tIns="0" rIns="0" bIns="0" rtlCol="0"/>
          <a:lstStyle/>
          <a:p>
            <a:endParaRPr/>
          </a:p>
        </p:txBody>
      </p:sp>
      <p:sp>
        <p:nvSpPr>
          <p:cNvPr id="48" name="object 48"/>
          <p:cNvSpPr/>
          <p:nvPr/>
        </p:nvSpPr>
        <p:spPr>
          <a:xfrm>
            <a:off x="2795016" y="3415284"/>
            <a:ext cx="304800" cy="304800"/>
          </a:xfrm>
          <a:prstGeom prst="rect">
            <a:avLst/>
          </a:prstGeom>
          <a:blipFill>
            <a:blip r:embed="rId4" cstate="print"/>
            <a:stretch>
              <a:fillRect/>
            </a:stretch>
          </a:blipFill>
        </p:spPr>
        <p:txBody>
          <a:bodyPr wrap="square" lIns="0" tIns="0" rIns="0" bIns="0" rtlCol="0"/>
          <a:lstStyle/>
          <a:p>
            <a:endParaRPr/>
          </a:p>
        </p:txBody>
      </p:sp>
      <p:sp>
        <p:nvSpPr>
          <p:cNvPr id="49" name="object 49"/>
          <p:cNvSpPr/>
          <p:nvPr/>
        </p:nvSpPr>
        <p:spPr>
          <a:xfrm>
            <a:off x="5081015" y="1443608"/>
            <a:ext cx="295275" cy="276225"/>
          </a:xfrm>
          <a:prstGeom prst="rect">
            <a:avLst/>
          </a:prstGeom>
          <a:blipFill>
            <a:blip r:embed="rId2" cstate="print"/>
            <a:stretch>
              <a:fillRect/>
            </a:stretch>
          </a:blipFill>
        </p:spPr>
        <p:txBody>
          <a:bodyPr wrap="square" lIns="0" tIns="0" rIns="0" bIns="0" rtlCol="0"/>
          <a:lstStyle/>
          <a:p>
            <a:endParaRPr/>
          </a:p>
        </p:txBody>
      </p:sp>
      <p:sp>
        <p:nvSpPr>
          <p:cNvPr id="50" name="object 50"/>
          <p:cNvSpPr/>
          <p:nvPr/>
        </p:nvSpPr>
        <p:spPr>
          <a:xfrm>
            <a:off x="5233415" y="1434083"/>
            <a:ext cx="304800" cy="304800"/>
          </a:xfrm>
          <a:prstGeom prst="rect">
            <a:avLst/>
          </a:prstGeom>
          <a:blipFill>
            <a:blip r:embed="rId4" cstate="print"/>
            <a:stretch>
              <a:fillRect/>
            </a:stretch>
          </a:blipFill>
        </p:spPr>
        <p:txBody>
          <a:bodyPr wrap="square" lIns="0" tIns="0" rIns="0" bIns="0" rtlCol="0"/>
          <a:lstStyle/>
          <a:p>
            <a:endParaRPr/>
          </a:p>
        </p:txBody>
      </p:sp>
      <p:sp>
        <p:nvSpPr>
          <p:cNvPr id="51" name="object 51"/>
          <p:cNvSpPr/>
          <p:nvPr/>
        </p:nvSpPr>
        <p:spPr>
          <a:xfrm>
            <a:off x="6833616" y="2272283"/>
            <a:ext cx="381000" cy="355091"/>
          </a:xfrm>
          <a:prstGeom prst="rect">
            <a:avLst/>
          </a:prstGeom>
          <a:blipFill>
            <a:blip r:embed="rId3" cstate="print"/>
            <a:stretch>
              <a:fillRect/>
            </a:stretch>
          </a:blipFill>
        </p:spPr>
        <p:txBody>
          <a:bodyPr wrap="square" lIns="0" tIns="0" rIns="0" bIns="0" rtlCol="0"/>
          <a:lstStyle/>
          <a:p>
            <a:endParaRPr/>
          </a:p>
        </p:txBody>
      </p:sp>
      <p:sp>
        <p:nvSpPr>
          <p:cNvPr id="52" name="object 52"/>
          <p:cNvSpPr/>
          <p:nvPr/>
        </p:nvSpPr>
        <p:spPr>
          <a:xfrm>
            <a:off x="6986016" y="2662808"/>
            <a:ext cx="295275" cy="276225"/>
          </a:xfrm>
          <a:prstGeom prst="rect">
            <a:avLst/>
          </a:prstGeom>
          <a:blipFill>
            <a:blip r:embed="rId2" cstate="print"/>
            <a:stretch>
              <a:fillRect/>
            </a:stretch>
          </a:blipFill>
        </p:spPr>
        <p:txBody>
          <a:bodyPr wrap="square" lIns="0" tIns="0" rIns="0" bIns="0" rtlCol="0"/>
          <a:lstStyle/>
          <a:p>
            <a:endParaRPr/>
          </a:p>
        </p:txBody>
      </p:sp>
      <p:sp>
        <p:nvSpPr>
          <p:cNvPr id="53" name="object 53"/>
          <p:cNvSpPr/>
          <p:nvPr/>
        </p:nvSpPr>
        <p:spPr>
          <a:xfrm>
            <a:off x="4769332" y="3186112"/>
            <a:ext cx="277495" cy="995044"/>
          </a:xfrm>
          <a:custGeom>
            <a:avLst/>
            <a:gdLst/>
            <a:ahLst/>
            <a:cxnLst/>
            <a:rect l="l" t="t" r="r" b="b"/>
            <a:pathLst>
              <a:path w="277495" h="995045">
                <a:moveTo>
                  <a:pt x="202908" y="107092"/>
                </a:moveTo>
                <a:lnTo>
                  <a:pt x="165773" y="98526"/>
                </a:lnTo>
                <a:lnTo>
                  <a:pt x="247167" y="0"/>
                </a:lnTo>
                <a:lnTo>
                  <a:pt x="266296" y="79248"/>
                </a:lnTo>
                <a:lnTo>
                  <a:pt x="209334" y="79248"/>
                </a:lnTo>
                <a:lnTo>
                  <a:pt x="202908" y="107092"/>
                </a:lnTo>
                <a:close/>
              </a:path>
              <a:path w="277495" h="995045">
                <a:moveTo>
                  <a:pt x="240029" y="115655"/>
                </a:moveTo>
                <a:lnTo>
                  <a:pt x="202908" y="107092"/>
                </a:lnTo>
                <a:lnTo>
                  <a:pt x="209334" y="79248"/>
                </a:lnTo>
                <a:lnTo>
                  <a:pt x="246456" y="87807"/>
                </a:lnTo>
                <a:lnTo>
                  <a:pt x="240029" y="115655"/>
                </a:lnTo>
                <a:close/>
              </a:path>
              <a:path w="277495" h="995045">
                <a:moveTo>
                  <a:pt x="277152" y="124218"/>
                </a:moveTo>
                <a:lnTo>
                  <a:pt x="240029" y="115655"/>
                </a:lnTo>
                <a:lnTo>
                  <a:pt x="246456" y="87807"/>
                </a:lnTo>
                <a:lnTo>
                  <a:pt x="209334" y="79248"/>
                </a:lnTo>
                <a:lnTo>
                  <a:pt x="266296" y="79248"/>
                </a:lnTo>
                <a:lnTo>
                  <a:pt x="277152" y="124218"/>
                </a:lnTo>
                <a:close/>
              </a:path>
              <a:path w="277495" h="995045">
                <a:moveTo>
                  <a:pt x="37134" y="994879"/>
                </a:moveTo>
                <a:lnTo>
                  <a:pt x="0" y="986320"/>
                </a:lnTo>
                <a:lnTo>
                  <a:pt x="202908" y="107092"/>
                </a:lnTo>
                <a:lnTo>
                  <a:pt x="240029" y="115655"/>
                </a:lnTo>
                <a:lnTo>
                  <a:pt x="37134" y="994879"/>
                </a:lnTo>
                <a:close/>
              </a:path>
            </a:pathLst>
          </a:custGeom>
          <a:solidFill>
            <a:srgbClr val="CC3300"/>
          </a:solidFill>
        </p:spPr>
        <p:txBody>
          <a:bodyPr wrap="square" lIns="0" tIns="0" rIns="0" bIns="0" rtlCol="0"/>
          <a:lstStyle/>
          <a:p>
            <a:endParaRPr/>
          </a:p>
        </p:txBody>
      </p:sp>
      <p:sp>
        <p:nvSpPr>
          <p:cNvPr id="54" name="object 54"/>
          <p:cNvSpPr txBox="1"/>
          <p:nvPr/>
        </p:nvSpPr>
        <p:spPr>
          <a:xfrm>
            <a:off x="3744595" y="3206432"/>
            <a:ext cx="1104900" cy="670560"/>
          </a:xfrm>
          <a:prstGeom prst="rect">
            <a:avLst/>
          </a:prstGeom>
        </p:spPr>
        <p:txBody>
          <a:bodyPr vert="horz" wrap="square" lIns="0" tIns="12700" rIns="0" bIns="0" rtlCol="0">
            <a:spAutoFit/>
          </a:bodyPr>
          <a:lstStyle/>
          <a:p>
            <a:pPr marR="36195" algn="ctr">
              <a:lnSpc>
                <a:spcPct val="100000"/>
              </a:lnSpc>
              <a:spcBef>
                <a:spcPts val="100"/>
              </a:spcBef>
            </a:pPr>
            <a:r>
              <a:rPr sz="1800" b="1" dirty="0">
                <a:solidFill>
                  <a:srgbClr val="CC3300"/>
                </a:solidFill>
                <a:latin typeface="宋体" panose="02010600030101010101" pitchFamily="2" charset="-122"/>
                <a:cs typeface="宋体" panose="02010600030101010101" pitchFamily="2" charset="-122"/>
              </a:rPr>
              <a:t>发</a:t>
            </a:r>
            <a:r>
              <a:rPr sz="1800" b="1" spc="-10" dirty="0">
                <a:solidFill>
                  <a:srgbClr val="CC3300"/>
                </a:solidFill>
                <a:latin typeface="宋体" panose="02010600030101010101" pitchFamily="2" charset="-122"/>
                <a:cs typeface="宋体" panose="02010600030101010101" pitchFamily="2" charset="-122"/>
              </a:rPr>
              <a:t>布</a:t>
            </a:r>
            <a:endParaRPr sz="1800">
              <a:latin typeface="宋体" panose="02010600030101010101" pitchFamily="2" charset="-122"/>
              <a:cs typeface="宋体" panose="02010600030101010101" pitchFamily="2" charset="-122"/>
            </a:endParaRPr>
          </a:p>
          <a:p>
            <a:pPr marL="12700" marR="5080" indent="-43815" algn="ctr">
              <a:lnSpc>
                <a:spcPct val="100000"/>
              </a:lnSpc>
              <a:spcBef>
                <a:spcPts val="40"/>
              </a:spcBef>
            </a:pPr>
            <a:r>
              <a:rPr sz="1200" b="1" spc="-5" dirty="0">
                <a:solidFill>
                  <a:srgbClr val="CC3300"/>
                </a:solidFill>
                <a:latin typeface="Arial" panose="020B0604020202020204"/>
                <a:cs typeface="Arial" panose="020B0604020202020204"/>
              </a:rPr>
              <a:t>(key=xyz.mp3,  value </a:t>
            </a:r>
            <a:r>
              <a:rPr sz="1200" b="1" dirty="0">
                <a:solidFill>
                  <a:srgbClr val="CC3300"/>
                </a:solidFill>
                <a:latin typeface="Arial" panose="020B0604020202020204"/>
                <a:cs typeface="Arial" panose="020B0604020202020204"/>
              </a:rPr>
              <a:t>=</a:t>
            </a:r>
            <a:r>
              <a:rPr sz="1200" b="1" spc="-65" dirty="0">
                <a:solidFill>
                  <a:srgbClr val="CC3300"/>
                </a:solidFill>
                <a:latin typeface="Arial" panose="020B0604020202020204"/>
                <a:cs typeface="Arial" panose="020B0604020202020204"/>
              </a:rPr>
              <a:t> </a:t>
            </a:r>
            <a:r>
              <a:rPr sz="1200" b="1" spc="-5" dirty="0">
                <a:solidFill>
                  <a:srgbClr val="CC3300"/>
                </a:solidFill>
                <a:latin typeface="Arial" panose="020B0604020202020204"/>
                <a:cs typeface="Arial" panose="020B0604020202020204"/>
              </a:rPr>
              <a:t>1.2.3.4)</a:t>
            </a:r>
            <a:endParaRPr sz="1200">
              <a:latin typeface="Arial" panose="020B0604020202020204"/>
              <a:cs typeface="Arial" panose="020B0604020202020204"/>
            </a:endParaRPr>
          </a:p>
        </p:txBody>
      </p:sp>
      <p:sp>
        <p:nvSpPr>
          <p:cNvPr id="55" name="object 55"/>
          <p:cNvSpPr/>
          <p:nvPr/>
        </p:nvSpPr>
        <p:spPr>
          <a:xfrm>
            <a:off x="4090415" y="2225039"/>
            <a:ext cx="1894839" cy="352425"/>
          </a:xfrm>
          <a:custGeom>
            <a:avLst/>
            <a:gdLst/>
            <a:ahLst/>
            <a:cxnLst/>
            <a:rect l="l" t="t" r="r" b="b"/>
            <a:pathLst>
              <a:path w="1894839" h="352425">
                <a:moveTo>
                  <a:pt x="0" y="0"/>
                </a:moveTo>
                <a:lnTo>
                  <a:pt x="1894332" y="0"/>
                </a:lnTo>
                <a:lnTo>
                  <a:pt x="1894332" y="352044"/>
                </a:lnTo>
                <a:lnTo>
                  <a:pt x="0" y="352044"/>
                </a:lnTo>
                <a:lnTo>
                  <a:pt x="0" y="0"/>
                </a:lnTo>
                <a:close/>
              </a:path>
            </a:pathLst>
          </a:custGeom>
          <a:solidFill>
            <a:srgbClr val="CC9900"/>
          </a:solidFill>
        </p:spPr>
        <p:txBody>
          <a:bodyPr wrap="square" lIns="0" tIns="0" rIns="0" bIns="0" rtlCol="0"/>
          <a:lstStyle/>
          <a:p>
            <a:endParaRPr/>
          </a:p>
        </p:txBody>
      </p:sp>
      <p:sp>
        <p:nvSpPr>
          <p:cNvPr id="56" name="object 56"/>
          <p:cNvSpPr/>
          <p:nvPr/>
        </p:nvSpPr>
        <p:spPr>
          <a:xfrm>
            <a:off x="4086225" y="2220912"/>
            <a:ext cx="1903730" cy="360680"/>
          </a:xfrm>
          <a:custGeom>
            <a:avLst/>
            <a:gdLst/>
            <a:ahLst/>
            <a:cxnLst/>
            <a:rect l="l" t="t" r="r" b="b"/>
            <a:pathLst>
              <a:path w="1903729" h="360680">
                <a:moveTo>
                  <a:pt x="1903412" y="360362"/>
                </a:moveTo>
                <a:lnTo>
                  <a:pt x="0" y="360362"/>
                </a:lnTo>
                <a:lnTo>
                  <a:pt x="0" y="0"/>
                </a:lnTo>
                <a:lnTo>
                  <a:pt x="1903412" y="0"/>
                </a:lnTo>
                <a:lnTo>
                  <a:pt x="1903412" y="4762"/>
                </a:lnTo>
                <a:lnTo>
                  <a:pt x="9525" y="4762"/>
                </a:lnTo>
                <a:lnTo>
                  <a:pt x="4762" y="9525"/>
                </a:lnTo>
                <a:lnTo>
                  <a:pt x="9525" y="9525"/>
                </a:lnTo>
                <a:lnTo>
                  <a:pt x="9525" y="350837"/>
                </a:lnTo>
                <a:lnTo>
                  <a:pt x="4762" y="350837"/>
                </a:lnTo>
                <a:lnTo>
                  <a:pt x="9525" y="355600"/>
                </a:lnTo>
                <a:lnTo>
                  <a:pt x="1903412" y="355600"/>
                </a:lnTo>
                <a:lnTo>
                  <a:pt x="1903412" y="360362"/>
                </a:lnTo>
                <a:close/>
              </a:path>
              <a:path w="1903729" h="360680">
                <a:moveTo>
                  <a:pt x="9525" y="9525"/>
                </a:moveTo>
                <a:lnTo>
                  <a:pt x="4762" y="9525"/>
                </a:lnTo>
                <a:lnTo>
                  <a:pt x="9525" y="4762"/>
                </a:lnTo>
                <a:lnTo>
                  <a:pt x="9525" y="9525"/>
                </a:lnTo>
                <a:close/>
              </a:path>
              <a:path w="1903729" h="360680">
                <a:moveTo>
                  <a:pt x="1893887" y="9525"/>
                </a:moveTo>
                <a:lnTo>
                  <a:pt x="9525" y="9525"/>
                </a:lnTo>
                <a:lnTo>
                  <a:pt x="9525" y="4762"/>
                </a:lnTo>
                <a:lnTo>
                  <a:pt x="1893887" y="4762"/>
                </a:lnTo>
                <a:lnTo>
                  <a:pt x="1893887" y="9525"/>
                </a:lnTo>
                <a:close/>
              </a:path>
              <a:path w="1903729" h="360680">
                <a:moveTo>
                  <a:pt x="1893887" y="355600"/>
                </a:moveTo>
                <a:lnTo>
                  <a:pt x="1893887" y="4762"/>
                </a:lnTo>
                <a:lnTo>
                  <a:pt x="1898650" y="9525"/>
                </a:lnTo>
                <a:lnTo>
                  <a:pt x="1903412" y="9525"/>
                </a:lnTo>
                <a:lnTo>
                  <a:pt x="1903412" y="350837"/>
                </a:lnTo>
                <a:lnTo>
                  <a:pt x="1898650" y="350837"/>
                </a:lnTo>
                <a:lnTo>
                  <a:pt x="1893887" y="355600"/>
                </a:lnTo>
                <a:close/>
              </a:path>
              <a:path w="1903729" h="360680">
                <a:moveTo>
                  <a:pt x="1903412" y="9525"/>
                </a:moveTo>
                <a:lnTo>
                  <a:pt x="1898650" y="9525"/>
                </a:lnTo>
                <a:lnTo>
                  <a:pt x="1893887" y="4762"/>
                </a:lnTo>
                <a:lnTo>
                  <a:pt x="1903412" y="4762"/>
                </a:lnTo>
                <a:lnTo>
                  <a:pt x="1903412" y="9525"/>
                </a:lnTo>
                <a:close/>
              </a:path>
              <a:path w="1903729" h="360680">
                <a:moveTo>
                  <a:pt x="9525" y="355600"/>
                </a:moveTo>
                <a:lnTo>
                  <a:pt x="4762" y="350837"/>
                </a:lnTo>
                <a:lnTo>
                  <a:pt x="9525" y="350837"/>
                </a:lnTo>
                <a:lnTo>
                  <a:pt x="9525" y="355600"/>
                </a:lnTo>
                <a:close/>
              </a:path>
              <a:path w="1903729" h="360680">
                <a:moveTo>
                  <a:pt x="1893887" y="355600"/>
                </a:moveTo>
                <a:lnTo>
                  <a:pt x="9525" y="355600"/>
                </a:lnTo>
                <a:lnTo>
                  <a:pt x="9525" y="350837"/>
                </a:lnTo>
                <a:lnTo>
                  <a:pt x="1893887" y="350837"/>
                </a:lnTo>
                <a:lnTo>
                  <a:pt x="1893887" y="355600"/>
                </a:lnTo>
                <a:close/>
              </a:path>
              <a:path w="1903729" h="360680">
                <a:moveTo>
                  <a:pt x="1903412" y="355600"/>
                </a:moveTo>
                <a:lnTo>
                  <a:pt x="1893887" y="355600"/>
                </a:lnTo>
                <a:lnTo>
                  <a:pt x="1898650" y="350837"/>
                </a:lnTo>
                <a:lnTo>
                  <a:pt x="1903412" y="350837"/>
                </a:lnTo>
                <a:lnTo>
                  <a:pt x="1903412" y="355600"/>
                </a:lnTo>
                <a:close/>
              </a:path>
            </a:pathLst>
          </a:custGeom>
          <a:solidFill>
            <a:srgbClr val="000000"/>
          </a:solidFill>
        </p:spPr>
        <p:txBody>
          <a:bodyPr wrap="square" lIns="0" tIns="0" rIns="0" bIns="0" rtlCol="0"/>
          <a:lstStyle/>
          <a:p>
            <a:endParaRPr/>
          </a:p>
        </p:txBody>
      </p:sp>
      <p:sp>
        <p:nvSpPr>
          <p:cNvPr id="57" name="object 57"/>
          <p:cNvSpPr txBox="1"/>
          <p:nvPr/>
        </p:nvSpPr>
        <p:spPr>
          <a:xfrm>
            <a:off x="4090415" y="2247899"/>
            <a:ext cx="1894839" cy="240029"/>
          </a:xfrm>
          <a:prstGeom prst="rect">
            <a:avLst/>
          </a:prstGeom>
        </p:spPr>
        <p:txBody>
          <a:bodyPr vert="horz" wrap="square" lIns="0" tIns="13335" rIns="0" bIns="0" rtlCol="0">
            <a:spAutoFit/>
          </a:bodyPr>
          <a:lstStyle/>
          <a:p>
            <a:pPr marL="91440">
              <a:lnSpc>
                <a:spcPct val="100000"/>
              </a:lnSpc>
              <a:spcBef>
                <a:spcPts val="105"/>
              </a:spcBef>
            </a:pPr>
            <a:r>
              <a:rPr sz="1400" b="1" spc="-5" dirty="0">
                <a:solidFill>
                  <a:srgbClr val="CC3300"/>
                </a:solidFill>
                <a:latin typeface="Times New Roman" panose="02020603050405020304"/>
                <a:cs typeface="Times New Roman" panose="02020603050405020304"/>
              </a:rPr>
              <a:t>Insert(xyz.mp3,1.2.3.4)</a:t>
            </a:r>
            <a:endParaRPr sz="1400">
              <a:latin typeface="Times New Roman" panose="02020603050405020304"/>
              <a:cs typeface="Times New Roman" panose="02020603050405020304"/>
            </a:endParaRPr>
          </a:p>
        </p:txBody>
      </p:sp>
      <p:sp>
        <p:nvSpPr>
          <p:cNvPr id="58" name="object 58"/>
          <p:cNvSpPr txBox="1"/>
          <p:nvPr/>
        </p:nvSpPr>
        <p:spPr>
          <a:xfrm>
            <a:off x="5023802" y="3299460"/>
            <a:ext cx="920115" cy="240029"/>
          </a:xfrm>
          <a:prstGeom prst="rect">
            <a:avLst/>
          </a:prstGeom>
        </p:spPr>
        <p:txBody>
          <a:bodyPr vert="horz" wrap="square" lIns="0" tIns="13335" rIns="0" bIns="0" rtlCol="0">
            <a:spAutoFit/>
          </a:bodyPr>
          <a:lstStyle/>
          <a:p>
            <a:pPr marL="12700">
              <a:lnSpc>
                <a:spcPct val="100000"/>
              </a:lnSpc>
              <a:spcBef>
                <a:spcPts val="105"/>
              </a:spcBef>
            </a:pPr>
            <a:r>
              <a:rPr sz="1400" b="1" dirty="0">
                <a:latin typeface="宋体" panose="02010600030101010101" pitchFamily="2" charset="-122"/>
                <a:cs typeface="宋体" panose="02010600030101010101" pitchFamily="2" charset="-122"/>
              </a:rPr>
              <a:t>目录服务</a:t>
            </a:r>
            <a:r>
              <a:rPr sz="1400" b="1" spc="-5" dirty="0">
                <a:latin typeface="宋体" panose="02010600030101010101" pitchFamily="2" charset="-122"/>
                <a:cs typeface="宋体" panose="02010600030101010101" pitchFamily="2" charset="-122"/>
              </a:rPr>
              <a:t>器</a:t>
            </a:r>
            <a:endParaRPr sz="1400">
              <a:latin typeface="宋体" panose="02010600030101010101" pitchFamily="2" charset="-122"/>
              <a:cs typeface="宋体" panose="02010600030101010101" pitchFamily="2" charset="-122"/>
            </a:endParaRPr>
          </a:p>
        </p:txBody>
      </p:sp>
      <p:sp>
        <p:nvSpPr>
          <p:cNvPr id="59" name="object 59"/>
          <p:cNvSpPr/>
          <p:nvPr/>
        </p:nvSpPr>
        <p:spPr>
          <a:xfrm>
            <a:off x="1652016" y="5472684"/>
            <a:ext cx="5943600" cy="685800"/>
          </a:xfrm>
          <a:custGeom>
            <a:avLst/>
            <a:gdLst/>
            <a:ahLst/>
            <a:cxnLst/>
            <a:rect l="l" t="t" r="r" b="b"/>
            <a:pathLst>
              <a:path w="5943600" h="685800">
                <a:moveTo>
                  <a:pt x="0" y="0"/>
                </a:moveTo>
                <a:lnTo>
                  <a:pt x="5943600" y="0"/>
                </a:lnTo>
                <a:lnTo>
                  <a:pt x="5943600" y="685800"/>
                </a:lnTo>
                <a:lnTo>
                  <a:pt x="0" y="685800"/>
                </a:lnTo>
                <a:lnTo>
                  <a:pt x="0" y="0"/>
                </a:lnTo>
                <a:close/>
              </a:path>
            </a:pathLst>
          </a:custGeom>
          <a:solidFill>
            <a:srgbClr val="CC9900"/>
          </a:solidFill>
        </p:spPr>
        <p:txBody>
          <a:bodyPr wrap="square" lIns="0" tIns="0" rIns="0" bIns="0" rtlCol="0"/>
          <a:lstStyle/>
          <a:p>
            <a:endParaRPr/>
          </a:p>
        </p:txBody>
      </p:sp>
      <p:sp>
        <p:nvSpPr>
          <p:cNvPr id="60" name="object 60"/>
          <p:cNvSpPr/>
          <p:nvPr/>
        </p:nvSpPr>
        <p:spPr>
          <a:xfrm>
            <a:off x="1647825" y="5467350"/>
            <a:ext cx="5953125" cy="695325"/>
          </a:xfrm>
          <a:custGeom>
            <a:avLst/>
            <a:gdLst/>
            <a:ahLst/>
            <a:cxnLst/>
            <a:rect l="l" t="t" r="r" b="b"/>
            <a:pathLst>
              <a:path w="5953125" h="695325">
                <a:moveTo>
                  <a:pt x="5953125" y="695325"/>
                </a:moveTo>
                <a:lnTo>
                  <a:pt x="0" y="695325"/>
                </a:lnTo>
                <a:lnTo>
                  <a:pt x="0" y="0"/>
                </a:lnTo>
                <a:lnTo>
                  <a:pt x="5953125" y="0"/>
                </a:lnTo>
                <a:lnTo>
                  <a:pt x="5953125" y="4762"/>
                </a:lnTo>
                <a:lnTo>
                  <a:pt x="9525" y="4762"/>
                </a:lnTo>
                <a:lnTo>
                  <a:pt x="4762" y="9525"/>
                </a:lnTo>
                <a:lnTo>
                  <a:pt x="9525" y="9525"/>
                </a:lnTo>
                <a:lnTo>
                  <a:pt x="9525" y="685800"/>
                </a:lnTo>
                <a:lnTo>
                  <a:pt x="4762" y="685800"/>
                </a:lnTo>
                <a:lnTo>
                  <a:pt x="9525" y="690562"/>
                </a:lnTo>
                <a:lnTo>
                  <a:pt x="5953125" y="690562"/>
                </a:lnTo>
                <a:lnTo>
                  <a:pt x="5953125" y="695325"/>
                </a:lnTo>
                <a:close/>
              </a:path>
              <a:path w="5953125" h="695325">
                <a:moveTo>
                  <a:pt x="9525" y="9525"/>
                </a:moveTo>
                <a:lnTo>
                  <a:pt x="4762" y="9525"/>
                </a:lnTo>
                <a:lnTo>
                  <a:pt x="9525" y="4762"/>
                </a:lnTo>
                <a:lnTo>
                  <a:pt x="9525" y="9525"/>
                </a:lnTo>
                <a:close/>
              </a:path>
              <a:path w="5953125" h="695325">
                <a:moveTo>
                  <a:pt x="5943600" y="9525"/>
                </a:moveTo>
                <a:lnTo>
                  <a:pt x="9525" y="9525"/>
                </a:lnTo>
                <a:lnTo>
                  <a:pt x="9525" y="4762"/>
                </a:lnTo>
                <a:lnTo>
                  <a:pt x="5943600" y="4762"/>
                </a:lnTo>
                <a:lnTo>
                  <a:pt x="5943600" y="9525"/>
                </a:lnTo>
                <a:close/>
              </a:path>
              <a:path w="5953125" h="695325">
                <a:moveTo>
                  <a:pt x="5943600" y="690562"/>
                </a:moveTo>
                <a:lnTo>
                  <a:pt x="5943600" y="4762"/>
                </a:lnTo>
                <a:lnTo>
                  <a:pt x="5948362" y="9525"/>
                </a:lnTo>
                <a:lnTo>
                  <a:pt x="5953125" y="9525"/>
                </a:lnTo>
                <a:lnTo>
                  <a:pt x="5953125" y="685800"/>
                </a:lnTo>
                <a:lnTo>
                  <a:pt x="5948362" y="685800"/>
                </a:lnTo>
                <a:lnTo>
                  <a:pt x="5943600" y="690562"/>
                </a:lnTo>
                <a:close/>
              </a:path>
              <a:path w="5953125" h="695325">
                <a:moveTo>
                  <a:pt x="5953125" y="9525"/>
                </a:moveTo>
                <a:lnTo>
                  <a:pt x="5948362" y="9525"/>
                </a:lnTo>
                <a:lnTo>
                  <a:pt x="5943600" y="4762"/>
                </a:lnTo>
                <a:lnTo>
                  <a:pt x="5953125" y="4762"/>
                </a:lnTo>
                <a:lnTo>
                  <a:pt x="5953125" y="9525"/>
                </a:lnTo>
                <a:close/>
              </a:path>
              <a:path w="5953125" h="695325">
                <a:moveTo>
                  <a:pt x="9525" y="690562"/>
                </a:moveTo>
                <a:lnTo>
                  <a:pt x="4762" y="685800"/>
                </a:lnTo>
                <a:lnTo>
                  <a:pt x="9525" y="685800"/>
                </a:lnTo>
                <a:lnTo>
                  <a:pt x="9525" y="690562"/>
                </a:lnTo>
                <a:close/>
              </a:path>
              <a:path w="5953125" h="695325">
                <a:moveTo>
                  <a:pt x="5943600" y="690562"/>
                </a:moveTo>
                <a:lnTo>
                  <a:pt x="9525" y="690562"/>
                </a:lnTo>
                <a:lnTo>
                  <a:pt x="9525" y="685800"/>
                </a:lnTo>
                <a:lnTo>
                  <a:pt x="5943600" y="685800"/>
                </a:lnTo>
                <a:lnTo>
                  <a:pt x="5943600" y="690562"/>
                </a:lnTo>
                <a:close/>
              </a:path>
              <a:path w="5953125" h="695325">
                <a:moveTo>
                  <a:pt x="5953125" y="690562"/>
                </a:moveTo>
                <a:lnTo>
                  <a:pt x="5943600" y="690562"/>
                </a:lnTo>
                <a:lnTo>
                  <a:pt x="5948362" y="685800"/>
                </a:lnTo>
                <a:lnTo>
                  <a:pt x="5953125" y="685800"/>
                </a:lnTo>
                <a:lnTo>
                  <a:pt x="5953125" y="690562"/>
                </a:lnTo>
                <a:close/>
              </a:path>
            </a:pathLst>
          </a:custGeom>
          <a:solidFill>
            <a:srgbClr val="000000"/>
          </a:solidFill>
        </p:spPr>
        <p:txBody>
          <a:bodyPr wrap="square" lIns="0" tIns="0" rIns="0" bIns="0" rtlCol="0"/>
          <a:lstStyle/>
          <a:p>
            <a:endParaRPr/>
          </a:p>
        </p:txBody>
      </p:sp>
      <p:sp>
        <p:nvSpPr>
          <p:cNvPr id="61" name="object 61"/>
          <p:cNvSpPr txBox="1"/>
          <p:nvPr/>
        </p:nvSpPr>
        <p:spPr>
          <a:xfrm>
            <a:off x="1652016" y="4379277"/>
            <a:ext cx="5943600" cy="1572895"/>
          </a:xfrm>
          <a:prstGeom prst="rect">
            <a:avLst/>
          </a:prstGeom>
        </p:spPr>
        <p:txBody>
          <a:bodyPr vert="horz" wrap="square" lIns="0" tIns="12700" rIns="0" bIns="0" rtlCol="0">
            <a:spAutoFit/>
          </a:bodyPr>
          <a:lstStyle/>
          <a:p>
            <a:pPr marL="777240">
              <a:lnSpc>
                <a:spcPct val="100000"/>
              </a:lnSpc>
              <a:spcBef>
                <a:spcPts val="100"/>
              </a:spcBef>
            </a:pPr>
            <a:r>
              <a:rPr sz="1800" b="1" dirty="0">
                <a:solidFill>
                  <a:srgbClr val="FF0000"/>
                </a:solidFill>
                <a:latin typeface="宋体" panose="02010600030101010101" pitchFamily="2" charset="-122"/>
                <a:cs typeface="宋体" panose="02010600030101010101" pitchFamily="2" charset="-122"/>
              </a:rPr>
              <a:t>拥有</a:t>
            </a:r>
            <a:r>
              <a:rPr sz="1800" b="1" spc="-5" dirty="0">
                <a:solidFill>
                  <a:srgbClr val="FF0000"/>
                </a:solidFill>
                <a:latin typeface="Arial" panose="020B0604020202020204"/>
                <a:cs typeface="Arial" panose="020B0604020202020204"/>
              </a:rPr>
              <a:t>xyz.mp3</a:t>
            </a:r>
            <a:r>
              <a:rPr sz="1800" b="1" dirty="0">
                <a:solidFill>
                  <a:srgbClr val="FF0000"/>
                </a:solidFill>
                <a:latin typeface="宋体" panose="02010600030101010101" pitchFamily="2" charset="-122"/>
                <a:cs typeface="宋体" panose="02010600030101010101" pitchFamily="2" charset="-122"/>
              </a:rPr>
              <a:t>的节</a:t>
            </a:r>
            <a:r>
              <a:rPr sz="1800" b="1" spc="-10" dirty="0">
                <a:solidFill>
                  <a:srgbClr val="FF0000"/>
                </a:solidFill>
                <a:latin typeface="宋体" panose="02010600030101010101" pitchFamily="2" charset="-122"/>
                <a:cs typeface="宋体" panose="02010600030101010101" pitchFamily="2" charset="-122"/>
              </a:rPr>
              <a:t>点</a:t>
            </a:r>
            <a:endParaRPr sz="1800">
              <a:latin typeface="宋体" panose="02010600030101010101" pitchFamily="2" charset="-122"/>
              <a:cs typeface="宋体" panose="02010600030101010101" pitchFamily="2" charset="-122"/>
            </a:endParaRPr>
          </a:p>
          <a:p>
            <a:pPr marL="2832735" marR="2284730" indent="635" algn="ctr">
              <a:lnSpc>
                <a:spcPct val="100000"/>
              </a:lnSpc>
              <a:spcBef>
                <a:spcPts val="1360"/>
              </a:spcBef>
            </a:pPr>
            <a:r>
              <a:rPr sz="1400" b="1" dirty="0">
                <a:latin typeface="Arial" panose="020B0604020202020204"/>
                <a:cs typeface="Arial" panose="020B0604020202020204"/>
              </a:rPr>
              <a:t>A      </a:t>
            </a:r>
            <a:r>
              <a:rPr sz="1400" b="1" spc="-5" dirty="0">
                <a:latin typeface="Arial" panose="020B0604020202020204"/>
                <a:cs typeface="Arial" panose="020B0604020202020204"/>
              </a:rPr>
              <a:t>IP=1.2.3.</a:t>
            </a:r>
            <a:r>
              <a:rPr sz="1400" b="1" dirty="0">
                <a:latin typeface="Arial" panose="020B0604020202020204"/>
                <a:cs typeface="Arial" panose="020B0604020202020204"/>
              </a:rPr>
              <a:t>4</a:t>
            </a:r>
            <a:endParaRPr sz="1400">
              <a:latin typeface="Arial" panose="020B0604020202020204"/>
              <a:cs typeface="Arial" panose="020B0604020202020204"/>
            </a:endParaRPr>
          </a:p>
          <a:p>
            <a:pPr>
              <a:lnSpc>
                <a:spcPct val="100000"/>
              </a:lnSpc>
            </a:pPr>
            <a:endParaRPr sz="1500">
              <a:latin typeface="Times New Roman" panose="02020603050405020304"/>
              <a:cs typeface="Times New Roman" panose="02020603050405020304"/>
            </a:endParaRPr>
          </a:p>
          <a:p>
            <a:pPr>
              <a:lnSpc>
                <a:spcPct val="100000"/>
              </a:lnSpc>
              <a:spcBef>
                <a:spcPts val="40"/>
              </a:spcBef>
            </a:pPr>
            <a:endParaRPr sz="1200">
              <a:latin typeface="Times New Roman" panose="02020603050405020304"/>
              <a:cs typeface="Times New Roman" panose="02020603050405020304"/>
            </a:endParaRPr>
          </a:p>
          <a:p>
            <a:pPr marL="98425">
              <a:lnSpc>
                <a:spcPct val="100000"/>
              </a:lnSpc>
            </a:pPr>
            <a:r>
              <a:rPr sz="1800" b="1" dirty="0">
                <a:latin typeface="宋体" panose="02010600030101010101" pitchFamily="2" charset="-122"/>
                <a:cs typeface="宋体" panose="02010600030101010101" pitchFamily="2" charset="-122"/>
              </a:rPr>
              <a:t>目录服务器上存储的是内容索引，而不是真正的内容</a:t>
            </a:r>
            <a:r>
              <a:rPr sz="1800" b="1" spc="-5" dirty="0">
                <a:latin typeface="宋体" panose="02010600030101010101" pitchFamily="2" charset="-122"/>
                <a:cs typeface="宋体" panose="02010600030101010101" pitchFamily="2" charset="-122"/>
              </a:rPr>
              <a:t>！！</a:t>
            </a:r>
            <a:endParaRPr sz="1800">
              <a:latin typeface="宋体" panose="02010600030101010101" pitchFamily="2" charset="-122"/>
              <a:cs typeface="宋体" panose="02010600030101010101" pitchFamily="2" charset="-122"/>
            </a:endParaRPr>
          </a:p>
        </p:txBody>
      </p:sp>
      <p:sp>
        <p:nvSpPr>
          <p:cNvPr id="62" name="object 62"/>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63" name="object 63"/>
          <p:cNvSpPr txBox="1">
            <a:spLocks noGrp="1"/>
          </p:cNvSpPr>
          <p:nvPr>
            <p:ph type="sldNum" sz="quarter" idx="4294967295"/>
          </p:nvPr>
        </p:nvSpPr>
        <p:spPr>
          <a:prstGeom prst="rect">
            <a:avLst/>
          </a:prstGeom>
        </p:spPr>
        <p:txBody>
          <a:bodyPr vert="horz" wrap="square" lIns="0" tIns="0" rIns="0" bIns="0" rtlCol="0">
            <a:spAutoFit/>
          </a:bodyPr>
          <a:lstStyle/>
          <a:p>
            <a:pPr marL="25400">
              <a:lnSpc>
                <a:spcPts val="1375"/>
              </a:lnSpc>
            </a:pPr>
            <a:fld id="{81D60167-4931-47E6-BA6A-407CBD079E47}" type="slidenum">
              <a:rPr dirty="0"/>
              <a:t>18</a:t>
            </a:fld>
            <a:endParaRPr dirty="0"/>
          </a:p>
        </p:txBody>
      </p:sp>
      <p:pic>
        <p:nvPicPr>
          <p:cNvPr id="64" name="Picture 50" descr="Napster"/>
          <p:cNvPicPr>
            <a:picLocks noGrp="1" noChangeAspect="1" noChangeArrowheads="1"/>
          </p:cNvPicPr>
          <p:nvPr>
            <p:ph idx="1"/>
          </p:nvPr>
        </p:nvPicPr>
        <p:blipFill>
          <a:blip r:embed="rId11">
            <a:extLst>
              <a:ext uri="{28A0092B-C50C-407E-A947-70E740481C1C}">
                <a14:useLocalDpi xmlns:a14="http://schemas.microsoft.com/office/drawing/2010/main" val="0"/>
              </a:ext>
            </a:extLst>
          </a:blip>
          <a:srcRect/>
          <a:stretch>
            <a:fillRect/>
          </a:stretch>
        </p:blipFill>
        <p:spPr>
          <a:xfrm>
            <a:off x="6833616" y="1288971"/>
            <a:ext cx="2057400" cy="571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1807251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6172200"/>
            <a:ext cx="8229600" cy="0"/>
          </a:xfrm>
          <a:custGeom>
            <a:avLst/>
            <a:gdLst/>
            <a:ahLst/>
            <a:cxnLst/>
            <a:rect l="l" t="t" r="r" b="b"/>
            <a:pathLst>
              <a:path w="8229600">
                <a:moveTo>
                  <a:pt x="0" y="0"/>
                </a:moveTo>
                <a:lnTo>
                  <a:pt x="8229600" y="0"/>
                </a:lnTo>
              </a:path>
            </a:pathLst>
          </a:custGeom>
          <a:ln w="19050">
            <a:solidFill>
              <a:srgbClr val="CC9900"/>
            </a:solidFill>
          </a:ln>
        </p:spPr>
        <p:txBody>
          <a:bodyPr wrap="square" lIns="0" tIns="0" rIns="0" bIns="0" rtlCol="0"/>
          <a:lstStyle/>
          <a:p>
            <a:endParaRPr/>
          </a:p>
        </p:txBody>
      </p:sp>
      <p:sp>
        <p:nvSpPr>
          <p:cNvPr id="3" name="object 3"/>
          <p:cNvSpPr txBox="1">
            <a:spLocks noGrp="1"/>
          </p:cNvSpPr>
          <p:nvPr>
            <p:ph type="title"/>
          </p:nvPr>
        </p:nvSpPr>
        <p:spPr>
          <a:xfrm>
            <a:off x="547052" y="365760"/>
            <a:ext cx="6812915" cy="605790"/>
          </a:xfrm>
          <a:prstGeom prst="rect">
            <a:avLst/>
          </a:prstGeom>
        </p:spPr>
        <p:txBody>
          <a:bodyPr vert="horz" wrap="square" lIns="0" tIns="13335" rIns="0" bIns="0" rtlCol="0">
            <a:spAutoFit/>
          </a:bodyPr>
          <a:lstStyle/>
          <a:p>
            <a:pPr marL="12700">
              <a:lnSpc>
                <a:spcPct val="100000"/>
              </a:lnSpc>
              <a:spcBef>
                <a:spcPts val="105"/>
              </a:spcBef>
            </a:pPr>
            <a:r>
              <a:rPr sz="3800" dirty="0">
                <a:solidFill>
                  <a:srgbClr val="006633"/>
                </a:solidFill>
                <a:latin typeface="宋体" panose="02010600030101010101" pitchFamily="2" charset="-122"/>
                <a:cs typeface="宋体" panose="02010600030101010101" pitchFamily="2" charset="-122"/>
              </a:rPr>
              <a:t>基于目录服务器的</a:t>
            </a:r>
            <a:r>
              <a:rPr sz="3800" spc="-5" dirty="0">
                <a:solidFill>
                  <a:srgbClr val="006633"/>
                </a:solidFill>
                <a:latin typeface="Garamond" panose="02020404030301010803"/>
                <a:cs typeface="Garamond" panose="02020404030301010803"/>
              </a:rPr>
              <a:t>P2P</a:t>
            </a:r>
            <a:r>
              <a:rPr sz="3800" dirty="0">
                <a:solidFill>
                  <a:srgbClr val="006633"/>
                </a:solidFill>
                <a:latin typeface="宋体" panose="02010600030101010101" pitchFamily="2" charset="-122"/>
                <a:cs typeface="宋体" panose="02010600030101010101" pitchFamily="2" charset="-122"/>
              </a:rPr>
              <a:t>网络（</a:t>
            </a:r>
            <a:r>
              <a:rPr sz="3800" spc="-5" dirty="0">
                <a:solidFill>
                  <a:srgbClr val="006633"/>
                </a:solidFill>
                <a:latin typeface="Garamond" panose="02020404030301010803"/>
                <a:cs typeface="Garamond" panose="02020404030301010803"/>
              </a:rPr>
              <a:t>2</a:t>
            </a:r>
            <a:r>
              <a:rPr sz="3800" spc="5" dirty="0">
                <a:solidFill>
                  <a:srgbClr val="006633"/>
                </a:solidFill>
                <a:latin typeface="宋体" panose="02010600030101010101" pitchFamily="2" charset="-122"/>
                <a:cs typeface="宋体" panose="02010600030101010101" pitchFamily="2" charset="-122"/>
              </a:rPr>
              <a:t>）</a:t>
            </a:r>
            <a:endParaRPr sz="3800">
              <a:latin typeface="宋体" panose="02010600030101010101" pitchFamily="2" charset="-122"/>
              <a:cs typeface="宋体" panose="02010600030101010101" pitchFamily="2" charset="-122"/>
            </a:endParaRPr>
          </a:p>
        </p:txBody>
      </p:sp>
      <p:sp>
        <p:nvSpPr>
          <p:cNvPr id="4" name="object 4"/>
          <p:cNvSpPr txBox="1"/>
          <p:nvPr/>
        </p:nvSpPr>
        <p:spPr>
          <a:xfrm>
            <a:off x="1050289" y="1820227"/>
            <a:ext cx="1892300" cy="482600"/>
          </a:xfrm>
          <a:prstGeom prst="rect">
            <a:avLst/>
          </a:prstGeom>
        </p:spPr>
        <p:txBody>
          <a:bodyPr vert="horz" wrap="square" lIns="0" tIns="12700" rIns="0" bIns="0" rtlCol="0">
            <a:spAutoFit/>
          </a:bodyPr>
          <a:lstStyle/>
          <a:p>
            <a:pPr marL="355600" indent="-342900">
              <a:lnSpc>
                <a:spcPct val="100000"/>
              </a:lnSpc>
              <a:spcBef>
                <a:spcPts val="100"/>
              </a:spcBef>
              <a:buClr>
                <a:srgbClr val="CC9900"/>
              </a:buClr>
              <a:buSzPct val="65000"/>
              <a:buFont typeface="Wingdings" panose="05000000000000000000"/>
              <a:buChar char=""/>
              <a:tabLst>
                <a:tab pos="354965" algn="l"/>
                <a:tab pos="355600" algn="l"/>
              </a:tabLst>
            </a:pPr>
            <a:r>
              <a:rPr sz="3000" dirty="0">
                <a:latin typeface="宋体" panose="02010600030101010101" pitchFamily="2" charset="-122"/>
                <a:cs typeface="宋体" panose="02010600030101010101" pitchFamily="2" charset="-122"/>
              </a:rPr>
              <a:t>内容定位</a:t>
            </a:r>
            <a:endParaRPr sz="3000">
              <a:latin typeface="宋体" panose="02010600030101010101" pitchFamily="2" charset="-122"/>
              <a:cs typeface="宋体" panose="02010600030101010101" pitchFamily="2" charset="-122"/>
            </a:endParaRPr>
          </a:p>
        </p:txBody>
      </p:sp>
      <p:sp>
        <p:nvSpPr>
          <p:cNvPr id="5" name="object 5"/>
          <p:cNvSpPr/>
          <p:nvPr/>
        </p:nvSpPr>
        <p:spPr>
          <a:xfrm>
            <a:off x="4805171" y="4837557"/>
            <a:ext cx="295275" cy="276225"/>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4881371" y="4447032"/>
            <a:ext cx="381000" cy="355092"/>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4957571" y="4828032"/>
            <a:ext cx="304800" cy="304800"/>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5109971" y="4828032"/>
            <a:ext cx="304800" cy="304800"/>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5033962" y="3118967"/>
            <a:ext cx="256540" cy="70485"/>
          </a:xfrm>
          <a:custGeom>
            <a:avLst/>
            <a:gdLst/>
            <a:ahLst/>
            <a:cxnLst/>
            <a:rect l="l" t="t" r="r" b="b"/>
            <a:pathLst>
              <a:path w="256539" h="70485">
                <a:moveTo>
                  <a:pt x="249186" y="70434"/>
                </a:moveTo>
                <a:lnTo>
                  <a:pt x="0" y="3568"/>
                </a:lnTo>
                <a:lnTo>
                  <a:pt x="7112" y="0"/>
                </a:lnTo>
                <a:lnTo>
                  <a:pt x="256286" y="64198"/>
                </a:lnTo>
                <a:lnTo>
                  <a:pt x="249186" y="70434"/>
                </a:lnTo>
                <a:close/>
              </a:path>
            </a:pathLst>
          </a:custGeom>
          <a:solidFill>
            <a:srgbClr val="99997E"/>
          </a:solidFill>
        </p:spPr>
        <p:txBody>
          <a:bodyPr wrap="square" lIns="0" tIns="0" rIns="0" bIns="0" rtlCol="0"/>
          <a:lstStyle/>
          <a:p>
            <a:endParaRPr/>
          </a:p>
        </p:txBody>
      </p:sp>
      <p:sp>
        <p:nvSpPr>
          <p:cNvPr id="10" name="object 10"/>
          <p:cNvSpPr/>
          <p:nvPr/>
        </p:nvSpPr>
        <p:spPr>
          <a:xfrm>
            <a:off x="5040833" y="3112338"/>
            <a:ext cx="249554" cy="72390"/>
          </a:xfrm>
          <a:custGeom>
            <a:avLst/>
            <a:gdLst/>
            <a:ahLst/>
            <a:cxnLst/>
            <a:rect l="l" t="t" r="r" b="b"/>
            <a:pathLst>
              <a:path w="249554" h="72389">
                <a:moveTo>
                  <a:pt x="249415" y="72161"/>
                </a:moveTo>
                <a:lnTo>
                  <a:pt x="241" y="7962"/>
                </a:lnTo>
                <a:lnTo>
                  <a:pt x="0" y="0"/>
                </a:lnTo>
                <a:lnTo>
                  <a:pt x="249174" y="64922"/>
                </a:lnTo>
                <a:lnTo>
                  <a:pt x="249415" y="72161"/>
                </a:lnTo>
                <a:close/>
              </a:path>
            </a:pathLst>
          </a:custGeom>
          <a:solidFill>
            <a:srgbClr val="4B4B31"/>
          </a:solidFill>
        </p:spPr>
        <p:txBody>
          <a:bodyPr wrap="square" lIns="0" tIns="0" rIns="0" bIns="0" rtlCol="0"/>
          <a:lstStyle/>
          <a:p>
            <a:endParaRPr/>
          </a:p>
        </p:txBody>
      </p:sp>
      <p:sp>
        <p:nvSpPr>
          <p:cNvPr id="11" name="object 11"/>
          <p:cNvSpPr/>
          <p:nvPr/>
        </p:nvSpPr>
        <p:spPr>
          <a:xfrm>
            <a:off x="5046598" y="3275977"/>
            <a:ext cx="382892" cy="180073"/>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5033962" y="2770822"/>
            <a:ext cx="405765" cy="165735"/>
          </a:xfrm>
          <a:custGeom>
            <a:avLst/>
            <a:gdLst/>
            <a:ahLst/>
            <a:cxnLst/>
            <a:rect l="l" t="t" r="r" b="b"/>
            <a:pathLst>
              <a:path w="405764" h="165735">
                <a:moveTo>
                  <a:pt x="249186" y="165303"/>
                </a:moveTo>
                <a:lnTo>
                  <a:pt x="0" y="98437"/>
                </a:lnTo>
                <a:lnTo>
                  <a:pt x="156603" y="0"/>
                </a:lnTo>
                <a:lnTo>
                  <a:pt x="405726" y="66865"/>
                </a:lnTo>
                <a:lnTo>
                  <a:pt x="249186" y="165303"/>
                </a:lnTo>
                <a:close/>
              </a:path>
            </a:pathLst>
          </a:custGeom>
          <a:solidFill>
            <a:srgbClr val="99997E"/>
          </a:solidFill>
        </p:spPr>
        <p:txBody>
          <a:bodyPr wrap="square" lIns="0" tIns="0" rIns="0" bIns="0" rtlCol="0"/>
          <a:lstStyle/>
          <a:p>
            <a:endParaRPr/>
          </a:p>
        </p:txBody>
      </p:sp>
      <p:sp>
        <p:nvSpPr>
          <p:cNvPr id="13" name="object 13"/>
          <p:cNvSpPr/>
          <p:nvPr/>
        </p:nvSpPr>
        <p:spPr>
          <a:xfrm>
            <a:off x="5283149" y="2837688"/>
            <a:ext cx="156845" cy="338455"/>
          </a:xfrm>
          <a:custGeom>
            <a:avLst/>
            <a:gdLst/>
            <a:ahLst/>
            <a:cxnLst/>
            <a:rect l="l" t="t" r="r" b="b"/>
            <a:pathLst>
              <a:path w="156845" h="338455">
                <a:moveTo>
                  <a:pt x="0" y="337997"/>
                </a:moveTo>
                <a:lnTo>
                  <a:pt x="0" y="98437"/>
                </a:lnTo>
                <a:lnTo>
                  <a:pt x="156540" y="0"/>
                </a:lnTo>
                <a:lnTo>
                  <a:pt x="156540" y="239560"/>
                </a:lnTo>
                <a:lnTo>
                  <a:pt x="0" y="337997"/>
                </a:lnTo>
                <a:close/>
              </a:path>
            </a:pathLst>
          </a:custGeom>
          <a:solidFill>
            <a:srgbClr val="4B4B31"/>
          </a:solidFill>
        </p:spPr>
        <p:txBody>
          <a:bodyPr wrap="square" lIns="0" tIns="0" rIns="0" bIns="0" rtlCol="0"/>
          <a:lstStyle/>
          <a:p>
            <a:endParaRPr/>
          </a:p>
        </p:txBody>
      </p:sp>
      <p:sp>
        <p:nvSpPr>
          <p:cNvPr id="14" name="object 14"/>
          <p:cNvSpPr/>
          <p:nvPr/>
        </p:nvSpPr>
        <p:spPr>
          <a:xfrm>
            <a:off x="5283149" y="3091573"/>
            <a:ext cx="156845" cy="336550"/>
          </a:xfrm>
          <a:custGeom>
            <a:avLst/>
            <a:gdLst/>
            <a:ahLst/>
            <a:cxnLst/>
            <a:rect l="l" t="t" r="r" b="b"/>
            <a:pathLst>
              <a:path w="156845" h="336550">
                <a:moveTo>
                  <a:pt x="0" y="336041"/>
                </a:moveTo>
                <a:lnTo>
                  <a:pt x="0" y="98450"/>
                </a:lnTo>
                <a:lnTo>
                  <a:pt x="156540" y="0"/>
                </a:lnTo>
                <a:lnTo>
                  <a:pt x="156540" y="237604"/>
                </a:lnTo>
                <a:lnTo>
                  <a:pt x="0" y="336041"/>
                </a:lnTo>
                <a:close/>
              </a:path>
            </a:pathLst>
          </a:custGeom>
          <a:solidFill>
            <a:srgbClr val="4B4B31"/>
          </a:solidFill>
        </p:spPr>
        <p:txBody>
          <a:bodyPr wrap="square" lIns="0" tIns="0" rIns="0" bIns="0" rtlCol="0"/>
          <a:lstStyle/>
          <a:p>
            <a:endParaRPr/>
          </a:p>
        </p:txBody>
      </p:sp>
      <p:sp>
        <p:nvSpPr>
          <p:cNvPr id="15" name="object 15"/>
          <p:cNvSpPr/>
          <p:nvPr/>
        </p:nvSpPr>
        <p:spPr>
          <a:xfrm>
            <a:off x="5283149" y="3082670"/>
            <a:ext cx="156540" cy="107060"/>
          </a:xfrm>
          <a:prstGeom prst="rect">
            <a:avLst/>
          </a:prstGeom>
          <a:blipFill>
            <a:blip r:embed="rId6" cstate="print"/>
            <a:stretch>
              <a:fillRect/>
            </a:stretch>
          </a:blipFill>
        </p:spPr>
        <p:txBody>
          <a:bodyPr wrap="square" lIns="0" tIns="0" rIns="0" bIns="0" rtlCol="0"/>
          <a:lstStyle/>
          <a:p>
            <a:endParaRPr/>
          </a:p>
        </p:txBody>
      </p:sp>
      <p:sp>
        <p:nvSpPr>
          <p:cNvPr id="16" name="object 16"/>
          <p:cNvSpPr/>
          <p:nvPr/>
        </p:nvSpPr>
        <p:spPr>
          <a:xfrm>
            <a:off x="5033962" y="2869260"/>
            <a:ext cx="249554" cy="306705"/>
          </a:xfrm>
          <a:custGeom>
            <a:avLst/>
            <a:gdLst/>
            <a:ahLst/>
            <a:cxnLst/>
            <a:rect l="l" t="t" r="r" b="b"/>
            <a:pathLst>
              <a:path w="249554" h="306705">
                <a:moveTo>
                  <a:pt x="249186" y="306095"/>
                </a:moveTo>
                <a:lnTo>
                  <a:pt x="0" y="241896"/>
                </a:lnTo>
                <a:lnTo>
                  <a:pt x="0" y="0"/>
                </a:lnTo>
                <a:lnTo>
                  <a:pt x="249186" y="66865"/>
                </a:lnTo>
                <a:lnTo>
                  <a:pt x="249186" y="306095"/>
                </a:lnTo>
                <a:close/>
              </a:path>
            </a:pathLst>
          </a:custGeom>
          <a:solidFill>
            <a:srgbClr val="E4E4CC"/>
          </a:solidFill>
        </p:spPr>
        <p:txBody>
          <a:bodyPr wrap="square" lIns="0" tIns="0" rIns="0" bIns="0" rtlCol="0"/>
          <a:lstStyle/>
          <a:p>
            <a:endParaRPr/>
          </a:p>
        </p:txBody>
      </p:sp>
      <p:sp>
        <p:nvSpPr>
          <p:cNvPr id="17" name="object 17"/>
          <p:cNvSpPr/>
          <p:nvPr/>
        </p:nvSpPr>
        <p:spPr>
          <a:xfrm>
            <a:off x="5033962" y="3122866"/>
            <a:ext cx="249554" cy="305435"/>
          </a:xfrm>
          <a:custGeom>
            <a:avLst/>
            <a:gdLst/>
            <a:ahLst/>
            <a:cxnLst/>
            <a:rect l="l" t="t" r="r" b="b"/>
            <a:pathLst>
              <a:path w="249554" h="305435">
                <a:moveTo>
                  <a:pt x="249186" y="305282"/>
                </a:moveTo>
                <a:lnTo>
                  <a:pt x="0" y="241084"/>
                </a:lnTo>
                <a:lnTo>
                  <a:pt x="0" y="0"/>
                </a:lnTo>
                <a:lnTo>
                  <a:pt x="249186" y="66865"/>
                </a:lnTo>
                <a:lnTo>
                  <a:pt x="249186" y="305282"/>
                </a:lnTo>
                <a:close/>
              </a:path>
            </a:pathLst>
          </a:custGeom>
          <a:solidFill>
            <a:srgbClr val="E4E4CC"/>
          </a:solidFill>
        </p:spPr>
        <p:txBody>
          <a:bodyPr wrap="square" lIns="0" tIns="0" rIns="0" bIns="0" rtlCol="0"/>
          <a:lstStyle/>
          <a:p>
            <a:endParaRPr/>
          </a:p>
        </p:txBody>
      </p:sp>
      <p:sp>
        <p:nvSpPr>
          <p:cNvPr id="18" name="object 18"/>
          <p:cNvSpPr/>
          <p:nvPr/>
        </p:nvSpPr>
        <p:spPr>
          <a:xfrm>
            <a:off x="5063629" y="2898889"/>
            <a:ext cx="190753" cy="269036"/>
          </a:xfrm>
          <a:prstGeom prst="rect">
            <a:avLst/>
          </a:prstGeom>
          <a:blipFill>
            <a:blip r:embed="rId7" cstate="print"/>
            <a:stretch>
              <a:fillRect/>
            </a:stretch>
          </a:blipFill>
        </p:spPr>
        <p:txBody>
          <a:bodyPr wrap="square" lIns="0" tIns="0" rIns="0" bIns="0" rtlCol="0"/>
          <a:lstStyle/>
          <a:p>
            <a:endParaRPr/>
          </a:p>
        </p:txBody>
      </p:sp>
      <p:sp>
        <p:nvSpPr>
          <p:cNvPr id="19" name="object 19"/>
          <p:cNvSpPr/>
          <p:nvPr/>
        </p:nvSpPr>
        <p:spPr>
          <a:xfrm>
            <a:off x="5047030" y="3219932"/>
            <a:ext cx="17145" cy="48260"/>
          </a:xfrm>
          <a:custGeom>
            <a:avLst/>
            <a:gdLst/>
            <a:ahLst/>
            <a:cxnLst/>
            <a:rect l="l" t="t" r="r" b="b"/>
            <a:pathLst>
              <a:path w="17145" h="48260">
                <a:moveTo>
                  <a:pt x="16840" y="47955"/>
                </a:moveTo>
                <a:lnTo>
                  <a:pt x="0" y="43624"/>
                </a:lnTo>
                <a:lnTo>
                  <a:pt x="0" y="0"/>
                </a:lnTo>
                <a:lnTo>
                  <a:pt x="16840" y="4521"/>
                </a:lnTo>
                <a:lnTo>
                  <a:pt x="16840" y="47955"/>
                </a:lnTo>
                <a:close/>
              </a:path>
            </a:pathLst>
          </a:custGeom>
          <a:solidFill>
            <a:srgbClr val="4B4B31"/>
          </a:solidFill>
        </p:spPr>
        <p:txBody>
          <a:bodyPr wrap="square" lIns="0" tIns="0" rIns="0" bIns="0" rtlCol="0"/>
          <a:lstStyle/>
          <a:p>
            <a:endParaRPr/>
          </a:p>
        </p:txBody>
      </p:sp>
      <p:sp>
        <p:nvSpPr>
          <p:cNvPr id="20" name="object 20"/>
          <p:cNvSpPr/>
          <p:nvPr/>
        </p:nvSpPr>
        <p:spPr>
          <a:xfrm>
            <a:off x="5053609" y="3221735"/>
            <a:ext cx="10795" cy="41910"/>
          </a:xfrm>
          <a:custGeom>
            <a:avLst/>
            <a:gdLst/>
            <a:ahLst/>
            <a:cxnLst/>
            <a:rect l="l" t="t" r="r" b="b"/>
            <a:pathLst>
              <a:path w="10795" h="41910">
                <a:moveTo>
                  <a:pt x="10261" y="41528"/>
                </a:moveTo>
                <a:lnTo>
                  <a:pt x="0" y="38912"/>
                </a:lnTo>
                <a:lnTo>
                  <a:pt x="0" y="0"/>
                </a:lnTo>
                <a:lnTo>
                  <a:pt x="10261" y="2717"/>
                </a:lnTo>
                <a:lnTo>
                  <a:pt x="10261" y="41528"/>
                </a:lnTo>
                <a:close/>
              </a:path>
            </a:pathLst>
          </a:custGeom>
          <a:solidFill>
            <a:srgbClr val="CCCCB1"/>
          </a:solidFill>
        </p:spPr>
        <p:txBody>
          <a:bodyPr wrap="square" lIns="0" tIns="0" rIns="0" bIns="0" rtlCol="0"/>
          <a:lstStyle/>
          <a:p>
            <a:endParaRPr/>
          </a:p>
        </p:txBody>
      </p:sp>
      <p:sp>
        <p:nvSpPr>
          <p:cNvPr id="21" name="object 21"/>
          <p:cNvSpPr/>
          <p:nvPr/>
        </p:nvSpPr>
        <p:spPr>
          <a:xfrm>
            <a:off x="5071021" y="2784678"/>
            <a:ext cx="334645" cy="135255"/>
          </a:xfrm>
          <a:custGeom>
            <a:avLst/>
            <a:gdLst/>
            <a:ahLst/>
            <a:cxnLst/>
            <a:rect l="l" t="t" r="r" b="b"/>
            <a:pathLst>
              <a:path w="334645" h="135255">
                <a:moveTo>
                  <a:pt x="208406" y="135255"/>
                </a:moveTo>
                <a:lnTo>
                  <a:pt x="0" y="78536"/>
                </a:lnTo>
                <a:lnTo>
                  <a:pt x="125933" y="0"/>
                </a:lnTo>
                <a:lnTo>
                  <a:pt x="334378" y="56680"/>
                </a:lnTo>
                <a:lnTo>
                  <a:pt x="208406" y="135255"/>
                </a:lnTo>
                <a:close/>
              </a:path>
            </a:pathLst>
          </a:custGeom>
          <a:solidFill>
            <a:srgbClr val="7E7E7E"/>
          </a:solidFill>
        </p:spPr>
        <p:txBody>
          <a:bodyPr wrap="square" lIns="0" tIns="0" rIns="0" bIns="0" rtlCol="0"/>
          <a:lstStyle/>
          <a:p>
            <a:endParaRPr/>
          </a:p>
        </p:txBody>
      </p:sp>
      <p:sp>
        <p:nvSpPr>
          <p:cNvPr id="22" name="object 22"/>
          <p:cNvSpPr/>
          <p:nvPr/>
        </p:nvSpPr>
        <p:spPr>
          <a:xfrm>
            <a:off x="5071021" y="2784678"/>
            <a:ext cx="334645" cy="80645"/>
          </a:xfrm>
          <a:custGeom>
            <a:avLst/>
            <a:gdLst/>
            <a:ahLst/>
            <a:cxnLst/>
            <a:rect l="l" t="t" r="r" b="b"/>
            <a:pathLst>
              <a:path w="334645" h="80644">
                <a:moveTo>
                  <a:pt x="6730" y="80391"/>
                </a:moveTo>
                <a:lnTo>
                  <a:pt x="0" y="78536"/>
                </a:lnTo>
                <a:lnTo>
                  <a:pt x="125933" y="0"/>
                </a:lnTo>
                <a:lnTo>
                  <a:pt x="147510" y="5867"/>
                </a:lnTo>
                <a:lnTo>
                  <a:pt x="125933" y="5867"/>
                </a:lnTo>
                <a:lnTo>
                  <a:pt x="6730" y="80391"/>
                </a:lnTo>
                <a:close/>
              </a:path>
              <a:path w="334645" h="80644">
                <a:moveTo>
                  <a:pt x="327609" y="60731"/>
                </a:moveTo>
                <a:lnTo>
                  <a:pt x="125933" y="5867"/>
                </a:lnTo>
                <a:lnTo>
                  <a:pt x="147510" y="5867"/>
                </a:lnTo>
                <a:lnTo>
                  <a:pt x="334378" y="56680"/>
                </a:lnTo>
                <a:lnTo>
                  <a:pt x="327609" y="60731"/>
                </a:lnTo>
                <a:close/>
              </a:path>
            </a:pathLst>
          </a:custGeom>
          <a:solidFill>
            <a:srgbClr val="3E3E3E"/>
          </a:solidFill>
        </p:spPr>
        <p:txBody>
          <a:bodyPr wrap="square" lIns="0" tIns="0" rIns="0" bIns="0" rtlCol="0"/>
          <a:lstStyle/>
          <a:p>
            <a:endParaRPr/>
          </a:p>
        </p:txBody>
      </p:sp>
      <p:sp>
        <p:nvSpPr>
          <p:cNvPr id="23" name="object 23"/>
          <p:cNvSpPr/>
          <p:nvPr/>
        </p:nvSpPr>
        <p:spPr>
          <a:xfrm>
            <a:off x="5310860" y="3195777"/>
            <a:ext cx="256540" cy="70485"/>
          </a:xfrm>
          <a:custGeom>
            <a:avLst/>
            <a:gdLst/>
            <a:ahLst/>
            <a:cxnLst/>
            <a:rect l="l" t="t" r="r" b="b"/>
            <a:pathLst>
              <a:path w="256539" h="70485">
                <a:moveTo>
                  <a:pt x="249135" y="70446"/>
                </a:moveTo>
                <a:lnTo>
                  <a:pt x="0" y="3581"/>
                </a:lnTo>
                <a:lnTo>
                  <a:pt x="7099" y="0"/>
                </a:lnTo>
                <a:lnTo>
                  <a:pt x="256286" y="64160"/>
                </a:lnTo>
                <a:lnTo>
                  <a:pt x="249135" y="70446"/>
                </a:lnTo>
                <a:close/>
              </a:path>
            </a:pathLst>
          </a:custGeom>
          <a:solidFill>
            <a:srgbClr val="99997E"/>
          </a:solidFill>
        </p:spPr>
        <p:txBody>
          <a:bodyPr wrap="square" lIns="0" tIns="0" rIns="0" bIns="0" rtlCol="0"/>
          <a:lstStyle/>
          <a:p>
            <a:endParaRPr/>
          </a:p>
        </p:txBody>
      </p:sp>
      <p:sp>
        <p:nvSpPr>
          <p:cNvPr id="24" name="object 24"/>
          <p:cNvSpPr/>
          <p:nvPr/>
        </p:nvSpPr>
        <p:spPr>
          <a:xfrm>
            <a:off x="5317731" y="3189160"/>
            <a:ext cx="249554" cy="72390"/>
          </a:xfrm>
          <a:custGeom>
            <a:avLst/>
            <a:gdLst/>
            <a:ahLst/>
            <a:cxnLst/>
            <a:rect l="l" t="t" r="r" b="b"/>
            <a:pathLst>
              <a:path w="249554" h="72389">
                <a:moveTo>
                  <a:pt x="249415" y="72148"/>
                </a:moveTo>
                <a:lnTo>
                  <a:pt x="228" y="7950"/>
                </a:lnTo>
                <a:lnTo>
                  <a:pt x="0" y="0"/>
                </a:lnTo>
                <a:lnTo>
                  <a:pt x="249174" y="64909"/>
                </a:lnTo>
                <a:lnTo>
                  <a:pt x="249415" y="72148"/>
                </a:lnTo>
                <a:close/>
              </a:path>
            </a:pathLst>
          </a:custGeom>
          <a:solidFill>
            <a:srgbClr val="4B4B31"/>
          </a:solidFill>
        </p:spPr>
        <p:txBody>
          <a:bodyPr wrap="square" lIns="0" tIns="0" rIns="0" bIns="0" rtlCol="0"/>
          <a:lstStyle/>
          <a:p>
            <a:endParaRPr/>
          </a:p>
        </p:txBody>
      </p:sp>
      <p:sp>
        <p:nvSpPr>
          <p:cNvPr id="25" name="object 25"/>
          <p:cNvSpPr/>
          <p:nvPr/>
        </p:nvSpPr>
        <p:spPr>
          <a:xfrm>
            <a:off x="5323497" y="3352749"/>
            <a:ext cx="382879" cy="180073"/>
          </a:xfrm>
          <a:prstGeom prst="rect">
            <a:avLst/>
          </a:prstGeom>
          <a:blipFill>
            <a:blip r:embed="rId8" cstate="print"/>
            <a:stretch>
              <a:fillRect/>
            </a:stretch>
          </a:blipFill>
        </p:spPr>
        <p:txBody>
          <a:bodyPr wrap="square" lIns="0" tIns="0" rIns="0" bIns="0" rtlCol="0"/>
          <a:lstStyle/>
          <a:p>
            <a:endParaRPr/>
          </a:p>
        </p:txBody>
      </p:sp>
      <p:sp>
        <p:nvSpPr>
          <p:cNvPr id="26" name="object 26"/>
          <p:cNvSpPr/>
          <p:nvPr/>
        </p:nvSpPr>
        <p:spPr>
          <a:xfrm>
            <a:off x="5310860" y="2847594"/>
            <a:ext cx="405765" cy="165735"/>
          </a:xfrm>
          <a:custGeom>
            <a:avLst/>
            <a:gdLst/>
            <a:ahLst/>
            <a:cxnLst/>
            <a:rect l="l" t="t" r="r" b="b"/>
            <a:pathLst>
              <a:path w="405764" h="165735">
                <a:moveTo>
                  <a:pt x="249135" y="165303"/>
                </a:moveTo>
                <a:lnTo>
                  <a:pt x="0" y="98437"/>
                </a:lnTo>
                <a:lnTo>
                  <a:pt x="156540" y="0"/>
                </a:lnTo>
                <a:lnTo>
                  <a:pt x="405726" y="66865"/>
                </a:lnTo>
                <a:lnTo>
                  <a:pt x="249135" y="165303"/>
                </a:lnTo>
                <a:close/>
              </a:path>
            </a:pathLst>
          </a:custGeom>
          <a:solidFill>
            <a:srgbClr val="99997E"/>
          </a:solidFill>
        </p:spPr>
        <p:txBody>
          <a:bodyPr wrap="square" lIns="0" tIns="0" rIns="0" bIns="0" rtlCol="0"/>
          <a:lstStyle/>
          <a:p>
            <a:endParaRPr/>
          </a:p>
        </p:txBody>
      </p:sp>
      <p:sp>
        <p:nvSpPr>
          <p:cNvPr id="27" name="object 27"/>
          <p:cNvSpPr/>
          <p:nvPr/>
        </p:nvSpPr>
        <p:spPr>
          <a:xfrm>
            <a:off x="5559996" y="2914459"/>
            <a:ext cx="156845" cy="338455"/>
          </a:xfrm>
          <a:custGeom>
            <a:avLst/>
            <a:gdLst/>
            <a:ahLst/>
            <a:cxnLst/>
            <a:rect l="l" t="t" r="r" b="b"/>
            <a:pathLst>
              <a:path w="156845" h="338454">
                <a:moveTo>
                  <a:pt x="0" y="337997"/>
                </a:moveTo>
                <a:lnTo>
                  <a:pt x="0" y="98437"/>
                </a:lnTo>
                <a:lnTo>
                  <a:pt x="156590" y="0"/>
                </a:lnTo>
                <a:lnTo>
                  <a:pt x="156590" y="239560"/>
                </a:lnTo>
                <a:lnTo>
                  <a:pt x="0" y="337997"/>
                </a:lnTo>
                <a:close/>
              </a:path>
            </a:pathLst>
          </a:custGeom>
          <a:solidFill>
            <a:srgbClr val="4B4B31"/>
          </a:solidFill>
        </p:spPr>
        <p:txBody>
          <a:bodyPr wrap="square" lIns="0" tIns="0" rIns="0" bIns="0" rtlCol="0"/>
          <a:lstStyle/>
          <a:p>
            <a:endParaRPr/>
          </a:p>
        </p:txBody>
      </p:sp>
      <p:sp>
        <p:nvSpPr>
          <p:cNvPr id="28" name="object 28"/>
          <p:cNvSpPr/>
          <p:nvPr/>
        </p:nvSpPr>
        <p:spPr>
          <a:xfrm>
            <a:off x="5559996" y="3168345"/>
            <a:ext cx="156845" cy="336550"/>
          </a:xfrm>
          <a:custGeom>
            <a:avLst/>
            <a:gdLst/>
            <a:ahLst/>
            <a:cxnLst/>
            <a:rect l="l" t="t" r="r" b="b"/>
            <a:pathLst>
              <a:path w="156845" h="336550">
                <a:moveTo>
                  <a:pt x="0" y="336092"/>
                </a:moveTo>
                <a:lnTo>
                  <a:pt x="0" y="98450"/>
                </a:lnTo>
                <a:lnTo>
                  <a:pt x="156590" y="0"/>
                </a:lnTo>
                <a:lnTo>
                  <a:pt x="156590" y="237655"/>
                </a:lnTo>
                <a:lnTo>
                  <a:pt x="0" y="336092"/>
                </a:lnTo>
                <a:close/>
              </a:path>
            </a:pathLst>
          </a:custGeom>
          <a:solidFill>
            <a:srgbClr val="4B4B31"/>
          </a:solidFill>
        </p:spPr>
        <p:txBody>
          <a:bodyPr wrap="square" lIns="0" tIns="0" rIns="0" bIns="0" rtlCol="0"/>
          <a:lstStyle/>
          <a:p>
            <a:endParaRPr/>
          </a:p>
        </p:txBody>
      </p:sp>
      <p:sp>
        <p:nvSpPr>
          <p:cNvPr id="29" name="object 29"/>
          <p:cNvSpPr/>
          <p:nvPr/>
        </p:nvSpPr>
        <p:spPr>
          <a:xfrm>
            <a:off x="5559996" y="3159493"/>
            <a:ext cx="156590" cy="107061"/>
          </a:xfrm>
          <a:prstGeom prst="rect">
            <a:avLst/>
          </a:prstGeom>
          <a:blipFill>
            <a:blip r:embed="rId9" cstate="print"/>
            <a:stretch>
              <a:fillRect/>
            </a:stretch>
          </a:blipFill>
        </p:spPr>
        <p:txBody>
          <a:bodyPr wrap="square" lIns="0" tIns="0" rIns="0" bIns="0" rtlCol="0"/>
          <a:lstStyle/>
          <a:p>
            <a:endParaRPr/>
          </a:p>
        </p:txBody>
      </p:sp>
      <p:sp>
        <p:nvSpPr>
          <p:cNvPr id="30" name="object 30"/>
          <p:cNvSpPr/>
          <p:nvPr/>
        </p:nvSpPr>
        <p:spPr>
          <a:xfrm>
            <a:off x="5310860" y="2946031"/>
            <a:ext cx="249554" cy="306705"/>
          </a:xfrm>
          <a:custGeom>
            <a:avLst/>
            <a:gdLst/>
            <a:ahLst/>
            <a:cxnLst/>
            <a:rect l="l" t="t" r="r" b="b"/>
            <a:pathLst>
              <a:path w="249554" h="306704">
                <a:moveTo>
                  <a:pt x="249135" y="306095"/>
                </a:moveTo>
                <a:lnTo>
                  <a:pt x="0" y="241896"/>
                </a:lnTo>
                <a:lnTo>
                  <a:pt x="0" y="0"/>
                </a:lnTo>
                <a:lnTo>
                  <a:pt x="249135" y="66865"/>
                </a:lnTo>
                <a:lnTo>
                  <a:pt x="249135" y="306095"/>
                </a:lnTo>
                <a:close/>
              </a:path>
            </a:pathLst>
          </a:custGeom>
          <a:solidFill>
            <a:srgbClr val="E4E4CC"/>
          </a:solidFill>
        </p:spPr>
        <p:txBody>
          <a:bodyPr wrap="square" lIns="0" tIns="0" rIns="0" bIns="0" rtlCol="0"/>
          <a:lstStyle/>
          <a:p>
            <a:endParaRPr/>
          </a:p>
        </p:txBody>
      </p:sp>
      <p:sp>
        <p:nvSpPr>
          <p:cNvPr id="31" name="object 31"/>
          <p:cNvSpPr/>
          <p:nvPr/>
        </p:nvSpPr>
        <p:spPr>
          <a:xfrm>
            <a:off x="5310860" y="3199638"/>
            <a:ext cx="249554" cy="305435"/>
          </a:xfrm>
          <a:custGeom>
            <a:avLst/>
            <a:gdLst/>
            <a:ahLst/>
            <a:cxnLst/>
            <a:rect l="l" t="t" r="r" b="b"/>
            <a:pathLst>
              <a:path w="249554" h="305435">
                <a:moveTo>
                  <a:pt x="249135" y="305282"/>
                </a:moveTo>
                <a:lnTo>
                  <a:pt x="0" y="241084"/>
                </a:lnTo>
                <a:lnTo>
                  <a:pt x="0" y="0"/>
                </a:lnTo>
                <a:lnTo>
                  <a:pt x="249135" y="66865"/>
                </a:lnTo>
                <a:lnTo>
                  <a:pt x="249135" y="305282"/>
                </a:lnTo>
                <a:close/>
              </a:path>
            </a:pathLst>
          </a:custGeom>
          <a:solidFill>
            <a:srgbClr val="E4E4CC"/>
          </a:solidFill>
        </p:spPr>
        <p:txBody>
          <a:bodyPr wrap="square" lIns="0" tIns="0" rIns="0" bIns="0" rtlCol="0"/>
          <a:lstStyle/>
          <a:p>
            <a:endParaRPr/>
          </a:p>
        </p:txBody>
      </p:sp>
      <p:sp>
        <p:nvSpPr>
          <p:cNvPr id="32" name="object 32"/>
          <p:cNvSpPr/>
          <p:nvPr/>
        </p:nvSpPr>
        <p:spPr>
          <a:xfrm>
            <a:off x="5340527" y="2975711"/>
            <a:ext cx="190703" cy="269024"/>
          </a:xfrm>
          <a:prstGeom prst="rect">
            <a:avLst/>
          </a:prstGeom>
          <a:blipFill>
            <a:blip r:embed="rId10" cstate="print"/>
            <a:stretch>
              <a:fillRect/>
            </a:stretch>
          </a:blipFill>
        </p:spPr>
        <p:txBody>
          <a:bodyPr wrap="square" lIns="0" tIns="0" rIns="0" bIns="0" rtlCol="0"/>
          <a:lstStyle/>
          <a:p>
            <a:endParaRPr/>
          </a:p>
        </p:txBody>
      </p:sp>
      <p:sp>
        <p:nvSpPr>
          <p:cNvPr id="33" name="object 33"/>
          <p:cNvSpPr/>
          <p:nvPr/>
        </p:nvSpPr>
        <p:spPr>
          <a:xfrm>
            <a:off x="5323878" y="3296742"/>
            <a:ext cx="17145" cy="48260"/>
          </a:xfrm>
          <a:custGeom>
            <a:avLst/>
            <a:gdLst/>
            <a:ahLst/>
            <a:cxnLst/>
            <a:rect l="l" t="t" r="r" b="b"/>
            <a:pathLst>
              <a:path w="17145" h="48260">
                <a:moveTo>
                  <a:pt x="16891" y="47967"/>
                </a:moveTo>
                <a:lnTo>
                  <a:pt x="0" y="43624"/>
                </a:lnTo>
                <a:lnTo>
                  <a:pt x="0" y="0"/>
                </a:lnTo>
                <a:lnTo>
                  <a:pt x="16891" y="4533"/>
                </a:lnTo>
                <a:lnTo>
                  <a:pt x="16891" y="47967"/>
                </a:lnTo>
                <a:close/>
              </a:path>
            </a:pathLst>
          </a:custGeom>
          <a:solidFill>
            <a:srgbClr val="4B4B31"/>
          </a:solidFill>
        </p:spPr>
        <p:txBody>
          <a:bodyPr wrap="square" lIns="0" tIns="0" rIns="0" bIns="0" rtlCol="0"/>
          <a:lstStyle/>
          <a:p>
            <a:endParaRPr/>
          </a:p>
        </p:txBody>
      </p:sp>
      <p:sp>
        <p:nvSpPr>
          <p:cNvPr id="34" name="object 34"/>
          <p:cNvSpPr/>
          <p:nvPr/>
        </p:nvSpPr>
        <p:spPr>
          <a:xfrm>
            <a:off x="5330507" y="3298507"/>
            <a:ext cx="10795" cy="41910"/>
          </a:xfrm>
          <a:custGeom>
            <a:avLst/>
            <a:gdLst/>
            <a:ahLst/>
            <a:cxnLst/>
            <a:rect l="l" t="t" r="r" b="b"/>
            <a:pathLst>
              <a:path w="10795" h="41910">
                <a:moveTo>
                  <a:pt x="10261" y="41579"/>
                </a:moveTo>
                <a:lnTo>
                  <a:pt x="0" y="38912"/>
                </a:lnTo>
                <a:lnTo>
                  <a:pt x="0" y="0"/>
                </a:lnTo>
                <a:lnTo>
                  <a:pt x="10261" y="2768"/>
                </a:lnTo>
                <a:lnTo>
                  <a:pt x="10261" y="41579"/>
                </a:lnTo>
                <a:close/>
              </a:path>
            </a:pathLst>
          </a:custGeom>
          <a:solidFill>
            <a:srgbClr val="CCCCB1"/>
          </a:solidFill>
        </p:spPr>
        <p:txBody>
          <a:bodyPr wrap="square" lIns="0" tIns="0" rIns="0" bIns="0" rtlCol="0"/>
          <a:lstStyle/>
          <a:p>
            <a:endParaRPr/>
          </a:p>
        </p:txBody>
      </p:sp>
      <p:sp>
        <p:nvSpPr>
          <p:cNvPr id="35" name="object 35"/>
          <p:cNvSpPr/>
          <p:nvPr/>
        </p:nvSpPr>
        <p:spPr>
          <a:xfrm>
            <a:off x="5347868" y="2861449"/>
            <a:ext cx="334645" cy="135255"/>
          </a:xfrm>
          <a:custGeom>
            <a:avLst/>
            <a:gdLst/>
            <a:ahLst/>
            <a:cxnLst/>
            <a:rect l="l" t="t" r="r" b="b"/>
            <a:pathLst>
              <a:path w="334645" h="135255">
                <a:moveTo>
                  <a:pt x="208445" y="135254"/>
                </a:moveTo>
                <a:lnTo>
                  <a:pt x="0" y="78587"/>
                </a:lnTo>
                <a:lnTo>
                  <a:pt x="125984" y="0"/>
                </a:lnTo>
                <a:lnTo>
                  <a:pt x="334378" y="56730"/>
                </a:lnTo>
                <a:lnTo>
                  <a:pt x="208445" y="135254"/>
                </a:lnTo>
                <a:close/>
              </a:path>
            </a:pathLst>
          </a:custGeom>
          <a:solidFill>
            <a:srgbClr val="7E7E7E"/>
          </a:solidFill>
        </p:spPr>
        <p:txBody>
          <a:bodyPr wrap="square" lIns="0" tIns="0" rIns="0" bIns="0" rtlCol="0"/>
          <a:lstStyle/>
          <a:p>
            <a:endParaRPr/>
          </a:p>
        </p:txBody>
      </p:sp>
      <p:sp>
        <p:nvSpPr>
          <p:cNvPr id="36" name="object 36"/>
          <p:cNvSpPr/>
          <p:nvPr/>
        </p:nvSpPr>
        <p:spPr>
          <a:xfrm>
            <a:off x="5347868" y="2861449"/>
            <a:ext cx="334645" cy="80645"/>
          </a:xfrm>
          <a:custGeom>
            <a:avLst/>
            <a:gdLst/>
            <a:ahLst/>
            <a:cxnLst/>
            <a:rect l="l" t="t" r="r" b="b"/>
            <a:pathLst>
              <a:path w="334645" h="80644">
                <a:moveTo>
                  <a:pt x="6781" y="80390"/>
                </a:moveTo>
                <a:lnTo>
                  <a:pt x="0" y="78587"/>
                </a:lnTo>
                <a:lnTo>
                  <a:pt x="125984" y="0"/>
                </a:lnTo>
                <a:lnTo>
                  <a:pt x="147537" y="5867"/>
                </a:lnTo>
                <a:lnTo>
                  <a:pt x="125984" y="5867"/>
                </a:lnTo>
                <a:lnTo>
                  <a:pt x="6781" y="80390"/>
                </a:lnTo>
                <a:close/>
              </a:path>
              <a:path w="334645" h="80644">
                <a:moveTo>
                  <a:pt x="327647" y="60731"/>
                </a:moveTo>
                <a:lnTo>
                  <a:pt x="125984" y="5867"/>
                </a:lnTo>
                <a:lnTo>
                  <a:pt x="147537" y="5867"/>
                </a:lnTo>
                <a:lnTo>
                  <a:pt x="334378" y="56730"/>
                </a:lnTo>
                <a:lnTo>
                  <a:pt x="327647" y="60731"/>
                </a:lnTo>
                <a:close/>
              </a:path>
            </a:pathLst>
          </a:custGeom>
          <a:solidFill>
            <a:srgbClr val="3E3E3E"/>
          </a:solidFill>
        </p:spPr>
        <p:txBody>
          <a:bodyPr wrap="square" lIns="0" tIns="0" rIns="0" bIns="0" rtlCol="0"/>
          <a:lstStyle/>
          <a:p>
            <a:endParaRPr/>
          </a:p>
        </p:txBody>
      </p:sp>
      <p:sp>
        <p:nvSpPr>
          <p:cNvPr id="37" name="object 37"/>
          <p:cNvSpPr/>
          <p:nvPr/>
        </p:nvSpPr>
        <p:spPr>
          <a:xfrm>
            <a:off x="5338571" y="1322832"/>
            <a:ext cx="381000" cy="355091"/>
          </a:xfrm>
          <a:prstGeom prst="rect">
            <a:avLst/>
          </a:prstGeom>
          <a:blipFill>
            <a:blip r:embed="rId3" cstate="print"/>
            <a:stretch>
              <a:fillRect/>
            </a:stretch>
          </a:blipFill>
        </p:spPr>
        <p:txBody>
          <a:bodyPr wrap="square" lIns="0" tIns="0" rIns="0" bIns="0" rtlCol="0"/>
          <a:lstStyle/>
          <a:p>
            <a:endParaRPr/>
          </a:p>
        </p:txBody>
      </p:sp>
      <p:sp>
        <p:nvSpPr>
          <p:cNvPr id="38" name="object 38"/>
          <p:cNvSpPr/>
          <p:nvPr/>
        </p:nvSpPr>
        <p:spPr>
          <a:xfrm>
            <a:off x="7243571" y="4294632"/>
            <a:ext cx="381000" cy="355092"/>
          </a:xfrm>
          <a:prstGeom prst="rect">
            <a:avLst/>
          </a:prstGeom>
          <a:blipFill>
            <a:blip r:embed="rId3" cstate="print"/>
            <a:stretch>
              <a:fillRect/>
            </a:stretch>
          </a:blipFill>
        </p:spPr>
        <p:txBody>
          <a:bodyPr wrap="square" lIns="0" tIns="0" rIns="0" bIns="0" rtlCol="0"/>
          <a:lstStyle/>
          <a:p>
            <a:endParaRPr/>
          </a:p>
        </p:txBody>
      </p:sp>
      <p:sp>
        <p:nvSpPr>
          <p:cNvPr id="39" name="object 39"/>
          <p:cNvSpPr/>
          <p:nvPr/>
        </p:nvSpPr>
        <p:spPr>
          <a:xfrm>
            <a:off x="2671572" y="3304032"/>
            <a:ext cx="381000" cy="355091"/>
          </a:xfrm>
          <a:prstGeom prst="rect">
            <a:avLst/>
          </a:prstGeom>
          <a:blipFill>
            <a:blip r:embed="rId3" cstate="print"/>
            <a:stretch>
              <a:fillRect/>
            </a:stretch>
          </a:blipFill>
        </p:spPr>
        <p:txBody>
          <a:bodyPr wrap="square" lIns="0" tIns="0" rIns="0" bIns="0" rtlCol="0"/>
          <a:lstStyle/>
          <a:p>
            <a:endParaRPr/>
          </a:p>
        </p:txBody>
      </p:sp>
      <p:sp>
        <p:nvSpPr>
          <p:cNvPr id="40" name="object 40"/>
          <p:cNvSpPr/>
          <p:nvPr/>
        </p:nvSpPr>
        <p:spPr>
          <a:xfrm>
            <a:off x="7167371" y="4685157"/>
            <a:ext cx="295275" cy="276225"/>
          </a:xfrm>
          <a:prstGeom prst="rect">
            <a:avLst/>
          </a:prstGeom>
          <a:blipFill>
            <a:blip r:embed="rId2" cstate="print"/>
            <a:stretch>
              <a:fillRect/>
            </a:stretch>
          </a:blipFill>
        </p:spPr>
        <p:txBody>
          <a:bodyPr wrap="square" lIns="0" tIns="0" rIns="0" bIns="0" rtlCol="0"/>
          <a:lstStyle/>
          <a:p>
            <a:endParaRPr/>
          </a:p>
        </p:txBody>
      </p:sp>
      <p:sp>
        <p:nvSpPr>
          <p:cNvPr id="41" name="object 41"/>
          <p:cNvSpPr/>
          <p:nvPr/>
        </p:nvSpPr>
        <p:spPr>
          <a:xfrm>
            <a:off x="7319771" y="4675632"/>
            <a:ext cx="304800" cy="304800"/>
          </a:xfrm>
          <a:prstGeom prst="rect">
            <a:avLst/>
          </a:prstGeom>
          <a:blipFill>
            <a:blip r:embed="rId4" cstate="print"/>
            <a:stretch>
              <a:fillRect/>
            </a:stretch>
          </a:blipFill>
        </p:spPr>
        <p:txBody>
          <a:bodyPr wrap="square" lIns="0" tIns="0" rIns="0" bIns="0" rtlCol="0"/>
          <a:lstStyle/>
          <a:p>
            <a:endParaRPr/>
          </a:p>
        </p:txBody>
      </p:sp>
      <p:sp>
        <p:nvSpPr>
          <p:cNvPr id="42" name="object 42"/>
          <p:cNvSpPr/>
          <p:nvPr/>
        </p:nvSpPr>
        <p:spPr>
          <a:xfrm>
            <a:off x="7472171" y="4675632"/>
            <a:ext cx="304800" cy="304800"/>
          </a:xfrm>
          <a:prstGeom prst="rect">
            <a:avLst/>
          </a:prstGeom>
          <a:blipFill>
            <a:blip r:embed="rId4" cstate="print"/>
            <a:stretch>
              <a:fillRect/>
            </a:stretch>
          </a:blipFill>
        </p:spPr>
        <p:txBody>
          <a:bodyPr wrap="square" lIns="0" tIns="0" rIns="0" bIns="0" rtlCol="0"/>
          <a:lstStyle/>
          <a:p>
            <a:endParaRPr/>
          </a:p>
        </p:txBody>
      </p:sp>
      <p:sp>
        <p:nvSpPr>
          <p:cNvPr id="43" name="object 43"/>
          <p:cNvSpPr/>
          <p:nvPr/>
        </p:nvSpPr>
        <p:spPr>
          <a:xfrm>
            <a:off x="2290572" y="3694557"/>
            <a:ext cx="295275" cy="276225"/>
          </a:xfrm>
          <a:prstGeom prst="rect">
            <a:avLst/>
          </a:prstGeom>
          <a:blipFill>
            <a:blip r:embed="rId2" cstate="print"/>
            <a:stretch>
              <a:fillRect/>
            </a:stretch>
          </a:blipFill>
        </p:spPr>
        <p:txBody>
          <a:bodyPr wrap="square" lIns="0" tIns="0" rIns="0" bIns="0" rtlCol="0"/>
          <a:lstStyle/>
          <a:p>
            <a:endParaRPr/>
          </a:p>
        </p:txBody>
      </p:sp>
      <p:sp>
        <p:nvSpPr>
          <p:cNvPr id="44" name="object 44"/>
          <p:cNvSpPr/>
          <p:nvPr/>
        </p:nvSpPr>
        <p:spPr>
          <a:xfrm>
            <a:off x="2442972" y="3685032"/>
            <a:ext cx="304800" cy="304800"/>
          </a:xfrm>
          <a:prstGeom prst="rect">
            <a:avLst/>
          </a:prstGeom>
          <a:blipFill>
            <a:blip r:embed="rId4" cstate="print"/>
            <a:stretch>
              <a:fillRect/>
            </a:stretch>
          </a:blipFill>
        </p:spPr>
        <p:txBody>
          <a:bodyPr wrap="square" lIns="0" tIns="0" rIns="0" bIns="0" rtlCol="0"/>
          <a:lstStyle/>
          <a:p>
            <a:endParaRPr/>
          </a:p>
        </p:txBody>
      </p:sp>
      <p:sp>
        <p:nvSpPr>
          <p:cNvPr id="45" name="object 45"/>
          <p:cNvSpPr/>
          <p:nvPr/>
        </p:nvSpPr>
        <p:spPr>
          <a:xfrm>
            <a:off x="2595372" y="3685032"/>
            <a:ext cx="304800" cy="304800"/>
          </a:xfrm>
          <a:prstGeom prst="rect">
            <a:avLst/>
          </a:prstGeom>
          <a:blipFill>
            <a:blip r:embed="rId4" cstate="print"/>
            <a:stretch>
              <a:fillRect/>
            </a:stretch>
          </a:blipFill>
        </p:spPr>
        <p:txBody>
          <a:bodyPr wrap="square" lIns="0" tIns="0" rIns="0" bIns="0" rtlCol="0"/>
          <a:lstStyle/>
          <a:p>
            <a:endParaRPr/>
          </a:p>
        </p:txBody>
      </p:sp>
      <p:sp>
        <p:nvSpPr>
          <p:cNvPr id="46" name="object 46"/>
          <p:cNvSpPr/>
          <p:nvPr/>
        </p:nvSpPr>
        <p:spPr>
          <a:xfrm>
            <a:off x="2747772" y="3685032"/>
            <a:ext cx="304800" cy="304800"/>
          </a:xfrm>
          <a:prstGeom prst="rect">
            <a:avLst/>
          </a:prstGeom>
          <a:blipFill>
            <a:blip r:embed="rId4" cstate="print"/>
            <a:stretch>
              <a:fillRect/>
            </a:stretch>
          </a:blipFill>
        </p:spPr>
        <p:txBody>
          <a:bodyPr wrap="square" lIns="0" tIns="0" rIns="0" bIns="0" rtlCol="0"/>
          <a:lstStyle/>
          <a:p>
            <a:endParaRPr/>
          </a:p>
        </p:txBody>
      </p:sp>
      <p:sp>
        <p:nvSpPr>
          <p:cNvPr id="47" name="object 47"/>
          <p:cNvSpPr/>
          <p:nvPr/>
        </p:nvSpPr>
        <p:spPr>
          <a:xfrm>
            <a:off x="2900172" y="3685032"/>
            <a:ext cx="304800" cy="304800"/>
          </a:xfrm>
          <a:prstGeom prst="rect">
            <a:avLst/>
          </a:prstGeom>
          <a:blipFill>
            <a:blip r:embed="rId4" cstate="print"/>
            <a:stretch>
              <a:fillRect/>
            </a:stretch>
          </a:blipFill>
        </p:spPr>
        <p:txBody>
          <a:bodyPr wrap="square" lIns="0" tIns="0" rIns="0" bIns="0" rtlCol="0"/>
          <a:lstStyle/>
          <a:p>
            <a:endParaRPr/>
          </a:p>
        </p:txBody>
      </p:sp>
      <p:sp>
        <p:nvSpPr>
          <p:cNvPr id="48" name="object 48"/>
          <p:cNvSpPr/>
          <p:nvPr/>
        </p:nvSpPr>
        <p:spPr>
          <a:xfrm>
            <a:off x="3052572" y="3685032"/>
            <a:ext cx="304800" cy="304800"/>
          </a:xfrm>
          <a:prstGeom prst="rect">
            <a:avLst/>
          </a:prstGeom>
          <a:blipFill>
            <a:blip r:embed="rId4" cstate="print"/>
            <a:stretch>
              <a:fillRect/>
            </a:stretch>
          </a:blipFill>
        </p:spPr>
        <p:txBody>
          <a:bodyPr wrap="square" lIns="0" tIns="0" rIns="0" bIns="0" rtlCol="0"/>
          <a:lstStyle/>
          <a:p>
            <a:endParaRPr/>
          </a:p>
        </p:txBody>
      </p:sp>
      <p:sp>
        <p:nvSpPr>
          <p:cNvPr id="49" name="object 49"/>
          <p:cNvSpPr/>
          <p:nvPr/>
        </p:nvSpPr>
        <p:spPr>
          <a:xfrm>
            <a:off x="5338571" y="1713357"/>
            <a:ext cx="295275" cy="276225"/>
          </a:xfrm>
          <a:prstGeom prst="rect">
            <a:avLst/>
          </a:prstGeom>
          <a:blipFill>
            <a:blip r:embed="rId2" cstate="print"/>
            <a:stretch>
              <a:fillRect/>
            </a:stretch>
          </a:blipFill>
        </p:spPr>
        <p:txBody>
          <a:bodyPr wrap="square" lIns="0" tIns="0" rIns="0" bIns="0" rtlCol="0"/>
          <a:lstStyle/>
          <a:p>
            <a:endParaRPr/>
          </a:p>
        </p:txBody>
      </p:sp>
      <p:sp>
        <p:nvSpPr>
          <p:cNvPr id="50" name="object 50"/>
          <p:cNvSpPr/>
          <p:nvPr/>
        </p:nvSpPr>
        <p:spPr>
          <a:xfrm>
            <a:off x="5490971" y="1703832"/>
            <a:ext cx="304800" cy="304800"/>
          </a:xfrm>
          <a:prstGeom prst="rect">
            <a:avLst/>
          </a:prstGeom>
          <a:blipFill>
            <a:blip r:embed="rId4" cstate="print"/>
            <a:stretch>
              <a:fillRect/>
            </a:stretch>
          </a:blipFill>
        </p:spPr>
        <p:txBody>
          <a:bodyPr wrap="square" lIns="0" tIns="0" rIns="0" bIns="0" rtlCol="0"/>
          <a:lstStyle/>
          <a:p>
            <a:endParaRPr/>
          </a:p>
        </p:txBody>
      </p:sp>
      <p:sp>
        <p:nvSpPr>
          <p:cNvPr id="51" name="object 51"/>
          <p:cNvSpPr/>
          <p:nvPr/>
        </p:nvSpPr>
        <p:spPr>
          <a:xfrm>
            <a:off x="7091171" y="2542032"/>
            <a:ext cx="381000" cy="355091"/>
          </a:xfrm>
          <a:prstGeom prst="rect">
            <a:avLst/>
          </a:prstGeom>
          <a:blipFill>
            <a:blip r:embed="rId3" cstate="print"/>
            <a:stretch>
              <a:fillRect/>
            </a:stretch>
          </a:blipFill>
        </p:spPr>
        <p:txBody>
          <a:bodyPr wrap="square" lIns="0" tIns="0" rIns="0" bIns="0" rtlCol="0"/>
          <a:lstStyle/>
          <a:p>
            <a:endParaRPr/>
          </a:p>
        </p:txBody>
      </p:sp>
      <p:sp>
        <p:nvSpPr>
          <p:cNvPr id="52" name="object 52"/>
          <p:cNvSpPr/>
          <p:nvPr/>
        </p:nvSpPr>
        <p:spPr>
          <a:xfrm>
            <a:off x="7243571" y="2932557"/>
            <a:ext cx="295275" cy="276225"/>
          </a:xfrm>
          <a:prstGeom prst="rect">
            <a:avLst/>
          </a:prstGeom>
          <a:blipFill>
            <a:blip r:embed="rId2" cstate="print"/>
            <a:stretch>
              <a:fillRect/>
            </a:stretch>
          </a:blipFill>
        </p:spPr>
        <p:txBody>
          <a:bodyPr wrap="square" lIns="0" tIns="0" rIns="0" bIns="0" rtlCol="0"/>
          <a:lstStyle/>
          <a:p>
            <a:endParaRPr/>
          </a:p>
        </p:txBody>
      </p:sp>
      <p:sp>
        <p:nvSpPr>
          <p:cNvPr id="53" name="object 53"/>
          <p:cNvSpPr txBox="1"/>
          <p:nvPr/>
        </p:nvSpPr>
        <p:spPr>
          <a:xfrm>
            <a:off x="4729797" y="5095557"/>
            <a:ext cx="843280" cy="453390"/>
          </a:xfrm>
          <a:prstGeom prst="rect">
            <a:avLst/>
          </a:prstGeom>
        </p:spPr>
        <p:txBody>
          <a:bodyPr vert="horz" wrap="square" lIns="0" tIns="13335" rIns="0" bIns="0" rtlCol="0">
            <a:spAutoFit/>
          </a:bodyPr>
          <a:lstStyle/>
          <a:p>
            <a:pPr marL="12700" marR="5080" indent="344805">
              <a:lnSpc>
                <a:spcPct val="100000"/>
              </a:lnSpc>
              <a:spcBef>
                <a:spcPts val="105"/>
              </a:spcBef>
            </a:pPr>
            <a:r>
              <a:rPr sz="1400" b="1" dirty="0">
                <a:latin typeface="Arial" panose="020B0604020202020204"/>
                <a:cs typeface="Arial" panose="020B0604020202020204"/>
              </a:rPr>
              <a:t>A  </a:t>
            </a:r>
            <a:r>
              <a:rPr sz="1400" b="1" spc="-5" dirty="0">
                <a:latin typeface="Arial" panose="020B0604020202020204"/>
                <a:cs typeface="Arial" panose="020B0604020202020204"/>
              </a:rPr>
              <a:t>IP=1.2.3.</a:t>
            </a:r>
            <a:r>
              <a:rPr sz="1400" b="1" dirty="0">
                <a:latin typeface="Arial" panose="020B0604020202020204"/>
                <a:cs typeface="Arial" panose="020B0604020202020204"/>
              </a:rPr>
              <a:t>4</a:t>
            </a:r>
            <a:endParaRPr sz="1400">
              <a:latin typeface="Arial" panose="020B0604020202020204"/>
              <a:cs typeface="Arial" panose="020B0604020202020204"/>
            </a:endParaRPr>
          </a:p>
        </p:txBody>
      </p:sp>
      <p:sp>
        <p:nvSpPr>
          <p:cNvPr id="54" name="object 54"/>
          <p:cNvSpPr txBox="1"/>
          <p:nvPr/>
        </p:nvSpPr>
        <p:spPr>
          <a:xfrm>
            <a:off x="5280977" y="3569335"/>
            <a:ext cx="920115" cy="240029"/>
          </a:xfrm>
          <a:prstGeom prst="rect">
            <a:avLst/>
          </a:prstGeom>
        </p:spPr>
        <p:txBody>
          <a:bodyPr vert="horz" wrap="square" lIns="0" tIns="13335" rIns="0" bIns="0" rtlCol="0">
            <a:spAutoFit/>
          </a:bodyPr>
          <a:lstStyle/>
          <a:p>
            <a:pPr marL="12700">
              <a:lnSpc>
                <a:spcPct val="100000"/>
              </a:lnSpc>
              <a:spcBef>
                <a:spcPts val="105"/>
              </a:spcBef>
            </a:pPr>
            <a:r>
              <a:rPr sz="1400" b="1" dirty="0">
                <a:latin typeface="宋体" panose="02010600030101010101" pitchFamily="2" charset="-122"/>
                <a:cs typeface="宋体" panose="02010600030101010101" pitchFamily="2" charset="-122"/>
              </a:rPr>
              <a:t>目录服务</a:t>
            </a:r>
            <a:r>
              <a:rPr sz="1400" b="1" spc="-5" dirty="0">
                <a:latin typeface="宋体" panose="02010600030101010101" pitchFamily="2" charset="-122"/>
                <a:cs typeface="宋体" panose="02010600030101010101" pitchFamily="2" charset="-122"/>
              </a:rPr>
              <a:t>器</a:t>
            </a:r>
            <a:endParaRPr sz="1400">
              <a:latin typeface="宋体" panose="02010600030101010101" pitchFamily="2" charset="-122"/>
              <a:cs typeface="宋体" panose="02010600030101010101" pitchFamily="2" charset="-122"/>
            </a:endParaRPr>
          </a:p>
        </p:txBody>
      </p:sp>
      <p:sp>
        <p:nvSpPr>
          <p:cNvPr id="55" name="object 55"/>
          <p:cNvSpPr/>
          <p:nvPr/>
        </p:nvSpPr>
        <p:spPr>
          <a:xfrm>
            <a:off x="3050679" y="3035465"/>
            <a:ext cx="2034539" cy="287655"/>
          </a:xfrm>
          <a:custGeom>
            <a:avLst/>
            <a:gdLst/>
            <a:ahLst/>
            <a:cxnLst/>
            <a:rect l="l" t="t" r="r" b="b"/>
            <a:pathLst>
              <a:path w="2034539" h="287654">
                <a:moveTo>
                  <a:pt x="1918381" y="37863"/>
                </a:moveTo>
                <a:lnTo>
                  <a:pt x="1914207" y="0"/>
                </a:lnTo>
                <a:lnTo>
                  <a:pt x="2008230" y="34734"/>
                </a:lnTo>
                <a:lnTo>
                  <a:pt x="1946782" y="34734"/>
                </a:lnTo>
                <a:lnTo>
                  <a:pt x="1918381" y="37863"/>
                </a:lnTo>
                <a:close/>
              </a:path>
              <a:path w="2034539" h="287654">
                <a:moveTo>
                  <a:pt x="1922555" y="75734"/>
                </a:moveTo>
                <a:lnTo>
                  <a:pt x="1918381" y="37863"/>
                </a:lnTo>
                <a:lnTo>
                  <a:pt x="1946782" y="34734"/>
                </a:lnTo>
                <a:lnTo>
                  <a:pt x="1950961" y="72605"/>
                </a:lnTo>
                <a:lnTo>
                  <a:pt x="1922555" y="75734"/>
                </a:lnTo>
                <a:close/>
              </a:path>
              <a:path w="2034539" h="287654">
                <a:moveTo>
                  <a:pt x="1926729" y="113601"/>
                </a:moveTo>
                <a:lnTo>
                  <a:pt x="1922555" y="75734"/>
                </a:lnTo>
                <a:lnTo>
                  <a:pt x="1950961" y="72605"/>
                </a:lnTo>
                <a:lnTo>
                  <a:pt x="1946782" y="34734"/>
                </a:lnTo>
                <a:lnTo>
                  <a:pt x="2008230" y="34734"/>
                </a:lnTo>
                <a:lnTo>
                  <a:pt x="2034082" y="44284"/>
                </a:lnTo>
                <a:lnTo>
                  <a:pt x="1926729" y="113601"/>
                </a:lnTo>
                <a:close/>
              </a:path>
              <a:path w="2034539" h="287654">
                <a:moveTo>
                  <a:pt x="4165" y="287058"/>
                </a:moveTo>
                <a:lnTo>
                  <a:pt x="0" y="249186"/>
                </a:lnTo>
                <a:lnTo>
                  <a:pt x="1918381" y="37863"/>
                </a:lnTo>
                <a:lnTo>
                  <a:pt x="1922555" y="75734"/>
                </a:lnTo>
                <a:lnTo>
                  <a:pt x="4165" y="287058"/>
                </a:lnTo>
                <a:close/>
              </a:path>
            </a:pathLst>
          </a:custGeom>
          <a:solidFill>
            <a:srgbClr val="CC3300"/>
          </a:solidFill>
        </p:spPr>
        <p:txBody>
          <a:bodyPr wrap="square" lIns="0" tIns="0" rIns="0" bIns="0" rtlCol="0"/>
          <a:lstStyle/>
          <a:p>
            <a:endParaRPr/>
          </a:p>
        </p:txBody>
      </p:sp>
      <p:sp>
        <p:nvSpPr>
          <p:cNvPr id="56" name="object 56"/>
          <p:cNvSpPr txBox="1"/>
          <p:nvPr/>
        </p:nvSpPr>
        <p:spPr>
          <a:xfrm rot="21240000">
            <a:off x="3775821" y="2758881"/>
            <a:ext cx="461188" cy="203835"/>
          </a:xfrm>
          <a:prstGeom prst="rect">
            <a:avLst/>
          </a:prstGeom>
        </p:spPr>
        <p:txBody>
          <a:bodyPr vert="horz" wrap="square" lIns="0" tIns="0" rIns="0" bIns="0" rtlCol="0">
            <a:spAutoFit/>
          </a:bodyPr>
          <a:lstStyle/>
          <a:p>
            <a:pPr>
              <a:lnSpc>
                <a:spcPts val="1605"/>
              </a:lnSpc>
            </a:pPr>
            <a:r>
              <a:rPr sz="1600" b="1" spc="-10" dirty="0">
                <a:solidFill>
                  <a:srgbClr val="CC3300"/>
                </a:solidFill>
                <a:latin typeface="宋体" panose="02010600030101010101" pitchFamily="2" charset="-122"/>
                <a:cs typeface="宋体" panose="02010600030101010101" pitchFamily="2" charset="-122"/>
              </a:rPr>
              <a:t>查</a:t>
            </a:r>
            <a:r>
              <a:rPr sz="1600" b="1" dirty="0">
                <a:solidFill>
                  <a:srgbClr val="CC3300"/>
                </a:solidFill>
                <a:latin typeface="宋体" panose="02010600030101010101" pitchFamily="2" charset="-122"/>
                <a:cs typeface="宋体" panose="02010600030101010101" pitchFamily="2" charset="-122"/>
              </a:rPr>
              <a:t>询</a:t>
            </a:r>
            <a:endParaRPr sz="1600">
              <a:latin typeface="宋体" panose="02010600030101010101" pitchFamily="2" charset="-122"/>
              <a:cs typeface="宋体" panose="02010600030101010101" pitchFamily="2" charset="-122"/>
            </a:endParaRPr>
          </a:p>
        </p:txBody>
      </p:sp>
      <p:sp>
        <p:nvSpPr>
          <p:cNvPr id="57" name="object 57"/>
          <p:cNvSpPr txBox="1"/>
          <p:nvPr/>
        </p:nvSpPr>
        <p:spPr>
          <a:xfrm rot="21240000">
            <a:off x="3541774" y="3001103"/>
            <a:ext cx="990527" cy="153670"/>
          </a:xfrm>
          <a:prstGeom prst="rect">
            <a:avLst/>
          </a:prstGeom>
        </p:spPr>
        <p:txBody>
          <a:bodyPr vert="horz" wrap="square" lIns="0" tIns="0" rIns="0" bIns="0" rtlCol="0">
            <a:spAutoFit/>
          </a:bodyPr>
          <a:lstStyle/>
          <a:p>
            <a:pPr>
              <a:lnSpc>
                <a:spcPts val="1210"/>
              </a:lnSpc>
            </a:pPr>
            <a:r>
              <a:rPr sz="1200" b="1" spc="-20" dirty="0">
                <a:solidFill>
                  <a:srgbClr val="CC3300"/>
                </a:solidFill>
                <a:latin typeface="Arial" panose="020B0604020202020204"/>
                <a:cs typeface="Arial" panose="020B0604020202020204"/>
              </a:rPr>
              <a:t>Key</a:t>
            </a:r>
            <a:r>
              <a:rPr sz="1800" b="1" spc="-30" baseline="2000" dirty="0">
                <a:solidFill>
                  <a:srgbClr val="CC3300"/>
                </a:solidFill>
                <a:latin typeface="Arial" panose="020B0604020202020204"/>
                <a:cs typeface="Arial" panose="020B0604020202020204"/>
              </a:rPr>
              <a:t>=xyz.</a:t>
            </a:r>
            <a:r>
              <a:rPr sz="1800" b="1" spc="-30" baseline="5000" dirty="0">
                <a:solidFill>
                  <a:srgbClr val="CC3300"/>
                </a:solidFill>
                <a:latin typeface="Arial" panose="020B0604020202020204"/>
                <a:cs typeface="Arial" panose="020B0604020202020204"/>
              </a:rPr>
              <a:t>mp3</a:t>
            </a:r>
            <a:endParaRPr sz="1800" baseline="5000">
              <a:latin typeface="Arial" panose="020B0604020202020204"/>
              <a:cs typeface="Arial" panose="020B0604020202020204"/>
            </a:endParaRPr>
          </a:p>
        </p:txBody>
      </p:sp>
      <p:sp>
        <p:nvSpPr>
          <p:cNvPr id="58" name="object 58"/>
          <p:cNvSpPr/>
          <p:nvPr/>
        </p:nvSpPr>
        <p:spPr>
          <a:xfrm>
            <a:off x="3135020" y="3217100"/>
            <a:ext cx="1725930" cy="283845"/>
          </a:xfrm>
          <a:custGeom>
            <a:avLst/>
            <a:gdLst/>
            <a:ahLst/>
            <a:cxnLst/>
            <a:rect l="l" t="t" r="r" b="b"/>
            <a:pathLst>
              <a:path w="1725929" h="283845">
                <a:moveTo>
                  <a:pt x="115794" y="245653"/>
                </a:moveTo>
                <a:lnTo>
                  <a:pt x="110914" y="207871"/>
                </a:lnTo>
                <a:lnTo>
                  <a:pt x="1720583" y="0"/>
                </a:lnTo>
                <a:lnTo>
                  <a:pt x="1725460" y="37782"/>
                </a:lnTo>
                <a:lnTo>
                  <a:pt x="115794" y="245653"/>
                </a:lnTo>
                <a:close/>
              </a:path>
              <a:path w="1725929" h="283845">
                <a:moveTo>
                  <a:pt x="120675" y="283438"/>
                </a:moveTo>
                <a:lnTo>
                  <a:pt x="0" y="241401"/>
                </a:lnTo>
                <a:lnTo>
                  <a:pt x="106032" y="170078"/>
                </a:lnTo>
                <a:lnTo>
                  <a:pt x="110914" y="207871"/>
                </a:lnTo>
                <a:lnTo>
                  <a:pt x="82575" y="211531"/>
                </a:lnTo>
                <a:lnTo>
                  <a:pt x="87452" y="249313"/>
                </a:lnTo>
                <a:lnTo>
                  <a:pt x="116267" y="249313"/>
                </a:lnTo>
                <a:lnTo>
                  <a:pt x="120675" y="283438"/>
                </a:lnTo>
                <a:close/>
              </a:path>
              <a:path w="1725929" h="283845">
                <a:moveTo>
                  <a:pt x="87452" y="249313"/>
                </a:moveTo>
                <a:lnTo>
                  <a:pt x="82575" y="211531"/>
                </a:lnTo>
                <a:lnTo>
                  <a:pt x="110914" y="207871"/>
                </a:lnTo>
                <a:lnTo>
                  <a:pt x="115794" y="245653"/>
                </a:lnTo>
                <a:lnTo>
                  <a:pt x="87452" y="249313"/>
                </a:lnTo>
                <a:close/>
              </a:path>
              <a:path w="1725929" h="283845">
                <a:moveTo>
                  <a:pt x="116267" y="249313"/>
                </a:moveTo>
                <a:lnTo>
                  <a:pt x="87452" y="249313"/>
                </a:lnTo>
                <a:lnTo>
                  <a:pt x="115794" y="245653"/>
                </a:lnTo>
                <a:lnTo>
                  <a:pt x="116267" y="249313"/>
                </a:lnTo>
                <a:close/>
              </a:path>
            </a:pathLst>
          </a:custGeom>
          <a:solidFill>
            <a:srgbClr val="00FF00"/>
          </a:solidFill>
        </p:spPr>
        <p:txBody>
          <a:bodyPr wrap="square" lIns="0" tIns="0" rIns="0" bIns="0" rtlCol="0"/>
          <a:lstStyle/>
          <a:p>
            <a:endParaRPr/>
          </a:p>
        </p:txBody>
      </p:sp>
      <p:sp>
        <p:nvSpPr>
          <p:cNvPr id="59" name="object 59"/>
          <p:cNvSpPr txBox="1"/>
          <p:nvPr/>
        </p:nvSpPr>
        <p:spPr>
          <a:xfrm rot="21060000">
            <a:off x="3962153" y="3356239"/>
            <a:ext cx="510029" cy="226695"/>
          </a:xfrm>
          <a:prstGeom prst="rect">
            <a:avLst/>
          </a:prstGeom>
        </p:spPr>
        <p:txBody>
          <a:bodyPr vert="horz" wrap="square" lIns="0" tIns="0" rIns="0" bIns="0" rtlCol="0">
            <a:spAutoFit/>
          </a:bodyPr>
          <a:lstStyle/>
          <a:p>
            <a:pPr>
              <a:lnSpc>
                <a:spcPts val="1785"/>
              </a:lnSpc>
            </a:pPr>
            <a:r>
              <a:rPr sz="1750" b="1" spc="30" dirty="0">
                <a:solidFill>
                  <a:srgbClr val="0B0500"/>
                </a:solidFill>
                <a:latin typeface="宋体" panose="02010600030101010101" pitchFamily="2" charset="-122"/>
                <a:cs typeface="宋体" panose="02010600030101010101" pitchFamily="2" charset="-122"/>
              </a:rPr>
              <a:t>应答</a:t>
            </a:r>
            <a:endParaRPr sz="1750">
              <a:latin typeface="宋体" panose="02010600030101010101" pitchFamily="2" charset="-122"/>
              <a:cs typeface="宋体" panose="02010600030101010101" pitchFamily="2" charset="-122"/>
            </a:endParaRPr>
          </a:p>
        </p:txBody>
      </p:sp>
      <p:sp>
        <p:nvSpPr>
          <p:cNvPr id="60" name="object 60"/>
          <p:cNvSpPr txBox="1"/>
          <p:nvPr/>
        </p:nvSpPr>
        <p:spPr>
          <a:xfrm rot="21060000">
            <a:off x="3774083" y="3622945"/>
            <a:ext cx="958871" cy="152400"/>
          </a:xfrm>
          <a:prstGeom prst="rect">
            <a:avLst/>
          </a:prstGeom>
        </p:spPr>
        <p:txBody>
          <a:bodyPr vert="horz" wrap="square" lIns="0" tIns="0" rIns="0" bIns="0" rtlCol="0">
            <a:spAutoFit/>
          </a:bodyPr>
          <a:lstStyle/>
          <a:p>
            <a:pPr>
              <a:lnSpc>
                <a:spcPts val="1190"/>
              </a:lnSpc>
            </a:pPr>
            <a:r>
              <a:rPr sz="1200" b="1" spc="-20" dirty="0">
                <a:solidFill>
                  <a:srgbClr val="0B0500"/>
                </a:solidFill>
                <a:latin typeface="Arial" panose="020B0604020202020204"/>
                <a:cs typeface="Arial" panose="020B0604020202020204"/>
              </a:rPr>
              <a:t>Value=1.2</a:t>
            </a:r>
            <a:r>
              <a:rPr sz="1800" b="1" spc="-30" baseline="2000" dirty="0">
                <a:solidFill>
                  <a:srgbClr val="0B0500"/>
                </a:solidFill>
                <a:latin typeface="Arial" panose="020B0604020202020204"/>
                <a:cs typeface="Arial" panose="020B0604020202020204"/>
              </a:rPr>
              <a:t>.3.4</a:t>
            </a:r>
            <a:endParaRPr sz="1800" baseline="2000">
              <a:latin typeface="Arial" panose="020B0604020202020204"/>
              <a:cs typeface="Arial" panose="020B0604020202020204"/>
            </a:endParaRPr>
          </a:p>
        </p:txBody>
      </p:sp>
      <p:sp>
        <p:nvSpPr>
          <p:cNvPr id="61" name="object 61"/>
          <p:cNvSpPr/>
          <p:nvPr/>
        </p:nvSpPr>
        <p:spPr>
          <a:xfrm>
            <a:off x="4957571" y="2237232"/>
            <a:ext cx="1812289" cy="685800"/>
          </a:xfrm>
          <a:custGeom>
            <a:avLst/>
            <a:gdLst/>
            <a:ahLst/>
            <a:cxnLst/>
            <a:rect l="l" t="t" r="r" b="b"/>
            <a:pathLst>
              <a:path w="1812290" h="685800">
                <a:moveTo>
                  <a:pt x="0" y="0"/>
                </a:moveTo>
                <a:lnTo>
                  <a:pt x="1812035" y="0"/>
                </a:lnTo>
                <a:lnTo>
                  <a:pt x="1812035" y="685800"/>
                </a:lnTo>
                <a:lnTo>
                  <a:pt x="0" y="685800"/>
                </a:lnTo>
                <a:lnTo>
                  <a:pt x="0" y="0"/>
                </a:lnTo>
                <a:close/>
              </a:path>
            </a:pathLst>
          </a:custGeom>
          <a:solidFill>
            <a:srgbClr val="CC9900"/>
          </a:solidFill>
        </p:spPr>
        <p:txBody>
          <a:bodyPr wrap="square" lIns="0" tIns="0" rIns="0" bIns="0" rtlCol="0"/>
          <a:lstStyle/>
          <a:p>
            <a:endParaRPr/>
          </a:p>
        </p:txBody>
      </p:sp>
      <p:sp>
        <p:nvSpPr>
          <p:cNvPr id="62" name="object 62"/>
          <p:cNvSpPr/>
          <p:nvPr/>
        </p:nvSpPr>
        <p:spPr>
          <a:xfrm>
            <a:off x="4953000" y="2232025"/>
            <a:ext cx="1821180" cy="695325"/>
          </a:xfrm>
          <a:custGeom>
            <a:avLst/>
            <a:gdLst/>
            <a:ahLst/>
            <a:cxnLst/>
            <a:rect l="l" t="t" r="r" b="b"/>
            <a:pathLst>
              <a:path w="1821179" h="695325">
                <a:moveTo>
                  <a:pt x="1820862" y="695325"/>
                </a:moveTo>
                <a:lnTo>
                  <a:pt x="0" y="695325"/>
                </a:lnTo>
                <a:lnTo>
                  <a:pt x="0" y="0"/>
                </a:lnTo>
                <a:lnTo>
                  <a:pt x="1820862" y="0"/>
                </a:lnTo>
                <a:lnTo>
                  <a:pt x="1820862" y="4762"/>
                </a:lnTo>
                <a:lnTo>
                  <a:pt x="9525" y="4762"/>
                </a:lnTo>
                <a:lnTo>
                  <a:pt x="4762" y="9525"/>
                </a:lnTo>
                <a:lnTo>
                  <a:pt x="9525" y="9525"/>
                </a:lnTo>
                <a:lnTo>
                  <a:pt x="9525" y="685800"/>
                </a:lnTo>
                <a:lnTo>
                  <a:pt x="4762" y="685800"/>
                </a:lnTo>
                <a:lnTo>
                  <a:pt x="9525" y="690562"/>
                </a:lnTo>
                <a:lnTo>
                  <a:pt x="1820862" y="690562"/>
                </a:lnTo>
                <a:lnTo>
                  <a:pt x="1820862" y="695325"/>
                </a:lnTo>
                <a:close/>
              </a:path>
              <a:path w="1821179" h="695325">
                <a:moveTo>
                  <a:pt x="9525" y="9525"/>
                </a:moveTo>
                <a:lnTo>
                  <a:pt x="4762" y="9525"/>
                </a:lnTo>
                <a:lnTo>
                  <a:pt x="9525" y="4762"/>
                </a:lnTo>
                <a:lnTo>
                  <a:pt x="9525" y="9525"/>
                </a:lnTo>
                <a:close/>
              </a:path>
              <a:path w="1821179" h="695325">
                <a:moveTo>
                  <a:pt x="1811337" y="9525"/>
                </a:moveTo>
                <a:lnTo>
                  <a:pt x="9525" y="9525"/>
                </a:lnTo>
                <a:lnTo>
                  <a:pt x="9525" y="4762"/>
                </a:lnTo>
                <a:lnTo>
                  <a:pt x="1811337" y="4762"/>
                </a:lnTo>
                <a:lnTo>
                  <a:pt x="1811337" y="9525"/>
                </a:lnTo>
                <a:close/>
              </a:path>
              <a:path w="1821179" h="695325">
                <a:moveTo>
                  <a:pt x="1811337" y="690562"/>
                </a:moveTo>
                <a:lnTo>
                  <a:pt x="1811337" y="4762"/>
                </a:lnTo>
                <a:lnTo>
                  <a:pt x="1816100" y="9525"/>
                </a:lnTo>
                <a:lnTo>
                  <a:pt x="1820862" y="9525"/>
                </a:lnTo>
                <a:lnTo>
                  <a:pt x="1820862" y="685800"/>
                </a:lnTo>
                <a:lnTo>
                  <a:pt x="1816100" y="685800"/>
                </a:lnTo>
                <a:lnTo>
                  <a:pt x="1811337" y="690562"/>
                </a:lnTo>
                <a:close/>
              </a:path>
              <a:path w="1821179" h="695325">
                <a:moveTo>
                  <a:pt x="1820862" y="9525"/>
                </a:moveTo>
                <a:lnTo>
                  <a:pt x="1816100" y="9525"/>
                </a:lnTo>
                <a:lnTo>
                  <a:pt x="1811337" y="4762"/>
                </a:lnTo>
                <a:lnTo>
                  <a:pt x="1820862" y="4762"/>
                </a:lnTo>
                <a:lnTo>
                  <a:pt x="1820862" y="9525"/>
                </a:lnTo>
                <a:close/>
              </a:path>
              <a:path w="1821179" h="695325">
                <a:moveTo>
                  <a:pt x="9525" y="690562"/>
                </a:moveTo>
                <a:lnTo>
                  <a:pt x="4762" y="685800"/>
                </a:lnTo>
                <a:lnTo>
                  <a:pt x="9525" y="685800"/>
                </a:lnTo>
                <a:lnTo>
                  <a:pt x="9525" y="690562"/>
                </a:lnTo>
                <a:close/>
              </a:path>
              <a:path w="1821179" h="695325">
                <a:moveTo>
                  <a:pt x="1811337" y="690562"/>
                </a:moveTo>
                <a:lnTo>
                  <a:pt x="9525" y="690562"/>
                </a:lnTo>
                <a:lnTo>
                  <a:pt x="9525" y="685800"/>
                </a:lnTo>
                <a:lnTo>
                  <a:pt x="1811337" y="685800"/>
                </a:lnTo>
                <a:lnTo>
                  <a:pt x="1811337" y="690562"/>
                </a:lnTo>
                <a:close/>
              </a:path>
              <a:path w="1821179" h="695325">
                <a:moveTo>
                  <a:pt x="1820862" y="690562"/>
                </a:moveTo>
                <a:lnTo>
                  <a:pt x="1811337" y="690562"/>
                </a:lnTo>
                <a:lnTo>
                  <a:pt x="1816100" y="685800"/>
                </a:lnTo>
                <a:lnTo>
                  <a:pt x="1820862" y="685800"/>
                </a:lnTo>
                <a:lnTo>
                  <a:pt x="1820862" y="690562"/>
                </a:lnTo>
                <a:close/>
              </a:path>
            </a:pathLst>
          </a:custGeom>
          <a:solidFill>
            <a:srgbClr val="000000"/>
          </a:solidFill>
        </p:spPr>
        <p:txBody>
          <a:bodyPr wrap="square" lIns="0" tIns="0" rIns="0" bIns="0" rtlCol="0"/>
          <a:lstStyle/>
          <a:p>
            <a:endParaRPr/>
          </a:p>
        </p:txBody>
      </p:sp>
      <p:sp>
        <p:nvSpPr>
          <p:cNvPr id="63" name="object 63"/>
          <p:cNvSpPr txBox="1"/>
          <p:nvPr/>
        </p:nvSpPr>
        <p:spPr>
          <a:xfrm>
            <a:off x="4957571" y="2256472"/>
            <a:ext cx="1812289" cy="574675"/>
          </a:xfrm>
          <a:prstGeom prst="rect">
            <a:avLst/>
          </a:prstGeom>
        </p:spPr>
        <p:txBody>
          <a:bodyPr vert="horz" wrap="square" lIns="0" tIns="12700" rIns="0" bIns="0" rtlCol="0">
            <a:spAutoFit/>
          </a:bodyPr>
          <a:lstStyle/>
          <a:p>
            <a:pPr marL="91440">
              <a:lnSpc>
                <a:spcPct val="100000"/>
              </a:lnSpc>
              <a:spcBef>
                <a:spcPts val="100"/>
              </a:spcBef>
            </a:pPr>
            <a:r>
              <a:rPr sz="1800" b="1" spc="-5" dirty="0">
                <a:latin typeface="Times New Roman" panose="02020603050405020304"/>
                <a:cs typeface="Times New Roman" panose="02020603050405020304"/>
              </a:rPr>
              <a:t>Search(xyz.mp3)</a:t>
            </a:r>
            <a:endParaRPr sz="1800">
              <a:latin typeface="Times New Roman" panose="02020603050405020304"/>
              <a:cs typeface="Times New Roman" panose="02020603050405020304"/>
            </a:endParaRPr>
          </a:p>
          <a:p>
            <a:pPr marL="91440">
              <a:lnSpc>
                <a:spcPct val="100000"/>
              </a:lnSpc>
              <a:spcBef>
                <a:spcPts val="5"/>
              </a:spcBef>
            </a:pPr>
            <a:r>
              <a:rPr sz="1800" dirty="0">
                <a:latin typeface="Wingdings" panose="05000000000000000000"/>
                <a:cs typeface="Wingdings" panose="05000000000000000000"/>
              </a:rPr>
              <a:t></a:t>
            </a:r>
            <a:r>
              <a:rPr sz="1800" b="1" dirty="0">
                <a:latin typeface="Times New Roman" panose="02020603050405020304"/>
                <a:cs typeface="Times New Roman" panose="02020603050405020304"/>
              </a:rPr>
              <a:t>1.2.3.4</a:t>
            </a:r>
            <a:endParaRPr sz="1800">
              <a:latin typeface="Times New Roman" panose="02020603050405020304"/>
              <a:cs typeface="Times New Roman" panose="02020603050405020304"/>
            </a:endParaRPr>
          </a:p>
        </p:txBody>
      </p:sp>
      <p:sp>
        <p:nvSpPr>
          <p:cNvPr id="64" name="object 64"/>
          <p:cNvSpPr txBox="1"/>
          <p:nvPr/>
        </p:nvSpPr>
        <p:spPr>
          <a:xfrm>
            <a:off x="834389" y="3172777"/>
            <a:ext cx="3915410" cy="1776095"/>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0000"/>
                </a:solidFill>
                <a:latin typeface="宋体" panose="02010600030101010101" pitchFamily="2" charset="-122"/>
                <a:cs typeface="宋体" panose="02010600030101010101" pitchFamily="2" charset="-122"/>
              </a:rPr>
              <a:t>谁拥有</a:t>
            </a:r>
            <a:r>
              <a:rPr sz="1800" b="1" spc="-5" dirty="0">
                <a:solidFill>
                  <a:srgbClr val="FF0000"/>
                </a:solidFill>
                <a:latin typeface="Arial" panose="020B0604020202020204"/>
                <a:cs typeface="Arial" panose="020B0604020202020204"/>
              </a:rPr>
              <a:t>xyz.mp3?</a:t>
            </a:r>
            <a:endParaRPr sz="1800">
              <a:latin typeface="Arial" panose="020B0604020202020204"/>
              <a:cs typeface="Arial" panose="020B0604020202020204"/>
            </a:endParaRPr>
          </a:p>
          <a:p>
            <a:pPr>
              <a:lnSpc>
                <a:spcPct val="100000"/>
              </a:lnSpc>
            </a:pPr>
            <a:endParaRPr sz="2000">
              <a:latin typeface="Times New Roman" panose="02020603050405020304"/>
              <a:cs typeface="Times New Roman" panose="02020603050405020304"/>
            </a:endParaRPr>
          </a:p>
          <a:p>
            <a:pPr marL="1597025" marR="1764665" algn="ctr">
              <a:lnSpc>
                <a:spcPct val="100000"/>
              </a:lnSpc>
              <a:spcBef>
                <a:spcPts val="1560"/>
              </a:spcBef>
            </a:pPr>
            <a:r>
              <a:rPr sz="1400" b="1" dirty="0">
                <a:latin typeface="Arial" panose="020B0604020202020204"/>
                <a:cs typeface="Arial" panose="020B0604020202020204"/>
              </a:rPr>
              <a:t>B   </a:t>
            </a:r>
            <a:r>
              <a:rPr sz="1400" b="1" spc="-5" dirty="0">
                <a:latin typeface="Arial" panose="020B0604020202020204"/>
                <a:cs typeface="Arial" panose="020B0604020202020204"/>
              </a:rPr>
              <a:t>4.3.2.</a:t>
            </a:r>
            <a:r>
              <a:rPr sz="1400" b="1" dirty="0">
                <a:latin typeface="Arial" panose="020B0604020202020204"/>
                <a:cs typeface="Arial" panose="020B0604020202020204"/>
              </a:rPr>
              <a:t>1</a:t>
            </a:r>
            <a:endParaRPr sz="1400">
              <a:latin typeface="Arial" panose="020B0604020202020204"/>
              <a:cs typeface="Arial" panose="020B0604020202020204"/>
            </a:endParaRPr>
          </a:p>
          <a:p>
            <a:pPr>
              <a:lnSpc>
                <a:spcPct val="100000"/>
              </a:lnSpc>
            </a:pPr>
            <a:endParaRPr sz="1950">
              <a:latin typeface="Times New Roman" panose="02020603050405020304"/>
              <a:cs typeface="Times New Roman" panose="02020603050405020304"/>
            </a:endParaRPr>
          </a:p>
          <a:p>
            <a:pPr marL="1852295">
              <a:lnSpc>
                <a:spcPct val="100000"/>
              </a:lnSpc>
            </a:pPr>
            <a:r>
              <a:rPr sz="1800" b="1" dirty="0">
                <a:solidFill>
                  <a:srgbClr val="FF0000"/>
                </a:solidFill>
                <a:latin typeface="宋体" panose="02010600030101010101" pitchFamily="2" charset="-122"/>
                <a:cs typeface="宋体" panose="02010600030101010101" pitchFamily="2" charset="-122"/>
              </a:rPr>
              <a:t>拥有</a:t>
            </a:r>
            <a:r>
              <a:rPr sz="1800" b="1" spc="-5" dirty="0">
                <a:solidFill>
                  <a:srgbClr val="FF0000"/>
                </a:solidFill>
                <a:latin typeface="Arial" panose="020B0604020202020204"/>
                <a:cs typeface="Arial" panose="020B0604020202020204"/>
              </a:rPr>
              <a:t>xyz.mp3</a:t>
            </a:r>
            <a:r>
              <a:rPr sz="1800" b="1" dirty="0">
                <a:solidFill>
                  <a:srgbClr val="FF0000"/>
                </a:solidFill>
                <a:latin typeface="宋体" panose="02010600030101010101" pitchFamily="2" charset="-122"/>
                <a:cs typeface="宋体" panose="02010600030101010101" pitchFamily="2" charset="-122"/>
              </a:rPr>
              <a:t>的节</a:t>
            </a:r>
            <a:r>
              <a:rPr sz="1800" b="1" spc="-10" dirty="0">
                <a:solidFill>
                  <a:srgbClr val="FF0000"/>
                </a:solidFill>
                <a:latin typeface="宋体" panose="02010600030101010101" pitchFamily="2" charset="-122"/>
                <a:cs typeface="宋体" panose="02010600030101010101" pitchFamily="2" charset="-122"/>
              </a:rPr>
              <a:t>点</a:t>
            </a:r>
            <a:endParaRPr sz="1800">
              <a:latin typeface="宋体" panose="02010600030101010101" pitchFamily="2" charset="-122"/>
              <a:cs typeface="宋体" panose="02010600030101010101" pitchFamily="2" charset="-122"/>
            </a:endParaRPr>
          </a:p>
        </p:txBody>
      </p:sp>
      <p:sp>
        <p:nvSpPr>
          <p:cNvPr id="65" name="object 65"/>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66" name="object 66"/>
          <p:cNvSpPr txBox="1">
            <a:spLocks noGrp="1"/>
          </p:cNvSpPr>
          <p:nvPr>
            <p:ph type="sldNum" sz="quarter" idx="7"/>
          </p:nvPr>
        </p:nvSpPr>
        <p:spPr>
          <a:prstGeom prst="rect">
            <a:avLst/>
          </a:prstGeom>
        </p:spPr>
        <p:txBody>
          <a:bodyPr vert="horz" wrap="square" lIns="0" tIns="0" rIns="0" bIns="0" rtlCol="0">
            <a:spAutoFit/>
          </a:bodyPr>
          <a:lstStyle/>
          <a:p>
            <a:pPr marL="25400">
              <a:lnSpc>
                <a:spcPts val="1375"/>
              </a:lnSpc>
            </a:pPr>
            <a:fld id="{81D60167-4931-47E6-BA6A-407CBD079E47}" type="slidenum">
              <a:rPr dirty="0"/>
              <a:t>19</a:t>
            </a:fld>
            <a:endParaRPr dirty="0"/>
          </a:p>
        </p:txBody>
      </p:sp>
      <p:pic>
        <p:nvPicPr>
          <p:cNvPr id="67" name="Picture 50" descr="Napster"/>
          <p:cNvPicPr>
            <a:picLocks noGrp="1" noChangeAspect="1" noChangeArrowheads="1"/>
          </p:cNvPicPr>
          <p:nvPr>
            <p:ph idx="4294967295"/>
          </p:nvPr>
        </p:nvPicPr>
        <p:blipFill>
          <a:blip r:embed="rId11">
            <a:extLst>
              <a:ext uri="{28A0092B-C50C-407E-A947-70E740481C1C}">
                <a14:useLocalDpi xmlns:a14="http://schemas.microsoft.com/office/drawing/2010/main" val="0"/>
              </a:ext>
            </a:extLst>
          </a:blip>
          <a:srcRect/>
          <a:stretch>
            <a:fillRect/>
          </a:stretch>
        </p:blipFill>
        <p:spPr>
          <a:xfrm>
            <a:off x="7062597" y="1329593"/>
            <a:ext cx="2057400" cy="5715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449223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idx="4294967295"/>
            <p:custDataLst>
              <p:tags r:id="rId1"/>
            </p:custDataLst>
          </p:nvPr>
        </p:nvSpPr>
        <p:spPr>
          <a:xfrm>
            <a:off x="287020" y="45085"/>
            <a:ext cx="8229600" cy="1143000"/>
          </a:xfrm>
        </p:spPr>
        <p:txBody>
          <a:bodyPr/>
          <a:lstStyle/>
          <a:p>
            <a:pPr eaLnBrk="1" hangingPunct="1"/>
            <a:r>
              <a:rPr kumimoji="0" lang="zh-CN" altLang="en-US" sz="3800" b="1" dirty="0">
                <a:latin typeface="Arial" panose="020B0604020202020204" pitchFamily="34" charset="0"/>
                <a:ea typeface="宋体" panose="02010600030101010101" pitchFamily="2" charset="-122"/>
              </a:rPr>
              <a:t>第二章   网络信息获取</a:t>
            </a:r>
            <a:endParaRPr kumimoji="0" lang="en-US" altLang="zh-CN" sz="3800" b="1" dirty="0">
              <a:latin typeface="Arial" panose="020B0604020202020204" pitchFamily="34" charset="0"/>
              <a:ea typeface="宋体" panose="02010600030101010101" pitchFamily="2" charset="-122"/>
            </a:endParaRPr>
          </a:p>
        </p:txBody>
      </p:sp>
      <p:sp>
        <p:nvSpPr>
          <p:cNvPr id="20482" name="Rectangle 3"/>
          <p:cNvSpPr>
            <a:spLocks noGrp="1" noChangeArrowheads="1"/>
          </p:cNvSpPr>
          <p:nvPr>
            <p:custDataLst>
              <p:tags r:id="rId2"/>
            </p:custDataLst>
          </p:nvPr>
        </p:nvSpPr>
        <p:spPr>
          <a:xfrm>
            <a:off x="1094104" y="1412776"/>
            <a:ext cx="7422516" cy="4104456"/>
          </a:xfrm>
          <a:prstGeom prst="rect">
            <a:avLst/>
          </a:prstGeom>
          <a:noFill/>
          <a:ln>
            <a:noFill/>
          </a:ln>
        </p:spPr>
        <p:txBody>
          <a:bodyPr vert="horz" wrap="square" lIns="91440" tIns="45720" rIns="91440" bIns="45720" numCol="1" anchor="t" anchorCtr="0" compatLnSpc="1">
            <a:normAutofit fontScale="92500"/>
          </a:bodyPr>
          <a:lstStyle>
            <a:lvl1pPr marL="342900" indent="-342900" algn="l" rtl="0" eaLnBrk="0" fontAlgn="base" hangingPunct="0">
              <a:spcBef>
                <a:spcPct val="20000"/>
              </a:spcBef>
              <a:spcAft>
                <a:spcPct val="0"/>
              </a:spcAft>
              <a:buClr>
                <a:schemeClr val="hlink"/>
              </a:buClr>
              <a:buBlip>
                <a:blip r:embed="rId4"/>
              </a:buBlip>
              <a:defRPr sz="28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hlink"/>
              </a:buClr>
              <a:buBlip>
                <a:blip r:embed="rId4"/>
              </a:buBlip>
              <a:defRPr sz="2800" b="1">
                <a:solidFill>
                  <a:srgbClr val="000000"/>
                </a:solidFill>
                <a:latin typeface="+mn-lt"/>
                <a:ea typeface="+mn-ea"/>
                <a:cs typeface="+mn-cs"/>
              </a:defRPr>
            </a:lvl2pPr>
            <a:lvl3pPr marL="1143000" indent="-228600" algn="l" rtl="0" eaLnBrk="0" fontAlgn="base" hangingPunct="0">
              <a:spcBef>
                <a:spcPct val="20000"/>
              </a:spcBef>
              <a:spcAft>
                <a:spcPct val="0"/>
              </a:spcAft>
              <a:buClr>
                <a:schemeClr val="accent1"/>
              </a:buClr>
              <a:buBlip>
                <a:blip r:embed="rId4"/>
              </a:buBlip>
              <a:defRPr sz="2800" b="1">
                <a:solidFill>
                  <a:srgbClr val="000000"/>
                </a:solidFill>
                <a:latin typeface="+mn-lt"/>
                <a:ea typeface="+mn-ea"/>
                <a:cs typeface="+mn-cs"/>
              </a:defRPr>
            </a:lvl3pPr>
            <a:lvl4pPr marL="1600200" indent="-228600" algn="l" rtl="0" eaLnBrk="0" fontAlgn="base" hangingPunct="0">
              <a:spcBef>
                <a:spcPct val="20000"/>
              </a:spcBef>
              <a:spcAft>
                <a:spcPct val="0"/>
              </a:spcAft>
              <a:buClr>
                <a:schemeClr val="hlink"/>
              </a:buClr>
              <a:buBlip>
                <a:blip r:embed="rId4"/>
              </a:buBlip>
              <a:defRPr sz="2800" b="1">
                <a:solidFill>
                  <a:srgbClr val="000000"/>
                </a:solidFill>
                <a:latin typeface="+mn-lt"/>
                <a:ea typeface="+mn-ea"/>
                <a:cs typeface="+mn-cs"/>
              </a:defRPr>
            </a:lvl4pPr>
            <a:lvl5pPr marL="2057400" indent="-228600" algn="l" rtl="0" eaLnBrk="0" fontAlgn="base" hangingPunct="0">
              <a:spcBef>
                <a:spcPct val="20000"/>
              </a:spcBef>
              <a:spcAft>
                <a:spcPct val="0"/>
              </a:spcAft>
              <a:buBlip>
                <a:blip r:embed="rId4"/>
              </a:buBlip>
              <a:defRPr sz="2800" b="1">
                <a:solidFill>
                  <a:srgbClr val="000000"/>
                </a:solidFill>
                <a:latin typeface="+mn-lt"/>
                <a:ea typeface="+mn-ea"/>
                <a:cs typeface="+mn-cs"/>
              </a:defRPr>
            </a:lvl5pPr>
            <a:lvl6pPr marL="2514600" indent="-228600" algn="l" rtl="0" fontAlgn="base">
              <a:spcBef>
                <a:spcPct val="20000"/>
              </a:spcBef>
              <a:spcAft>
                <a:spcPct val="0"/>
              </a:spcAft>
              <a:buBlip>
                <a:blip r:embed="rId4"/>
              </a:buBlip>
              <a:defRPr sz="2800" b="1">
                <a:solidFill>
                  <a:srgbClr val="000000"/>
                </a:solidFill>
                <a:latin typeface="+mn-lt"/>
                <a:ea typeface="+mn-ea"/>
                <a:cs typeface="+mn-cs"/>
              </a:defRPr>
            </a:lvl6pPr>
            <a:lvl7pPr marL="2971800" indent="-228600" algn="l" rtl="0" fontAlgn="base">
              <a:spcBef>
                <a:spcPct val="20000"/>
              </a:spcBef>
              <a:spcAft>
                <a:spcPct val="0"/>
              </a:spcAft>
              <a:buBlip>
                <a:blip r:embed="rId4"/>
              </a:buBlip>
              <a:defRPr sz="2800" b="1">
                <a:solidFill>
                  <a:srgbClr val="000000"/>
                </a:solidFill>
                <a:latin typeface="+mn-lt"/>
                <a:ea typeface="+mn-ea"/>
                <a:cs typeface="+mn-cs"/>
              </a:defRPr>
            </a:lvl7pPr>
            <a:lvl8pPr marL="3429000" indent="-228600" algn="l" rtl="0" fontAlgn="base">
              <a:spcBef>
                <a:spcPct val="20000"/>
              </a:spcBef>
              <a:spcAft>
                <a:spcPct val="0"/>
              </a:spcAft>
              <a:buBlip>
                <a:blip r:embed="rId4"/>
              </a:buBlip>
              <a:defRPr sz="2800" b="1">
                <a:solidFill>
                  <a:srgbClr val="000000"/>
                </a:solidFill>
                <a:latin typeface="+mn-lt"/>
                <a:ea typeface="+mn-ea"/>
                <a:cs typeface="+mn-cs"/>
              </a:defRPr>
            </a:lvl8pPr>
            <a:lvl9pPr marL="3886200" indent="-228600" algn="l" rtl="0" fontAlgn="base">
              <a:spcBef>
                <a:spcPct val="20000"/>
              </a:spcBef>
              <a:spcAft>
                <a:spcPct val="0"/>
              </a:spcAft>
              <a:buBlip>
                <a:blip r:embed="rId4"/>
              </a:buBlip>
              <a:defRPr sz="2800" b="1">
                <a:solidFill>
                  <a:srgbClr val="000000"/>
                </a:solidFill>
                <a:latin typeface="+mn-lt"/>
                <a:ea typeface="+mn-ea"/>
                <a:cs typeface="+mn-cs"/>
              </a:defRPr>
            </a:lvl9pPr>
          </a:lstStyle>
          <a:p>
            <a:pPr marL="0" indent="0" eaLnBrk="1" hangingPunct="1">
              <a:lnSpc>
                <a:spcPct val="150000"/>
              </a:lnSpc>
              <a:buSzPct val="75000"/>
              <a:buFont typeface="Wingdings" panose="05000000000000000000" charset="0"/>
              <a:buNone/>
            </a:pPr>
            <a:r>
              <a:rPr kumimoji="0" lang="en-US" altLang="zh-CN" sz="2800" b="1" dirty="0">
                <a:solidFill>
                  <a:schemeClr val="tx1"/>
                </a:solidFill>
                <a:latin typeface="Arial" panose="020B0604020202020204" pitchFamily="34" charset="0"/>
                <a:ea typeface="宋体" panose="02010600030101010101" pitchFamily="2" charset="-122"/>
              </a:rPr>
              <a:t>1</a:t>
            </a:r>
            <a:r>
              <a:rPr kumimoji="0" lang="zh-CN" altLang="en-US" sz="2800" b="1" dirty="0">
                <a:solidFill>
                  <a:schemeClr val="tx1"/>
                </a:solidFill>
                <a:latin typeface="Arial" panose="020B0604020202020204" pitchFamily="34" charset="0"/>
                <a:ea typeface="宋体" panose="02010600030101010101" pitchFamily="2" charset="-122"/>
              </a:rPr>
              <a:t>、被动获取</a:t>
            </a:r>
            <a:endParaRPr kumimoji="0" lang="en-US" altLang="zh-CN" sz="2800" b="1" dirty="0">
              <a:solidFill>
                <a:schemeClr val="tx1"/>
              </a:solidFill>
              <a:latin typeface="Arial" panose="020B0604020202020204" pitchFamily="34" charset="0"/>
              <a:ea typeface="宋体" panose="02010600030101010101" pitchFamily="2" charset="-122"/>
            </a:endParaRPr>
          </a:p>
          <a:p>
            <a:pPr marL="0" indent="0" eaLnBrk="1" hangingPunct="1">
              <a:lnSpc>
                <a:spcPct val="150000"/>
              </a:lnSpc>
              <a:buSzPct val="75000"/>
              <a:buFont typeface="Wingdings" panose="05000000000000000000" charset="0"/>
              <a:buNone/>
            </a:pPr>
            <a:r>
              <a:rPr kumimoji="0" lang="en-US" altLang="zh-CN" sz="2800" b="1" dirty="0">
                <a:solidFill>
                  <a:srgbClr val="C00000"/>
                </a:solidFill>
                <a:latin typeface="Arial" panose="020B0604020202020204" pitchFamily="34" charset="0"/>
                <a:ea typeface="宋体" panose="02010600030101010101" pitchFamily="2" charset="-122"/>
              </a:rPr>
              <a:t>2</a:t>
            </a:r>
            <a:r>
              <a:rPr kumimoji="0" lang="zh-CN" altLang="en-US" sz="2800" b="1" dirty="0">
                <a:solidFill>
                  <a:srgbClr val="C00000"/>
                </a:solidFill>
                <a:latin typeface="Arial" panose="020B0604020202020204" pitchFamily="34" charset="0"/>
                <a:ea typeface="宋体" panose="02010600030101010101" pitchFamily="2" charset="-122"/>
              </a:rPr>
              <a:t>、主动获取</a:t>
            </a:r>
            <a:endParaRPr kumimoji="0" lang="en-US" altLang="zh-CN" sz="2800" b="1" dirty="0">
              <a:solidFill>
                <a:srgbClr val="C00000"/>
              </a:solidFill>
              <a:latin typeface="Arial" panose="020B0604020202020204" pitchFamily="34" charset="0"/>
              <a:ea typeface="宋体" panose="02010600030101010101" pitchFamily="2" charset="-122"/>
            </a:endParaRPr>
          </a:p>
          <a:p>
            <a:pPr marL="457200" lvl="1" indent="0" eaLnBrk="1" hangingPunct="1">
              <a:lnSpc>
                <a:spcPct val="150000"/>
              </a:lnSpc>
              <a:buSzPct val="75000"/>
              <a:buFont typeface="Wingdings" panose="05000000000000000000" charset="0"/>
              <a:buNone/>
            </a:pPr>
            <a:r>
              <a:rPr kumimoji="0" lang="en-US" altLang="zh-CN" sz="2400" b="1" dirty="0">
                <a:solidFill>
                  <a:schemeClr val="tx1"/>
                </a:solidFill>
                <a:latin typeface="Arial" panose="020B0604020202020204" pitchFamily="34" charset="0"/>
                <a:ea typeface="宋体" panose="02010600030101010101" pitchFamily="2" charset="-122"/>
              </a:rPr>
              <a:t>1</a:t>
            </a:r>
            <a:r>
              <a:rPr kumimoji="0" lang="zh-CN" altLang="en-US" sz="2400" b="1" dirty="0">
                <a:solidFill>
                  <a:schemeClr val="tx1"/>
                </a:solidFill>
                <a:latin typeface="Arial" panose="020B0604020202020204" pitchFamily="34" charset="0"/>
                <a:ea typeface="宋体" panose="02010600030101010101" pitchFamily="2" charset="-122"/>
              </a:rPr>
              <a:t>）  </a:t>
            </a:r>
            <a:r>
              <a:rPr kumimoji="0" lang="en-US" altLang="zh-CN" sz="2400" b="1" dirty="0">
                <a:solidFill>
                  <a:schemeClr val="tx1"/>
                </a:solidFill>
                <a:latin typeface="Arial" panose="020B0604020202020204" pitchFamily="34" charset="0"/>
                <a:ea typeface="宋体" panose="02010600030101010101" pitchFamily="2" charset="-122"/>
              </a:rPr>
              <a:t>Web</a:t>
            </a:r>
            <a:r>
              <a:rPr kumimoji="0" lang="zh-CN" altLang="en-US" sz="2400" b="1" dirty="0">
                <a:solidFill>
                  <a:schemeClr val="tx1"/>
                </a:solidFill>
                <a:latin typeface="Arial" panose="020B0604020202020204" pitchFamily="34" charset="0"/>
                <a:ea typeface="宋体" panose="02010600030101010101" pitchFamily="2" charset="-122"/>
              </a:rPr>
              <a:t>信息获取</a:t>
            </a:r>
            <a:endParaRPr kumimoji="0" lang="zh-CN" altLang="en-US" sz="2400" b="1" dirty="0">
              <a:solidFill>
                <a:schemeClr val="tx1"/>
              </a:solidFill>
              <a:latin typeface="Arial" panose="020B0604020202020204" pitchFamily="34" charset="0"/>
              <a:ea typeface="宋体" panose="02010600030101010101" pitchFamily="2" charset="-122"/>
              <a:sym typeface="+mn-ea"/>
            </a:endParaRPr>
          </a:p>
          <a:p>
            <a:pPr marL="457200" lvl="1" indent="0" eaLnBrk="1" hangingPunct="1">
              <a:lnSpc>
                <a:spcPct val="150000"/>
              </a:lnSpc>
              <a:buSzPct val="75000"/>
              <a:buFont typeface="Wingdings" panose="05000000000000000000" charset="0"/>
              <a:buNone/>
            </a:pPr>
            <a:r>
              <a:rPr kumimoji="0" lang="en-US" altLang="zh-CN" sz="2400" b="1" dirty="0">
                <a:solidFill>
                  <a:srgbClr val="C00000"/>
                </a:solidFill>
                <a:latin typeface="Arial" panose="020B0604020202020204" pitchFamily="34" charset="0"/>
                <a:ea typeface="宋体" panose="02010600030101010101" pitchFamily="2" charset="-122"/>
                <a:sym typeface="+mn-ea"/>
              </a:rPr>
              <a:t>2</a:t>
            </a:r>
            <a:r>
              <a:rPr kumimoji="0" lang="zh-CN" altLang="en-US" sz="2400" b="1" dirty="0">
                <a:solidFill>
                  <a:srgbClr val="C00000"/>
                </a:solidFill>
                <a:latin typeface="Arial" panose="020B0604020202020204" pitchFamily="34" charset="0"/>
                <a:ea typeface="宋体" panose="02010600030101010101" pitchFamily="2" charset="-122"/>
                <a:sym typeface="+mn-ea"/>
              </a:rPr>
              <a:t>）  社交网络</a:t>
            </a:r>
            <a:r>
              <a:rPr lang="zh-CN" altLang="en-US" sz="2400" b="1" dirty="0">
                <a:solidFill>
                  <a:srgbClr val="C00000"/>
                </a:solidFill>
                <a:latin typeface="Arial" panose="020B0604020202020204" pitchFamily="34" charset="0"/>
                <a:ea typeface="宋体" panose="02010600030101010101" pitchFamily="2" charset="-122"/>
                <a:sym typeface="+mn-ea"/>
              </a:rPr>
              <a:t>信息获取</a:t>
            </a:r>
            <a:endParaRPr lang="en-US" altLang="zh-CN" sz="2400" b="1" dirty="0">
              <a:solidFill>
                <a:srgbClr val="C00000"/>
              </a:solidFill>
              <a:latin typeface="Arial" panose="020B0604020202020204" pitchFamily="34" charset="0"/>
              <a:ea typeface="宋体" panose="02010600030101010101" pitchFamily="2" charset="-122"/>
              <a:sym typeface="+mn-ea"/>
            </a:endParaRPr>
          </a:p>
          <a:p>
            <a:pPr marL="457200" lvl="1" indent="0" eaLnBrk="1" hangingPunct="1">
              <a:lnSpc>
                <a:spcPct val="150000"/>
              </a:lnSpc>
              <a:buSzPct val="75000"/>
              <a:buFont typeface="Wingdings" panose="05000000000000000000" charset="0"/>
              <a:buNone/>
            </a:pPr>
            <a:r>
              <a:rPr kumimoji="0" lang="en-US" altLang="zh-CN" sz="2100" dirty="0">
                <a:solidFill>
                  <a:srgbClr val="002060"/>
                </a:solidFill>
                <a:latin typeface="Arial" panose="020B0604020202020204" pitchFamily="34" charset="0"/>
                <a:ea typeface="宋体" panose="02010600030101010101" pitchFamily="2" charset="-122"/>
                <a:sym typeface="+mn-ea"/>
              </a:rPr>
              <a:t>        </a:t>
            </a:r>
            <a:r>
              <a:rPr kumimoji="0" lang="zh-CN" altLang="en-US" sz="2100" dirty="0">
                <a:solidFill>
                  <a:srgbClr val="002060"/>
                </a:solidFill>
                <a:latin typeface="Arial" panose="020B0604020202020204" pitchFamily="34" charset="0"/>
                <a:ea typeface="宋体" panose="02010600030101010101" pitchFamily="2" charset="-122"/>
                <a:sym typeface="+mn-ea"/>
              </a:rPr>
              <a:t>社交网络信息获取难点？</a:t>
            </a:r>
            <a:endParaRPr kumimoji="0" lang="en-US" altLang="zh-CN" sz="2100" dirty="0">
              <a:solidFill>
                <a:srgbClr val="002060"/>
              </a:solidFill>
              <a:latin typeface="Arial" panose="020B0604020202020204" pitchFamily="34" charset="0"/>
              <a:ea typeface="宋体" panose="02010600030101010101" pitchFamily="2" charset="-122"/>
              <a:sym typeface="+mn-ea"/>
            </a:endParaRPr>
          </a:p>
          <a:p>
            <a:pPr marL="457200" lvl="1" indent="0" eaLnBrk="1" hangingPunct="1">
              <a:lnSpc>
                <a:spcPct val="150000"/>
              </a:lnSpc>
              <a:buSzPct val="75000"/>
              <a:buFont typeface="Wingdings" panose="05000000000000000000" charset="0"/>
              <a:buNone/>
            </a:pPr>
            <a:r>
              <a:rPr lang="en-US" altLang="zh-CN" sz="2100" b="1" dirty="0">
                <a:solidFill>
                  <a:srgbClr val="002060"/>
                </a:solidFill>
                <a:latin typeface="Arial" panose="020B0604020202020204" pitchFamily="34" charset="0"/>
                <a:ea typeface="宋体" panose="02010600030101010101" pitchFamily="2" charset="-122"/>
                <a:sym typeface="+mn-ea"/>
              </a:rPr>
              <a:t>        </a:t>
            </a:r>
            <a:r>
              <a:rPr lang="zh-CN" altLang="en-US" sz="2100" b="1" dirty="0">
                <a:solidFill>
                  <a:srgbClr val="002060"/>
                </a:solidFill>
                <a:latin typeface="Arial" panose="020B0604020202020204" pitchFamily="34" charset="0"/>
                <a:ea typeface="宋体" panose="02010600030101010101" pitchFamily="2" charset="-122"/>
                <a:sym typeface="+mn-ea"/>
              </a:rPr>
              <a:t>社交网络能获取什么样的信息？</a:t>
            </a:r>
            <a:endParaRPr kumimoji="0" lang="zh-CN" altLang="en-US" sz="2100" b="1" dirty="0">
              <a:solidFill>
                <a:srgbClr val="002060"/>
              </a:solidFill>
              <a:latin typeface="Arial" panose="020B0604020202020204" pitchFamily="34" charset="0"/>
              <a:ea typeface="宋体" panose="02010600030101010101" pitchFamily="2" charset="-122"/>
              <a:sym typeface="+mn-ea"/>
            </a:endParaRPr>
          </a:p>
          <a:p>
            <a:pPr marL="457200" lvl="1" indent="0" eaLnBrk="1" hangingPunct="1">
              <a:lnSpc>
                <a:spcPct val="150000"/>
              </a:lnSpc>
              <a:buSzPct val="75000"/>
              <a:buFont typeface="Wingdings" panose="05000000000000000000" charset="0"/>
              <a:buNone/>
            </a:pPr>
            <a:r>
              <a:rPr kumimoji="0" lang="en-US" altLang="zh-CN" sz="2400" b="1" dirty="0">
                <a:solidFill>
                  <a:schemeClr val="tx1"/>
                </a:solidFill>
                <a:latin typeface="Arial" panose="020B0604020202020204" pitchFamily="34" charset="0"/>
                <a:ea typeface="宋体" panose="02010600030101010101" pitchFamily="2" charset="-122"/>
              </a:rPr>
              <a:t>3</a:t>
            </a:r>
            <a:r>
              <a:rPr kumimoji="0" lang="zh-CN" altLang="en-US" sz="2400" b="1" dirty="0">
                <a:solidFill>
                  <a:schemeClr val="tx1"/>
                </a:solidFill>
                <a:latin typeface="Arial" panose="020B0604020202020204" pitchFamily="34" charset="0"/>
                <a:ea typeface="宋体" panose="02010600030101010101" pitchFamily="2" charset="-122"/>
              </a:rPr>
              <a:t>）  </a:t>
            </a:r>
            <a:r>
              <a:rPr kumimoji="0" lang="en-US" altLang="zh-CN" sz="2400" b="1" dirty="0">
                <a:solidFill>
                  <a:schemeClr val="tx1"/>
                </a:solidFill>
                <a:latin typeface="Arial" panose="020B0604020202020204" pitchFamily="34" charset="0"/>
                <a:ea typeface="宋体" panose="02010600030101010101" pitchFamily="2" charset="-122"/>
              </a:rPr>
              <a:t>P2P</a:t>
            </a:r>
            <a:r>
              <a:rPr kumimoji="0" lang="zh-CN" altLang="en-US" sz="2400" b="1" dirty="0">
                <a:solidFill>
                  <a:schemeClr val="tx1"/>
                </a:solidFill>
                <a:latin typeface="Arial" panose="020B0604020202020204" pitchFamily="34" charset="0"/>
                <a:ea typeface="宋体" panose="02010600030101010101" pitchFamily="2" charset="-122"/>
              </a:rPr>
              <a:t>网络</a:t>
            </a:r>
            <a:r>
              <a:rPr lang="zh-CN" altLang="en-US" sz="2400" b="1" dirty="0">
                <a:solidFill>
                  <a:schemeClr val="tx1"/>
                </a:solidFill>
                <a:latin typeface="Arial" panose="020B0604020202020204" pitchFamily="34" charset="0"/>
                <a:ea typeface="宋体" panose="02010600030101010101" pitchFamily="2" charset="-122"/>
                <a:sym typeface="+mn-ea"/>
              </a:rPr>
              <a:t>信息获取</a:t>
            </a:r>
            <a:endParaRPr lang="en-US" altLang="zh-CN" sz="2400" b="1" dirty="0">
              <a:solidFill>
                <a:schemeClr val="tx1"/>
              </a:solidFill>
              <a:latin typeface="Arial" panose="020B0604020202020204" pitchFamily="34" charset="0"/>
              <a:ea typeface="宋体" panose="02010600030101010101" pitchFamily="2" charset="-122"/>
              <a:sym typeface="+mn-ea"/>
            </a:endParaRPr>
          </a:p>
          <a:p>
            <a:pPr marL="457200" lvl="1" indent="0" eaLnBrk="1" hangingPunct="1">
              <a:lnSpc>
                <a:spcPct val="150000"/>
              </a:lnSpc>
              <a:buSzPct val="75000"/>
              <a:buFont typeface="Wingdings" panose="05000000000000000000" charset="0"/>
              <a:buNone/>
            </a:pPr>
            <a:endParaRPr kumimoji="0" lang="zh-CN" altLang="en-US" sz="2400" b="1" dirty="0">
              <a:solidFill>
                <a:schemeClr val="tx1"/>
              </a:solidFill>
              <a:latin typeface="Arial" panose="020B0604020202020204" pitchFamily="34" charset="0"/>
              <a:ea typeface="宋体" panose="02010600030101010101" pitchFamily="2" charset="-122"/>
              <a:sym typeface="+mn-ea"/>
            </a:endParaRPr>
          </a:p>
        </p:txBody>
      </p:sp>
    </p:spTree>
    <p:extLst>
      <p:ext uri="{BB962C8B-B14F-4D97-AF65-F5344CB8AC3E}">
        <p14:creationId xmlns:p14="http://schemas.microsoft.com/office/powerpoint/2010/main" val="210259436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6172200"/>
            <a:ext cx="8229600" cy="0"/>
          </a:xfrm>
          <a:custGeom>
            <a:avLst/>
            <a:gdLst/>
            <a:ahLst/>
            <a:cxnLst/>
            <a:rect l="l" t="t" r="r" b="b"/>
            <a:pathLst>
              <a:path w="8229600">
                <a:moveTo>
                  <a:pt x="0" y="0"/>
                </a:moveTo>
                <a:lnTo>
                  <a:pt x="8229600" y="0"/>
                </a:lnTo>
              </a:path>
            </a:pathLst>
          </a:custGeom>
          <a:ln w="19050">
            <a:solidFill>
              <a:srgbClr val="CC9900"/>
            </a:solidFill>
          </a:ln>
        </p:spPr>
        <p:txBody>
          <a:bodyPr wrap="square" lIns="0" tIns="0" rIns="0" bIns="0" rtlCol="0"/>
          <a:lstStyle/>
          <a:p>
            <a:endParaRPr/>
          </a:p>
        </p:txBody>
      </p:sp>
      <p:sp>
        <p:nvSpPr>
          <p:cNvPr id="3" name="object 3"/>
          <p:cNvSpPr txBox="1">
            <a:spLocks noGrp="1"/>
          </p:cNvSpPr>
          <p:nvPr>
            <p:ph type="title"/>
          </p:nvPr>
        </p:nvSpPr>
        <p:spPr>
          <a:xfrm>
            <a:off x="618490" y="365760"/>
            <a:ext cx="6933565" cy="605790"/>
          </a:xfrm>
          <a:prstGeom prst="rect">
            <a:avLst/>
          </a:prstGeom>
        </p:spPr>
        <p:txBody>
          <a:bodyPr vert="horz" wrap="square" lIns="0" tIns="13335" rIns="0" bIns="0" rtlCol="0">
            <a:spAutoFit/>
          </a:bodyPr>
          <a:lstStyle/>
          <a:p>
            <a:pPr marL="12700">
              <a:lnSpc>
                <a:spcPct val="100000"/>
              </a:lnSpc>
              <a:spcBef>
                <a:spcPts val="105"/>
              </a:spcBef>
            </a:pPr>
            <a:r>
              <a:rPr sz="3800" dirty="0">
                <a:solidFill>
                  <a:srgbClr val="006633"/>
                </a:solidFill>
                <a:latin typeface="宋体" panose="02010600030101010101" pitchFamily="2" charset="-122"/>
                <a:cs typeface="宋体" panose="02010600030101010101" pitchFamily="2" charset="-122"/>
              </a:rPr>
              <a:t>基于目录服务器的</a:t>
            </a:r>
            <a:r>
              <a:rPr sz="3800" spc="-5" dirty="0">
                <a:solidFill>
                  <a:srgbClr val="006633"/>
                </a:solidFill>
                <a:latin typeface="Garamond" panose="02020404030301010803"/>
                <a:cs typeface="Garamond" panose="02020404030301010803"/>
              </a:rPr>
              <a:t>P2P</a:t>
            </a:r>
            <a:r>
              <a:rPr sz="3800" dirty="0">
                <a:solidFill>
                  <a:srgbClr val="006633"/>
                </a:solidFill>
                <a:latin typeface="宋体" panose="02010600030101010101" pitchFamily="2" charset="-122"/>
                <a:cs typeface="宋体" panose="02010600030101010101" pitchFamily="2" charset="-122"/>
              </a:rPr>
              <a:t>网</a:t>
            </a:r>
            <a:r>
              <a:rPr sz="3800" spc="5" dirty="0">
                <a:solidFill>
                  <a:srgbClr val="006633"/>
                </a:solidFill>
                <a:latin typeface="宋体" panose="02010600030101010101" pitchFamily="2" charset="-122"/>
                <a:cs typeface="宋体" panose="02010600030101010101" pitchFamily="2" charset="-122"/>
              </a:rPr>
              <a:t>络</a:t>
            </a:r>
            <a:r>
              <a:rPr sz="3800" spc="-1035" dirty="0">
                <a:solidFill>
                  <a:srgbClr val="006633"/>
                </a:solidFill>
                <a:latin typeface="宋体" panose="02010600030101010101" pitchFamily="2" charset="-122"/>
                <a:cs typeface="宋体" panose="02010600030101010101" pitchFamily="2" charset="-122"/>
              </a:rPr>
              <a:t> </a:t>
            </a:r>
            <a:r>
              <a:rPr sz="3800" dirty="0">
                <a:solidFill>
                  <a:srgbClr val="006633"/>
                </a:solidFill>
                <a:latin typeface="宋体" panose="02010600030101010101" pitchFamily="2" charset="-122"/>
                <a:cs typeface="宋体" panose="02010600030101010101" pitchFamily="2" charset="-122"/>
              </a:rPr>
              <a:t>（</a:t>
            </a:r>
            <a:r>
              <a:rPr sz="3800" dirty="0">
                <a:solidFill>
                  <a:srgbClr val="006633"/>
                </a:solidFill>
                <a:latin typeface="Garamond" panose="02020404030301010803"/>
                <a:cs typeface="Garamond" panose="02020404030301010803"/>
              </a:rPr>
              <a:t>3</a:t>
            </a:r>
            <a:r>
              <a:rPr sz="3800" dirty="0">
                <a:solidFill>
                  <a:srgbClr val="006633"/>
                </a:solidFill>
                <a:latin typeface="宋体" panose="02010600030101010101" pitchFamily="2" charset="-122"/>
                <a:cs typeface="宋体" panose="02010600030101010101" pitchFamily="2" charset="-122"/>
              </a:rPr>
              <a:t>）</a:t>
            </a:r>
            <a:endParaRPr sz="3800">
              <a:latin typeface="宋体" panose="02010600030101010101" pitchFamily="2" charset="-122"/>
              <a:cs typeface="宋体" panose="02010600030101010101" pitchFamily="2" charset="-122"/>
            </a:endParaRPr>
          </a:p>
        </p:txBody>
      </p:sp>
      <p:sp>
        <p:nvSpPr>
          <p:cNvPr id="4" name="object 4"/>
          <p:cNvSpPr txBox="1"/>
          <p:nvPr/>
        </p:nvSpPr>
        <p:spPr>
          <a:xfrm>
            <a:off x="1266189" y="1582102"/>
            <a:ext cx="1892300" cy="482600"/>
          </a:xfrm>
          <a:prstGeom prst="rect">
            <a:avLst/>
          </a:prstGeom>
        </p:spPr>
        <p:txBody>
          <a:bodyPr vert="horz" wrap="square" lIns="0" tIns="12700" rIns="0" bIns="0" rtlCol="0">
            <a:spAutoFit/>
          </a:bodyPr>
          <a:lstStyle/>
          <a:p>
            <a:pPr marL="355600" indent="-342900">
              <a:lnSpc>
                <a:spcPct val="100000"/>
              </a:lnSpc>
              <a:spcBef>
                <a:spcPts val="100"/>
              </a:spcBef>
              <a:buClr>
                <a:srgbClr val="CC9900"/>
              </a:buClr>
              <a:buSzPct val="65000"/>
              <a:buFont typeface="Wingdings" panose="05000000000000000000"/>
              <a:buChar char=""/>
              <a:tabLst>
                <a:tab pos="354965" algn="l"/>
                <a:tab pos="355600" algn="l"/>
              </a:tabLst>
            </a:pPr>
            <a:r>
              <a:rPr sz="3000" dirty="0">
                <a:latin typeface="宋体" panose="02010600030101010101" pitchFamily="2" charset="-122"/>
                <a:cs typeface="宋体" panose="02010600030101010101" pitchFamily="2" charset="-122"/>
              </a:rPr>
              <a:t>内容下载</a:t>
            </a:r>
            <a:endParaRPr sz="3000">
              <a:latin typeface="宋体" panose="02010600030101010101" pitchFamily="2" charset="-122"/>
              <a:cs typeface="宋体" panose="02010600030101010101" pitchFamily="2" charset="-122"/>
            </a:endParaRPr>
          </a:p>
        </p:txBody>
      </p:sp>
      <p:sp>
        <p:nvSpPr>
          <p:cNvPr id="5" name="object 5"/>
          <p:cNvSpPr/>
          <p:nvPr/>
        </p:nvSpPr>
        <p:spPr>
          <a:xfrm>
            <a:off x="4956047" y="4578477"/>
            <a:ext cx="295275" cy="276225"/>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032247" y="4187952"/>
            <a:ext cx="381000" cy="355092"/>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5108447" y="4568952"/>
            <a:ext cx="304800" cy="304800"/>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5260847" y="4568952"/>
            <a:ext cx="304800" cy="304800"/>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5184775" y="2859557"/>
            <a:ext cx="256540" cy="70485"/>
          </a:xfrm>
          <a:custGeom>
            <a:avLst/>
            <a:gdLst/>
            <a:ahLst/>
            <a:cxnLst/>
            <a:rect l="l" t="t" r="r" b="b"/>
            <a:pathLst>
              <a:path w="256539" h="70485">
                <a:moveTo>
                  <a:pt x="249186" y="70446"/>
                </a:moveTo>
                <a:lnTo>
                  <a:pt x="0" y="3581"/>
                </a:lnTo>
                <a:lnTo>
                  <a:pt x="7112" y="0"/>
                </a:lnTo>
                <a:lnTo>
                  <a:pt x="256286" y="64198"/>
                </a:lnTo>
                <a:lnTo>
                  <a:pt x="249186" y="70446"/>
                </a:lnTo>
                <a:close/>
              </a:path>
            </a:pathLst>
          </a:custGeom>
          <a:solidFill>
            <a:srgbClr val="99997E"/>
          </a:solidFill>
        </p:spPr>
        <p:txBody>
          <a:bodyPr wrap="square" lIns="0" tIns="0" rIns="0" bIns="0" rtlCol="0"/>
          <a:lstStyle/>
          <a:p>
            <a:endParaRPr/>
          </a:p>
        </p:txBody>
      </p:sp>
      <p:sp>
        <p:nvSpPr>
          <p:cNvPr id="10" name="object 10"/>
          <p:cNvSpPr/>
          <p:nvPr/>
        </p:nvSpPr>
        <p:spPr>
          <a:xfrm>
            <a:off x="5191645" y="2852940"/>
            <a:ext cx="249554" cy="72390"/>
          </a:xfrm>
          <a:custGeom>
            <a:avLst/>
            <a:gdLst/>
            <a:ahLst/>
            <a:cxnLst/>
            <a:rect l="l" t="t" r="r" b="b"/>
            <a:pathLst>
              <a:path w="249554" h="72389">
                <a:moveTo>
                  <a:pt x="249415" y="72148"/>
                </a:moveTo>
                <a:lnTo>
                  <a:pt x="241" y="7950"/>
                </a:lnTo>
                <a:lnTo>
                  <a:pt x="0" y="0"/>
                </a:lnTo>
                <a:lnTo>
                  <a:pt x="249174" y="64909"/>
                </a:lnTo>
                <a:lnTo>
                  <a:pt x="249415" y="72148"/>
                </a:lnTo>
                <a:close/>
              </a:path>
            </a:pathLst>
          </a:custGeom>
          <a:solidFill>
            <a:srgbClr val="4B4B31"/>
          </a:solidFill>
        </p:spPr>
        <p:txBody>
          <a:bodyPr wrap="square" lIns="0" tIns="0" rIns="0" bIns="0" rtlCol="0"/>
          <a:lstStyle/>
          <a:p>
            <a:endParaRPr/>
          </a:p>
        </p:txBody>
      </p:sp>
      <p:sp>
        <p:nvSpPr>
          <p:cNvPr id="11" name="object 11"/>
          <p:cNvSpPr/>
          <p:nvPr/>
        </p:nvSpPr>
        <p:spPr>
          <a:xfrm>
            <a:off x="5197411" y="3016580"/>
            <a:ext cx="382879" cy="180073"/>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5184775" y="2511425"/>
            <a:ext cx="405765" cy="165735"/>
          </a:xfrm>
          <a:custGeom>
            <a:avLst/>
            <a:gdLst/>
            <a:ahLst/>
            <a:cxnLst/>
            <a:rect l="l" t="t" r="r" b="b"/>
            <a:pathLst>
              <a:path w="405764" h="165735">
                <a:moveTo>
                  <a:pt x="249186" y="165303"/>
                </a:moveTo>
                <a:lnTo>
                  <a:pt x="0" y="98437"/>
                </a:lnTo>
                <a:lnTo>
                  <a:pt x="156590" y="0"/>
                </a:lnTo>
                <a:lnTo>
                  <a:pt x="405726" y="66865"/>
                </a:lnTo>
                <a:lnTo>
                  <a:pt x="249186" y="165303"/>
                </a:lnTo>
                <a:close/>
              </a:path>
            </a:pathLst>
          </a:custGeom>
          <a:solidFill>
            <a:srgbClr val="99997E"/>
          </a:solidFill>
        </p:spPr>
        <p:txBody>
          <a:bodyPr wrap="square" lIns="0" tIns="0" rIns="0" bIns="0" rtlCol="0"/>
          <a:lstStyle/>
          <a:p>
            <a:endParaRPr/>
          </a:p>
        </p:txBody>
      </p:sp>
      <p:sp>
        <p:nvSpPr>
          <p:cNvPr id="13" name="object 13"/>
          <p:cNvSpPr/>
          <p:nvPr/>
        </p:nvSpPr>
        <p:spPr>
          <a:xfrm>
            <a:off x="5433961" y="2578290"/>
            <a:ext cx="156845" cy="338455"/>
          </a:xfrm>
          <a:custGeom>
            <a:avLst/>
            <a:gdLst/>
            <a:ahLst/>
            <a:cxnLst/>
            <a:rect l="l" t="t" r="r" b="b"/>
            <a:pathLst>
              <a:path w="156845" h="338455">
                <a:moveTo>
                  <a:pt x="0" y="337997"/>
                </a:moveTo>
                <a:lnTo>
                  <a:pt x="0" y="98437"/>
                </a:lnTo>
                <a:lnTo>
                  <a:pt x="156540" y="0"/>
                </a:lnTo>
                <a:lnTo>
                  <a:pt x="156540" y="239547"/>
                </a:lnTo>
                <a:lnTo>
                  <a:pt x="0" y="337997"/>
                </a:lnTo>
                <a:close/>
              </a:path>
            </a:pathLst>
          </a:custGeom>
          <a:solidFill>
            <a:srgbClr val="4B4B31"/>
          </a:solidFill>
        </p:spPr>
        <p:txBody>
          <a:bodyPr wrap="square" lIns="0" tIns="0" rIns="0" bIns="0" rtlCol="0"/>
          <a:lstStyle/>
          <a:p>
            <a:endParaRPr/>
          </a:p>
        </p:txBody>
      </p:sp>
      <p:sp>
        <p:nvSpPr>
          <p:cNvPr id="14" name="object 14"/>
          <p:cNvSpPr/>
          <p:nvPr/>
        </p:nvSpPr>
        <p:spPr>
          <a:xfrm>
            <a:off x="5433961" y="2832176"/>
            <a:ext cx="156845" cy="336550"/>
          </a:xfrm>
          <a:custGeom>
            <a:avLst/>
            <a:gdLst/>
            <a:ahLst/>
            <a:cxnLst/>
            <a:rect l="l" t="t" r="r" b="b"/>
            <a:pathLst>
              <a:path w="156845" h="336550">
                <a:moveTo>
                  <a:pt x="0" y="336042"/>
                </a:moveTo>
                <a:lnTo>
                  <a:pt x="0" y="98437"/>
                </a:lnTo>
                <a:lnTo>
                  <a:pt x="156540" y="0"/>
                </a:lnTo>
                <a:lnTo>
                  <a:pt x="156540" y="237604"/>
                </a:lnTo>
                <a:lnTo>
                  <a:pt x="0" y="336042"/>
                </a:lnTo>
                <a:close/>
              </a:path>
            </a:pathLst>
          </a:custGeom>
          <a:solidFill>
            <a:srgbClr val="4B4B31"/>
          </a:solidFill>
        </p:spPr>
        <p:txBody>
          <a:bodyPr wrap="square" lIns="0" tIns="0" rIns="0" bIns="0" rtlCol="0"/>
          <a:lstStyle/>
          <a:p>
            <a:endParaRPr/>
          </a:p>
        </p:txBody>
      </p:sp>
      <p:sp>
        <p:nvSpPr>
          <p:cNvPr id="15" name="object 15"/>
          <p:cNvSpPr/>
          <p:nvPr/>
        </p:nvSpPr>
        <p:spPr>
          <a:xfrm>
            <a:off x="5433961" y="2823273"/>
            <a:ext cx="156540" cy="107061"/>
          </a:xfrm>
          <a:prstGeom prst="rect">
            <a:avLst/>
          </a:prstGeom>
          <a:blipFill>
            <a:blip r:embed="rId6" cstate="print"/>
            <a:stretch>
              <a:fillRect/>
            </a:stretch>
          </a:blipFill>
        </p:spPr>
        <p:txBody>
          <a:bodyPr wrap="square" lIns="0" tIns="0" rIns="0" bIns="0" rtlCol="0"/>
          <a:lstStyle/>
          <a:p>
            <a:endParaRPr/>
          </a:p>
        </p:txBody>
      </p:sp>
      <p:sp>
        <p:nvSpPr>
          <p:cNvPr id="16" name="object 16"/>
          <p:cNvSpPr/>
          <p:nvPr/>
        </p:nvSpPr>
        <p:spPr>
          <a:xfrm>
            <a:off x="5184775" y="2609862"/>
            <a:ext cx="249554" cy="306705"/>
          </a:xfrm>
          <a:custGeom>
            <a:avLst/>
            <a:gdLst/>
            <a:ahLst/>
            <a:cxnLst/>
            <a:rect l="l" t="t" r="r" b="b"/>
            <a:pathLst>
              <a:path w="249554" h="306705">
                <a:moveTo>
                  <a:pt x="249186" y="306082"/>
                </a:moveTo>
                <a:lnTo>
                  <a:pt x="0" y="241884"/>
                </a:lnTo>
                <a:lnTo>
                  <a:pt x="0" y="0"/>
                </a:lnTo>
                <a:lnTo>
                  <a:pt x="249186" y="66865"/>
                </a:lnTo>
                <a:lnTo>
                  <a:pt x="249186" y="306082"/>
                </a:lnTo>
                <a:close/>
              </a:path>
            </a:pathLst>
          </a:custGeom>
          <a:solidFill>
            <a:srgbClr val="E4E4CC"/>
          </a:solidFill>
        </p:spPr>
        <p:txBody>
          <a:bodyPr wrap="square" lIns="0" tIns="0" rIns="0" bIns="0" rtlCol="0"/>
          <a:lstStyle/>
          <a:p>
            <a:endParaRPr/>
          </a:p>
        </p:txBody>
      </p:sp>
      <p:sp>
        <p:nvSpPr>
          <p:cNvPr id="17" name="object 17"/>
          <p:cNvSpPr/>
          <p:nvPr/>
        </p:nvSpPr>
        <p:spPr>
          <a:xfrm>
            <a:off x="5184775" y="2863469"/>
            <a:ext cx="249554" cy="305435"/>
          </a:xfrm>
          <a:custGeom>
            <a:avLst/>
            <a:gdLst/>
            <a:ahLst/>
            <a:cxnLst/>
            <a:rect l="l" t="t" r="r" b="b"/>
            <a:pathLst>
              <a:path w="249554" h="305435">
                <a:moveTo>
                  <a:pt x="249186" y="305269"/>
                </a:moveTo>
                <a:lnTo>
                  <a:pt x="0" y="241071"/>
                </a:lnTo>
                <a:lnTo>
                  <a:pt x="0" y="0"/>
                </a:lnTo>
                <a:lnTo>
                  <a:pt x="249186" y="66865"/>
                </a:lnTo>
                <a:lnTo>
                  <a:pt x="249186" y="305269"/>
                </a:lnTo>
                <a:close/>
              </a:path>
            </a:pathLst>
          </a:custGeom>
          <a:solidFill>
            <a:srgbClr val="E4E4CC"/>
          </a:solidFill>
        </p:spPr>
        <p:txBody>
          <a:bodyPr wrap="square" lIns="0" tIns="0" rIns="0" bIns="0" rtlCol="0"/>
          <a:lstStyle/>
          <a:p>
            <a:endParaRPr/>
          </a:p>
        </p:txBody>
      </p:sp>
      <p:sp>
        <p:nvSpPr>
          <p:cNvPr id="18" name="object 18"/>
          <p:cNvSpPr/>
          <p:nvPr/>
        </p:nvSpPr>
        <p:spPr>
          <a:xfrm>
            <a:off x="5214442" y="2639491"/>
            <a:ext cx="190753" cy="269024"/>
          </a:xfrm>
          <a:prstGeom prst="rect">
            <a:avLst/>
          </a:prstGeom>
          <a:blipFill>
            <a:blip r:embed="rId7" cstate="print"/>
            <a:stretch>
              <a:fillRect/>
            </a:stretch>
          </a:blipFill>
        </p:spPr>
        <p:txBody>
          <a:bodyPr wrap="square" lIns="0" tIns="0" rIns="0" bIns="0" rtlCol="0"/>
          <a:lstStyle/>
          <a:p>
            <a:endParaRPr/>
          </a:p>
        </p:txBody>
      </p:sp>
      <p:sp>
        <p:nvSpPr>
          <p:cNvPr id="19" name="object 19"/>
          <p:cNvSpPr/>
          <p:nvPr/>
        </p:nvSpPr>
        <p:spPr>
          <a:xfrm>
            <a:off x="5197843" y="2960522"/>
            <a:ext cx="17145" cy="48260"/>
          </a:xfrm>
          <a:custGeom>
            <a:avLst/>
            <a:gdLst/>
            <a:ahLst/>
            <a:cxnLst/>
            <a:rect l="l" t="t" r="r" b="b"/>
            <a:pathLst>
              <a:path w="17145" h="48260">
                <a:moveTo>
                  <a:pt x="16840" y="47967"/>
                </a:moveTo>
                <a:lnTo>
                  <a:pt x="0" y="43624"/>
                </a:lnTo>
                <a:lnTo>
                  <a:pt x="0" y="0"/>
                </a:lnTo>
                <a:lnTo>
                  <a:pt x="16840" y="4533"/>
                </a:lnTo>
                <a:lnTo>
                  <a:pt x="16840" y="47967"/>
                </a:lnTo>
                <a:close/>
              </a:path>
            </a:pathLst>
          </a:custGeom>
          <a:solidFill>
            <a:srgbClr val="4B4B31"/>
          </a:solidFill>
        </p:spPr>
        <p:txBody>
          <a:bodyPr wrap="square" lIns="0" tIns="0" rIns="0" bIns="0" rtlCol="0"/>
          <a:lstStyle/>
          <a:p>
            <a:endParaRPr/>
          </a:p>
        </p:txBody>
      </p:sp>
      <p:sp>
        <p:nvSpPr>
          <p:cNvPr id="20" name="object 20"/>
          <p:cNvSpPr/>
          <p:nvPr/>
        </p:nvSpPr>
        <p:spPr>
          <a:xfrm>
            <a:off x="5204421" y="2962338"/>
            <a:ext cx="10795" cy="41910"/>
          </a:xfrm>
          <a:custGeom>
            <a:avLst/>
            <a:gdLst/>
            <a:ahLst/>
            <a:cxnLst/>
            <a:rect l="l" t="t" r="r" b="b"/>
            <a:pathLst>
              <a:path w="10795" h="41910">
                <a:moveTo>
                  <a:pt x="10261" y="41529"/>
                </a:moveTo>
                <a:lnTo>
                  <a:pt x="0" y="38912"/>
                </a:lnTo>
                <a:lnTo>
                  <a:pt x="0" y="0"/>
                </a:lnTo>
                <a:lnTo>
                  <a:pt x="10261" y="2717"/>
                </a:lnTo>
                <a:lnTo>
                  <a:pt x="10261" y="41529"/>
                </a:lnTo>
                <a:close/>
              </a:path>
            </a:pathLst>
          </a:custGeom>
          <a:solidFill>
            <a:srgbClr val="CCCCB1"/>
          </a:solidFill>
        </p:spPr>
        <p:txBody>
          <a:bodyPr wrap="square" lIns="0" tIns="0" rIns="0" bIns="0" rtlCol="0"/>
          <a:lstStyle/>
          <a:p>
            <a:endParaRPr/>
          </a:p>
        </p:txBody>
      </p:sp>
      <p:sp>
        <p:nvSpPr>
          <p:cNvPr id="21" name="object 21"/>
          <p:cNvSpPr/>
          <p:nvPr/>
        </p:nvSpPr>
        <p:spPr>
          <a:xfrm>
            <a:off x="5221833" y="2525280"/>
            <a:ext cx="334645" cy="135255"/>
          </a:xfrm>
          <a:custGeom>
            <a:avLst/>
            <a:gdLst/>
            <a:ahLst/>
            <a:cxnLst/>
            <a:rect l="l" t="t" r="r" b="b"/>
            <a:pathLst>
              <a:path w="334645" h="135255">
                <a:moveTo>
                  <a:pt x="208406" y="135255"/>
                </a:moveTo>
                <a:lnTo>
                  <a:pt x="0" y="78536"/>
                </a:lnTo>
                <a:lnTo>
                  <a:pt x="125933" y="0"/>
                </a:lnTo>
                <a:lnTo>
                  <a:pt x="334378" y="56680"/>
                </a:lnTo>
                <a:lnTo>
                  <a:pt x="208406" y="135255"/>
                </a:lnTo>
                <a:close/>
              </a:path>
            </a:pathLst>
          </a:custGeom>
          <a:solidFill>
            <a:srgbClr val="7E7E7E"/>
          </a:solidFill>
        </p:spPr>
        <p:txBody>
          <a:bodyPr wrap="square" lIns="0" tIns="0" rIns="0" bIns="0" rtlCol="0"/>
          <a:lstStyle/>
          <a:p>
            <a:endParaRPr/>
          </a:p>
        </p:txBody>
      </p:sp>
      <p:sp>
        <p:nvSpPr>
          <p:cNvPr id="22" name="object 22"/>
          <p:cNvSpPr/>
          <p:nvPr/>
        </p:nvSpPr>
        <p:spPr>
          <a:xfrm>
            <a:off x="5221833" y="2525280"/>
            <a:ext cx="334645" cy="80645"/>
          </a:xfrm>
          <a:custGeom>
            <a:avLst/>
            <a:gdLst/>
            <a:ahLst/>
            <a:cxnLst/>
            <a:rect l="l" t="t" r="r" b="b"/>
            <a:pathLst>
              <a:path w="334645" h="80644">
                <a:moveTo>
                  <a:pt x="6730" y="80390"/>
                </a:moveTo>
                <a:lnTo>
                  <a:pt x="0" y="78536"/>
                </a:lnTo>
                <a:lnTo>
                  <a:pt x="125933" y="0"/>
                </a:lnTo>
                <a:lnTo>
                  <a:pt x="147464" y="5854"/>
                </a:lnTo>
                <a:lnTo>
                  <a:pt x="125933" y="5854"/>
                </a:lnTo>
                <a:lnTo>
                  <a:pt x="6730" y="80390"/>
                </a:lnTo>
                <a:close/>
              </a:path>
              <a:path w="334645" h="80644">
                <a:moveTo>
                  <a:pt x="327596" y="60718"/>
                </a:moveTo>
                <a:lnTo>
                  <a:pt x="125933" y="5854"/>
                </a:lnTo>
                <a:lnTo>
                  <a:pt x="147464" y="5854"/>
                </a:lnTo>
                <a:lnTo>
                  <a:pt x="334378" y="56680"/>
                </a:lnTo>
                <a:lnTo>
                  <a:pt x="327596" y="60718"/>
                </a:lnTo>
                <a:close/>
              </a:path>
            </a:pathLst>
          </a:custGeom>
          <a:solidFill>
            <a:srgbClr val="3E3E3E"/>
          </a:solidFill>
        </p:spPr>
        <p:txBody>
          <a:bodyPr wrap="square" lIns="0" tIns="0" rIns="0" bIns="0" rtlCol="0"/>
          <a:lstStyle/>
          <a:p>
            <a:endParaRPr/>
          </a:p>
        </p:txBody>
      </p:sp>
      <p:sp>
        <p:nvSpPr>
          <p:cNvPr id="23" name="object 23"/>
          <p:cNvSpPr/>
          <p:nvPr/>
        </p:nvSpPr>
        <p:spPr>
          <a:xfrm>
            <a:off x="5461673" y="2936379"/>
            <a:ext cx="256540" cy="70485"/>
          </a:xfrm>
          <a:custGeom>
            <a:avLst/>
            <a:gdLst/>
            <a:ahLst/>
            <a:cxnLst/>
            <a:rect l="l" t="t" r="r" b="b"/>
            <a:pathLst>
              <a:path w="256539" h="70485">
                <a:moveTo>
                  <a:pt x="249123" y="70434"/>
                </a:moveTo>
                <a:lnTo>
                  <a:pt x="0" y="3568"/>
                </a:lnTo>
                <a:lnTo>
                  <a:pt x="7099" y="0"/>
                </a:lnTo>
                <a:lnTo>
                  <a:pt x="256286" y="64147"/>
                </a:lnTo>
                <a:lnTo>
                  <a:pt x="249123" y="70434"/>
                </a:lnTo>
                <a:close/>
              </a:path>
            </a:pathLst>
          </a:custGeom>
          <a:solidFill>
            <a:srgbClr val="99997E"/>
          </a:solidFill>
        </p:spPr>
        <p:txBody>
          <a:bodyPr wrap="square" lIns="0" tIns="0" rIns="0" bIns="0" rtlCol="0"/>
          <a:lstStyle/>
          <a:p>
            <a:endParaRPr/>
          </a:p>
        </p:txBody>
      </p:sp>
      <p:sp>
        <p:nvSpPr>
          <p:cNvPr id="24" name="object 24"/>
          <p:cNvSpPr/>
          <p:nvPr/>
        </p:nvSpPr>
        <p:spPr>
          <a:xfrm>
            <a:off x="5468543" y="2929763"/>
            <a:ext cx="249554" cy="72390"/>
          </a:xfrm>
          <a:custGeom>
            <a:avLst/>
            <a:gdLst/>
            <a:ahLst/>
            <a:cxnLst/>
            <a:rect l="l" t="t" r="r" b="b"/>
            <a:pathLst>
              <a:path w="249554" h="72389">
                <a:moveTo>
                  <a:pt x="249415" y="72148"/>
                </a:moveTo>
                <a:lnTo>
                  <a:pt x="228" y="7950"/>
                </a:lnTo>
                <a:lnTo>
                  <a:pt x="0" y="0"/>
                </a:lnTo>
                <a:lnTo>
                  <a:pt x="249174" y="64909"/>
                </a:lnTo>
                <a:lnTo>
                  <a:pt x="249415" y="72148"/>
                </a:lnTo>
                <a:close/>
              </a:path>
            </a:pathLst>
          </a:custGeom>
          <a:solidFill>
            <a:srgbClr val="4B4B31"/>
          </a:solidFill>
        </p:spPr>
        <p:txBody>
          <a:bodyPr wrap="square" lIns="0" tIns="0" rIns="0" bIns="0" rtlCol="0"/>
          <a:lstStyle/>
          <a:p>
            <a:endParaRPr/>
          </a:p>
        </p:txBody>
      </p:sp>
      <p:sp>
        <p:nvSpPr>
          <p:cNvPr id="25" name="object 25"/>
          <p:cNvSpPr/>
          <p:nvPr/>
        </p:nvSpPr>
        <p:spPr>
          <a:xfrm>
            <a:off x="5474309" y="3093351"/>
            <a:ext cx="382879" cy="180073"/>
          </a:xfrm>
          <a:prstGeom prst="rect">
            <a:avLst/>
          </a:prstGeom>
          <a:blipFill>
            <a:blip r:embed="rId8" cstate="print"/>
            <a:stretch>
              <a:fillRect/>
            </a:stretch>
          </a:blipFill>
        </p:spPr>
        <p:txBody>
          <a:bodyPr wrap="square" lIns="0" tIns="0" rIns="0" bIns="0" rtlCol="0"/>
          <a:lstStyle/>
          <a:p>
            <a:endParaRPr/>
          </a:p>
        </p:txBody>
      </p:sp>
      <p:sp>
        <p:nvSpPr>
          <p:cNvPr id="26" name="object 26"/>
          <p:cNvSpPr/>
          <p:nvPr/>
        </p:nvSpPr>
        <p:spPr>
          <a:xfrm>
            <a:off x="5461673" y="2588196"/>
            <a:ext cx="405765" cy="165735"/>
          </a:xfrm>
          <a:custGeom>
            <a:avLst/>
            <a:gdLst/>
            <a:ahLst/>
            <a:cxnLst/>
            <a:rect l="l" t="t" r="r" b="b"/>
            <a:pathLst>
              <a:path w="405764" h="165735">
                <a:moveTo>
                  <a:pt x="249123" y="165303"/>
                </a:moveTo>
                <a:lnTo>
                  <a:pt x="0" y="98437"/>
                </a:lnTo>
                <a:lnTo>
                  <a:pt x="156540" y="0"/>
                </a:lnTo>
                <a:lnTo>
                  <a:pt x="405726" y="66865"/>
                </a:lnTo>
                <a:lnTo>
                  <a:pt x="249123" y="165303"/>
                </a:lnTo>
                <a:close/>
              </a:path>
            </a:pathLst>
          </a:custGeom>
          <a:solidFill>
            <a:srgbClr val="99997E"/>
          </a:solidFill>
        </p:spPr>
        <p:txBody>
          <a:bodyPr wrap="square" lIns="0" tIns="0" rIns="0" bIns="0" rtlCol="0"/>
          <a:lstStyle/>
          <a:p>
            <a:endParaRPr/>
          </a:p>
        </p:txBody>
      </p:sp>
      <p:sp>
        <p:nvSpPr>
          <p:cNvPr id="27" name="object 27"/>
          <p:cNvSpPr/>
          <p:nvPr/>
        </p:nvSpPr>
        <p:spPr>
          <a:xfrm>
            <a:off x="5710796" y="2655061"/>
            <a:ext cx="156845" cy="338455"/>
          </a:xfrm>
          <a:custGeom>
            <a:avLst/>
            <a:gdLst/>
            <a:ahLst/>
            <a:cxnLst/>
            <a:rect l="l" t="t" r="r" b="b"/>
            <a:pathLst>
              <a:path w="156845" h="338455">
                <a:moveTo>
                  <a:pt x="0" y="337997"/>
                </a:moveTo>
                <a:lnTo>
                  <a:pt x="0" y="98437"/>
                </a:lnTo>
                <a:lnTo>
                  <a:pt x="156603" y="0"/>
                </a:lnTo>
                <a:lnTo>
                  <a:pt x="156603" y="239547"/>
                </a:lnTo>
                <a:lnTo>
                  <a:pt x="0" y="337997"/>
                </a:lnTo>
                <a:close/>
              </a:path>
            </a:pathLst>
          </a:custGeom>
          <a:solidFill>
            <a:srgbClr val="4B4B31"/>
          </a:solidFill>
        </p:spPr>
        <p:txBody>
          <a:bodyPr wrap="square" lIns="0" tIns="0" rIns="0" bIns="0" rtlCol="0"/>
          <a:lstStyle/>
          <a:p>
            <a:endParaRPr/>
          </a:p>
        </p:txBody>
      </p:sp>
      <p:sp>
        <p:nvSpPr>
          <p:cNvPr id="28" name="object 28"/>
          <p:cNvSpPr/>
          <p:nvPr/>
        </p:nvSpPr>
        <p:spPr>
          <a:xfrm>
            <a:off x="5710796" y="2908947"/>
            <a:ext cx="156845" cy="336550"/>
          </a:xfrm>
          <a:custGeom>
            <a:avLst/>
            <a:gdLst/>
            <a:ahLst/>
            <a:cxnLst/>
            <a:rect l="l" t="t" r="r" b="b"/>
            <a:pathLst>
              <a:path w="156845" h="336550">
                <a:moveTo>
                  <a:pt x="0" y="336092"/>
                </a:moveTo>
                <a:lnTo>
                  <a:pt x="0" y="98437"/>
                </a:lnTo>
                <a:lnTo>
                  <a:pt x="156603" y="0"/>
                </a:lnTo>
                <a:lnTo>
                  <a:pt x="156603" y="237655"/>
                </a:lnTo>
                <a:lnTo>
                  <a:pt x="0" y="336092"/>
                </a:lnTo>
                <a:close/>
              </a:path>
            </a:pathLst>
          </a:custGeom>
          <a:solidFill>
            <a:srgbClr val="4B4B31"/>
          </a:solidFill>
        </p:spPr>
        <p:txBody>
          <a:bodyPr wrap="square" lIns="0" tIns="0" rIns="0" bIns="0" rtlCol="0"/>
          <a:lstStyle/>
          <a:p>
            <a:endParaRPr/>
          </a:p>
        </p:txBody>
      </p:sp>
      <p:sp>
        <p:nvSpPr>
          <p:cNvPr id="29" name="object 29"/>
          <p:cNvSpPr/>
          <p:nvPr/>
        </p:nvSpPr>
        <p:spPr>
          <a:xfrm>
            <a:off x="5710796" y="2900095"/>
            <a:ext cx="156603" cy="107060"/>
          </a:xfrm>
          <a:prstGeom prst="rect">
            <a:avLst/>
          </a:prstGeom>
          <a:blipFill>
            <a:blip r:embed="rId9" cstate="print"/>
            <a:stretch>
              <a:fillRect/>
            </a:stretch>
          </a:blipFill>
        </p:spPr>
        <p:txBody>
          <a:bodyPr wrap="square" lIns="0" tIns="0" rIns="0" bIns="0" rtlCol="0"/>
          <a:lstStyle/>
          <a:p>
            <a:endParaRPr/>
          </a:p>
        </p:txBody>
      </p:sp>
      <p:sp>
        <p:nvSpPr>
          <p:cNvPr id="30" name="object 30"/>
          <p:cNvSpPr/>
          <p:nvPr/>
        </p:nvSpPr>
        <p:spPr>
          <a:xfrm>
            <a:off x="5461673" y="2686634"/>
            <a:ext cx="249554" cy="306705"/>
          </a:xfrm>
          <a:custGeom>
            <a:avLst/>
            <a:gdLst/>
            <a:ahLst/>
            <a:cxnLst/>
            <a:rect l="l" t="t" r="r" b="b"/>
            <a:pathLst>
              <a:path w="249554" h="306705">
                <a:moveTo>
                  <a:pt x="249123" y="306082"/>
                </a:moveTo>
                <a:lnTo>
                  <a:pt x="0" y="241884"/>
                </a:lnTo>
                <a:lnTo>
                  <a:pt x="0" y="0"/>
                </a:lnTo>
                <a:lnTo>
                  <a:pt x="249123" y="66865"/>
                </a:lnTo>
                <a:lnTo>
                  <a:pt x="249123" y="306082"/>
                </a:lnTo>
                <a:close/>
              </a:path>
            </a:pathLst>
          </a:custGeom>
          <a:solidFill>
            <a:srgbClr val="E4E4CC"/>
          </a:solidFill>
        </p:spPr>
        <p:txBody>
          <a:bodyPr wrap="square" lIns="0" tIns="0" rIns="0" bIns="0" rtlCol="0"/>
          <a:lstStyle/>
          <a:p>
            <a:endParaRPr/>
          </a:p>
        </p:txBody>
      </p:sp>
      <p:sp>
        <p:nvSpPr>
          <p:cNvPr id="31" name="object 31"/>
          <p:cNvSpPr/>
          <p:nvPr/>
        </p:nvSpPr>
        <p:spPr>
          <a:xfrm>
            <a:off x="5461673" y="2940240"/>
            <a:ext cx="249554" cy="305435"/>
          </a:xfrm>
          <a:custGeom>
            <a:avLst/>
            <a:gdLst/>
            <a:ahLst/>
            <a:cxnLst/>
            <a:rect l="l" t="t" r="r" b="b"/>
            <a:pathLst>
              <a:path w="249554" h="305435">
                <a:moveTo>
                  <a:pt x="249123" y="305269"/>
                </a:moveTo>
                <a:lnTo>
                  <a:pt x="0" y="241071"/>
                </a:lnTo>
                <a:lnTo>
                  <a:pt x="0" y="0"/>
                </a:lnTo>
                <a:lnTo>
                  <a:pt x="249123" y="66865"/>
                </a:lnTo>
                <a:lnTo>
                  <a:pt x="249123" y="305269"/>
                </a:lnTo>
                <a:close/>
              </a:path>
            </a:pathLst>
          </a:custGeom>
          <a:solidFill>
            <a:srgbClr val="E4E4CC"/>
          </a:solidFill>
        </p:spPr>
        <p:txBody>
          <a:bodyPr wrap="square" lIns="0" tIns="0" rIns="0" bIns="0" rtlCol="0"/>
          <a:lstStyle/>
          <a:p>
            <a:endParaRPr/>
          </a:p>
        </p:txBody>
      </p:sp>
      <p:sp>
        <p:nvSpPr>
          <p:cNvPr id="32" name="object 32"/>
          <p:cNvSpPr/>
          <p:nvPr/>
        </p:nvSpPr>
        <p:spPr>
          <a:xfrm>
            <a:off x="5491340" y="2716301"/>
            <a:ext cx="190703" cy="269036"/>
          </a:xfrm>
          <a:prstGeom prst="rect">
            <a:avLst/>
          </a:prstGeom>
          <a:blipFill>
            <a:blip r:embed="rId10" cstate="print"/>
            <a:stretch>
              <a:fillRect/>
            </a:stretch>
          </a:blipFill>
        </p:spPr>
        <p:txBody>
          <a:bodyPr wrap="square" lIns="0" tIns="0" rIns="0" bIns="0" rtlCol="0"/>
          <a:lstStyle/>
          <a:p>
            <a:endParaRPr/>
          </a:p>
        </p:txBody>
      </p:sp>
      <p:sp>
        <p:nvSpPr>
          <p:cNvPr id="33" name="object 33"/>
          <p:cNvSpPr/>
          <p:nvPr/>
        </p:nvSpPr>
        <p:spPr>
          <a:xfrm>
            <a:off x="5474690" y="3037344"/>
            <a:ext cx="17145" cy="48260"/>
          </a:xfrm>
          <a:custGeom>
            <a:avLst/>
            <a:gdLst/>
            <a:ahLst/>
            <a:cxnLst/>
            <a:rect l="l" t="t" r="r" b="b"/>
            <a:pathLst>
              <a:path w="17145" h="48260">
                <a:moveTo>
                  <a:pt x="16891" y="47955"/>
                </a:moveTo>
                <a:lnTo>
                  <a:pt x="0" y="43624"/>
                </a:lnTo>
                <a:lnTo>
                  <a:pt x="0" y="0"/>
                </a:lnTo>
                <a:lnTo>
                  <a:pt x="16891" y="4521"/>
                </a:lnTo>
                <a:lnTo>
                  <a:pt x="16891" y="47955"/>
                </a:lnTo>
                <a:close/>
              </a:path>
            </a:pathLst>
          </a:custGeom>
          <a:solidFill>
            <a:srgbClr val="4B4B31"/>
          </a:solidFill>
        </p:spPr>
        <p:txBody>
          <a:bodyPr wrap="square" lIns="0" tIns="0" rIns="0" bIns="0" rtlCol="0"/>
          <a:lstStyle/>
          <a:p>
            <a:endParaRPr/>
          </a:p>
        </p:txBody>
      </p:sp>
      <p:sp>
        <p:nvSpPr>
          <p:cNvPr id="34" name="object 34"/>
          <p:cNvSpPr/>
          <p:nvPr/>
        </p:nvSpPr>
        <p:spPr>
          <a:xfrm>
            <a:off x="5481320" y="3039110"/>
            <a:ext cx="10795" cy="41910"/>
          </a:xfrm>
          <a:custGeom>
            <a:avLst/>
            <a:gdLst/>
            <a:ahLst/>
            <a:cxnLst/>
            <a:rect l="l" t="t" r="r" b="b"/>
            <a:pathLst>
              <a:path w="10795" h="41910">
                <a:moveTo>
                  <a:pt x="10261" y="41579"/>
                </a:moveTo>
                <a:lnTo>
                  <a:pt x="0" y="38912"/>
                </a:lnTo>
                <a:lnTo>
                  <a:pt x="0" y="0"/>
                </a:lnTo>
                <a:lnTo>
                  <a:pt x="10261" y="2755"/>
                </a:lnTo>
                <a:lnTo>
                  <a:pt x="10261" y="41579"/>
                </a:lnTo>
                <a:close/>
              </a:path>
            </a:pathLst>
          </a:custGeom>
          <a:solidFill>
            <a:srgbClr val="CCCCB1"/>
          </a:solidFill>
        </p:spPr>
        <p:txBody>
          <a:bodyPr wrap="square" lIns="0" tIns="0" rIns="0" bIns="0" rtlCol="0"/>
          <a:lstStyle/>
          <a:p>
            <a:endParaRPr/>
          </a:p>
        </p:txBody>
      </p:sp>
      <p:sp>
        <p:nvSpPr>
          <p:cNvPr id="35" name="object 35"/>
          <p:cNvSpPr/>
          <p:nvPr/>
        </p:nvSpPr>
        <p:spPr>
          <a:xfrm>
            <a:off x="5498681" y="2602052"/>
            <a:ext cx="334645" cy="135255"/>
          </a:xfrm>
          <a:custGeom>
            <a:avLst/>
            <a:gdLst/>
            <a:ahLst/>
            <a:cxnLst/>
            <a:rect l="l" t="t" r="r" b="b"/>
            <a:pathLst>
              <a:path w="334645" h="135255">
                <a:moveTo>
                  <a:pt x="208445" y="135255"/>
                </a:moveTo>
                <a:lnTo>
                  <a:pt x="0" y="78587"/>
                </a:lnTo>
                <a:lnTo>
                  <a:pt x="125971" y="0"/>
                </a:lnTo>
                <a:lnTo>
                  <a:pt x="334378" y="56718"/>
                </a:lnTo>
                <a:lnTo>
                  <a:pt x="208445" y="135255"/>
                </a:lnTo>
                <a:close/>
              </a:path>
            </a:pathLst>
          </a:custGeom>
          <a:solidFill>
            <a:srgbClr val="7E7E7E"/>
          </a:solidFill>
        </p:spPr>
        <p:txBody>
          <a:bodyPr wrap="square" lIns="0" tIns="0" rIns="0" bIns="0" rtlCol="0"/>
          <a:lstStyle/>
          <a:p>
            <a:endParaRPr/>
          </a:p>
        </p:txBody>
      </p:sp>
      <p:sp>
        <p:nvSpPr>
          <p:cNvPr id="36" name="object 36"/>
          <p:cNvSpPr/>
          <p:nvPr/>
        </p:nvSpPr>
        <p:spPr>
          <a:xfrm>
            <a:off x="5498681" y="2602052"/>
            <a:ext cx="334645" cy="80645"/>
          </a:xfrm>
          <a:custGeom>
            <a:avLst/>
            <a:gdLst/>
            <a:ahLst/>
            <a:cxnLst/>
            <a:rect l="l" t="t" r="r" b="b"/>
            <a:pathLst>
              <a:path w="334645" h="80644">
                <a:moveTo>
                  <a:pt x="6781" y="80391"/>
                </a:moveTo>
                <a:lnTo>
                  <a:pt x="0" y="78587"/>
                </a:lnTo>
                <a:lnTo>
                  <a:pt x="125971" y="0"/>
                </a:lnTo>
                <a:lnTo>
                  <a:pt x="147483" y="5854"/>
                </a:lnTo>
                <a:lnTo>
                  <a:pt x="125971" y="5854"/>
                </a:lnTo>
                <a:lnTo>
                  <a:pt x="6781" y="80391"/>
                </a:lnTo>
                <a:close/>
              </a:path>
              <a:path w="334645" h="80644">
                <a:moveTo>
                  <a:pt x="327647" y="60718"/>
                </a:moveTo>
                <a:lnTo>
                  <a:pt x="125971" y="5854"/>
                </a:lnTo>
                <a:lnTo>
                  <a:pt x="147483" y="5854"/>
                </a:lnTo>
                <a:lnTo>
                  <a:pt x="334378" y="56718"/>
                </a:lnTo>
                <a:lnTo>
                  <a:pt x="327647" y="60718"/>
                </a:lnTo>
                <a:close/>
              </a:path>
            </a:pathLst>
          </a:custGeom>
          <a:solidFill>
            <a:srgbClr val="3E3E3E"/>
          </a:solidFill>
        </p:spPr>
        <p:txBody>
          <a:bodyPr wrap="square" lIns="0" tIns="0" rIns="0" bIns="0" rtlCol="0"/>
          <a:lstStyle/>
          <a:p>
            <a:endParaRPr/>
          </a:p>
        </p:txBody>
      </p:sp>
      <p:sp>
        <p:nvSpPr>
          <p:cNvPr id="37" name="object 37"/>
          <p:cNvSpPr/>
          <p:nvPr/>
        </p:nvSpPr>
        <p:spPr>
          <a:xfrm>
            <a:off x="5489447" y="1063752"/>
            <a:ext cx="381000" cy="355091"/>
          </a:xfrm>
          <a:prstGeom prst="rect">
            <a:avLst/>
          </a:prstGeom>
          <a:blipFill>
            <a:blip r:embed="rId3" cstate="print"/>
            <a:stretch>
              <a:fillRect/>
            </a:stretch>
          </a:blipFill>
        </p:spPr>
        <p:txBody>
          <a:bodyPr wrap="square" lIns="0" tIns="0" rIns="0" bIns="0" rtlCol="0"/>
          <a:lstStyle/>
          <a:p>
            <a:endParaRPr/>
          </a:p>
        </p:txBody>
      </p:sp>
      <p:sp>
        <p:nvSpPr>
          <p:cNvPr id="38" name="object 38"/>
          <p:cNvSpPr/>
          <p:nvPr/>
        </p:nvSpPr>
        <p:spPr>
          <a:xfrm>
            <a:off x="7394447" y="4035552"/>
            <a:ext cx="381000" cy="355092"/>
          </a:xfrm>
          <a:prstGeom prst="rect">
            <a:avLst/>
          </a:prstGeom>
          <a:blipFill>
            <a:blip r:embed="rId3" cstate="print"/>
            <a:stretch>
              <a:fillRect/>
            </a:stretch>
          </a:blipFill>
        </p:spPr>
        <p:txBody>
          <a:bodyPr wrap="square" lIns="0" tIns="0" rIns="0" bIns="0" rtlCol="0"/>
          <a:lstStyle/>
          <a:p>
            <a:endParaRPr/>
          </a:p>
        </p:txBody>
      </p:sp>
      <p:sp>
        <p:nvSpPr>
          <p:cNvPr id="39" name="object 39"/>
          <p:cNvSpPr/>
          <p:nvPr/>
        </p:nvSpPr>
        <p:spPr>
          <a:xfrm>
            <a:off x="2822448" y="3044951"/>
            <a:ext cx="381000" cy="355091"/>
          </a:xfrm>
          <a:prstGeom prst="rect">
            <a:avLst/>
          </a:prstGeom>
          <a:blipFill>
            <a:blip r:embed="rId3" cstate="print"/>
            <a:stretch>
              <a:fillRect/>
            </a:stretch>
          </a:blipFill>
        </p:spPr>
        <p:txBody>
          <a:bodyPr wrap="square" lIns="0" tIns="0" rIns="0" bIns="0" rtlCol="0"/>
          <a:lstStyle/>
          <a:p>
            <a:endParaRPr/>
          </a:p>
        </p:txBody>
      </p:sp>
      <p:sp>
        <p:nvSpPr>
          <p:cNvPr id="40" name="object 40"/>
          <p:cNvSpPr/>
          <p:nvPr/>
        </p:nvSpPr>
        <p:spPr>
          <a:xfrm>
            <a:off x="7318247" y="4426077"/>
            <a:ext cx="295275" cy="276225"/>
          </a:xfrm>
          <a:prstGeom prst="rect">
            <a:avLst/>
          </a:prstGeom>
          <a:blipFill>
            <a:blip r:embed="rId2" cstate="print"/>
            <a:stretch>
              <a:fillRect/>
            </a:stretch>
          </a:blipFill>
        </p:spPr>
        <p:txBody>
          <a:bodyPr wrap="square" lIns="0" tIns="0" rIns="0" bIns="0" rtlCol="0"/>
          <a:lstStyle/>
          <a:p>
            <a:endParaRPr/>
          </a:p>
        </p:txBody>
      </p:sp>
      <p:sp>
        <p:nvSpPr>
          <p:cNvPr id="41" name="object 41"/>
          <p:cNvSpPr/>
          <p:nvPr/>
        </p:nvSpPr>
        <p:spPr>
          <a:xfrm>
            <a:off x="7470647" y="4416552"/>
            <a:ext cx="304800" cy="304800"/>
          </a:xfrm>
          <a:prstGeom prst="rect">
            <a:avLst/>
          </a:prstGeom>
          <a:blipFill>
            <a:blip r:embed="rId4" cstate="print"/>
            <a:stretch>
              <a:fillRect/>
            </a:stretch>
          </a:blipFill>
        </p:spPr>
        <p:txBody>
          <a:bodyPr wrap="square" lIns="0" tIns="0" rIns="0" bIns="0" rtlCol="0"/>
          <a:lstStyle/>
          <a:p>
            <a:endParaRPr/>
          </a:p>
        </p:txBody>
      </p:sp>
      <p:sp>
        <p:nvSpPr>
          <p:cNvPr id="42" name="object 42"/>
          <p:cNvSpPr/>
          <p:nvPr/>
        </p:nvSpPr>
        <p:spPr>
          <a:xfrm>
            <a:off x="7623047" y="4416552"/>
            <a:ext cx="304800" cy="304800"/>
          </a:xfrm>
          <a:prstGeom prst="rect">
            <a:avLst/>
          </a:prstGeom>
          <a:blipFill>
            <a:blip r:embed="rId4" cstate="print"/>
            <a:stretch>
              <a:fillRect/>
            </a:stretch>
          </a:blipFill>
        </p:spPr>
        <p:txBody>
          <a:bodyPr wrap="square" lIns="0" tIns="0" rIns="0" bIns="0" rtlCol="0"/>
          <a:lstStyle/>
          <a:p>
            <a:endParaRPr/>
          </a:p>
        </p:txBody>
      </p:sp>
      <p:sp>
        <p:nvSpPr>
          <p:cNvPr id="43" name="object 43"/>
          <p:cNvSpPr/>
          <p:nvPr/>
        </p:nvSpPr>
        <p:spPr>
          <a:xfrm>
            <a:off x="2441448" y="3435477"/>
            <a:ext cx="295275" cy="276225"/>
          </a:xfrm>
          <a:prstGeom prst="rect">
            <a:avLst/>
          </a:prstGeom>
          <a:blipFill>
            <a:blip r:embed="rId2" cstate="print"/>
            <a:stretch>
              <a:fillRect/>
            </a:stretch>
          </a:blipFill>
        </p:spPr>
        <p:txBody>
          <a:bodyPr wrap="square" lIns="0" tIns="0" rIns="0" bIns="0" rtlCol="0"/>
          <a:lstStyle/>
          <a:p>
            <a:endParaRPr/>
          </a:p>
        </p:txBody>
      </p:sp>
      <p:sp>
        <p:nvSpPr>
          <p:cNvPr id="44" name="object 44"/>
          <p:cNvSpPr/>
          <p:nvPr/>
        </p:nvSpPr>
        <p:spPr>
          <a:xfrm>
            <a:off x="2593848" y="3425952"/>
            <a:ext cx="304800" cy="304800"/>
          </a:xfrm>
          <a:prstGeom prst="rect">
            <a:avLst/>
          </a:prstGeom>
          <a:blipFill>
            <a:blip r:embed="rId4" cstate="print"/>
            <a:stretch>
              <a:fillRect/>
            </a:stretch>
          </a:blipFill>
        </p:spPr>
        <p:txBody>
          <a:bodyPr wrap="square" lIns="0" tIns="0" rIns="0" bIns="0" rtlCol="0"/>
          <a:lstStyle/>
          <a:p>
            <a:endParaRPr/>
          </a:p>
        </p:txBody>
      </p:sp>
      <p:sp>
        <p:nvSpPr>
          <p:cNvPr id="45" name="object 45"/>
          <p:cNvSpPr/>
          <p:nvPr/>
        </p:nvSpPr>
        <p:spPr>
          <a:xfrm>
            <a:off x="2746248" y="3425952"/>
            <a:ext cx="304800" cy="304800"/>
          </a:xfrm>
          <a:prstGeom prst="rect">
            <a:avLst/>
          </a:prstGeom>
          <a:blipFill>
            <a:blip r:embed="rId4" cstate="print"/>
            <a:stretch>
              <a:fillRect/>
            </a:stretch>
          </a:blipFill>
        </p:spPr>
        <p:txBody>
          <a:bodyPr wrap="square" lIns="0" tIns="0" rIns="0" bIns="0" rtlCol="0"/>
          <a:lstStyle/>
          <a:p>
            <a:endParaRPr/>
          </a:p>
        </p:txBody>
      </p:sp>
      <p:sp>
        <p:nvSpPr>
          <p:cNvPr id="46" name="object 46"/>
          <p:cNvSpPr/>
          <p:nvPr/>
        </p:nvSpPr>
        <p:spPr>
          <a:xfrm>
            <a:off x="2898648" y="3425952"/>
            <a:ext cx="304800" cy="304800"/>
          </a:xfrm>
          <a:prstGeom prst="rect">
            <a:avLst/>
          </a:prstGeom>
          <a:blipFill>
            <a:blip r:embed="rId4" cstate="print"/>
            <a:stretch>
              <a:fillRect/>
            </a:stretch>
          </a:blipFill>
        </p:spPr>
        <p:txBody>
          <a:bodyPr wrap="square" lIns="0" tIns="0" rIns="0" bIns="0" rtlCol="0"/>
          <a:lstStyle/>
          <a:p>
            <a:endParaRPr/>
          </a:p>
        </p:txBody>
      </p:sp>
      <p:sp>
        <p:nvSpPr>
          <p:cNvPr id="47" name="object 47"/>
          <p:cNvSpPr/>
          <p:nvPr/>
        </p:nvSpPr>
        <p:spPr>
          <a:xfrm>
            <a:off x="3051048" y="3425952"/>
            <a:ext cx="304800" cy="304800"/>
          </a:xfrm>
          <a:prstGeom prst="rect">
            <a:avLst/>
          </a:prstGeom>
          <a:blipFill>
            <a:blip r:embed="rId4" cstate="print"/>
            <a:stretch>
              <a:fillRect/>
            </a:stretch>
          </a:blipFill>
        </p:spPr>
        <p:txBody>
          <a:bodyPr wrap="square" lIns="0" tIns="0" rIns="0" bIns="0" rtlCol="0"/>
          <a:lstStyle/>
          <a:p>
            <a:endParaRPr/>
          </a:p>
        </p:txBody>
      </p:sp>
      <p:sp>
        <p:nvSpPr>
          <p:cNvPr id="48" name="object 48"/>
          <p:cNvSpPr/>
          <p:nvPr/>
        </p:nvSpPr>
        <p:spPr>
          <a:xfrm>
            <a:off x="3203448" y="3425952"/>
            <a:ext cx="304800" cy="304800"/>
          </a:xfrm>
          <a:prstGeom prst="rect">
            <a:avLst/>
          </a:prstGeom>
          <a:blipFill>
            <a:blip r:embed="rId4" cstate="print"/>
            <a:stretch>
              <a:fillRect/>
            </a:stretch>
          </a:blipFill>
        </p:spPr>
        <p:txBody>
          <a:bodyPr wrap="square" lIns="0" tIns="0" rIns="0" bIns="0" rtlCol="0"/>
          <a:lstStyle/>
          <a:p>
            <a:endParaRPr/>
          </a:p>
        </p:txBody>
      </p:sp>
      <p:sp>
        <p:nvSpPr>
          <p:cNvPr id="49" name="object 49"/>
          <p:cNvSpPr/>
          <p:nvPr/>
        </p:nvSpPr>
        <p:spPr>
          <a:xfrm>
            <a:off x="5489447" y="1454277"/>
            <a:ext cx="295275" cy="276225"/>
          </a:xfrm>
          <a:prstGeom prst="rect">
            <a:avLst/>
          </a:prstGeom>
          <a:blipFill>
            <a:blip r:embed="rId2" cstate="print"/>
            <a:stretch>
              <a:fillRect/>
            </a:stretch>
          </a:blipFill>
        </p:spPr>
        <p:txBody>
          <a:bodyPr wrap="square" lIns="0" tIns="0" rIns="0" bIns="0" rtlCol="0"/>
          <a:lstStyle/>
          <a:p>
            <a:endParaRPr/>
          </a:p>
        </p:txBody>
      </p:sp>
      <p:sp>
        <p:nvSpPr>
          <p:cNvPr id="50" name="object 50"/>
          <p:cNvSpPr/>
          <p:nvPr/>
        </p:nvSpPr>
        <p:spPr>
          <a:xfrm>
            <a:off x="5641847" y="1444752"/>
            <a:ext cx="304800" cy="304800"/>
          </a:xfrm>
          <a:prstGeom prst="rect">
            <a:avLst/>
          </a:prstGeom>
          <a:blipFill>
            <a:blip r:embed="rId4" cstate="print"/>
            <a:stretch>
              <a:fillRect/>
            </a:stretch>
          </a:blipFill>
        </p:spPr>
        <p:txBody>
          <a:bodyPr wrap="square" lIns="0" tIns="0" rIns="0" bIns="0" rtlCol="0"/>
          <a:lstStyle/>
          <a:p>
            <a:endParaRPr/>
          </a:p>
        </p:txBody>
      </p:sp>
      <p:sp>
        <p:nvSpPr>
          <p:cNvPr id="51" name="object 51"/>
          <p:cNvSpPr/>
          <p:nvPr/>
        </p:nvSpPr>
        <p:spPr>
          <a:xfrm>
            <a:off x="7242047" y="2282951"/>
            <a:ext cx="381000" cy="355091"/>
          </a:xfrm>
          <a:prstGeom prst="rect">
            <a:avLst/>
          </a:prstGeom>
          <a:blipFill>
            <a:blip r:embed="rId3" cstate="print"/>
            <a:stretch>
              <a:fillRect/>
            </a:stretch>
          </a:blipFill>
        </p:spPr>
        <p:txBody>
          <a:bodyPr wrap="square" lIns="0" tIns="0" rIns="0" bIns="0" rtlCol="0"/>
          <a:lstStyle/>
          <a:p>
            <a:endParaRPr/>
          </a:p>
        </p:txBody>
      </p:sp>
      <p:sp>
        <p:nvSpPr>
          <p:cNvPr id="52" name="object 52"/>
          <p:cNvSpPr/>
          <p:nvPr/>
        </p:nvSpPr>
        <p:spPr>
          <a:xfrm>
            <a:off x="7394447" y="2673476"/>
            <a:ext cx="295275" cy="276225"/>
          </a:xfrm>
          <a:prstGeom prst="rect">
            <a:avLst/>
          </a:prstGeom>
          <a:blipFill>
            <a:blip r:embed="rId2" cstate="print"/>
            <a:stretch>
              <a:fillRect/>
            </a:stretch>
          </a:blipFill>
        </p:spPr>
        <p:txBody>
          <a:bodyPr wrap="square" lIns="0" tIns="0" rIns="0" bIns="0" rtlCol="0"/>
          <a:lstStyle/>
          <a:p>
            <a:endParaRPr/>
          </a:p>
        </p:txBody>
      </p:sp>
      <p:sp>
        <p:nvSpPr>
          <p:cNvPr id="53" name="object 53"/>
          <p:cNvSpPr txBox="1"/>
          <p:nvPr/>
        </p:nvSpPr>
        <p:spPr>
          <a:xfrm>
            <a:off x="5431790" y="3310572"/>
            <a:ext cx="920115" cy="240029"/>
          </a:xfrm>
          <a:prstGeom prst="rect">
            <a:avLst/>
          </a:prstGeom>
        </p:spPr>
        <p:txBody>
          <a:bodyPr vert="horz" wrap="square" lIns="0" tIns="13335" rIns="0" bIns="0" rtlCol="0">
            <a:spAutoFit/>
          </a:bodyPr>
          <a:lstStyle/>
          <a:p>
            <a:pPr marL="12700">
              <a:lnSpc>
                <a:spcPct val="100000"/>
              </a:lnSpc>
              <a:spcBef>
                <a:spcPts val="105"/>
              </a:spcBef>
            </a:pPr>
            <a:r>
              <a:rPr sz="1400" b="1" dirty="0">
                <a:latin typeface="宋体" panose="02010600030101010101" pitchFamily="2" charset="-122"/>
                <a:cs typeface="宋体" panose="02010600030101010101" pitchFamily="2" charset="-122"/>
              </a:rPr>
              <a:t>目录服务</a:t>
            </a:r>
            <a:r>
              <a:rPr sz="1400" b="1" spc="-5" dirty="0">
                <a:latin typeface="宋体" panose="02010600030101010101" pitchFamily="2" charset="-122"/>
                <a:cs typeface="宋体" panose="02010600030101010101" pitchFamily="2" charset="-122"/>
              </a:rPr>
              <a:t>器</a:t>
            </a:r>
            <a:endParaRPr sz="1400">
              <a:latin typeface="宋体" panose="02010600030101010101" pitchFamily="2" charset="-122"/>
              <a:cs typeface="宋体" panose="02010600030101010101" pitchFamily="2" charset="-122"/>
            </a:endParaRPr>
          </a:p>
        </p:txBody>
      </p:sp>
      <p:sp>
        <p:nvSpPr>
          <p:cNvPr id="54" name="object 54"/>
          <p:cNvSpPr txBox="1"/>
          <p:nvPr/>
        </p:nvSpPr>
        <p:spPr>
          <a:xfrm>
            <a:off x="4296067" y="3691521"/>
            <a:ext cx="382905" cy="240029"/>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996600"/>
                </a:solidFill>
                <a:latin typeface="宋体" panose="02010600030101010101" pitchFamily="2" charset="-122"/>
                <a:cs typeface="宋体" panose="02010600030101010101" pitchFamily="2" charset="-122"/>
              </a:rPr>
              <a:t>下</a:t>
            </a:r>
            <a:r>
              <a:rPr sz="1400" b="1" spc="-5" dirty="0">
                <a:solidFill>
                  <a:srgbClr val="996600"/>
                </a:solidFill>
                <a:latin typeface="宋体" panose="02010600030101010101" pitchFamily="2" charset="-122"/>
                <a:cs typeface="宋体" panose="02010600030101010101" pitchFamily="2" charset="-122"/>
              </a:rPr>
              <a:t>载</a:t>
            </a:r>
            <a:endParaRPr sz="1400">
              <a:latin typeface="宋体" panose="02010600030101010101" pitchFamily="2" charset="-122"/>
              <a:cs typeface="宋体" panose="02010600030101010101" pitchFamily="2" charset="-122"/>
            </a:endParaRPr>
          </a:p>
        </p:txBody>
      </p:sp>
      <p:sp>
        <p:nvSpPr>
          <p:cNvPr id="55" name="object 55"/>
          <p:cNvSpPr/>
          <p:nvPr/>
        </p:nvSpPr>
        <p:spPr>
          <a:xfrm>
            <a:off x="3279775" y="3349625"/>
            <a:ext cx="1676400" cy="1066800"/>
          </a:xfrm>
          <a:custGeom>
            <a:avLst/>
            <a:gdLst/>
            <a:ahLst/>
            <a:cxnLst/>
            <a:rect l="l" t="t" r="r" b="b"/>
            <a:pathLst>
              <a:path w="1676400" h="1066800">
                <a:moveTo>
                  <a:pt x="65747" y="109575"/>
                </a:moveTo>
                <a:lnTo>
                  <a:pt x="0" y="0"/>
                </a:lnTo>
                <a:lnTo>
                  <a:pt x="127114" y="13144"/>
                </a:lnTo>
                <a:lnTo>
                  <a:pt x="116421" y="29946"/>
                </a:lnTo>
                <a:lnTo>
                  <a:pt x="82550" y="29946"/>
                </a:lnTo>
                <a:lnTo>
                  <a:pt x="62090" y="62090"/>
                </a:lnTo>
                <a:lnTo>
                  <a:pt x="86201" y="77434"/>
                </a:lnTo>
                <a:lnTo>
                  <a:pt x="65747" y="109575"/>
                </a:lnTo>
                <a:close/>
              </a:path>
              <a:path w="1676400" h="1066800">
                <a:moveTo>
                  <a:pt x="86201" y="77434"/>
                </a:moveTo>
                <a:lnTo>
                  <a:pt x="62090" y="62090"/>
                </a:lnTo>
                <a:lnTo>
                  <a:pt x="82550" y="29946"/>
                </a:lnTo>
                <a:lnTo>
                  <a:pt x="106658" y="45288"/>
                </a:lnTo>
                <a:lnTo>
                  <a:pt x="86201" y="77434"/>
                </a:lnTo>
                <a:close/>
              </a:path>
              <a:path w="1676400" h="1066800">
                <a:moveTo>
                  <a:pt x="106658" y="45288"/>
                </a:moveTo>
                <a:lnTo>
                  <a:pt x="82550" y="29946"/>
                </a:lnTo>
                <a:lnTo>
                  <a:pt x="116421" y="29946"/>
                </a:lnTo>
                <a:lnTo>
                  <a:pt x="106658" y="45288"/>
                </a:lnTo>
                <a:close/>
              </a:path>
              <a:path w="1676400" h="1066800">
                <a:moveTo>
                  <a:pt x="1569741" y="1021511"/>
                </a:moveTo>
                <a:lnTo>
                  <a:pt x="86201" y="77434"/>
                </a:lnTo>
                <a:lnTo>
                  <a:pt x="106658" y="45288"/>
                </a:lnTo>
                <a:lnTo>
                  <a:pt x="1590198" y="989365"/>
                </a:lnTo>
                <a:lnTo>
                  <a:pt x="1569741" y="1021511"/>
                </a:lnTo>
                <a:close/>
              </a:path>
              <a:path w="1676400" h="1066800">
                <a:moveTo>
                  <a:pt x="1658431" y="1036853"/>
                </a:moveTo>
                <a:lnTo>
                  <a:pt x="1593850" y="1036853"/>
                </a:lnTo>
                <a:lnTo>
                  <a:pt x="1614309" y="1004709"/>
                </a:lnTo>
                <a:lnTo>
                  <a:pt x="1590198" y="989365"/>
                </a:lnTo>
                <a:lnTo>
                  <a:pt x="1610652" y="957224"/>
                </a:lnTo>
                <a:lnTo>
                  <a:pt x="1658431" y="1036853"/>
                </a:lnTo>
                <a:close/>
              </a:path>
              <a:path w="1676400" h="1066800">
                <a:moveTo>
                  <a:pt x="1593850" y="1036853"/>
                </a:moveTo>
                <a:lnTo>
                  <a:pt x="1569741" y="1021511"/>
                </a:lnTo>
                <a:lnTo>
                  <a:pt x="1590198" y="989365"/>
                </a:lnTo>
                <a:lnTo>
                  <a:pt x="1614309" y="1004709"/>
                </a:lnTo>
                <a:lnTo>
                  <a:pt x="1593850" y="1036853"/>
                </a:lnTo>
                <a:close/>
              </a:path>
              <a:path w="1676400" h="1066800">
                <a:moveTo>
                  <a:pt x="1676400" y="1066800"/>
                </a:moveTo>
                <a:lnTo>
                  <a:pt x="1549285" y="1053655"/>
                </a:lnTo>
                <a:lnTo>
                  <a:pt x="1569741" y="1021511"/>
                </a:lnTo>
                <a:lnTo>
                  <a:pt x="1593850" y="1036853"/>
                </a:lnTo>
                <a:lnTo>
                  <a:pt x="1658431" y="1036853"/>
                </a:lnTo>
                <a:lnTo>
                  <a:pt x="1676400" y="1066800"/>
                </a:lnTo>
                <a:close/>
              </a:path>
            </a:pathLst>
          </a:custGeom>
          <a:solidFill>
            <a:srgbClr val="AEBE39"/>
          </a:solidFill>
        </p:spPr>
        <p:txBody>
          <a:bodyPr wrap="square" lIns="0" tIns="0" rIns="0" bIns="0" rtlCol="0"/>
          <a:lstStyle/>
          <a:p>
            <a:endParaRPr/>
          </a:p>
        </p:txBody>
      </p:sp>
      <p:sp>
        <p:nvSpPr>
          <p:cNvPr id="56" name="object 56"/>
          <p:cNvSpPr txBox="1"/>
          <p:nvPr/>
        </p:nvSpPr>
        <p:spPr>
          <a:xfrm>
            <a:off x="2569845" y="3677920"/>
            <a:ext cx="570865" cy="453390"/>
          </a:xfrm>
          <a:prstGeom prst="rect">
            <a:avLst/>
          </a:prstGeom>
        </p:spPr>
        <p:txBody>
          <a:bodyPr vert="horz" wrap="square" lIns="0" tIns="13335" rIns="0" bIns="0" rtlCol="0">
            <a:spAutoFit/>
          </a:bodyPr>
          <a:lstStyle/>
          <a:p>
            <a:pPr marL="12700" marR="5080" indent="208280">
              <a:lnSpc>
                <a:spcPct val="100000"/>
              </a:lnSpc>
              <a:spcBef>
                <a:spcPts val="105"/>
              </a:spcBef>
            </a:pPr>
            <a:r>
              <a:rPr sz="1400" b="1" dirty="0">
                <a:latin typeface="Arial" panose="020B0604020202020204"/>
                <a:cs typeface="Arial" panose="020B0604020202020204"/>
              </a:rPr>
              <a:t>B  </a:t>
            </a:r>
            <a:r>
              <a:rPr sz="1400" b="1" spc="-5" dirty="0">
                <a:latin typeface="Arial" panose="020B0604020202020204"/>
                <a:cs typeface="Arial" panose="020B0604020202020204"/>
              </a:rPr>
              <a:t>4.3.2.</a:t>
            </a:r>
            <a:r>
              <a:rPr sz="1400" b="1" dirty="0">
                <a:latin typeface="Arial" panose="020B0604020202020204"/>
                <a:cs typeface="Arial" panose="020B0604020202020204"/>
              </a:rPr>
              <a:t>1</a:t>
            </a:r>
            <a:endParaRPr sz="1400">
              <a:latin typeface="Arial" panose="020B0604020202020204"/>
              <a:cs typeface="Arial" panose="020B0604020202020204"/>
            </a:endParaRPr>
          </a:p>
        </p:txBody>
      </p:sp>
      <p:sp>
        <p:nvSpPr>
          <p:cNvPr id="57" name="object 57"/>
          <p:cNvSpPr/>
          <p:nvPr/>
        </p:nvSpPr>
        <p:spPr>
          <a:xfrm>
            <a:off x="1908048" y="5407152"/>
            <a:ext cx="5943600" cy="685800"/>
          </a:xfrm>
          <a:custGeom>
            <a:avLst/>
            <a:gdLst/>
            <a:ahLst/>
            <a:cxnLst/>
            <a:rect l="l" t="t" r="r" b="b"/>
            <a:pathLst>
              <a:path w="5943600" h="685800">
                <a:moveTo>
                  <a:pt x="0" y="0"/>
                </a:moveTo>
                <a:lnTo>
                  <a:pt x="5943600" y="0"/>
                </a:lnTo>
                <a:lnTo>
                  <a:pt x="5943600" y="685800"/>
                </a:lnTo>
                <a:lnTo>
                  <a:pt x="0" y="685800"/>
                </a:lnTo>
                <a:lnTo>
                  <a:pt x="0" y="0"/>
                </a:lnTo>
                <a:close/>
              </a:path>
            </a:pathLst>
          </a:custGeom>
          <a:solidFill>
            <a:srgbClr val="CC9900"/>
          </a:solidFill>
        </p:spPr>
        <p:txBody>
          <a:bodyPr wrap="square" lIns="0" tIns="0" rIns="0" bIns="0" rtlCol="0"/>
          <a:lstStyle/>
          <a:p>
            <a:endParaRPr/>
          </a:p>
        </p:txBody>
      </p:sp>
      <p:sp>
        <p:nvSpPr>
          <p:cNvPr id="58" name="object 58"/>
          <p:cNvSpPr/>
          <p:nvPr/>
        </p:nvSpPr>
        <p:spPr>
          <a:xfrm>
            <a:off x="1903412" y="5402262"/>
            <a:ext cx="5953125" cy="695325"/>
          </a:xfrm>
          <a:custGeom>
            <a:avLst/>
            <a:gdLst/>
            <a:ahLst/>
            <a:cxnLst/>
            <a:rect l="l" t="t" r="r" b="b"/>
            <a:pathLst>
              <a:path w="5953125" h="695325">
                <a:moveTo>
                  <a:pt x="5953125" y="695325"/>
                </a:moveTo>
                <a:lnTo>
                  <a:pt x="0" y="695325"/>
                </a:lnTo>
                <a:lnTo>
                  <a:pt x="0" y="0"/>
                </a:lnTo>
                <a:lnTo>
                  <a:pt x="5953125" y="0"/>
                </a:lnTo>
                <a:lnTo>
                  <a:pt x="5953125" y="4762"/>
                </a:lnTo>
                <a:lnTo>
                  <a:pt x="9525" y="4762"/>
                </a:lnTo>
                <a:lnTo>
                  <a:pt x="4762" y="9525"/>
                </a:lnTo>
                <a:lnTo>
                  <a:pt x="9525" y="9525"/>
                </a:lnTo>
                <a:lnTo>
                  <a:pt x="9525" y="685800"/>
                </a:lnTo>
                <a:lnTo>
                  <a:pt x="4762" y="685800"/>
                </a:lnTo>
                <a:lnTo>
                  <a:pt x="9525" y="690562"/>
                </a:lnTo>
                <a:lnTo>
                  <a:pt x="5953125" y="690562"/>
                </a:lnTo>
                <a:lnTo>
                  <a:pt x="5953125" y="695325"/>
                </a:lnTo>
                <a:close/>
              </a:path>
              <a:path w="5953125" h="695325">
                <a:moveTo>
                  <a:pt x="9525" y="9525"/>
                </a:moveTo>
                <a:lnTo>
                  <a:pt x="4762" y="9525"/>
                </a:lnTo>
                <a:lnTo>
                  <a:pt x="9525" y="4762"/>
                </a:lnTo>
                <a:lnTo>
                  <a:pt x="9525" y="9525"/>
                </a:lnTo>
                <a:close/>
              </a:path>
              <a:path w="5953125" h="695325">
                <a:moveTo>
                  <a:pt x="5943600" y="9525"/>
                </a:moveTo>
                <a:lnTo>
                  <a:pt x="9525" y="9525"/>
                </a:lnTo>
                <a:lnTo>
                  <a:pt x="9525" y="4762"/>
                </a:lnTo>
                <a:lnTo>
                  <a:pt x="5943600" y="4762"/>
                </a:lnTo>
                <a:lnTo>
                  <a:pt x="5943600" y="9525"/>
                </a:lnTo>
                <a:close/>
              </a:path>
              <a:path w="5953125" h="695325">
                <a:moveTo>
                  <a:pt x="5943600" y="690562"/>
                </a:moveTo>
                <a:lnTo>
                  <a:pt x="5943600" y="4762"/>
                </a:lnTo>
                <a:lnTo>
                  <a:pt x="5948362" y="9525"/>
                </a:lnTo>
                <a:lnTo>
                  <a:pt x="5953125" y="9525"/>
                </a:lnTo>
                <a:lnTo>
                  <a:pt x="5953125" y="685800"/>
                </a:lnTo>
                <a:lnTo>
                  <a:pt x="5948362" y="685800"/>
                </a:lnTo>
                <a:lnTo>
                  <a:pt x="5943600" y="690562"/>
                </a:lnTo>
                <a:close/>
              </a:path>
              <a:path w="5953125" h="695325">
                <a:moveTo>
                  <a:pt x="5953125" y="9525"/>
                </a:moveTo>
                <a:lnTo>
                  <a:pt x="5948362" y="9525"/>
                </a:lnTo>
                <a:lnTo>
                  <a:pt x="5943600" y="4762"/>
                </a:lnTo>
                <a:lnTo>
                  <a:pt x="5953125" y="4762"/>
                </a:lnTo>
                <a:lnTo>
                  <a:pt x="5953125" y="9525"/>
                </a:lnTo>
                <a:close/>
              </a:path>
              <a:path w="5953125" h="695325">
                <a:moveTo>
                  <a:pt x="9525" y="690562"/>
                </a:moveTo>
                <a:lnTo>
                  <a:pt x="4762" y="685800"/>
                </a:lnTo>
                <a:lnTo>
                  <a:pt x="9525" y="685800"/>
                </a:lnTo>
                <a:lnTo>
                  <a:pt x="9525" y="690562"/>
                </a:lnTo>
                <a:close/>
              </a:path>
              <a:path w="5953125" h="695325">
                <a:moveTo>
                  <a:pt x="5943600" y="690562"/>
                </a:moveTo>
                <a:lnTo>
                  <a:pt x="9525" y="690562"/>
                </a:lnTo>
                <a:lnTo>
                  <a:pt x="9525" y="685800"/>
                </a:lnTo>
                <a:lnTo>
                  <a:pt x="5943600" y="685800"/>
                </a:lnTo>
                <a:lnTo>
                  <a:pt x="5943600" y="690562"/>
                </a:lnTo>
                <a:close/>
              </a:path>
              <a:path w="5953125" h="695325">
                <a:moveTo>
                  <a:pt x="5953125" y="690562"/>
                </a:moveTo>
                <a:lnTo>
                  <a:pt x="5943600" y="690562"/>
                </a:lnTo>
                <a:lnTo>
                  <a:pt x="5948362" y="685800"/>
                </a:lnTo>
                <a:lnTo>
                  <a:pt x="5953125" y="685800"/>
                </a:lnTo>
                <a:lnTo>
                  <a:pt x="5953125" y="690562"/>
                </a:lnTo>
                <a:close/>
              </a:path>
            </a:pathLst>
          </a:custGeom>
          <a:solidFill>
            <a:srgbClr val="000000"/>
          </a:solidFill>
        </p:spPr>
        <p:txBody>
          <a:bodyPr wrap="square" lIns="0" tIns="0" rIns="0" bIns="0" rtlCol="0"/>
          <a:lstStyle/>
          <a:p>
            <a:endParaRPr/>
          </a:p>
        </p:txBody>
      </p:sp>
      <p:sp>
        <p:nvSpPr>
          <p:cNvPr id="59" name="object 59"/>
          <p:cNvSpPr txBox="1"/>
          <p:nvPr/>
        </p:nvSpPr>
        <p:spPr>
          <a:xfrm>
            <a:off x="1908048" y="4390390"/>
            <a:ext cx="5943600" cy="1512570"/>
          </a:xfrm>
          <a:prstGeom prst="rect">
            <a:avLst/>
          </a:prstGeom>
        </p:spPr>
        <p:txBody>
          <a:bodyPr vert="horz" wrap="square" lIns="0" tIns="12700" rIns="0" bIns="0" rtlCol="0">
            <a:spAutoFit/>
          </a:bodyPr>
          <a:lstStyle/>
          <a:p>
            <a:pPr marL="929640">
              <a:lnSpc>
                <a:spcPct val="100000"/>
              </a:lnSpc>
              <a:spcBef>
                <a:spcPts val="100"/>
              </a:spcBef>
            </a:pPr>
            <a:r>
              <a:rPr sz="1800" b="1" dirty="0">
                <a:solidFill>
                  <a:srgbClr val="FF0000"/>
                </a:solidFill>
                <a:latin typeface="宋体" panose="02010600030101010101" pitchFamily="2" charset="-122"/>
                <a:cs typeface="宋体" panose="02010600030101010101" pitchFamily="2" charset="-122"/>
              </a:rPr>
              <a:t>拥有</a:t>
            </a:r>
            <a:r>
              <a:rPr sz="1800" b="1" spc="-5" dirty="0">
                <a:solidFill>
                  <a:srgbClr val="FF0000"/>
                </a:solidFill>
                <a:latin typeface="Arial" panose="020B0604020202020204"/>
                <a:cs typeface="Arial" panose="020B0604020202020204"/>
              </a:rPr>
              <a:t>xyz.mp3</a:t>
            </a:r>
            <a:r>
              <a:rPr sz="1800" b="1" dirty="0">
                <a:solidFill>
                  <a:srgbClr val="FF0000"/>
                </a:solidFill>
                <a:latin typeface="宋体" panose="02010600030101010101" pitchFamily="2" charset="-122"/>
                <a:cs typeface="宋体" panose="02010600030101010101" pitchFamily="2" charset="-122"/>
              </a:rPr>
              <a:t>的节</a:t>
            </a:r>
            <a:r>
              <a:rPr sz="1800" b="1" spc="-10" dirty="0">
                <a:solidFill>
                  <a:srgbClr val="FF0000"/>
                </a:solidFill>
                <a:latin typeface="宋体" panose="02010600030101010101" pitchFamily="2" charset="-122"/>
                <a:cs typeface="宋体" panose="02010600030101010101" pitchFamily="2" charset="-122"/>
              </a:rPr>
              <a:t>点</a:t>
            </a:r>
            <a:endParaRPr sz="1800">
              <a:latin typeface="宋体" panose="02010600030101010101" pitchFamily="2" charset="-122"/>
              <a:cs typeface="宋体" panose="02010600030101010101" pitchFamily="2" charset="-122"/>
            </a:endParaRPr>
          </a:p>
          <a:p>
            <a:pPr marL="2985135" marR="2132965" indent="635" algn="ctr">
              <a:lnSpc>
                <a:spcPct val="100000"/>
              </a:lnSpc>
              <a:spcBef>
                <a:spcPts val="1360"/>
              </a:spcBef>
            </a:pPr>
            <a:r>
              <a:rPr sz="1400" b="1" dirty="0">
                <a:latin typeface="Arial" panose="020B0604020202020204"/>
                <a:cs typeface="Arial" panose="020B0604020202020204"/>
              </a:rPr>
              <a:t>A      </a:t>
            </a:r>
            <a:r>
              <a:rPr sz="1400" b="1" spc="-5" dirty="0">
                <a:latin typeface="Arial" panose="020B0604020202020204"/>
                <a:cs typeface="Arial" panose="020B0604020202020204"/>
              </a:rPr>
              <a:t>IP=1.2.3.</a:t>
            </a:r>
            <a:r>
              <a:rPr sz="1400" b="1" dirty="0">
                <a:latin typeface="Arial" panose="020B0604020202020204"/>
                <a:cs typeface="Arial" panose="020B0604020202020204"/>
              </a:rPr>
              <a:t>4</a:t>
            </a:r>
            <a:endParaRPr sz="1400">
              <a:latin typeface="Arial" panose="020B0604020202020204"/>
              <a:cs typeface="Arial" panose="020B0604020202020204"/>
            </a:endParaRPr>
          </a:p>
          <a:p>
            <a:pPr>
              <a:lnSpc>
                <a:spcPct val="100000"/>
              </a:lnSpc>
              <a:spcBef>
                <a:spcPts val="10"/>
              </a:spcBef>
            </a:pPr>
            <a:endParaRPr sz="2100">
              <a:latin typeface="Times New Roman" panose="02020603050405020304"/>
              <a:cs typeface="Times New Roman" panose="02020603050405020304"/>
            </a:endParaRPr>
          </a:p>
          <a:p>
            <a:pPr marL="278765">
              <a:lnSpc>
                <a:spcPct val="100000"/>
              </a:lnSpc>
            </a:pPr>
            <a:r>
              <a:rPr sz="2000" b="1" dirty="0">
                <a:latin typeface="宋体" panose="02010600030101010101" pitchFamily="2" charset="-122"/>
                <a:cs typeface="宋体" panose="02010600030101010101" pitchFamily="2" charset="-122"/>
              </a:rPr>
              <a:t>直接从</a:t>
            </a:r>
            <a:r>
              <a:rPr sz="2000" b="1" spc="-5" dirty="0">
                <a:latin typeface="Arial" panose="020B0604020202020204"/>
                <a:cs typeface="Arial" panose="020B0604020202020204"/>
              </a:rPr>
              <a:t>peer</a:t>
            </a:r>
            <a:r>
              <a:rPr sz="2000" b="1" dirty="0">
                <a:latin typeface="宋体" panose="02010600030101010101" pitchFamily="2" charset="-122"/>
                <a:cs typeface="宋体" panose="02010600030101010101" pitchFamily="2" charset="-122"/>
              </a:rPr>
              <a:t>下载，不再需要经过目录服务器</a:t>
            </a:r>
            <a:r>
              <a:rPr sz="2000" b="1" spc="-5" dirty="0">
                <a:latin typeface="宋体" panose="02010600030101010101" pitchFamily="2" charset="-122"/>
                <a:cs typeface="宋体" panose="02010600030101010101" pitchFamily="2" charset="-122"/>
              </a:rPr>
              <a:t>！！</a:t>
            </a:r>
            <a:endParaRPr sz="2000">
              <a:latin typeface="宋体" panose="02010600030101010101" pitchFamily="2" charset="-122"/>
              <a:cs typeface="宋体" panose="02010600030101010101" pitchFamily="2" charset="-122"/>
            </a:endParaRPr>
          </a:p>
        </p:txBody>
      </p:sp>
      <p:sp>
        <p:nvSpPr>
          <p:cNvPr id="60" name="object 60"/>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61" name="object 61"/>
          <p:cNvSpPr txBox="1">
            <a:spLocks noGrp="1"/>
          </p:cNvSpPr>
          <p:nvPr>
            <p:ph type="sldNum" sz="quarter" idx="4294967295"/>
          </p:nvPr>
        </p:nvSpPr>
        <p:spPr>
          <a:prstGeom prst="rect">
            <a:avLst/>
          </a:prstGeom>
        </p:spPr>
        <p:txBody>
          <a:bodyPr vert="horz" wrap="square" lIns="0" tIns="0" rIns="0" bIns="0" rtlCol="0">
            <a:spAutoFit/>
          </a:bodyPr>
          <a:lstStyle/>
          <a:p>
            <a:pPr marL="25400">
              <a:lnSpc>
                <a:spcPts val="1375"/>
              </a:lnSpc>
            </a:pPr>
            <a:fld id="{81D60167-4931-47E6-BA6A-407CBD079E47}" type="slidenum">
              <a:rPr dirty="0"/>
              <a:t>20</a:t>
            </a:fld>
            <a:endParaRPr dirty="0"/>
          </a:p>
        </p:txBody>
      </p:sp>
      <p:pic>
        <p:nvPicPr>
          <p:cNvPr id="62" name="Picture 50" descr="Napster"/>
          <p:cNvPicPr>
            <a:picLocks noGrp="1" noChangeAspect="1" noChangeArrowheads="1"/>
          </p:cNvPicPr>
          <p:nvPr>
            <p:ph idx="1"/>
          </p:nvPr>
        </p:nvPicPr>
        <p:blipFill>
          <a:blip r:embed="rId11">
            <a:extLst>
              <a:ext uri="{28A0092B-C50C-407E-A947-70E740481C1C}">
                <a14:useLocalDpi xmlns:a14="http://schemas.microsoft.com/office/drawing/2010/main" val="0"/>
              </a:ext>
            </a:extLst>
          </a:blip>
          <a:srcRect/>
          <a:stretch>
            <a:fillRect/>
          </a:stretch>
        </p:blipFill>
        <p:spPr>
          <a:xfrm>
            <a:off x="6899147" y="1222628"/>
            <a:ext cx="2057400" cy="571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0286281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6172200"/>
            <a:ext cx="8229600" cy="0"/>
          </a:xfrm>
          <a:custGeom>
            <a:avLst/>
            <a:gdLst/>
            <a:ahLst/>
            <a:cxnLst/>
            <a:rect l="l" t="t" r="r" b="b"/>
            <a:pathLst>
              <a:path w="8229600">
                <a:moveTo>
                  <a:pt x="0" y="0"/>
                </a:moveTo>
                <a:lnTo>
                  <a:pt x="8229600" y="0"/>
                </a:lnTo>
              </a:path>
            </a:pathLst>
          </a:custGeom>
          <a:ln w="19050">
            <a:solidFill>
              <a:srgbClr val="CC9900"/>
            </a:solidFill>
          </a:ln>
        </p:spPr>
        <p:txBody>
          <a:bodyPr wrap="square" lIns="0" tIns="0" rIns="0" bIns="0" rtlCol="0"/>
          <a:lstStyle/>
          <a:p>
            <a:endParaRPr/>
          </a:p>
        </p:txBody>
      </p:sp>
      <p:sp>
        <p:nvSpPr>
          <p:cNvPr id="3" name="object 3"/>
          <p:cNvSpPr txBox="1">
            <a:spLocks noGrp="1"/>
          </p:cNvSpPr>
          <p:nvPr>
            <p:ph type="title"/>
          </p:nvPr>
        </p:nvSpPr>
        <p:spPr>
          <a:xfrm>
            <a:off x="539552" y="132619"/>
            <a:ext cx="6904990" cy="665480"/>
          </a:xfrm>
          <a:prstGeom prst="rect">
            <a:avLst/>
          </a:prstGeom>
        </p:spPr>
        <p:txBody>
          <a:bodyPr vert="horz" wrap="square" lIns="0" tIns="12700" rIns="0" bIns="0" rtlCol="0">
            <a:spAutoFit/>
          </a:bodyPr>
          <a:lstStyle/>
          <a:p>
            <a:pPr marL="12700">
              <a:lnSpc>
                <a:spcPct val="100000"/>
              </a:lnSpc>
              <a:spcBef>
                <a:spcPts val="100"/>
              </a:spcBef>
            </a:pPr>
            <a:r>
              <a:rPr sz="4200" dirty="0">
                <a:solidFill>
                  <a:srgbClr val="006633"/>
                </a:solidFill>
                <a:latin typeface="宋体" panose="02010600030101010101" pitchFamily="2" charset="-122"/>
                <a:cs typeface="宋体" panose="02010600030101010101" pitchFamily="2" charset="-122"/>
              </a:rPr>
              <a:t>基于目录服务器的</a:t>
            </a:r>
            <a:r>
              <a:rPr sz="4200" dirty="0">
                <a:solidFill>
                  <a:srgbClr val="006633"/>
                </a:solidFill>
                <a:latin typeface="Garamond" panose="02020404030301010803"/>
                <a:cs typeface="Garamond" panose="02020404030301010803"/>
              </a:rPr>
              <a:t>P2P</a:t>
            </a:r>
            <a:r>
              <a:rPr sz="4200" dirty="0">
                <a:solidFill>
                  <a:srgbClr val="006633"/>
                </a:solidFill>
                <a:latin typeface="宋体" panose="02010600030101010101" pitchFamily="2" charset="-122"/>
                <a:cs typeface="宋体" panose="02010600030101010101" pitchFamily="2" charset="-122"/>
              </a:rPr>
              <a:t>网络</a:t>
            </a:r>
            <a:r>
              <a:rPr sz="4200" spc="-1145" dirty="0">
                <a:solidFill>
                  <a:srgbClr val="006633"/>
                </a:solidFill>
                <a:latin typeface="宋体" panose="02010600030101010101" pitchFamily="2" charset="-122"/>
                <a:cs typeface="宋体" panose="02010600030101010101" pitchFamily="2" charset="-122"/>
              </a:rPr>
              <a:t> </a:t>
            </a:r>
            <a:r>
              <a:rPr sz="4200" dirty="0">
                <a:solidFill>
                  <a:srgbClr val="006633"/>
                </a:solidFill>
                <a:latin typeface="Garamond" panose="02020404030301010803"/>
                <a:cs typeface="Garamond" panose="02020404030301010803"/>
              </a:rPr>
              <a:t>(4)</a:t>
            </a:r>
            <a:endParaRPr sz="4200" dirty="0">
              <a:latin typeface="Garamond" panose="02020404030301010803"/>
              <a:cs typeface="Garamond" panose="02020404030301010803"/>
            </a:endParaRPr>
          </a:p>
        </p:txBody>
      </p:sp>
      <p:sp>
        <p:nvSpPr>
          <p:cNvPr id="4" name="object 4"/>
          <p:cNvSpPr/>
          <p:nvPr/>
        </p:nvSpPr>
        <p:spPr>
          <a:xfrm>
            <a:off x="457200" y="1848611"/>
            <a:ext cx="8229600" cy="3720465"/>
          </a:xfrm>
          <a:custGeom>
            <a:avLst/>
            <a:gdLst/>
            <a:ahLst/>
            <a:cxnLst/>
            <a:rect l="l" t="t" r="r" b="b"/>
            <a:pathLst>
              <a:path w="8229600" h="3720465">
                <a:moveTo>
                  <a:pt x="7981188" y="248412"/>
                </a:moveTo>
                <a:lnTo>
                  <a:pt x="7732776" y="248412"/>
                </a:lnTo>
                <a:lnTo>
                  <a:pt x="7732776" y="0"/>
                </a:lnTo>
                <a:lnTo>
                  <a:pt x="7742942" y="48066"/>
                </a:lnTo>
                <a:lnTo>
                  <a:pt x="7769739" y="87380"/>
                </a:lnTo>
                <a:lnTo>
                  <a:pt x="7809242" y="113919"/>
                </a:lnTo>
                <a:lnTo>
                  <a:pt x="7857528" y="123659"/>
                </a:lnTo>
                <a:lnTo>
                  <a:pt x="7981188" y="123659"/>
                </a:lnTo>
                <a:lnTo>
                  <a:pt x="7981188" y="248412"/>
                </a:lnTo>
                <a:close/>
              </a:path>
              <a:path w="8229600" h="3720465">
                <a:moveTo>
                  <a:pt x="7981188" y="123659"/>
                </a:moveTo>
                <a:lnTo>
                  <a:pt x="7857528" y="123659"/>
                </a:lnTo>
                <a:lnTo>
                  <a:pt x="7905796" y="113919"/>
                </a:lnTo>
                <a:lnTo>
                  <a:pt x="7945180" y="87380"/>
                </a:lnTo>
                <a:lnTo>
                  <a:pt x="7971653" y="48066"/>
                </a:lnTo>
                <a:lnTo>
                  <a:pt x="7981188" y="0"/>
                </a:lnTo>
                <a:lnTo>
                  <a:pt x="7981188" y="123659"/>
                </a:lnTo>
                <a:close/>
              </a:path>
              <a:path w="8229600" h="3720465">
                <a:moveTo>
                  <a:pt x="248043" y="3720338"/>
                </a:moveTo>
                <a:lnTo>
                  <a:pt x="198053" y="3715297"/>
                </a:lnTo>
                <a:lnTo>
                  <a:pt x="151492" y="3700836"/>
                </a:lnTo>
                <a:lnTo>
                  <a:pt x="109358" y="3677944"/>
                </a:lnTo>
                <a:lnTo>
                  <a:pt x="72648" y="3647611"/>
                </a:lnTo>
                <a:lnTo>
                  <a:pt x="42360" y="3610827"/>
                </a:lnTo>
                <a:lnTo>
                  <a:pt x="19491" y="3568583"/>
                </a:lnTo>
                <a:lnTo>
                  <a:pt x="5039" y="3521868"/>
                </a:lnTo>
                <a:lnTo>
                  <a:pt x="0" y="3471672"/>
                </a:lnTo>
                <a:lnTo>
                  <a:pt x="0" y="495300"/>
                </a:lnTo>
                <a:lnTo>
                  <a:pt x="5039" y="445453"/>
                </a:lnTo>
                <a:lnTo>
                  <a:pt x="19497" y="399009"/>
                </a:lnTo>
                <a:lnTo>
                  <a:pt x="42380" y="356979"/>
                </a:lnTo>
                <a:lnTo>
                  <a:pt x="72694" y="320373"/>
                </a:lnTo>
                <a:lnTo>
                  <a:pt x="109448" y="290202"/>
                </a:lnTo>
                <a:lnTo>
                  <a:pt x="151647" y="267478"/>
                </a:lnTo>
                <a:lnTo>
                  <a:pt x="198299" y="253211"/>
                </a:lnTo>
                <a:lnTo>
                  <a:pt x="248412" y="248412"/>
                </a:lnTo>
                <a:lnTo>
                  <a:pt x="7981188" y="248412"/>
                </a:lnTo>
                <a:lnTo>
                  <a:pt x="8031300" y="243134"/>
                </a:lnTo>
                <a:lnTo>
                  <a:pt x="8077952" y="228505"/>
                </a:lnTo>
                <a:lnTo>
                  <a:pt x="8120151" y="205519"/>
                </a:lnTo>
                <a:lnTo>
                  <a:pt x="8156905" y="175169"/>
                </a:lnTo>
                <a:lnTo>
                  <a:pt x="8187219" y="138449"/>
                </a:lnTo>
                <a:lnTo>
                  <a:pt x="8210102" y="96351"/>
                </a:lnTo>
                <a:lnTo>
                  <a:pt x="8224560" y="49871"/>
                </a:lnTo>
                <a:lnTo>
                  <a:pt x="8229600" y="0"/>
                </a:lnTo>
                <a:lnTo>
                  <a:pt x="8229600" y="371703"/>
                </a:lnTo>
                <a:lnTo>
                  <a:pt x="372071" y="371703"/>
                </a:lnTo>
                <a:lnTo>
                  <a:pt x="323788" y="381449"/>
                </a:lnTo>
                <a:lnTo>
                  <a:pt x="284414" y="407974"/>
                </a:lnTo>
                <a:lnTo>
                  <a:pt x="257945" y="447270"/>
                </a:lnTo>
                <a:lnTo>
                  <a:pt x="248412" y="495300"/>
                </a:lnTo>
                <a:lnTo>
                  <a:pt x="248412" y="743712"/>
                </a:lnTo>
                <a:lnTo>
                  <a:pt x="8229600" y="743711"/>
                </a:lnTo>
                <a:lnTo>
                  <a:pt x="8229600" y="2976372"/>
                </a:lnTo>
                <a:lnTo>
                  <a:pt x="8224560" y="3026305"/>
                </a:lnTo>
                <a:lnTo>
                  <a:pt x="8210102" y="3072829"/>
                </a:lnTo>
                <a:lnTo>
                  <a:pt x="8187219" y="3114951"/>
                </a:lnTo>
                <a:lnTo>
                  <a:pt x="8156905" y="3151679"/>
                </a:lnTo>
                <a:lnTo>
                  <a:pt x="8120151" y="3182019"/>
                </a:lnTo>
                <a:lnTo>
                  <a:pt x="8077952" y="3204979"/>
                </a:lnTo>
                <a:lnTo>
                  <a:pt x="8031300" y="3219564"/>
                </a:lnTo>
                <a:lnTo>
                  <a:pt x="7981188" y="3224784"/>
                </a:lnTo>
                <a:lnTo>
                  <a:pt x="496824" y="3224784"/>
                </a:lnTo>
                <a:lnTo>
                  <a:pt x="496824" y="3471672"/>
                </a:lnTo>
                <a:lnTo>
                  <a:pt x="491545" y="3521868"/>
                </a:lnTo>
                <a:lnTo>
                  <a:pt x="476911" y="3568583"/>
                </a:lnTo>
                <a:lnTo>
                  <a:pt x="453911" y="3610827"/>
                </a:lnTo>
                <a:lnTo>
                  <a:pt x="423535" y="3647611"/>
                </a:lnTo>
                <a:lnTo>
                  <a:pt x="386771" y="3677944"/>
                </a:lnTo>
                <a:lnTo>
                  <a:pt x="344608" y="3700836"/>
                </a:lnTo>
                <a:lnTo>
                  <a:pt x="298036" y="3715297"/>
                </a:lnTo>
                <a:lnTo>
                  <a:pt x="248043" y="3720338"/>
                </a:lnTo>
                <a:close/>
              </a:path>
              <a:path w="8229600" h="3720465">
                <a:moveTo>
                  <a:pt x="8229600" y="743711"/>
                </a:moveTo>
                <a:lnTo>
                  <a:pt x="248412" y="743712"/>
                </a:lnTo>
                <a:lnTo>
                  <a:pt x="298281" y="738693"/>
                </a:lnTo>
                <a:lnTo>
                  <a:pt x="344752" y="724256"/>
                </a:lnTo>
                <a:lnTo>
                  <a:pt x="386823" y="701399"/>
                </a:lnTo>
                <a:lnTo>
                  <a:pt x="423491" y="671118"/>
                </a:lnTo>
                <a:lnTo>
                  <a:pt x="453754" y="634413"/>
                </a:lnTo>
                <a:lnTo>
                  <a:pt x="476611" y="592282"/>
                </a:lnTo>
                <a:lnTo>
                  <a:pt x="491061" y="545722"/>
                </a:lnTo>
                <a:lnTo>
                  <a:pt x="496100" y="495731"/>
                </a:lnTo>
                <a:lnTo>
                  <a:pt x="486352" y="447452"/>
                </a:lnTo>
                <a:lnTo>
                  <a:pt x="459770" y="408028"/>
                </a:lnTo>
                <a:lnTo>
                  <a:pt x="420345" y="381449"/>
                </a:lnTo>
                <a:lnTo>
                  <a:pt x="372071" y="371703"/>
                </a:lnTo>
                <a:lnTo>
                  <a:pt x="8229600" y="371703"/>
                </a:lnTo>
                <a:lnTo>
                  <a:pt x="8229600" y="743711"/>
                </a:lnTo>
                <a:close/>
              </a:path>
            </a:pathLst>
          </a:custGeom>
          <a:solidFill>
            <a:srgbClr val="CC9900"/>
          </a:solidFill>
        </p:spPr>
        <p:txBody>
          <a:bodyPr wrap="square" lIns="0" tIns="0" rIns="0" bIns="0" rtlCol="0"/>
          <a:lstStyle/>
          <a:p>
            <a:endParaRPr/>
          </a:p>
        </p:txBody>
      </p:sp>
      <p:sp>
        <p:nvSpPr>
          <p:cNvPr id="5" name="object 5"/>
          <p:cNvSpPr/>
          <p:nvPr/>
        </p:nvSpPr>
        <p:spPr>
          <a:xfrm>
            <a:off x="702563" y="1597152"/>
            <a:ext cx="7987283" cy="99822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452437" y="1595437"/>
            <a:ext cx="8239125" cy="3975100"/>
          </a:xfrm>
          <a:custGeom>
            <a:avLst/>
            <a:gdLst/>
            <a:ahLst/>
            <a:cxnLst/>
            <a:rect l="l" t="t" r="r" b="b"/>
            <a:pathLst>
              <a:path w="8239125" h="3975100">
                <a:moveTo>
                  <a:pt x="7943189" y="12700"/>
                </a:moveTo>
                <a:lnTo>
                  <a:pt x="7899501" y="12700"/>
                </a:lnTo>
                <a:lnTo>
                  <a:pt x="7911198" y="0"/>
                </a:lnTo>
                <a:lnTo>
                  <a:pt x="7949323" y="0"/>
                </a:lnTo>
                <a:lnTo>
                  <a:pt x="7943189" y="12700"/>
                </a:lnTo>
                <a:close/>
              </a:path>
              <a:path w="8239125" h="3975100">
                <a:moveTo>
                  <a:pt x="8073351" y="12700"/>
                </a:moveTo>
                <a:lnTo>
                  <a:pt x="8029448" y="12700"/>
                </a:lnTo>
                <a:lnTo>
                  <a:pt x="8023313" y="0"/>
                </a:lnTo>
                <a:lnTo>
                  <a:pt x="8061604" y="0"/>
                </a:lnTo>
                <a:lnTo>
                  <a:pt x="8073351" y="12700"/>
                </a:lnTo>
                <a:close/>
              </a:path>
              <a:path w="8239125" h="3975100">
                <a:moveTo>
                  <a:pt x="7891513" y="25400"/>
                </a:moveTo>
                <a:lnTo>
                  <a:pt x="7865706" y="25400"/>
                </a:lnTo>
                <a:lnTo>
                  <a:pt x="7876819" y="12700"/>
                </a:lnTo>
                <a:lnTo>
                  <a:pt x="7902778" y="12700"/>
                </a:lnTo>
                <a:lnTo>
                  <a:pt x="7891513" y="25400"/>
                </a:lnTo>
                <a:close/>
              </a:path>
              <a:path w="8239125" h="3975100">
                <a:moveTo>
                  <a:pt x="8106918" y="25400"/>
                </a:moveTo>
                <a:lnTo>
                  <a:pt x="8081124" y="25400"/>
                </a:lnTo>
                <a:lnTo>
                  <a:pt x="8069859" y="12700"/>
                </a:lnTo>
                <a:lnTo>
                  <a:pt x="8096021" y="12700"/>
                </a:lnTo>
                <a:lnTo>
                  <a:pt x="8106918" y="25400"/>
                </a:lnTo>
                <a:close/>
              </a:path>
              <a:path w="8239125" h="3975100">
                <a:moveTo>
                  <a:pt x="7870253" y="38100"/>
                </a:moveTo>
                <a:lnTo>
                  <a:pt x="7845056" y="38100"/>
                </a:lnTo>
                <a:lnTo>
                  <a:pt x="7855318" y="25400"/>
                </a:lnTo>
                <a:lnTo>
                  <a:pt x="7880946" y="25400"/>
                </a:lnTo>
                <a:lnTo>
                  <a:pt x="7870253" y="38100"/>
                </a:lnTo>
                <a:close/>
              </a:path>
              <a:path w="8239125" h="3975100">
                <a:moveTo>
                  <a:pt x="8127758" y="38100"/>
                </a:moveTo>
                <a:lnTo>
                  <a:pt x="8102384" y="38100"/>
                </a:lnTo>
                <a:lnTo>
                  <a:pt x="8091678" y="25400"/>
                </a:lnTo>
                <a:lnTo>
                  <a:pt x="8117509" y="25400"/>
                </a:lnTo>
                <a:lnTo>
                  <a:pt x="8127758" y="38100"/>
                </a:lnTo>
                <a:close/>
              </a:path>
              <a:path w="8239125" h="3975100">
                <a:moveTo>
                  <a:pt x="7831480" y="63500"/>
                </a:moveTo>
                <a:lnTo>
                  <a:pt x="7816418" y="63500"/>
                </a:lnTo>
                <a:lnTo>
                  <a:pt x="7825587" y="50800"/>
                </a:lnTo>
                <a:lnTo>
                  <a:pt x="7834960" y="38100"/>
                </a:lnTo>
                <a:lnTo>
                  <a:pt x="7860258" y="38100"/>
                </a:lnTo>
                <a:lnTo>
                  <a:pt x="7850200" y="50800"/>
                </a:lnTo>
                <a:lnTo>
                  <a:pt x="7840853" y="50800"/>
                </a:lnTo>
                <a:lnTo>
                  <a:pt x="7831480" y="63500"/>
                </a:lnTo>
                <a:close/>
              </a:path>
              <a:path w="8239125" h="3975100">
                <a:moveTo>
                  <a:pt x="8156384" y="63500"/>
                </a:moveTo>
                <a:lnTo>
                  <a:pt x="8141157" y="63500"/>
                </a:lnTo>
                <a:lnTo>
                  <a:pt x="8131784" y="50800"/>
                </a:lnTo>
                <a:lnTo>
                  <a:pt x="8122424" y="50800"/>
                </a:lnTo>
                <a:lnTo>
                  <a:pt x="8112366" y="38100"/>
                </a:lnTo>
                <a:lnTo>
                  <a:pt x="8137664" y="38100"/>
                </a:lnTo>
                <a:lnTo>
                  <a:pt x="8147215" y="50800"/>
                </a:lnTo>
                <a:lnTo>
                  <a:pt x="8156384" y="63500"/>
                </a:lnTo>
                <a:close/>
              </a:path>
              <a:path w="8239125" h="3975100">
                <a:moveTo>
                  <a:pt x="7806156" y="88900"/>
                </a:moveTo>
                <a:lnTo>
                  <a:pt x="7791310" y="88900"/>
                </a:lnTo>
                <a:lnTo>
                  <a:pt x="7799260" y="76200"/>
                </a:lnTo>
                <a:lnTo>
                  <a:pt x="7807629" y="63500"/>
                </a:lnTo>
                <a:lnTo>
                  <a:pt x="7822819" y="63500"/>
                </a:lnTo>
                <a:lnTo>
                  <a:pt x="7814208" y="76200"/>
                </a:lnTo>
                <a:lnTo>
                  <a:pt x="7814360" y="76200"/>
                </a:lnTo>
                <a:lnTo>
                  <a:pt x="7806156" y="88900"/>
                </a:lnTo>
                <a:close/>
              </a:path>
              <a:path w="8239125" h="3975100">
                <a:moveTo>
                  <a:pt x="8188959" y="101600"/>
                </a:moveTo>
                <a:lnTo>
                  <a:pt x="8181340" y="101600"/>
                </a:lnTo>
                <a:lnTo>
                  <a:pt x="8173974" y="88900"/>
                </a:lnTo>
                <a:lnTo>
                  <a:pt x="8166481" y="88900"/>
                </a:lnTo>
                <a:lnTo>
                  <a:pt x="8158264" y="76200"/>
                </a:lnTo>
                <a:lnTo>
                  <a:pt x="8158429" y="76200"/>
                </a:lnTo>
                <a:lnTo>
                  <a:pt x="8149805" y="63500"/>
                </a:lnTo>
                <a:lnTo>
                  <a:pt x="8165160" y="63500"/>
                </a:lnTo>
                <a:lnTo>
                  <a:pt x="8173529" y="76200"/>
                </a:lnTo>
                <a:lnTo>
                  <a:pt x="8181467" y="88900"/>
                </a:lnTo>
                <a:lnTo>
                  <a:pt x="8188959" y="101600"/>
                </a:lnTo>
                <a:close/>
              </a:path>
              <a:path w="8239125" h="3975100">
                <a:moveTo>
                  <a:pt x="7757744" y="165100"/>
                </a:moveTo>
                <a:lnTo>
                  <a:pt x="7748892" y="165100"/>
                </a:lnTo>
                <a:lnTo>
                  <a:pt x="7753324" y="152400"/>
                </a:lnTo>
                <a:lnTo>
                  <a:pt x="7770164" y="114300"/>
                </a:lnTo>
                <a:lnTo>
                  <a:pt x="7783804" y="88900"/>
                </a:lnTo>
                <a:lnTo>
                  <a:pt x="7798650" y="88900"/>
                </a:lnTo>
                <a:lnTo>
                  <a:pt x="7791284" y="101600"/>
                </a:lnTo>
                <a:lnTo>
                  <a:pt x="7791424" y="101600"/>
                </a:lnTo>
                <a:lnTo>
                  <a:pt x="7784515" y="114300"/>
                </a:lnTo>
                <a:lnTo>
                  <a:pt x="7778305" y="114300"/>
                </a:lnTo>
                <a:lnTo>
                  <a:pt x="7772336" y="127000"/>
                </a:lnTo>
                <a:lnTo>
                  <a:pt x="7766964" y="139700"/>
                </a:lnTo>
                <a:lnTo>
                  <a:pt x="7762100" y="152400"/>
                </a:lnTo>
                <a:lnTo>
                  <a:pt x="7757744" y="165100"/>
                </a:lnTo>
                <a:close/>
              </a:path>
              <a:path w="8239125" h="3975100">
                <a:moveTo>
                  <a:pt x="8223745" y="165100"/>
                </a:moveTo>
                <a:lnTo>
                  <a:pt x="8214880" y="165100"/>
                </a:lnTo>
                <a:lnTo>
                  <a:pt x="8210435" y="152400"/>
                </a:lnTo>
                <a:lnTo>
                  <a:pt x="8205558" y="139700"/>
                </a:lnTo>
                <a:lnTo>
                  <a:pt x="8200186" y="127000"/>
                </a:lnTo>
                <a:lnTo>
                  <a:pt x="8194319" y="114300"/>
                </a:lnTo>
                <a:lnTo>
                  <a:pt x="8188121" y="114300"/>
                </a:lnTo>
                <a:lnTo>
                  <a:pt x="8181200" y="101600"/>
                </a:lnTo>
                <a:lnTo>
                  <a:pt x="8196008" y="101600"/>
                </a:lnTo>
                <a:lnTo>
                  <a:pt x="8202460" y="114300"/>
                </a:lnTo>
                <a:lnTo>
                  <a:pt x="8208556" y="127000"/>
                </a:lnTo>
                <a:lnTo>
                  <a:pt x="8214245" y="139700"/>
                </a:lnTo>
                <a:lnTo>
                  <a:pt x="8219300" y="152400"/>
                </a:lnTo>
                <a:lnTo>
                  <a:pt x="8223745" y="165100"/>
                </a:lnTo>
                <a:close/>
              </a:path>
              <a:path w="8239125" h="3975100">
                <a:moveTo>
                  <a:pt x="7753934" y="177800"/>
                </a:moveTo>
                <a:lnTo>
                  <a:pt x="7743113" y="177800"/>
                </a:lnTo>
                <a:lnTo>
                  <a:pt x="7744904" y="165100"/>
                </a:lnTo>
                <a:lnTo>
                  <a:pt x="7757833" y="165100"/>
                </a:lnTo>
                <a:lnTo>
                  <a:pt x="7753934" y="177800"/>
                </a:lnTo>
                <a:close/>
              </a:path>
              <a:path w="8239125" h="3975100">
                <a:moveTo>
                  <a:pt x="8229549" y="177800"/>
                </a:moveTo>
                <a:lnTo>
                  <a:pt x="8218703" y="177800"/>
                </a:lnTo>
                <a:lnTo>
                  <a:pt x="8214804" y="165100"/>
                </a:lnTo>
                <a:lnTo>
                  <a:pt x="8227771" y="165100"/>
                </a:lnTo>
                <a:lnTo>
                  <a:pt x="8229549" y="177800"/>
                </a:lnTo>
                <a:close/>
              </a:path>
              <a:path w="8239125" h="3975100">
                <a:moveTo>
                  <a:pt x="7750670" y="190500"/>
                </a:moveTo>
                <a:lnTo>
                  <a:pt x="7739989" y="190500"/>
                </a:lnTo>
                <a:lnTo>
                  <a:pt x="7741475" y="177800"/>
                </a:lnTo>
                <a:lnTo>
                  <a:pt x="7752270" y="177800"/>
                </a:lnTo>
                <a:lnTo>
                  <a:pt x="7750670" y="190500"/>
                </a:lnTo>
                <a:close/>
              </a:path>
              <a:path w="8239125" h="3975100">
                <a:moveTo>
                  <a:pt x="8232660" y="190500"/>
                </a:moveTo>
                <a:lnTo>
                  <a:pt x="8221954" y="190500"/>
                </a:lnTo>
                <a:lnTo>
                  <a:pt x="8220354" y="177800"/>
                </a:lnTo>
                <a:lnTo>
                  <a:pt x="8231174" y="177800"/>
                </a:lnTo>
                <a:lnTo>
                  <a:pt x="8232660" y="190500"/>
                </a:lnTo>
                <a:close/>
              </a:path>
              <a:path w="8239125" h="3975100">
                <a:moveTo>
                  <a:pt x="7747965" y="203200"/>
                </a:moveTo>
                <a:lnTo>
                  <a:pt x="7737462" y="203200"/>
                </a:lnTo>
                <a:lnTo>
                  <a:pt x="7738656" y="190500"/>
                </a:lnTo>
                <a:lnTo>
                  <a:pt x="7749273" y="190500"/>
                </a:lnTo>
                <a:lnTo>
                  <a:pt x="7747965" y="203200"/>
                </a:lnTo>
                <a:close/>
              </a:path>
              <a:path w="8239125" h="3975100">
                <a:moveTo>
                  <a:pt x="8235188" y="203200"/>
                </a:moveTo>
                <a:lnTo>
                  <a:pt x="8224672" y="203200"/>
                </a:lnTo>
                <a:lnTo>
                  <a:pt x="8223351" y="190500"/>
                </a:lnTo>
                <a:lnTo>
                  <a:pt x="8233994" y="190500"/>
                </a:lnTo>
                <a:lnTo>
                  <a:pt x="8235188" y="203200"/>
                </a:lnTo>
                <a:close/>
              </a:path>
              <a:path w="8239125" h="3975100">
                <a:moveTo>
                  <a:pt x="7744980" y="215900"/>
                </a:moveTo>
                <a:lnTo>
                  <a:pt x="7735544" y="215900"/>
                </a:lnTo>
                <a:lnTo>
                  <a:pt x="7736433" y="203200"/>
                </a:lnTo>
                <a:lnTo>
                  <a:pt x="7745844" y="203200"/>
                </a:lnTo>
                <a:lnTo>
                  <a:pt x="7744980" y="215900"/>
                </a:lnTo>
                <a:close/>
              </a:path>
              <a:path w="8239125" h="3975100">
                <a:moveTo>
                  <a:pt x="8237105" y="215900"/>
                </a:moveTo>
                <a:lnTo>
                  <a:pt x="8227656" y="215900"/>
                </a:lnTo>
                <a:lnTo>
                  <a:pt x="8226793" y="203200"/>
                </a:lnTo>
                <a:lnTo>
                  <a:pt x="8236216" y="203200"/>
                </a:lnTo>
                <a:lnTo>
                  <a:pt x="8237105" y="215900"/>
                </a:lnTo>
                <a:close/>
              </a:path>
              <a:path w="8239125" h="3975100">
                <a:moveTo>
                  <a:pt x="7743736" y="228600"/>
                </a:moveTo>
                <a:lnTo>
                  <a:pt x="7734249" y="228600"/>
                </a:lnTo>
                <a:lnTo>
                  <a:pt x="7734820" y="215900"/>
                </a:lnTo>
                <a:lnTo>
                  <a:pt x="7744294" y="215900"/>
                </a:lnTo>
                <a:lnTo>
                  <a:pt x="7743736" y="228600"/>
                </a:lnTo>
                <a:close/>
              </a:path>
              <a:path w="8239125" h="3975100">
                <a:moveTo>
                  <a:pt x="8238388" y="228600"/>
                </a:moveTo>
                <a:lnTo>
                  <a:pt x="8228901" y="228600"/>
                </a:lnTo>
                <a:lnTo>
                  <a:pt x="8228342" y="215900"/>
                </a:lnTo>
                <a:lnTo>
                  <a:pt x="8237829" y="215900"/>
                </a:lnTo>
                <a:lnTo>
                  <a:pt x="8238388" y="228600"/>
                </a:lnTo>
                <a:close/>
              </a:path>
              <a:path w="8239125" h="3975100">
                <a:moveTo>
                  <a:pt x="7743113" y="241300"/>
                </a:moveTo>
                <a:lnTo>
                  <a:pt x="7733588" y="241300"/>
                </a:lnTo>
                <a:lnTo>
                  <a:pt x="7733842" y="228600"/>
                </a:lnTo>
                <a:lnTo>
                  <a:pt x="7743355" y="228600"/>
                </a:lnTo>
                <a:lnTo>
                  <a:pt x="7743113" y="241300"/>
                </a:lnTo>
                <a:close/>
              </a:path>
              <a:path w="8239125" h="3975100">
                <a:moveTo>
                  <a:pt x="8239048" y="241300"/>
                </a:moveTo>
                <a:lnTo>
                  <a:pt x="8229523" y="241300"/>
                </a:lnTo>
                <a:lnTo>
                  <a:pt x="8229282" y="228600"/>
                </a:lnTo>
                <a:lnTo>
                  <a:pt x="8238794" y="228600"/>
                </a:lnTo>
                <a:lnTo>
                  <a:pt x="8239048" y="241300"/>
                </a:lnTo>
                <a:close/>
              </a:path>
              <a:path w="8239125" h="3975100">
                <a:moveTo>
                  <a:pt x="7743024" y="495300"/>
                </a:moveTo>
                <a:lnTo>
                  <a:pt x="7733499" y="495300"/>
                </a:lnTo>
                <a:lnTo>
                  <a:pt x="7733512" y="241300"/>
                </a:lnTo>
                <a:lnTo>
                  <a:pt x="7733665" y="254000"/>
                </a:lnTo>
                <a:lnTo>
                  <a:pt x="7734160" y="254000"/>
                </a:lnTo>
                <a:lnTo>
                  <a:pt x="7734973" y="266700"/>
                </a:lnTo>
                <a:lnTo>
                  <a:pt x="7736141" y="266700"/>
                </a:lnTo>
                <a:lnTo>
                  <a:pt x="7737589" y="279400"/>
                </a:lnTo>
                <a:lnTo>
                  <a:pt x="7739265" y="279400"/>
                </a:lnTo>
                <a:lnTo>
                  <a:pt x="7741284" y="292100"/>
                </a:lnTo>
                <a:lnTo>
                  <a:pt x="7743024" y="292100"/>
                </a:lnTo>
                <a:lnTo>
                  <a:pt x="7743024" y="495300"/>
                </a:lnTo>
                <a:close/>
              </a:path>
              <a:path w="8239125" h="3975100">
                <a:moveTo>
                  <a:pt x="7743024" y="292100"/>
                </a:moveTo>
                <a:lnTo>
                  <a:pt x="7741284" y="292100"/>
                </a:lnTo>
                <a:lnTo>
                  <a:pt x="7739265" y="279400"/>
                </a:lnTo>
                <a:lnTo>
                  <a:pt x="7737589" y="279400"/>
                </a:lnTo>
                <a:lnTo>
                  <a:pt x="7736141" y="266700"/>
                </a:lnTo>
                <a:lnTo>
                  <a:pt x="7734973" y="266700"/>
                </a:lnTo>
                <a:lnTo>
                  <a:pt x="7734160" y="254000"/>
                </a:lnTo>
                <a:lnTo>
                  <a:pt x="7733665" y="254000"/>
                </a:lnTo>
                <a:lnTo>
                  <a:pt x="7733512" y="241300"/>
                </a:lnTo>
                <a:lnTo>
                  <a:pt x="7743024" y="241300"/>
                </a:lnTo>
                <a:lnTo>
                  <a:pt x="7743024" y="292100"/>
                </a:lnTo>
                <a:close/>
              </a:path>
              <a:path w="8239125" h="3975100">
                <a:moveTo>
                  <a:pt x="7750302" y="292100"/>
                </a:moveTo>
                <a:lnTo>
                  <a:pt x="7743024" y="292100"/>
                </a:lnTo>
                <a:lnTo>
                  <a:pt x="7743024" y="241300"/>
                </a:lnTo>
                <a:lnTo>
                  <a:pt x="7743190" y="254000"/>
                </a:lnTo>
                <a:lnTo>
                  <a:pt x="7743634" y="254000"/>
                </a:lnTo>
                <a:lnTo>
                  <a:pt x="7744421" y="266700"/>
                </a:lnTo>
                <a:lnTo>
                  <a:pt x="7745425" y="266700"/>
                </a:lnTo>
                <a:lnTo>
                  <a:pt x="7746809" y="279400"/>
                </a:lnTo>
                <a:lnTo>
                  <a:pt x="7748358" y="279400"/>
                </a:lnTo>
                <a:lnTo>
                  <a:pt x="7750302" y="292100"/>
                </a:lnTo>
                <a:close/>
              </a:path>
              <a:path w="8239125" h="3975100">
                <a:moveTo>
                  <a:pt x="7981556" y="292100"/>
                </a:moveTo>
                <a:lnTo>
                  <a:pt x="7974279" y="292100"/>
                </a:lnTo>
                <a:lnTo>
                  <a:pt x="7976222" y="279400"/>
                </a:lnTo>
                <a:lnTo>
                  <a:pt x="7977771" y="279400"/>
                </a:lnTo>
                <a:lnTo>
                  <a:pt x="7979156" y="266700"/>
                </a:lnTo>
                <a:lnTo>
                  <a:pt x="7980159" y="266700"/>
                </a:lnTo>
                <a:lnTo>
                  <a:pt x="7980946" y="254000"/>
                </a:lnTo>
                <a:lnTo>
                  <a:pt x="7981391" y="254000"/>
                </a:lnTo>
                <a:lnTo>
                  <a:pt x="7981556" y="241300"/>
                </a:lnTo>
                <a:lnTo>
                  <a:pt x="7981556" y="292100"/>
                </a:lnTo>
                <a:close/>
              </a:path>
              <a:path w="8239125" h="3975100">
                <a:moveTo>
                  <a:pt x="7991081" y="495300"/>
                </a:moveTo>
                <a:lnTo>
                  <a:pt x="7981556" y="495300"/>
                </a:lnTo>
                <a:lnTo>
                  <a:pt x="7981556" y="241300"/>
                </a:lnTo>
                <a:lnTo>
                  <a:pt x="7991081" y="241300"/>
                </a:lnTo>
                <a:lnTo>
                  <a:pt x="7990903" y="254000"/>
                </a:lnTo>
                <a:lnTo>
                  <a:pt x="7990395" y="254000"/>
                </a:lnTo>
                <a:lnTo>
                  <a:pt x="7989570" y="266700"/>
                </a:lnTo>
                <a:lnTo>
                  <a:pt x="7988439" y="266700"/>
                </a:lnTo>
                <a:lnTo>
                  <a:pt x="7986991" y="279400"/>
                </a:lnTo>
                <a:lnTo>
                  <a:pt x="7985252" y="279400"/>
                </a:lnTo>
                <a:lnTo>
                  <a:pt x="7983220" y="292100"/>
                </a:lnTo>
                <a:lnTo>
                  <a:pt x="7991081" y="292100"/>
                </a:lnTo>
                <a:lnTo>
                  <a:pt x="7991081" y="495300"/>
                </a:lnTo>
                <a:close/>
              </a:path>
              <a:path w="8239125" h="3975100">
                <a:moveTo>
                  <a:pt x="7991081" y="292100"/>
                </a:moveTo>
                <a:lnTo>
                  <a:pt x="7983220" y="292100"/>
                </a:lnTo>
                <a:lnTo>
                  <a:pt x="7985252" y="279400"/>
                </a:lnTo>
                <a:lnTo>
                  <a:pt x="7986991" y="279400"/>
                </a:lnTo>
                <a:lnTo>
                  <a:pt x="7988439" y="266700"/>
                </a:lnTo>
                <a:lnTo>
                  <a:pt x="7989570" y="266700"/>
                </a:lnTo>
                <a:lnTo>
                  <a:pt x="7990395" y="254000"/>
                </a:lnTo>
                <a:lnTo>
                  <a:pt x="7990903" y="254000"/>
                </a:lnTo>
                <a:lnTo>
                  <a:pt x="7991081" y="241300"/>
                </a:lnTo>
                <a:lnTo>
                  <a:pt x="7991081" y="292100"/>
                </a:lnTo>
                <a:close/>
              </a:path>
              <a:path w="8239125" h="3975100">
                <a:moveTo>
                  <a:pt x="8229511" y="317500"/>
                </a:moveTo>
                <a:lnTo>
                  <a:pt x="8220354" y="317500"/>
                </a:lnTo>
                <a:lnTo>
                  <a:pt x="8221954" y="304800"/>
                </a:lnTo>
                <a:lnTo>
                  <a:pt x="8223351" y="304800"/>
                </a:lnTo>
                <a:lnTo>
                  <a:pt x="8224672" y="292100"/>
                </a:lnTo>
                <a:lnTo>
                  <a:pt x="8225790" y="292100"/>
                </a:lnTo>
                <a:lnTo>
                  <a:pt x="8226806" y="279400"/>
                </a:lnTo>
                <a:lnTo>
                  <a:pt x="8227631" y="279400"/>
                </a:lnTo>
                <a:lnTo>
                  <a:pt x="8228355" y="266700"/>
                </a:lnTo>
                <a:lnTo>
                  <a:pt x="8228888" y="266700"/>
                </a:lnTo>
                <a:lnTo>
                  <a:pt x="8229282" y="254000"/>
                </a:lnTo>
                <a:lnTo>
                  <a:pt x="8229523" y="254000"/>
                </a:lnTo>
                <a:lnTo>
                  <a:pt x="8229600" y="241300"/>
                </a:lnTo>
                <a:lnTo>
                  <a:pt x="8229511" y="317500"/>
                </a:lnTo>
                <a:close/>
              </a:path>
              <a:path w="8239125" h="3975100">
                <a:moveTo>
                  <a:pt x="8229600" y="316810"/>
                </a:moveTo>
                <a:lnTo>
                  <a:pt x="8229600" y="241300"/>
                </a:lnTo>
                <a:lnTo>
                  <a:pt x="8239125" y="241300"/>
                </a:lnTo>
                <a:lnTo>
                  <a:pt x="8239036" y="254000"/>
                </a:lnTo>
                <a:lnTo>
                  <a:pt x="8238794" y="254000"/>
                </a:lnTo>
                <a:lnTo>
                  <a:pt x="8238388" y="266700"/>
                </a:lnTo>
                <a:lnTo>
                  <a:pt x="8237816" y="266700"/>
                </a:lnTo>
                <a:lnTo>
                  <a:pt x="8237080" y="279400"/>
                </a:lnTo>
                <a:lnTo>
                  <a:pt x="8236204" y="279400"/>
                </a:lnTo>
                <a:lnTo>
                  <a:pt x="8235162" y="292100"/>
                </a:lnTo>
                <a:lnTo>
                  <a:pt x="8233981" y="292100"/>
                </a:lnTo>
                <a:lnTo>
                  <a:pt x="8232635" y="304800"/>
                </a:lnTo>
                <a:lnTo>
                  <a:pt x="8231149" y="304800"/>
                </a:lnTo>
                <a:lnTo>
                  <a:pt x="8229600" y="316810"/>
                </a:lnTo>
                <a:close/>
              </a:path>
              <a:path w="8239125" h="3975100">
                <a:moveTo>
                  <a:pt x="8239125" y="3225800"/>
                </a:moveTo>
                <a:lnTo>
                  <a:pt x="8229600" y="3225800"/>
                </a:lnTo>
                <a:lnTo>
                  <a:pt x="8229600" y="316810"/>
                </a:lnTo>
                <a:lnTo>
                  <a:pt x="8231149" y="304800"/>
                </a:lnTo>
                <a:lnTo>
                  <a:pt x="8232635" y="304800"/>
                </a:lnTo>
                <a:lnTo>
                  <a:pt x="8233981" y="292100"/>
                </a:lnTo>
                <a:lnTo>
                  <a:pt x="8235162" y="292100"/>
                </a:lnTo>
                <a:lnTo>
                  <a:pt x="8236204" y="279400"/>
                </a:lnTo>
                <a:lnTo>
                  <a:pt x="8237080" y="279400"/>
                </a:lnTo>
                <a:lnTo>
                  <a:pt x="8237816" y="266700"/>
                </a:lnTo>
                <a:lnTo>
                  <a:pt x="8238388" y="266700"/>
                </a:lnTo>
                <a:lnTo>
                  <a:pt x="8238794" y="254000"/>
                </a:lnTo>
                <a:lnTo>
                  <a:pt x="8239036" y="254000"/>
                </a:lnTo>
                <a:lnTo>
                  <a:pt x="8239125" y="241300"/>
                </a:lnTo>
                <a:lnTo>
                  <a:pt x="8239125" y="3225800"/>
                </a:lnTo>
                <a:close/>
              </a:path>
              <a:path w="8239125" h="3975100">
                <a:moveTo>
                  <a:pt x="7757477" y="304800"/>
                </a:moveTo>
                <a:lnTo>
                  <a:pt x="7746161" y="304800"/>
                </a:lnTo>
                <a:lnTo>
                  <a:pt x="7743583" y="292100"/>
                </a:lnTo>
                <a:lnTo>
                  <a:pt x="7754734" y="292100"/>
                </a:lnTo>
                <a:lnTo>
                  <a:pt x="7757477" y="304800"/>
                </a:lnTo>
                <a:close/>
              </a:path>
              <a:path w="8239125" h="3975100">
                <a:moveTo>
                  <a:pt x="7978317" y="304800"/>
                </a:moveTo>
                <a:lnTo>
                  <a:pt x="7967103" y="304800"/>
                </a:lnTo>
                <a:lnTo>
                  <a:pt x="7969846" y="292100"/>
                </a:lnTo>
                <a:lnTo>
                  <a:pt x="7980908" y="292100"/>
                </a:lnTo>
                <a:lnTo>
                  <a:pt x="7978317" y="304800"/>
                </a:lnTo>
                <a:close/>
              </a:path>
              <a:path w="8239125" h="3975100">
                <a:moveTo>
                  <a:pt x="7763459" y="317500"/>
                </a:moveTo>
                <a:lnTo>
                  <a:pt x="7752092" y="317500"/>
                </a:lnTo>
                <a:lnTo>
                  <a:pt x="7748993" y="304800"/>
                </a:lnTo>
                <a:lnTo>
                  <a:pt x="7760233" y="304800"/>
                </a:lnTo>
                <a:lnTo>
                  <a:pt x="7763459" y="317500"/>
                </a:lnTo>
                <a:close/>
              </a:path>
              <a:path w="8239125" h="3975100">
                <a:moveTo>
                  <a:pt x="7972374" y="317500"/>
                </a:moveTo>
                <a:lnTo>
                  <a:pt x="7961122" y="317500"/>
                </a:lnTo>
                <a:lnTo>
                  <a:pt x="7964347" y="304800"/>
                </a:lnTo>
                <a:lnTo>
                  <a:pt x="7975473" y="304800"/>
                </a:lnTo>
                <a:lnTo>
                  <a:pt x="7972374" y="317500"/>
                </a:lnTo>
                <a:close/>
              </a:path>
              <a:path w="8239125" h="3975100">
                <a:moveTo>
                  <a:pt x="7774089" y="330200"/>
                </a:moveTo>
                <a:lnTo>
                  <a:pt x="7762849" y="330200"/>
                </a:lnTo>
                <a:lnTo>
                  <a:pt x="7759026" y="317500"/>
                </a:lnTo>
                <a:lnTo>
                  <a:pt x="7770190" y="317500"/>
                </a:lnTo>
                <a:lnTo>
                  <a:pt x="7774089" y="330200"/>
                </a:lnTo>
                <a:close/>
              </a:path>
              <a:path w="8239125" h="3975100">
                <a:moveTo>
                  <a:pt x="7961591" y="330200"/>
                </a:moveTo>
                <a:lnTo>
                  <a:pt x="7950492" y="330200"/>
                </a:lnTo>
                <a:lnTo>
                  <a:pt x="7954391" y="317500"/>
                </a:lnTo>
                <a:lnTo>
                  <a:pt x="7965414" y="317500"/>
                </a:lnTo>
                <a:lnTo>
                  <a:pt x="7961591" y="330200"/>
                </a:lnTo>
                <a:close/>
              </a:path>
              <a:path w="8239125" h="3975100">
                <a:moveTo>
                  <a:pt x="8195881" y="393700"/>
                </a:moveTo>
                <a:lnTo>
                  <a:pt x="8181200" y="393700"/>
                </a:lnTo>
                <a:lnTo>
                  <a:pt x="8188121" y="381000"/>
                </a:lnTo>
                <a:lnTo>
                  <a:pt x="8194446" y="368300"/>
                </a:lnTo>
                <a:lnTo>
                  <a:pt x="8200186" y="368300"/>
                </a:lnTo>
                <a:lnTo>
                  <a:pt x="8205660" y="355600"/>
                </a:lnTo>
                <a:lnTo>
                  <a:pt x="8210524" y="342900"/>
                </a:lnTo>
                <a:lnTo>
                  <a:pt x="8214880" y="330200"/>
                </a:lnTo>
                <a:lnTo>
                  <a:pt x="8218703" y="317500"/>
                </a:lnTo>
                <a:lnTo>
                  <a:pt x="8227720" y="317500"/>
                </a:lnTo>
                <a:lnTo>
                  <a:pt x="8223745" y="330200"/>
                </a:lnTo>
                <a:lnTo>
                  <a:pt x="8219211" y="342900"/>
                </a:lnTo>
                <a:lnTo>
                  <a:pt x="8214144" y="355600"/>
                </a:lnTo>
                <a:lnTo>
                  <a:pt x="8208556" y="368300"/>
                </a:lnTo>
                <a:lnTo>
                  <a:pt x="8202460" y="381000"/>
                </a:lnTo>
                <a:lnTo>
                  <a:pt x="8195881" y="393700"/>
                </a:lnTo>
                <a:close/>
              </a:path>
              <a:path w="8239125" h="3975100">
                <a:moveTo>
                  <a:pt x="7786522" y="342900"/>
                </a:moveTo>
                <a:lnTo>
                  <a:pt x="7771142" y="342900"/>
                </a:lnTo>
                <a:lnTo>
                  <a:pt x="7766888" y="330200"/>
                </a:lnTo>
                <a:lnTo>
                  <a:pt x="7782013" y="330200"/>
                </a:lnTo>
                <a:lnTo>
                  <a:pt x="7786522" y="342900"/>
                </a:lnTo>
                <a:close/>
              </a:path>
              <a:path w="8239125" h="3975100">
                <a:moveTo>
                  <a:pt x="7953273" y="342900"/>
                </a:moveTo>
                <a:lnTo>
                  <a:pt x="7938058" y="342900"/>
                </a:lnTo>
                <a:lnTo>
                  <a:pt x="7942567" y="330200"/>
                </a:lnTo>
                <a:lnTo>
                  <a:pt x="7957540" y="330200"/>
                </a:lnTo>
                <a:lnTo>
                  <a:pt x="7953273" y="342900"/>
                </a:lnTo>
                <a:close/>
              </a:path>
              <a:path w="8239125" h="3975100">
                <a:moveTo>
                  <a:pt x="7805547" y="355600"/>
                </a:moveTo>
                <a:lnTo>
                  <a:pt x="7785138" y="355600"/>
                </a:lnTo>
                <a:lnTo>
                  <a:pt x="7780286" y="342900"/>
                </a:lnTo>
                <a:lnTo>
                  <a:pt x="7800352" y="342900"/>
                </a:lnTo>
                <a:lnTo>
                  <a:pt x="7805547" y="355600"/>
                </a:lnTo>
                <a:close/>
              </a:path>
              <a:path w="8239125" h="3975100">
                <a:moveTo>
                  <a:pt x="7939443" y="355600"/>
                </a:moveTo>
                <a:lnTo>
                  <a:pt x="7919034" y="355600"/>
                </a:lnTo>
                <a:lnTo>
                  <a:pt x="7924228" y="342900"/>
                </a:lnTo>
                <a:lnTo>
                  <a:pt x="7944129" y="342900"/>
                </a:lnTo>
                <a:lnTo>
                  <a:pt x="7939443" y="355600"/>
                </a:lnTo>
                <a:close/>
              </a:path>
              <a:path w="8239125" h="3975100">
                <a:moveTo>
                  <a:pt x="7832598" y="368300"/>
                </a:moveTo>
                <a:lnTo>
                  <a:pt x="7806347" y="368300"/>
                </a:lnTo>
                <a:lnTo>
                  <a:pt x="7800797" y="355600"/>
                </a:lnTo>
                <a:lnTo>
                  <a:pt x="7826717" y="355600"/>
                </a:lnTo>
                <a:lnTo>
                  <a:pt x="7832598" y="368300"/>
                </a:lnTo>
                <a:close/>
              </a:path>
              <a:path w="8239125" h="3975100">
                <a:moveTo>
                  <a:pt x="7838363" y="368300"/>
                </a:moveTo>
                <a:lnTo>
                  <a:pt x="7832598" y="368300"/>
                </a:lnTo>
                <a:lnTo>
                  <a:pt x="7832369" y="355600"/>
                </a:lnTo>
                <a:lnTo>
                  <a:pt x="7838363" y="368300"/>
                </a:lnTo>
                <a:close/>
              </a:path>
              <a:path w="8239125" h="3975100">
                <a:moveTo>
                  <a:pt x="7891983" y="368300"/>
                </a:moveTo>
                <a:lnTo>
                  <a:pt x="7886217" y="368300"/>
                </a:lnTo>
                <a:lnTo>
                  <a:pt x="7892211" y="355600"/>
                </a:lnTo>
                <a:lnTo>
                  <a:pt x="7891983" y="368300"/>
                </a:lnTo>
                <a:close/>
              </a:path>
              <a:path w="8239125" h="3975100">
                <a:moveTo>
                  <a:pt x="7918018" y="368300"/>
                </a:moveTo>
                <a:lnTo>
                  <a:pt x="7891983" y="368300"/>
                </a:lnTo>
                <a:lnTo>
                  <a:pt x="7897876" y="355600"/>
                </a:lnTo>
                <a:lnTo>
                  <a:pt x="7923580" y="355600"/>
                </a:lnTo>
                <a:lnTo>
                  <a:pt x="7918018" y="368300"/>
                </a:lnTo>
                <a:close/>
              </a:path>
              <a:path w="8239125" h="3975100">
                <a:moveTo>
                  <a:pt x="7868793" y="381000"/>
                </a:moveTo>
                <a:lnTo>
                  <a:pt x="7855546" y="381000"/>
                </a:lnTo>
                <a:lnTo>
                  <a:pt x="7849006" y="368300"/>
                </a:lnTo>
                <a:lnTo>
                  <a:pt x="7875333" y="368300"/>
                </a:lnTo>
                <a:lnTo>
                  <a:pt x="7868793" y="381000"/>
                </a:lnTo>
                <a:close/>
              </a:path>
              <a:path w="8239125" h="3975100">
                <a:moveTo>
                  <a:pt x="8173377" y="419100"/>
                </a:moveTo>
                <a:lnTo>
                  <a:pt x="8158264" y="419100"/>
                </a:lnTo>
                <a:lnTo>
                  <a:pt x="8166481" y="406400"/>
                </a:lnTo>
                <a:lnTo>
                  <a:pt x="8173974" y="406400"/>
                </a:lnTo>
                <a:lnTo>
                  <a:pt x="8181340" y="393700"/>
                </a:lnTo>
                <a:lnTo>
                  <a:pt x="8188833" y="393700"/>
                </a:lnTo>
                <a:lnTo>
                  <a:pt x="8181467" y="406400"/>
                </a:lnTo>
                <a:lnTo>
                  <a:pt x="8173377" y="419100"/>
                </a:lnTo>
                <a:close/>
              </a:path>
              <a:path w="8239125" h="3975100">
                <a:moveTo>
                  <a:pt x="8147037" y="444500"/>
                </a:moveTo>
                <a:lnTo>
                  <a:pt x="8131784" y="444500"/>
                </a:lnTo>
                <a:lnTo>
                  <a:pt x="8141157" y="431800"/>
                </a:lnTo>
                <a:lnTo>
                  <a:pt x="8149805" y="431800"/>
                </a:lnTo>
                <a:lnTo>
                  <a:pt x="8158429" y="419100"/>
                </a:lnTo>
                <a:lnTo>
                  <a:pt x="8165160" y="419100"/>
                </a:lnTo>
                <a:lnTo>
                  <a:pt x="8156219" y="431800"/>
                </a:lnTo>
                <a:lnTo>
                  <a:pt x="8147037" y="444500"/>
                </a:lnTo>
                <a:close/>
              </a:path>
              <a:path w="8239125" h="3975100">
                <a:moveTo>
                  <a:pt x="8127568" y="457200"/>
                </a:moveTo>
                <a:lnTo>
                  <a:pt x="8112366" y="457200"/>
                </a:lnTo>
                <a:lnTo>
                  <a:pt x="8122424" y="444500"/>
                </a:lnTo>
                <a:lnTo>
                  <a:pt x="8137486" y="444500"/>
                </a:lnTo>
                <a:lnTo>
                  <a:pt x="8127568" y="457200"/>
                </a:lnTo>
                <a:close/>
              </a:path>
              <a:path w="8239125" h="3975100">
                <a:moveTo>
                  <a:pt x="8106714" y="469900"/>
                </a:moveTo>
                <a:lnTo>
                  <a:pt x="8091678" y="469900"/>
                </a:lnTo>
                <a:lnTo>
                  <a:pt x="8102384" y="457200"/>
                </a:lnTo>
                <a:lnTo>
                  <a:pt x="8117509" y="457200"/>
                </a:lnTo>
                <a:lnTo>
                  <a:pt x="8106714" y="469900"/>
                </a:lnTo>
                <a:close/>
              </a:path>
              <a:path w="8239125" h="3975100">
                <a:moveTo>
                  <a:pt x="8084616" y="482600"/>
                </a:moveTo>
                <a:lnTo>
                  <a:pt x="8058543" y="482600"/>
                </a:lnTo>
                <a:lnTo>
                  <a:pt x="8070075" y="469900"/>
                </a:lnTo>
                <a:lnTo>
                  <a:pt x="8095818" y="469900"/>
                </a:lnTo>
                <a:lnTo>
                  <a:pt x="8084616" y="482600"/>
                </a:lnTo>
                <a:close/>
              </a:path>
              <a:path w="8239125" h="3975100">
                <a:moveTo>
                  <a:pt x="8055470" y="495300"/>
                </a:moveTo>
                <a:lnTo>
                  <a:pt x="8004975" y="495300"/>
                </a:lnTo>
                <a:lnTo>
                  <a:pt x="8011248" y="482600"/>
                </a:lnTo>
                <a:lnTo>
                  <a:pt x="8061439" y="482600"/>
                </a:lnTo>
                <a:lnTo>
                  <a:pt x="8055470" y="495300"/>
                </a:lnTo>
                <a:close/>
              </a:path>
              <a:path w="8239125" h="3975100">
                <a:moveTo>
                  <a:pt x="215696" y="508000"/>
                </a:moveTo>
                <a:lnTo>
                  <a:pt x="166001" y="508000"/>
                </a:lnTo>
                <a:lnTo>
                  <a:pt x="177685" y="495300"/>
                </a:lnTo>
                <a:lnTo>
                  <a:pt x="221881" y="495300"/>
                </a:lnTo>
                <a:lnTo>
                  <a:pt x="215696" y="508000"/>
                </a:lnTo>
                <a:close/>
              </a:path>
              <a:path w="8239125" h="3975100">
                <a:moveTo>
                  <a:pt x="158000" y="520700"/>
                </a:moveTo>
                <a:lnTo>
                  <a:pt x="143306" y="520700"/>
                </a:lnTo>
                <a:lnTo>
                  <a:pt x="154508" y="508000"/>
                </a:lnTo>
                <a:lnTo>
                  <a:pt x="169265" y="508000"/>
                </a:lnTo>
                <a:lnTo>
                  <a:pt x="158000" y="520700"/>
                </a:lnTo>
                <a:close/>
              </a:path>
              <a:path w="8239125" h="3975100">
                <a:moveTo>
                  <a:pt x="116700" y="546100"/>
                </a:moveTo>
                <a:lnTo>
                  <a:pt x="101638" y="546100"/>
                </a:lnTo>
                <a:lnTo>
                  <a:pt x="111556" y="533400"/>
                </a:lnTo>
                <a:lnTo>
                  <a:pt x="121615" y="520700"/>
                </a:lnTo>
                <a:lnTo>
                  <a:pt x="147447" y="520700"/>
                </a:lnTo>
                <a:lnTo>
                  <a:pt x="136740" y="533400"/>
                </a:lnTo>
                <a:lnTo>
                  <a:pt x="126758" y="533400"/>
                </a:lnTo>
                <a:lnTo>
                  <a:pt x="116700" y="546100"/>
                </a:lnTo>
                <a:close/>
              </a:path>
              <a:path w="8239125" h="3975100">
                <a:moveTo>
                  <a:pt x="97967" y="558800"/>
                </a:moveTo>
                <a:lnTo>
                  <a:pt x="82905" y="558800"/>
                </a:lnTo>
                <a:lnTo>
                  <a:pt x="92087" y="546100"/>
                </a:lnTo>
                <a:lnTo>
                  <a:pt x="107340" y="546100"/>
                </a:lnTo>
                <a:lnTo>
                  <a:pt x="97967" y="558800"/>
                </a:lnTo>
                <a:close/>
              </a:path>
              <a:path w="8239125" h="3975100">
                <a:moveTo>
                  <a:pt x="57784" y="596900"/>
                </a:moveTo>
                <a:lnTo>
                  <a:pt x="50292" y="596900"/>
                </a:lnTo>
                <a:lnTo>
                  <a:pt x="57657" y="584200"/>
                </a:lnTo>
                <a:lnTo>
                  <a:pt x="65747" y="571500"/>
                </a:lnTo>
                <a:lnTo>
                  <a:pt x="73964" y="558800"/>
                </a:lnTo>
                <a:lnTo>
                  <a:pt x="89319" y="558800"/>
                </a:lnTo>
                <a:lnTo>
                  <a:pt x="80695" y="571500"/>
                </a:lnTo>
                <a:lnTo>
                  <a:pt x="80860" y="571500"/>
                </a:lnTo>
                <a:lnTo>
                  <a:pt x="72643" y="584200"/>
                </a:lnTo>
                <a:lnTo>
                  <a:pt x="65151" y="584200"/>
                </a:lnTo>
                <a:lnTo>
                  <a:pt x="57784" y="596900"/>
                </a:lnTo>
                <a:close/>
              </a:path>
              <a:path w="8239125" h="3975100">
                <a:moveTo>
                  <a:pt x="20421" y="673100"/>
                </a:moveTo>
                <a:lnTo>
                  <a:pt x="11404" y="673100"/>
                </a:lnTo>
                <a:lnTo>
                  <a:pt x="15379" y="660400"/>
                </a:lnTo>
                <a:lnTo>
                  <a:pt x="30568" y="622300"/>
                </a:lnTo>
                <a:lnTo>
                  <a:pt x="43243" y="596900"/>
                </a:lnTo>
                <a:lnTo>
                  <a:pt x="57924" y="596900"/>
                </a:lnTo>
                <a:lnTo>
                  <a:pt x="51003" y="609600"/>
                </a:lnTo>
                <a:lnTo>
                  <a:pt x="51130" y="609600"/>
                </a:lnTo>
                <a:lnTo>
                  <a:pt x="44678" y="622300"/>
                </a:lnTo>
                <a:lnTo>
                  <a:pt x="38938" y="622300"/>
                </a:lnTo>
                <a:lnTo>
                  <a:pt x="33464" y="635000"/>
                </a:lnTo>
                <a:lnTo>
                  <a:pt x="28600" y="647700"/>
                </a:lnTo>
                <a:lnTo>
                  <a:pt x="24244" y="660400"/>
                </a:lnTo>
                <a:lnTo>
                  <a:pt x="20421" y="673100"/>
                </a:lnTo>
                <a:close/>
              </a:path>
              <a:path w="8239125" h="3975100">
                <a:moveTo>
                  <a:pt x="402894" y="622300"/>
                </a:moveTo>
                <a:lnTo>
                  <a:pt x="351002" y="622300"/>
                </a:lnTo>
                <a:lnTo>
                  <a:pt x="357111" y="609600"/>
                </a:lnTo>
                <a:lnTo>
                  <a:pt x="396557" y="609600"/>
                </a:lnTo>
                <a:lnTo>
                  <a:pt x="402894" y="622300"/>
                </a:lnTo>
                <a:close/>
              </a:path>
              <a:path w="8239125" h="3975100">
                <a:moveTo>
                  <a:pt x="335711" y="635000"/>
                </a:moveTo>
                <a:lnTo>
                  <a:pt x="315544" y="635000"/>
                </a:lnTo>
                <a:lnTo>
                  <a:pt x="321106" y="622300"/>
                </a:lnTo>
                <a:lnTo>
                  <a:pt x="341477" y="622300"/>
                </a:lnTo>
                <a:lnTo>
                  <a:pt x="335711" y="635000"/>
                </a:lnTo>
                <a:close/>
              </a:path>
              <a:path w="8239125" h="3975100">
                <a:moveTo>
                  <a:pt x="341248" y="635000"/>
                </a:moveTo>
                <a:lnTo>
                  <a:pt x="341477" y="622300"/>
                </a:lnTo>
                <a:lnTo>
                  <a:pt x="347141" y="622300"/>
                </a:lnTo>
                <a:lnTo>
                  <a:pt x="341248" y="635000"/>
                </a:lnTo>
                <a:close/>
              </a:path>
              <a:path w="8239125" h="3975100">
                <a:moveTo>
                  <a:pt x="412407" y="635000"/>
                </a:moveTo>
                <a:lnTo>
                  <a:pt x="406527" y="622300"/>
                </a:lnTo>
                <a:lnTo>
                  <a:pt x="412191" y="622300"/>
                </a:lnTo>
                <a:lnTo>
                  <a:pt x="412407" y="635000"/>
                </a:lnTo>
                <a:close/>
              </a:path>
              <a:path w="8239125" h="3975100">
                <a:moveTo>
                  <a:pt x="438327" y="635000"/>
                </a:moveTo>
                <a:lnTo>
                  <a:pt x="417944" y="635000"/>
                </a:lnTo>
                <a:lnTo>
                  <a:pt x="412191" y="622300"/>
                </a:lnTo>
                <a:lnTo>
                  <a:pt x="432777" y="622300"/>
                </a:lnTo>
                <a:lnTo>
                  <a:pt x="438327" y="635000"/>
                </a:lnTo>
                <a:close/>
              </a:path>
              <a:path w="8239125" h="3975100">
                <a:moveTo>
                  <a:pt x="310057" y="647700"/>
                </a:moveTo>
                <a:lnTo>
                  <a:pt x="294995" y="647700"/>
                </a:lnTo>
                <a:lnTo>
                  <a:pt x="299681" y="635000"/>
                </a:lnTo>
                <a:lnTo>
                  <a:pt x="315087" y="635000"/>
                </a:lnTo>
                <a:lnTo>
                  <a:pt x="310057" y="647700"/>
                </a:lnTo>
                <a:close/>
              </a:path>
              <a:path w="8239125" h="3975100">
                <a:moveTo>
                  <a:pt x="458838" y="647700"/>
                </a:moveTo>
                <a:lnTo>
                  <a:pt x="443611" y="647700"/>
                </a:lnTo>
                <a:lnTo>
                  <a:pt x="438569" y="635000"/>
                </a:lnTo>
                <a:lnTo>
                  <a:pt x="453986" y="635000"/>
                </a:lnTo>
                <a:lnTo>
                  <a:pt x="458838" y="647700"/>
                </a:lnTo>
                <a:close/>
              </a:path>
              <a:path w="8239125" h="3975100">
                <a:moveTo>
                  <a:pt x="296557" y="660400"/>
                </a:moveTo>
                <a:lnTo>
                  <a:pt x="281584" y="660400"/>
                </a:lnTo>
                <a:lnTo>
                  <a:pt x="285851" y="647700"/>
                </a:lnTo>
                <a:lnTo>
                  <a:pt x="301066" y="647700"/>
                </a:lnTo>
                <a:lnTo>
                  <a:pt x="296557" y="660400"/>
                </a:lnTo>
                <a:close/>
              </a:path>
              <a:path w="8239125" h="3975100">
                <a:moveTo>
                  <a:pt x="472236" y="660400"/>
                </a:moveTo>
                <a:lnTo>
                  <a:pt x="457111" y="660400"/>
                </a:lnTo>
                <a:lnTo>
                  <a:pt x="452602" y="647700"/>
                </a:lnTo>
                <a:lnTo>
                  <a:pt x="467982" y="647700"/>
                </a:lnTo>
                <a:lnTo>
                  <a:pt x="472236" y="660400"/>
                </a:lnTo>
                <a:close/>
              </a:path>
              <a:path w="8239125" h="3975100">
                <a:moveTo>
                  <a:pt x="281190" y="673100"/>
                </a:moveTo>
                <a:lnTo>
                  <a:pt x="270103" y="673100"/>
                </a:lnTo>
                <a:lnTo>
                  <a:pt x="273697" y="660400"/>
                </a:lnTo>
                <a:lnTo>
                  <a:pt x="284873" y="660400"/>
                </a:lnTo>
                <a:lnTo>
                  <a:pt x="281190" y="673100"/>
                </a:lnTo>
                <a:close/>
              </a:path>
              <a:path w="8239125" h="3975100">
                <a:moveTo>
                  <a:pt x="284734" y="673100"/>
                </a:moveTo>
                <a:lnTo>
                  <a:pt x="284873" y="660400"/>
                </a:lnTo>
                <a:lnTo>
                  <a:pt x="288632" y="660400"/>
                </a:lnTo>
                <a:lnTo>
                  <a:pt x="284734" y="673100"/>
                </a:lnTo>
                <a:close/>
              </a:path>
              <a:path w="8239125" h="3975100">
                <a:moveTo>
                  <a:pt x="468934" y="673100"/>
                </a:moveTo>
                <a:lnTo>
                  <a:pt x="465035" y="660400"/>
                </a:lnTo>
                <a:lnTo>
                  <a:pt x="468795" y="660400"/>
                </a:lnTo>
                <a:lnTo>
                  <a:pt x="468934" y="673100"/>
                </a:lnTo>
                <a:close/>
              </a:path>
              <a:path w="8239125" h="3975100">
                <a:moveTo>
                  <a:pt x="483679" y="673100"/>
                </a:moveTo>
                <a:lnTo>
                  <a:pt x="472478" y="673100"/>
                </a:lnTo>
                <a:lnTo>
                  <a:pt x="468795" y="660400"/>
                </a:lnTo>
                <a:lnTo>
                  <a:pt x="480098" y="660400"/>
                </a:lnTo>
                <a:lnTo>
                  <a:pt x="483679" y="673100"/>
                </a:lnTo>
                <a:close/>
              </a:path>
              <a:path w="8239125" h="3975100">
                <a:moveTo>
                  <a:pt x="17170" y="685800"/>
                </a:moveTo>
                <a:lnTo>
                  <a:pt x="6489" y="685800"/>
                </a:lnTo>
                <a:lnTo>
                  <a:pt x="7975" y="673100"/>
                </a:lnTo>
                <a:lnTo>
                  <a:pt x="18770" y="673100"/>
                </a:lnTo>
                <a:lnTo>
                  <a:pt x="17170" y="685800"/>
                </a:lnTo>
                <a:close/>
              </a:path>
              <a:path w="8239125" h="3975100">
                <a:moveTo>
                  <a:pt x="274777" y="685800"/>
                </a:moveTo>
                <a:lnTo>
                  <a:pt x="263652" y="685800"/>
                </a:lnTo>
                <a:lnTo>
                  <a:pt x="266750" y="673100"/>
                </a:lnTo>
                <a:lnTo>
                  <a:pt x="278003" y="673100"/>
                </a:lnTo>
                <a:lnTo>
                  <a:pt x="274777" y="685800"/>
                </a:lnTo>
                <a:close/>
              </a:path>
              <a:path w="8239125" h="3975100">
                <a:moveTo>
                  <a:pt x="490131" y="685800"/>
                </a:moveTo>
                <a:lnTo>
                  <a:pt x="478891" y="685800"/>
                </a:lnTo>
                <a:lnTo>
                  <a:pt x="475665" y="673100"/>
                </a:lnTo>
                <a:lnTo>
                  <a:pt x="487032" y="673100"/>
                </a:lnTo>
                <a:lnTo>
                  <a:pt x="490131" y="685800"/>
                </a:lnTo>
                <a:close/>
              </a:path>
              <a:path w="8239125" h="3975100">
                <a:moveTo>
                  <a:pt x="14452" y="698500"/>
                </a:moveTo>
                <a:lnTo>
                  <a:pt x="3962" y="698500"/>
                </a:lnTo>
                <a:lnTo>
                  <a:pt x="5143" y="685800"/>
                </a:lnTo>
                <a:lnTo>
                  <a:pt x="15773" y="685800"/>
                </a:lnTo>
                <a:lnTo>
                  <a:pt x="14452" y="698500"/>
                </a:lnTo>
                <a:close/>
              </a:path>
              <a:path w="8239125" h="3975100">
                <a:moveTo>
                  <a:pt x="266890" y="698500"/>
                </a:moveTo>
                <a:lnTo>
                  <a:pt x="258216" y="698500"/>
                </a:lnTo>
                <a:lnTo>
                  <a:pt x="260794" y="685800"/>
                </a:lnTo>
                <a:lnTo>
                  <a:pt x="269379" y="685800"/>
                </a:lnTo>
                <a:lnTo>
                  <a:pt x="266890" y="698500"/>
                </a:lnTo>
                <a:close/>
              </a:path>
              <a:path w="8239125" h="3975100">
                <a:moveTo>
                  <a:pt x="495541" y="698500"/>
                </a:moveTo>
                <a:lnTo>
                  <a:pt x="486765" y="698500"/>
                </a:lnTo>
                <a:lnTo>
                  <a:pt x="484289" y="685800"/>
                </a:lnTo>
                <a:lnTo>
                  <a:pt x="492963" y="685800"/>
                </a:lnTo>
                <a:lnTo>
                  <a:pt x="495541" y="698500"/>
                </a:lnTo>
                <a:close/>
              </a:path>
              <a:path w="8239125" h="3975100">
                <a:moveTo>
                  <a:pt x="12318" y="711200"/>
                </a:moveTo>
                <a:lnTo>
                  <a:pt x="2044" y="711200"/>
                </a:lnTo>
                <a:lnTo>
                  <a:pt x="2920" y="698500"/>
                </a:lnTo>
                <a:lnTo>
                  <a:pt x="13334" y="698500"/>
                </a:lnTo>
                <a:lnTo>
                  <a:pt x="12318" y="711200"/>
                </a:lnTo>
                <a:close/>
              </a:path>
              <a:path w="8239125" h="3975100">
                <a:moveTo>
                  <a:pt x="262902" y="711200"/>
                </a:moveTo>
                <a:lnTo>
                  <a:pt x="252133" y="711200"/>
                </a:lnTo>
                <a:lnTo>
                  <a:pt x="253873" y="698500"/>
                </a:lnTo>
                <a:lnTo>
                  <a:pt x="264845" y="698500"/>
                </a:lnTo>
                <a:lnTo>
                  <a:pt x="262902" y="711200"/>
                </a:lnTo>
                <a:close/>
              </a:path>
              <a:path w="8239125" h="3975100">
                <a:moveTo>
                  <a:pt x="501535" y="711200"/>
                </a:moveTo>
                <a:lnTo>
                  <a:pt x="490766" y="711200"/>
                </a:lnTo>
                <a:lnTo>
                  <a:pt x="488822" y="698500"/>
                </a:lnTo>
                <a:lnTo>
                  <a:pt x="499859" y="698500"/>
                </a:lnTo>
                <a:lnTo>
                  <a:pt x="501535" y="711200"/>
                </a:lnTo>
                <a:close/>
              </a:path>
              <a:path w="8239125" h="3975100">
                <a:moveTo>
                  <a:pt x="10769" y="723900"/>
                </a:moveTo>
                <a:lnTo>
                  <a:pt x="736" y="723900"/>
                </a:lnTo>
                <a:lnTo>
                  <a:pt x="1308" y="711200"/>
                </a:lnTo>
                <a:lnTo>
                  <a:pt x="11480" y="711200"/>
                </a:lnTo>
                <a:lnTo>
                  <a:pt x="10769" y="723900"/>
                </a:lnTo>
                <a:close/>
              </a:path>
              <a:path w="8239125" h="3975100">
                <a:moveTo>
                  <a:pt x="259969" y="723900"/>
                </a:moveTo>
                <a:lnTo>
                  <a:pt x="249554" y="723900"/>
                </a:lnTo>
                <a:lnTo>
                  <a:pt x="250685" y="711200"/>
                </a:lnTo>
                <a:lnTo>
                  <a:pt x="261353" y="711200"/>
                </a:lnTo>
                <a:lnTo>
                  <a:pt x="259969" y="723900"/>
                </a:lnTo>
                <a:close/>
              </a:path>
              <a:path w="8239125" h="3975100">
                <a:moveTo>
                  <a:pt x="504151" y="723900"/>
                </a:moveTo>
                <a:lnTo>
                  <a:pt x="493699" y="723900"/>
                </a:lnTo>
                <a:lnTo>
                  <a:pt x="492315" y="711200"/>
                </a:lnTo>
                <a:lnTo>
                  <a:pt x="503021" y="711200"/>
                </a:lnTo>
                <a:lnTo>
                  <a:pt x="504151" y="723900"/>
                </a:lnTo>
                <a:close/>
              </a:path>
              <a:path w="8239125" h="3975100">
                <a:moveTo>
                  <a:pt x="9601" y="736600"/>
                </a:moveTo>
                <a:lnTo>
                  <a:pt x="76" y="736600"/>
                </a:lnTo>
                <a:lnTo>
                  <a:pt x="330" y="723900"/>
                </a:lnTo>
                <a:lnTo>
                  <a:pt x="9842" y="723900"/>
                </a:lnTo>
                <a:lnTo>
                  <a:pt x="9601" y="736600"/>
                </a:lnTo>
                <a:close/>
              </a:path>
              <a:path w="8239125" h="3975100">
                <a:moveTo>
                  <a:pt x="257721" y="736600"/>
                </a:moveTo>
                <a:lnTo>
                  <a:pt x="248221" y="736600"/>
                </a:lnTo>
                <a:lnTo>
                  <a:pt x="248729" y="723900"/>
                </a:lnTo>
                <a:lnTo>
                  <a:pt x="258203" y="723900"/>
                </a:lnTo>
                <a:lnTo>
                  <a:pt x="257721" y="736600"/>
                </a:lnTo>
                <a:close/>
              </a:path>
              <a:path w="8239125" h="3975100">
                <a:moveTo>
                  <a:pt x="258178" y="736600"/>
                </a:moveTo>
                <a:lnTo>
                  <a:pt x="258203" y="723900"/>
                </a:lnTo>
                <a:lnTo>
                  <a:pt x="258965" y="723900"/>
                </a:lnTo>
                <a:lnTo>
                  <a:pt x="258178" y="736600"/>
                </a:lnTo>
                <a:close/>
              </a:path>
              <a:path w="8239125" h="3975100">
                <a:moveTo>
                  <a:pt x="495490" y="736600"/>
                </a:moveTo>
                <a:lnTo>
                  <a:pt x="494703" y="723900"/>
                </a:lnTo>
                <a:lnTo>
                  <a:pt x="495465" y="723900"/>
                </a:lnTo>
                <a:lnTo>
                  <a:pt x="495490" y="736600"/>
                </a:lnTo>
                <a:close/>
              </a:path>
              <a:path w="8239125" h="3975100">
                <a:moveTo>
                  <a:pt x="505459" y="736600"/>
                </a:moveTo>
                <a:lnTo>
                  <a:pt x="495947" y="736600"/>
                </a:lnTo>
                <a:lnTo>
                  <a:pt x="495465" y="723900"/>
                </a:lnTo>
                <a:lnTo>
                  <a:pt x="504964" y="723900"/>
                </a:lnTo>
                <a:lnTo>
                  <a:pt x="505459" y="736600"/>
                </a:lnTo>
                <a:close/>
              </a:path>
              <a:path w="8239125" h="3975100">
                <a:moveTo>
                  <a:pt x="9525" y="3721100"/>
                </a:moveTo>
                <a:lnTo>
                  <a:pt x="0" y="3721100"/>
                </a:lnTo>
                <a:lnTo>
                  <a:pt x="0" y="736600"/>
                </a:lnTo>
                <a:lnTo>
                  <a:pt x="76" y="749300"/>
                </a:lnTo>
                <a:lnTo>
                  <a:pt x="330" y="749300"/>
                </a:lnTo>
                <a:lnTo>
                  <a:pt x="736" y="762000"/>
                </a:lnTo>
                <a:lnTo>
                  <a:pt x="1295" y="762000"/>
                </a:lnTo>
                <a:lnTo>
                  <a:pt x="2019" y="774700"/>
                </a:lnTo>
                <a:lnTo>
                  <a:pt x="2908" y="774700"/>
                </a:lnTo>
                <a:lnTo>
                  <a:pt x="3937" y="787400"/>
                </a:lnTo>
                <a:lnTo>
                  <a:pt x="5130" y="787400"/>
                </a:lnTo>
                <a:lnTo>
                  <a:pt x="6464" y="800100"/>
                </a:lnTo>
                <a:lnTo>
                  <a:pt x="7950" y="800100"/>
                </a:lnTo>
                <a:lnTo>
                  <a:pt x="9487" y="812110"/>
                </a:lnTo>
                <a:lnTo>
                  <a:pt x="9525" y="3721100"/>
                </a:lnTo>
                <a:close/>
              </a:path>
              <a:path w="8239125" h="3975100">
                <a:moveTo>
                  <a:pt x="9525" y="812403"/>
                </a:moveTo>
                <a:lnTo>
                  <a:pt x="7950" y="800100"/>
                </a:lnTo>
                <a:lnTo>
                  <a:pt x="6464" y="800100"/>
                </a:lnTo>
                <a:lnTo>
                  <a:pt x="5130" y="787400"/>
                </a:lnTo>
                <a:lnTo>
                  <a:pt x="3937" y="787400"/>
                </a:lnTo>
                <a:lnTo>
                  <a:pt x="2908" y="774700"/>
                </a:lnTo>
                <a:lnTo>
                  <a:pt x="2019" y="774700"/>
                </a:lnTo>
                <a:lnTo>
                  <a:pt x="1295" y="762000"/>
                </a:lnTo>
                <a:lnTo>
                  <a:pt x="736" y="762000"/>
                </a:lnTo>
                <a:lnTo>
                  <a:pt x="330" y="749300"/>
                </a:lnTo>
                <a:lnTo>
                  <a:pt x="76" y="749300"/>
                </a:lnTo>
                <a:lnTo>
                  <a:pt x="0" y="736600"/>
                </a:lnTo>
                <a:lnTo>
                  <a:pt x="9525" y="736600"/>
                </a:lnTo>
                <a:lnTo>
                  <a:pt x="9525" y="812403"/>
                </a:lnTo>
                <a:close/>
              </a:path>
              <a:path w="8239125" h="3975100">
                <a:moveTo>
                  <a:pt x="18770" y="812800"/>
                </a:moveTo>
                <a:lnTo>
                  <a:pt x="9575" y="812800"/>
                </a:lnTo>
                <a:lnTo>
                  <a:pt x="9525" y="736600"/>
                </a:lnTo>
                <a:lnTo>
                  <a:pt x="9601" y="749300"/>
                </a:lnTo>
                <a:lnTo>
                  <a:pt x="9842" y="749300"/>
                </a:lnTo>
                <a:lnTo>
                  <a:pt x="10236" y="762000"/>
                </a:lnTo>
                <a:lnTo>
                  <a:pt x="10769" y="762000"/>
                </a:lnTo>
                <a:lnTo>
                  <a:pt x="11480" y="774700"/>
                </a:lnTo>
                <a:lnTo>
                  <a:pt x="12318" y="774700"/>
                </a:lnTo>
                <a:lnTo>
                  <a:pt x="13334" y="787400"/>
                </a:lnTo>
                <a:lnTo>
                  <a:pt x="14452" y="787400"/>
                </a:lnTo>
                <a:lnTo>
                  <a:pt x="15773" y="800100"/>
                </a:lnTo>
                <a:lnTo>
                  <a:pt x="17170" y="800100"/>
                </a:lnTo>
                <a:lnTo>
                  <a:pt x="18770" y="812800"/>
                </a:lnTo>
                <a:close/>
              </a:path>
              <a:path w="8239125" h="3975100">
                <a:moveTo>
                  <a:pt x="257568" y="990600"/>
                </a:moveTo>
                <a:lnTo>
                  <a:pt x="248043" y="990600"/>
                </a:lnTo>
                <a:lnTo>
                  <a:pt x="248043" y="736600"/>
                </a:lnTo>
                <a:lnTo>
                  <a:pt x="257568" y="736600"/>
                </a:lnTo>
                <a:lnTo>
                  <a:pt x="257568" y="990600"/>
                </a:lnTo>
                <a:close/>
              </a:path>
              <a:path w="8239125" h="3975100">
                <a:moveTo>
                  <a:pt x="496011" y="812800"/>
                </a:moveTo>
                <a:lnTo>
                  <a:pt x="486854" y="812800"/>
                </a:lnTo>
                <a:lnTo>
                  <a:pt x="488454" y="800100"/>
                </a:lnTo>
                <a:lnTo>
                  <a:pt x="489851" y="800100"/>
                </a:lnTo>
                <a:lnTo>
                  <a:pt x="491159" y="787400"/>
                </a:lnTo>
                <a:lnTo>
                  <a:pt x="492277" y="787400"/>
                </a:lnTo>
                <a:lnTo>
                  <a:pt x="493293" y="774700"/>
                </a:lnTo>
                <a:lnTo>
                  <a:pt x="494131" y="774700"/>
                </a:lnTo>
                <a:lnTo>
                  <a:pt x="494842" y="762000"/>
                </a:lnTo>
                <a:lnTo>
                  <a:pt x="495376" y="762000"/>
                </a:lnTo>
                <a:lnTo>
                  <a:pt x="495782" y="749300"/>
                </a:lnTo>
                <a:lnTo>
                  <a:pt x="496011" y="749300"/>
                </a:lnTo>
                <a:lnTo>
                  <a:pt x="496100" y="736600"/>
                </a:lnTo>
                <a:lnTo>
                  <a:pt x="496011" y="812800"/>
                </a:lnTo>
                <a:close/>
              </a:path>
              <a:path w="8239125" h="3975100">
                <a:moveTo>
                  <a:pt x="496100" y="812110"/>
                </a:moveTo>
                <a:lnTo>
                  <a:pt x="496100" y="736600"/>
                </a:lnTo>
                <a:lnTo>
                  <a:pt x="505612" y="736600"/>
                </a:lnTo>
                <a:lnTo>
                  <a:pt x="505536" y="749300"/>
                </a:lnTo>
                <a:lnTo>
                  <a:pt x="505282" y="749300"/>
                </a:lnTo>
                <a:lnTo>
                  <a:pt x="504875" y="762000"/>
                </a:lnTo>
                <a:lnTo>
                  <a:pt x="504304" y="774700"/>
                </a:lnTo>
                <a:lnTo>
                  <a:pt x="503580" y="774700"/>
                </a:lnTo>
                <a:lnTo>
                  <a:pt x="502691" y="787400"/>
                </a:lnTo>
                <a:lnTo>
                  <a:pt x="500468" y="787400"/>
                </a:lnTo>
                <a:lnTo>
                  <a:pt x="499135" y="800100"/>
                </a:lnTo>
                <a:lnTo>
                  <a:pt x="497649" y="800100"/>
                </a:lnTo>
                <a:lnTo>
                  <a:pt x="496100" y="812110"/>
                </a:lnTo>
                <a:close/>
              </a:path>
              <a:path w="8239125" h="3975100">
                <a:moveTo>
                  <a:pt x="505612" y="3721100"/>
                </a:moveTo>
                <a:lnTo>
                  <a:pt x="496100" y="3721100"/>
                </a:lnTo>
                <a:lnTo>
                  <a:pt x="496100" y="812110"/>
                </a:lnTo>
                <a:lnTo>
                  <a:pt x="497649" y="800100"/>
                </a:lnTo>
                <a:lnTo>
                  <a:pt x="499135" y="800100"/>
                </a:lnTo>
                <a:lnTo>
                  <a:pt x="500468" y="787400"/>
                </a:lnTo>
                <a:lnTo>
                  <a:pt x="502691" y="787400"/>
                </a:lnTo>
                <a:lnTo>
                  <a:pt x="503580" y="774700"/>
                </a:lnTo>
                <a:lnTo>
                  <a:pt x="504304" y="774700"/>
                </a:lnTo>
                <a:lnTo>
                  <a:pt x="504875" y="762000"/>
                </a:lnTo>
                <a:lnTo>
                  <a:pt x="505282" y="749300"/>
                </a:lnTo>
                <a:lnTo>
                  <a:pt x="505536" y="749300"/>
                </a:lnTo>
                <a:lnTo>
                  <a:pt x="505612" y="736600"/>
                </a:lnTo>
                <a:lnTo>
                  <a:pt x="505625" y="3467100"/>
                </a:lnTo>
                <a:lnTo>
                  <a:pt x="500862" y="3479800"/>
                </a:lnTo>
                <a:lnTo>
                  <a:pt x="505624" y="3479800"/>
                </a:lnTo>
                <a:lnTo>
                  <a:pt x="505612" y="3721100"/>
                </a:lnTo>
                <a:close/>
              </a:path>
              <a:path w="8239125" h="3975100">
                <a:moveTo>
                  <a:pt x="57924" y="889000"/>
                </a:moveTo>
                <a:lnTo>
                  <a:pt x="43116" y="889000"/>
                </a:lnTo>
                <a:lnTo>
                  <a:pt x="36664" y="876300"/>
                </a:lnTo>
                <a:lnTo>
                  <a:pt x="19824" y="838200"/>
                </a:lnTo>
                <a:lnTo>
                  <a:pt x="11353" y="812800"/>
                </a:lnTo>
                <a:lnTo>
                  <a:pt x="20421" y="812800"/>
                </a:lnTo>
                <a:lnTo>
                  <a:pt x="24320" y="825500"/>
                </a:lnTo>
                <a:lnTo>
                  <a:pt x="28689" y="838200"/>
                </a:lnTo>
                <a:lnTo>
                  <a:pt x="33566" y="850900"/>
                </a:lnTo>
                <a:lnTo>
                  <a:pt x="38938" y="863600"/>
                </a:lnTo>
                <a:lnTo>
                  <a:pt x="44678" y="863600"/>
                </a:lnTo>
                <a:lnTo>
                  <a:pt x="51130" y="876300"/>
                </a:lnTo>
                <a:lnTo>
                  <a:pt x="51003" y="876300"/>
                </a:lnTo>
                <a:lnTo>
                  <a:pt x="57924" y="889000"/>
                </a:lnTo>
                <a:close/>
              </a:path>
              <a:path w="8239125" h="3975100">
                <a:moveTo>
                  <a:pt x="462508" y="889000"/>
                </a:moveTo>
                <a:lnTo>
                  <a:pt x="447700" y="889000"/>
                </a:lnTo>
                <a:lnTo>
                  <a:pt x="454609" y="876300"/>
                </a:lnTo>
                <a:lnTo>
                  <a:pt x="454482" y="876300"/>
                </a:lnTo>
                <a:lnTo>
                  <a:pt x="460933" y="863600"/>
                </a:lnTo>
                <a:lnTo>
                  <a:pt x="466674" y="863600"/>
                </a:lnTo>
                <a:lnTo>
                  <a:pt x="472160" y="850900"/>
                </a:lnTo>
                <a:lnTo>
                  <a:pt x="477024" y="838200"/>
                </a:lnTo>
                <a:lnTo>
                  <a:pt x="481368" y="825500"/>
                </a:lnTo>
                <a:lnTo>
                  <a:pt x="485190" y="812800"/>
                </a:lnTo>
                <a:lnTo>
                  <a:pt x="494220" y="812800"/>
                </a:lnTo>
                <a:lnTo>
                  <a:pt x="490232" y="825500"/>
                </a:lnTo>
                <a:lnTo>
                  <a:pt x="485698" y="838200"/>
                </a:lnTo>
                <a:lnTo>
                  <a:pt x="480631" y="850900"/>
                </a:lnTo>
                <a:lnTo>
                  <a:pt x="475043" y="863600"/>
                </a:lnTo>
                <a:lnTo>
                  <a:pt x="468960" y="876300"/>
                </a:lnTo>
                <a:lnTo>
                  <a:pt x="462508" y="889000"/>
                </a:lnTo>
                <a:close/>
              </a:path>
              <a:path w="8239125" h="3975100">
                <a:moveTo>
                  <a:pt x="89319" y="927100"/>
                </a:moveTo>
                <a:lnTo>
                  <a:pt x="73964" y="927100"/>
                </a:lnTo>
                <a:lnTo>
                  <a:pt x="65595" y="914400"/>
                </a:lnTo>
                <a:lnTo>
                  <a:pt x="57657" y="901700"/>
                </a:lnTo>
                <a:lnTo>
                  <a:pt x="50165" y="889000"/>
                </a:lnTo>
                <a:lnTo>
                  <a:pt x="57784" y="889000"/>
                </a:lnTo>
                <a:lnTo>
                  <a:pt x="65151" y="901700"/>
                </a:lnTo>
                <a:lnTo>
                  <a:pt x="72643" y="901700"/>
                </a:lnTo>
                <a:lnTo>
                  <a:pt x="80860" y="914400"/>
                </a:lnTo>
                <a:lnTo>
                  <a:pt x="80695" y="914400"/>
                </a:lnTo>
                <a:lnTo>
                  <a:pt x="89319" y="927100"/>
                </a:lnTo>
                <a:close/>
              </a:path>
              <a:path w="8239125" h="3975100">
                <a:moveTo>
                  <a:pt x="431495" y="927100"/>
                </a:moveTo>
                <a:lnTo>
                  <a:pt x="416306" y="927100"/>
                </a:lnTo>
                <a:lnTo>
                  <a:pt x="424916" y="914400"/>
                </a:lnTo>
                <a:lnTo>
                  <a:pt x="424764" y="914400"/>
                </a:lnTo>
                <a:lnTo>
                  <a:pt x="432968" y="901700"/>
                </a:lnTo>
                <a:lnTo>
                  <a:pt x="440474" y="901700"/>
                </a:lnTo>
                <a:lnTo>
                  <a:pt x="447827" y="889000"/>
                </a:lnTo>
                <a:lnTo>
                  <a:pt x="455320" y="889000"/>
                </a:lnTo>
                <a:lnTo>
                  <a:pt x="447814" y="901700"/>
                </a:lnTo>
                <a:lnTo>
                  <a:pt x="439864" y="914400"/>
                </a:lnTo>
                <a:lnTo>
                  <a:pt x="431495" y="927100"/>
                </a:lnTo>
                <a:close/>
              </a:path>
              <a:path w="8239125" h="3975100">
                <a:moveTo>
                  <a:pt x="107340" y="939800"/>
                </a:moveTo>
                <a:lnTo>
                  <a:pt x="91909" y="939800"/>
                </a:lnTo>
                <a:lnTo>
                  <a:pt x="82740" y="927100"/>
                </a:lnTo>
                <a:lnTo>
                  <a:pt x="97967" y="927100"/>
                </a:lnTo>
                <a:lnTo>
                  <a:pt x="107340" y="939800"/>
                </a:lnTo>
                <a:close/>
              </a:path>
              <a:path w="8239125" h="3975100">
                <a:moveTo>
                  <a:pt x="413537" y="939800"/>
                </a:moveTo>
                <a:lnTo>
                  <a:pt x="398272" y="939800"/>
                </a:lnTo>
                <a:lnTo>
                  <a:pt x="407644" y="927100"/>
                </a:lnTo>
                <a:lnTo>
                  <a:pt x="422706" y="927100"/>
                </a:lnTo>
                <a:lnTo>
                  <a:pt x="413537" y="939800"/>
                </a:lnTo>
                <a:close/>
              </a:path>
              <a:path w="8239125" h="3975100">
                <a:moveTo>
                  <a:pt x="126758" y="952500"/>
                </a:moveTo>
                <a:lnTo>
                  <a:pt x="111366" y="952500"/>
                </a:lnTo>
                <a:lnTo>
                  <a:pt x="101460" y="939800"/>
                </a:lnTo>
                <a:lnTo>
                  <a:pt x="116700" y="939800"/>
                </a:lnTo>
                <a:lnTo>
                  <a:pt x="126758" y="952500"/>
                </a:lnTo>
                <a:close/>
              </a:path>
              <a:path w="8239125" h="3975100">
                <a:moveTo>
                  <a:pt x="394068" y="952500"/>
                </a:moveTo>
                <a:lnTo>
                  <a:pt x="378866" y="952500"/>
                </a:lnTo>
                <a:lnTo>
                  <a:pt x="388924" y="939800"/>
                </a:lnTo>
                <a:lnTo>
                  <a:pt x="404164" y="939800"/>
                </a:lnTo>
                <a:lnTo>
                  <a:pt x="394068" y="952500"/>
                </a:lnTo>
                <a:close/>
              </a:path>
              <a:path w="8239125" h="3975100">
                <a:moveTo>
                  <a:pt x="147447" y="965200"/>
                </a:moveTo>
                <a:lnTo>
                  <a:pt x="132206" y="965200"/>
                </a:lnTo>
                <a:lnTo>
                  <a:pt x="121615" y="952500"/>
                </a:lnTo>
                <a:lnTo>
                  <a:pt x="136740" y="952500"/>
                </a:lnTo>
                <a:lnTo>
                  <a:pt x="147447" y="965200"/>
                </a:lnTo>
                <a:close/>
              </a:path>
              <a:path w="8239125" h="3975100">
                <a:moveTo>
                  <a:pt x="373418" y="965200"/>
                </a:moveTo>
                <a:lnTo>
                  <a:pt x="358178" y="965200"/>
                </a:lnTo>
                <a:lnTo>
                  <a:pt x="368871" y="952500"/>
                </a:lnTo>
                <a:lnTo>
                  <a:pt x="383806" y="952500"/>
                </a:lnTo>
                <a:lnTo>
                  <a:pt x="373418" y="965200"/>
                </a:lnTo>
                <a:close/>
              </a:path>
              <a:path w="8239125" h="3975100">
                <a:moveTo>
                  <a:pt x="180568" y="977900"/>
                </a:moveTo>
                <a:lnTo>
                  <a:pt x="154292" y="977900"/>
                </a:lnTo>
                <a:lnTo>
                  <a:pt x="143103" y="965200"/>
                </a:lnTo>
                <a:lnTo>
                  <a:pt x="169049" y="965200"/>
                </a:lnTo>
                <a:lnTo>
                  <a:pt x="180568" y="977900"/>
                </a:lnTo>
                <a:close/>
              </a:path>
              <a:path w="8239125" h="3975100">
                <a:moveTo>
                  <a:pt x="351104" y="977900"/>
                </a:moveTo>
                <a:lnTo>
                  <a:pt x="325043" y="977900"/>
                </a:lnTo>
                <a:lnTo>
                  <a:pt x="336575" y="965200"/>
                </a:lnTo>
                <a:lnTo>
                  <a:pt x="362305" y="965200"/>
                </a:lnTo>
                <a:lnTo>
                  <a:pt x="351104" y="977900"/>
                </a:lnTo>
                <a:close/>
              </a:path>
              <a:path w="8239125" h="3975100">
                <a:moveTo>
                  <a:pt x="227990" y="990600"/>
                </a:moveTo>
                <a:lnTo>
                  <a:pt x="183540" y="990600"/>
                </a:lnTo>
                <a:lnTo>
                  <a:pt x="177520" y="977900"/>
                </a:lnTo>
                <a:lnTo>
                  <a:pt x="221754" y="977900"/>
                </a:lnTo>
                <a:lnTo>
                  <a:pt x="227990" y="990600"/>
                </a:lnTo>
                <a:close/>
              </a:path>
              <a:path w="8239125" h="3975100">
                <a:moveTo>
                  <a:pt x="321957" y="990600"/>
                </a:moveTo>
                <a:lnTo>
                  <a:pt x="277634" y="990600"/>
                </a:lnTo>
                <a:lnTo>
                  <a:pt x="283857" y="977900"/>
                </a:lnTo>
                <a:lnTo>
                  <a:pt x="327926" y="977900"/>
                </a:lnTo>
                <a:lnTo>
                  <a:pt x="321957" y="990600"/>
                </a:lnTo>
                <a:close/>
              </a:path>
              <a:path w="8239125" h="3975100">
                <a:moveTo>
                  <a:pt x="8238794" y="3238500"/>
                </a:moveTo>
                <a:lnTo>
                  <a:pt x="8229282" y="3238500"/>
                </a:lnTo>
                <a:lnTo>
                  <a:pt x="8229523" y="3225800"/>
                </a:lnTo>
                <a:lnTo>
                  <a:pt x="8239036" y="3225800"/>
                </a:lnTo>
                <a:lnTo>
                  <a:pt x="8238794" y="3238500"/>
                </a:lnTo>
                <a:close/>
              </a:path>
              <a:path w="8239125" h="3975100">
                <a:moveTo>
                  <a:pt x="8237816" y="3251200"/>
                </a:moveTo>
                <a:lnTo>
                  <a:pt x="8228342" y="3251200"/>
                </a:lnTo>
                <a:lnTo>
                  <a:pt x="8228901" y="3238500"/>
                </a:lnTo>
                <a:lnTo>
                  <a:pt x="8238388" y="3238500"/>
                </a:lnTo>
                <a:lnTo>
                  <a:pt x="8237816" y="3251200"/>
                </a:lnTo>
                <a:close/>
              </a:path>
              <a:path w="8239125" h="3975100">
                <a:moveTo>
                  <a:pt x="8236204" y="3263900"/>
                </a:moveTo>
                <a:lnTo>
                  <a:pt x="8226793" y="3263900"/>
                </a:lnTo>
                <a:lnTo>
                  <a:pt x="8227656" y="3251200"/>
                </a:lnTo>
                <a:lnTo>
                  <a:pt x="8237080" y="3251200"/>
                </a:lnTo>
                <a:lnTo>
                  <a:pt x="8236204" y="3263900"/>
                </a:lnTo>
                <a:close/>
              </a:path>
              <a:path w="8239125" h="3975100">
                <a:moveTo>
                  <a:pt x="8233981" y="3276600"/>
                </a:moveTo>
                <a:lnTo>
                  <a:pt x="8224647" y="3276600"/>
                </a:lnTo>
                <a:lnTo>
                  <a:pt x="8225815" y="3263900"/>
                </a:lnTo>
                <a:lnTo>
                  <a:pt x="8235162" y="3263900"/>
                </a:lnTo>
                <a:lnTo>
                  <a:pt x="8233981" y="3276600"/>
                </a:lnTo>
                <a:close/>
              </a:path>
              <a:path w="8239125" h="3975100">
                <a:moveTo>
                  <a:pt x="8231149" y="3289300"/>
                </a:moveTo>
                <a:lnTo>
                  <a:pt x="8221929" y="3289300"/>
                </a:lnTo>
                <a:lnTo>
                  <a:pt x="8223377" y="3276600"/>
                </a:lnTo>
                <a:lnTo>
                  <a:pt x="8232635" y="3276600"/>
                </a:lnTo>
                <a:lnTo>
                  <a:pt x="8231149" y="3289300"/>
                </a:lnTo>
                <a:close/>
              </a:path>
              <a:path w="8239125" h="3975100">
                <a:moveTo>
                  <a:pt x="8219211" y="3327400"/>
                </a:moveTo>
                <a:lnTo>
                  <a:pt x="8205558" y="3327400"/>
                </a:lnTo>
                <a:lnTo>
                  <a:pt x="8210524" y="3314700"/>
                </a:lnTo>
                <a:lnTo>
                  <a:pt x="8214880" y="3302000"/>
                </a:lnTo>
                <a:lnTo>
                  <a:pt x="8218703" y="3289300"/>
                </a:lnTo>
                <a:lnTo>
                  <a:pt x="8229511" y="3289300"/>
                </a:lnTo>
                <a:lnTo>
                  <a:pt x="8227720" y="3302000"/>
                </a:lnTo>
                <a:lnTo>
                  <a:pt x="8223745" y="3314700"/>
                </a:lnTo>
                <a:lnTo>
                  <a:pt x="8219211" y="3327400"/>
                </a:lnTo>
                <a:close/>
              </a:path>
              <a:path w="8239125" h="3975100">
                <a:moveTo>
                  <a:pt x="8188833" y="3378200"/>
                </a:moveTo>
                <a:lnTo>
                  <a:pt x="8173974" y="3378200"/>
                </a:lnTo>
                <a:lnTo>
                  <a:pt x="8181340" y="3365500"/>
                </a:lnTo>
                <a:lnTo>
                  <a:pt x="8181200" y="3365500"/>
                </a:lnTo>
                <a:lnTo>
                  <a:pt x="8188121" y="3352800"/>
                </a:lnTo>
                <a:lnTo>
                  <a:pt x="8194319" y="3352800"/>
                </a:lnTo>
                <a:lnTo>
                  <a:pt x="8200301" y="3340100"/>
                </a:lnTo>
                <a:lnTo>
                  <a:pt x="8205660" y="3327400"/>
                </a:lnTo>
                <a:lnTo>
                  <a:pt x="8214144" y="3327400"/>
                </a:lnTo>
                <a:lnTo>
                  <a:pt x="8208556" y="3340100"/>
                </a:lnTo>
                <a:lnTo>
                  <a:pt x="8202460" y="3352800"/>
                </a:lnTo>
                <a:lnTo>
                  <a:pt x="8195881" y="3365500"/>
                </a:lnTo>
                <a:lnTo>
                  <a:pt x="8188833" y="3378200"/>
                </a:lnTo>
                <a:close/>
              </a:path>
              <a:path w="8239125" h="3975100">
                <a:moveTo>
                  <a:pt x="8156219" y="3416300"/>
                </a:moveTo>
                <a:lnTo>
                  <a:pt x="8140979" y="3416300"/>
                </a:lnTo>
                <a:lnTo>
                  <a:pt x="8149983" y="3403600"/>
                </a:lnTo>
                <a:lnTo>
                  <a:pt x="8149805" y="3403600"/>
                </a:lnTo>
                <a:lnTo>
                  <a:pt x="8158429" y="3390900"/>
                </a:lnTo>
                <a:lnTo>
                  <a:pt x="8166328" y="3390900"/>
                </a:lnTo>
                <a:lnTo>
                  <a:pt x="8174126" y="3378200"/>
                </a:lnTo>
                <a:lnTo>
                  <a:pt x="8181467" y="3378200"/>
                </a:lnTo>
                <a:lnTo>
                  <a:pt x="8173377" y="3390900"/>
                </a:lnTo>
                <a:lnTo>
                  <a:pt x="8165160" y="3403600"/>
                </a:lnTo>
                <a:lnTo>
                  <a:pt x="8156219" y="3416300"/>
                </a:lnTo>
                <a:close/>
              </a:path>
              <a:path w="8239125" h="3975100">
                <a:moveTo>
                  <a:pt x="8137486" y="3429000"/>
                </a:moveTo>
                <a:lnTo>
                  <a:pt x="8122246" y="3429000"/>
                </a:lnTo>
                <a:lnTo>
                  <a:pt x="8131962" y="3416300"/>
                </a:lnTo>
                <a:lnTo>
                  <a:pt x="8147037" y="3416300"/>
                </a:lnTo>
                <a:lnTo>
                  <a:pt x="8137486" y="3429000"/>
                </a:lnTo>
                <a:close/>
              </a:path>
              <a:path w="8239125" h="3975100">
                <a:moveTo>
                  <a:pt x="8117509" y="3441700"/>
                </a:moveTo>
                <a:lnTo>
                  <a:pt x="8102180" y="3441700"/>
                </a:lnTo>
                <a:lnTo>
                  <a:pt x="8112556" y="3429000"/>
                </a:lnTo>
                <a:lnTo>
                  <a:pt x="8127568" y="3429000"/>
                </a:lnTo>
                <a:lnTo>
                  <a:pt x="8117509" y="3441700"/>
                </a:lnTo>
                <a:close/>
              </a:path>
              <a:path w="8239125" h="3975100">
                <a:moveTo>
                  <a:pt x="8095818" y="3454400"/>
                </a:moveTo>
                <a:lnTo>
                  <a:pt x="8069859" y="3454400"/>
                </a:lnTo>
                <a:lnTo>
                  <a:pt x="8081124" y="3441700"/>
                </a:lnTo>
                <a:lnTo>
                  <a:pt x="8106714" y="3441700"/>
                </a:lnTo>
                <a:lnTo>
                  <a:pt x="8095818" y="3454400"/>
                </a:lnTo>
                <a:close/>
              </a:path>
              <a:path w="8239125" h="3975100">
                <a:moveTo>
                  <a:pt x="8061439" y="3467100"/>
                </a:moveTo>
                <a:lnTo>
                  <a:pt x="8035290" y="3467100"/>
                </a:lnTo>
                <a:lnTo>
                  <a:pt x="8041322" y="3454400"/>
                </a:lnTo>
                <a:lnTo>
                  <a:pt x="8073123" y="3454400"/>
                </a:lnTo>
                <a:lnTo>
                  <a:pt x="8061439" y="3467100"/>
                </a:lnTo>
                <a:close/>
              </a:path>
              <a:path w="8239125" h="3975100">
                <a:moveTo>
                  <a:pt x="505624" y="3479800"/>
                </a:moveTo>
                <a:lnTo>
                  <a:pt x="500862" y="3479800"/>
                </a:lnTo>
                <a:lnTo>
                  <a:pt x="505625" y="3467100"/>
                </a:lnTo>
                <a:lnTo>
                  <a:pt x="505624" y="3479800"/>
                </a:lnTo>
                <a:close/>
              </a:path>
              <a:path w="8239125" h="3975100">
                <a:moveTo>
                  <a:pt x="8018449" y="3479800"/>
                </a:moveTo>
                <a:lnTo>
                  <a:pt x="505624" y="3479800"/>
                </a:lnTo>
                <a:lnTo>
                  <a:pt x="505625" y="3467100"/>
                </a:lnTo>
                <a:lnTo>
                  <a:pt x="8024749" y="3467100"/>
                </a:lnTo>
                <a:lnTo>
                  <a:pt x="8018449" y="3479800"/>
                </a:lnTo>
                <a:close/>
              </a:path>
              <a:path w="8239125" h="3975100">
                <a:moveTo>
                  <a:pt x="9842" y="3733800"/>
                </a:moveTo>
                <a:lnTo>
                  <a:pt x="330" y="3733800"/>
                </a:lnTo>
                <a:lnTo>
                  <a:pt x="76" y="3721100"/>
                </a:lnTo>
                <a:lnTo>
                  <a:pt x="9601" y="3721100"/>
                </a:lnTo>
                <a:lnTo>
                  <a:pt x="9842" y="3733800"/>
                </a:lnTo>
                <a:close/>
              </a:path>
              <a:path w="8239125" h="3975100">
                <a:moveTo>
                  <a:pt x="505282" y="3733800"/>
                </a:moveTo>
                <a:lnTo>
                  <a:pt x="495769" y="3733800"/>
                </a:lnTo>
                <a:lnTo>
                  <a:pt x="496011" y="3721100"/>
                </a:lnTo>
                <a:lnTo>
                  <a:pt x="505536" y="3721100"/>
                </a:lnTo>
                <a:lnTo>
                  <a:pt x="505282" y="3733800"/>
                </a:lnTo>
                <a:close/>
              </a:path>
              <a:path w="8239125" h="3975100">
                <a:moveTo>
                  <a:pt x="10782" y="3746500"/>
                </a:moveTo>
                <a:lnTo>
                  <a:pt x="1295" y="3746500"/>
                </a:lnTo>
                <a:lnTo>
                  <a:pt x="736" y="3733800"/>
                </a:lnTo>
                <a:lnTo>
                  <a:pt x="10223" y="3733800"/>
                </a:lnTo>
                <a:lnTo>
                  <a:pt x="10782" y="3746500"/>
                </a:lnTo>
                <a:close/>
              </a:path>
              <a:path w="8239125" h="3975100">
                <a:moveTo>
                  <a:pt x="504304" y="3746500"/>
                </a:moveTo>
                <a:lnTo>
                  <a:pt x="494830" y="3746500"/>
                </a:lnTo>
                <a:lnTo>
                  <a:pt x="495388" y="3733800"/>
                </a:lnTo>
                <a:lnTo>
                  <a:pt x="504875" y="3733800"/>
                </a:lnTo>
                <a:lnTo>
                  <a:pt x="504304" y="3746500"/>
                </a:lnTo>
                <a:close/>
              </a:path>
              <a:path w="8239125" h="3975100">
                <a:moveTo>
                  <a:pt x="12331" y="3759200"/>
                </a:moveTo>
                <a:lnTo>
                  <a:pt x="2908" y="3759200"/>
                </a:lnTo>
                <a:lnTo>
                  <a:pt x="2019" y="3746500"/>
                </a:lnTo>
                <a:lnTo>
                  <a:pt x="11468" y="3746500"/>
                </a:lnTo>
                <a:lnTo>
                  <a:pt x="12331" y="3759200"/>
                </a:lnTo>
                <a:close/>
              </a:path>
              <a:path w="8239125" h="3975100">
                <a:moveTo>
                  <a:pt x="502691" y="3759200"/>
                </a:moveTo>
                <a:lnTo>
                  <a:pt x="493280" y="3759200"/>
                </a:lnTo>
                <a:lnTo>
                  <a:pt x="494144" y="3746500"/>
                </a:lnTo>
                <a:lnTo>
                  <a:pt x="503580" y="3746500"/>
                </a:lnTo>
                <a:lnTo>
                  <a:pt x="502691" y="3759200"/>
                </a:lnTo>
                <a:close/>
              </a:path>
              <a:path w="8239125" h="3975100">
                <a:moveTo>
                  <a:pt x="14478" y="3771900"/>
                </a:moveTo>
                <a:lnTo>
                  <a:pt x="5130" y="3771900"/>
                </a:lnTo>
                <a:lnTo>
                  <a:pt x="3937" y="3759200"/>
                </a:lnTo>
                <a:lnTo>
                  <a:pt x="13309" y="3759200"/>
                </a:lnTo>
                <a:lnTo>
                  <a:pt x="14478" y="3771900"/>
                </a:lnTo>
                <a:close/>
              </a:path>
              <a:path w="8239125" h="3975100">
                <a:moveTo>
                  <a:pt x="500468" y="3771900"/>
                </a:moveTo>
                <a:lnTo>
                  <a:pt x="491134" y="3771900"/>
                </a:lnTo>
                <a:lnTo>
                  <a:pt x="492302" y="3759200"/>
                </a:lnTo>
                <a:lnTo>
                  <a:pt x="501662" y="3759200"/>
                </a:lnTo>
                <a:lnTo>
                  <a:pt x="500468" y="3771900"/>
                </a:lnTo>
                <a:close/>
              </a:path>
              <a:path w="8239125" h="3975100">
                <a:moveTo>
                  <a:pt x="17195" y="3784600"/>
                </a:moveTo>
                <a:lnTo>
                  <a:pt x="7950" y="3784600"/>
                </a:lnTo>
                <a:lnTo>
                  <a:pt x="6464" y="3771900"/>
                </a:lnTo>
                <a:lnTo>
                  <a:pt x="15735" y="3771900"/>
                </a:lnTo>
                <a:lnTo>
                  <a:pt x="17195" y="3784600"/>
                </a:lnTo>
                <a:close/>
              </a:path>
              <a:path w="8239125" h="3975100">
                <a:moveTo>
                  <a:pt x="497649" y="3784600"/>
                </a:moveTo>
                <a:lnTo>
                  <a:pt x="488416" y="3784600"/>
                </a:lnTo>
                <a:lnTo>
                  <a:pt x="489877" y="3771900"/>
                </a:lnTo>
                <a:lnTo>
                  <a:pt x="499135" y="3771900"/>
                </a:lnTo>
                <a:lnTo>
                  <a:pt x="497649" y="3784600"/>
                </a:lnTo>
                <a:close/>
              </a:path>
              <a:path w="8239125" h="3975100">
                <a:moveTo>
                  <a:pt x="33566" y="3822700"/>
                </a:moveTo>
                <a:lnTo>
                  <a:pt x="19824" y="3822700"/>
                </a:lnTo>
                <a:lnTo>
                  <a:pt x="15379" y="3810000"/>
                </a:lnTo>
                <a:lnTo>
                  <a:pt x="11353" y="3797300"/>
                </a:lnTo>
                <a:lnTo>
                  <a:pt x="9575" y="3784600"/>
                </a:lnTo>
                <a:lnTo>
                  <a:pt x="18732" y="3784600"/>
                </a:lnTo>
                <a:lnTo>
                  <a:pt x="20485" y="3797300"/>
                </a:lnTo>
                <a:lnTo>
                  <a:pt x="24244" y="3797300"/>
                </a:lnTo>
                <a:lnTo>
                  <a:pt x="28689" y="3810000"/>
                </a:lnTo>
                <a:lnTo>
                  <a:pt x="33566" y="3822700"/>
                </a:lnTo>
                <a:close/>
              </a:path>
              <a:path w="8239125" h="3975100">
                <a:moveTo>
                  <a:pt x="485698" y="3822700"/>
                </a:moveTo>
                <a:lnTo>
                  <a:pt x="472059" y="3822700"/>
                </a:lnTo>
                <a:lnTo>
                  <a:pt x="477024" y="3810000"/>
                </a:lnTo>
                <a:lnTo>
                  <a:pt x="481368" y="3797300"/>
                </a:lnTo>
                <a:lnTo>
                  <a:pt x="485140" y="3797300"/>
                </a:lnTo>
                <a:lnTo>
                  <a:pt x="486879" y="3784600"/>
                </a:lnTo>
                <a:lnTo>
                  <a:pt x="496011" y="3784600"/>
                </a:lnTo>
                <a:lnTo>
                  <a:pt x="494220" y="3797300"/>
                </a:lnTo>
                <a:lnTo>
                  <a:pt x="490232" y="3810000"/>
                </a:lnTo>
                <a:lnTo>
                  <a:pt x="485698" y="3822700"/>
                </a:lnTo>
                <a:close/>
              </a:path>
              <a:path w="8239125" h="3975100">
                <a:moveTo>
                  <a:pt x="65151" y="3873500"/>
                </a:moveTo>
                <a:lnTo>
                  <a:pt x="50165" y="3873500"/>
                </a:lnTo>
                <a:lnTo>
                  <a:pt x="43116" y="3860800"/>
                </a:lnTo>
                <a:lnTo>
                  <a:pt x="36664" y="3848100"/>
                </a:lnTo>
                <a:lnTo>
                  <a:pt x="30568" y="3835400"/>
                </a:lnTo>
                <a:lnTo>
                  <a:pt x="24879" y="3822700"/>
                </a:lnTo>
                <a:lnTo>
                  <a:pt x="33464" y="3822700"/>
                </a:lnTo>
                <a:lnTo>
                  <a:pt x="38938" y="3835400"/>
                </a:lnTo>
                <a:lnTo>
                  <a:pt x="44805" y="3848100"/>
                </a:lnTo>
                <a:lnTo>
                  <a:pt x="51130" y="3860800"/>
                </a:lnTo>
                <a:lnTo>
                  <a:pt x="57784" y="3860800"/>
                </a:lnTo>
                <a:lnTo>
                  <a:pt x="65151" y="3873500"/>
                </a:lnTo>
                <a:close/>
              </a:path>
              <a:path w="8239125" h="3975100">
                <a:moveTo>
                  <a:pt x="447814" y="3886200"/>
                </a:moveTo>
                <a:lnTo>
                  <a:pt x="432816" y="3886200"/>
                </a:lnTo>
                <a:lnTo>
                  <a:pt x="440613" y="3873500"/>
                </a:lnTo>
                <a:lnTo>
                  <a:pt x="440474" y="3873500"/>
                </a:lnTo>
                <a:lnTo>
                  <a:pt x="447827" y="3860800"/>
                </a:lnTo>
                <a:lnTo>
                  <a:pt x="454482" y="3860800"/>
                </a:lnTo>
                <a:lnTo>
                  <a:pt x="460933" y="3848100"/>
                </a:lnTo>
                <a:lnTo>
                  <a:pt x="466788" y="3835400"/>
                </a:lnTo>
                <a:lnTo>
                  <a:pt x="472160" y="3822700"/>
                </a:lnTo>
                <a:lnTo>
                  <a:pt x="480631" y="3822700"/>
                </a:lnTo>
                <a:lnTo>
                  <a:pt x="475043" y="3835400"/>
                </a:lnTo>
                <a:lnTo>
                  <a:pt x="468960" y="3848100"/>
                </a:lnTo>
                <a:lnTo>
                  <a:pt x="462508" y="3860800"/>
                </a:lnTo>
                <a:lnTo>
                  <a:pt x="455320" y="3873500"/>
                </a:lnTo>
                <a:lnTo>
                  <a:pt x="447814" y="3886200"/>
                </a:lnTo>
                <a:close/>
              </a:path>
              <a:path w="8239125" h="3975100">
                <a:moveTo>
                  <a:pt x="98145" y="3911600"/>
                </a:moveTo>
                <a:lnTo>
                  <a:pt x="82740" y="3911600"/>
                </a:lnTo>
                <a:lnTo>
                  <a:pt x="73964" y="3898900"/>
                </a:lnTo>
                <a:lnTo>
                  <a:pt x="65595" y="3886200"/>
                </a:lnTo>
                <a:lnTo>
                  <a:pt x="57657" y="3873500"/>
                </a:lnTo>
                <a:lnTo>
                  <a:pt x="64998" y="3873500"/>
                </a:lnTo>
                <a:lnTo>
                  <a:pt x="72796" y="3886200"/>
                </a:lnTo>
                <a:lnTo>
                  <a:pt x="80695" y="3886200"/>
                </a:lnTo>
                <a:lnTo>
                  <a:pt x="89319" y="3898900"/>
                </a:lnTo>
                <a:lnTo>
                  <a:pt x="89141" y="3898900"/>
                </a:lnTo>
                <a:lnTo>
                  <a:pt x="98145" y="3911600"/>
                </a:lnTo>
                <a:close/>
              </a:path>
              <a:path w="8239125" h="3975100">
                <a:moveTo>
                  <a:pt x="422706" y="3911600"/>
                </a:moveTo>
                <a:lnTo>
                  <a:pt x="407466" y="3911600"/>
                </a:lnTo>
                <a:lnTo>
                  <a:pt x="416471" y="3898900"/>
                </a:lnTo>
                <a:lnTo>
                  <a:pt x="416306" y="3898900"/>
                </a:lnTo>
                <a:lnTo>
                  <a:pt x="424916" y="3886200"/>
                </a:lnTo>
                <a:lnTo>
                  <a:pt x="439864" y="3886200"/>
                </a:lnTo>
                <a:lnTo>
                  <a:pt x="431495" y="3898900"/>
                </a:lnTo>
                <a:lnTo>
                  <a:pt x="422706" y="3911600"/>
                </a:lnTo>
                <a:close/>
              </a:path>
              <a:path w="8239125" h="3975100">
                <a:moveTo>
                  <a:pt x="116878" y="3924300"/>
                </a:moveTo>
                <a:lnTo>
                  <a:pt x="101460" y="3924300"/>
                </a:lnTo>
                <a:lnTo>
                  <a:pt x="91909" y="3911600"/>
                </a:lnTo>
                <a:lnTo>
                  <a:pt x="107162" y="3911600"/>
                </a:lnTo>
                <a:lnTo>
                  <a:pt x="116878" y="3924300"/>
                </a:lnTo>
                <a:close/>
              </a:path>
              <a:path w="8239125" h="3975100">
                <a:moveTo>
                  <a:pt x="404164" y="3924300"/>
                </a:moveTo>
                <a:lnTo>
                  <a:pt x="388734" y="3924300"/>
                </a:lnTo>
                <a:lnTo>
                  <a:pt x="398462" y="3911600"/>
                </a:lnTo>
                <a:lnTo>
                  <a:pt x="413537" y="3911600"/>
                </a:lnTo>
                <a:lnTo>
                  <a:pt x="404164" y="3924300"/>
                </a:lnTo>
                <a:close/>
              </a:path>
              <a:path w="8239125" h="3975100">
                <a:moveTo>
                  <a:pt x="136944" y="3937000"/>
                </a:moveTo>
                <a:lnTo>
                  <a:pt x="121615" y="3937000"/>
                </a:lnTo>
                <a:lnTo>
                  <a:pt x="111366" y="3924300"/>
                </a:lnTo>
                <a:lnTo>
                  <a:pt x="126568" y="3924300"/>
                </a:lnTo>
                <a:lnTo>
                  <a:pt x="136944" y="3937000"/>
                </a:lnTo>
                <a:close/>
              </a:path>
              <a:path w="8239125" h="3975100">
                <a:moveTo>
                  <a:pt x="383806" y="3937000"/>
                </a:moveTo>
                <a:lnTo>
                  <a:pt x="368668" y="3937000"/>
                </a:lnTo>
                <a:lnTo>
                  <a:pt x="379056" y="3924300"/>
                </a:lnTo>
                <a:lnTo>
                  <a:pt x="394068" y="3924300"/>
                </a:lnTo>
                <a:lnTo>
                  <a:pt x="383806" y="3937000"/>
                </a:lnTo>
                <a:close/>
              </a:path>
              <a:path w="8239125" h="3975100">
                <a:moveTo>
                  <a:pt x="169265" y="3949700"/>
                </a:moveTo>
                <a:lnTo>
                  <a:pt x="143103" y="3949700"/>
                </a:lnTo>
                <a:lnTo>
                  <a:pt x="132206" y="3937000"/>
                </a:lnTo>
                <a:lnTo>
                  <a:pt x="158000" y="3937000"/>
                </a:lnTo>
                <a:lnTo>
                  <a:pt x="169265" y="3949700"/>
                </a:lnTo>
                <a:close/>
              </a:path>
              <a:path w="8239125" h="3975100">
                <a:moveTo>
                  <a:pt x="362305" y="3949700"/>
                </a:moveTo>
                <a:lnTo>
                  <a:pt x="336346" y="3949700"/>
                </a:lnTo>
                <a:lnTo>
                  <a:pt x="347611" y="3937000"/>
                </a:lnTo>
                <a:lnTo>
                  <a:pt x="373418" y="3937000"/>
                </a:lnTo>
                <a:lnTo>
                  <a:pt x="362305" y="3949700"/>
                </a:lnTo>
                <a:close/>
              </a:path>
              <a:path w="8239125" h="3975100">
                <a:moveTo>
                  <a:pt x="197916" y="3962400"/>
                </a:moveTo>
                <a:lnTo>
                  <a:pt x="165773" y="3962400"/>
                </a:lnTo>
                <a:lnTo>
                  <a:pt x="154292" y="3949700"/>
                </a:lnTo>
                <a:lnTo>
                  <a:pt x="191947" y="3949700"/>
                </a:lnTo>
                <a:lnTo>
                  <a:pt x="197916" y="3962400"/>
                </a:lnTo>
                <a:close/>
              </a:path>
              <a:path w="8239125" h="3975100">
                <a:moveTo>
                  <a:pt x="339623" y="3962400"/>
                </a:moveTo>
                <a:lnTo>
                  <a:pt x="307695" y="3962400"/>
                </a:lnTo>
                <a:lnTo>
                  <a:pt x="313677" y="3949700"/>
                </a:lnTo>
                <a:lnTo>
                  <a:pt x="351104" y="3949700"/>
                </a:lnTo>
                <a:lnTo>
                  <a:pt x="339623" y="3962400"/>
                </a:lnTo>
                <a:close/>
              </a:path>
              <a:path w="8239125" h="3975100">
                <a:moveTo>
                  <a:pt x="291249" y="3975100"/>
                </a:moveTo>
                <a:lnTo>
                  <a:pt x="214261" y="3975100"/>
                </a:lnTo>
                <a:lnTo>
                  <a:pt x="208000" y="3962400"/>
                </a:lnTo>
                <a:lnTo>
                  <a:pt x="297497" y="3962400"/>
                </a:lnTo>
                <a:lnTo>
                  <a:pt x="291249" y="3975100"/>
                </a:lnTo>
                <a:close/>
              </a:path>
            </a:pathLst>
          </a:custGeom>
          <a:solidFill>
            <a:srgbClr val="000000"/>
          </a:solidFill>
        </p:spPr>
        <p:txBody>
          <a:bodyPr wrap="square" lIns="0" tIns="0" rIns="0" bIns="0" rtlCol="0"/>
          <a:lstStyle/>
          <a:p>
            <a:endParaRPr/>
          </a:p>
        </p:txBody>
      </p:sp>
      <p:sp>
        <p:nvSpPr>
          <p:cNvPr id="7" name="object 7"/>
          <p:cNvSpPr txBox="1"/>
          <p:nvPr/>
        </p:nvSpPr>
        <p:spPr>
          <a:xfrm>
            <a:off x="1376197" y="2112162"/>
            <a:ext cx="6955790" cy="1609725"/>
          </a:xfrm>
          <a:prstGeom prst="rect">
            <a:avLst/>
          </a:prstGeom>
        </p:spPr>
        <p:txBody>
          <a:bodyPr vert="horz" wrap="square" lIns="0" tIns="13970" rIns="0" bIns="0" rtlCol="0">
            <a:spAutoFit/>
          </a:bodyPr>
          <a:lstStyle/>
          <a:p>
            <a:pPr marL="338455" marR="5080" indent="-325755">
              <a:lnSpc>
                <a:spcPct val="100000"/>
              </a:lnSpc>
              <a:spcBef>
                <a:spcPts val="110"/>
              </a:spcBef>
            </a:pPr>
            <a:r>
              <a:rPr sz="2600" dirty="0">
                <a:latin typeface="宋体" panose="02010600030101010101" pitchFamily="2" charset="-122"/>
                <a:cs typeface="宋体" panose="02010600030101010101" pitchFamily="2" charset="-122"/>
              </a:rPr>
              <a:t>索引发布和内容定位通过目录服务器进行</a:t>
            </a:r>
            <a:r>
              <a:rPr sz="2600" spc="-5" dirty="0">
                <a:latin typeface="Arial" panose="020B0604020202020204"/>
                <a:cs typeface="Arial" panose="020B0604020202020204"/>
              </a:rPr>
              <a:t>,</a:t>
            </a:r>
            <a:r>
              <a:rPr sz="2600" dirty="0">
                <a:latin typeface="宋体" panose="02010600030101010101" pitchFamily="2" charset="-122"/>
                <a:cs typeface="宋体" panose="02010600030101010101" pitchFamily="2" charset="-122"/>
              </a:rPr>
              <a:t>因</a:t>
            </a:r>
            <a:r>
              <a:rPr sz="2600" spc="5" dirty="0">
                <a:latin typeface="宋体" panose="02010600030101010101" pitchFamily="2" charset="-122"/>
                <a:cs typeface="宋体" panose="02010600030101010101" pitchFamily="2" charset="-122"/>
              </a:rPr>
              <a:t>此 </a:t>
            </a:r>
            <a:r>
              <a:rPr sz="2600" dirty="0">
                <a:latin typeface="宋体" panose="02010600030101010101" pitchFamily="2" charset="-122"/>
                <a:cs typeface="宋体" panose="02010600030101010101" pitchFamily="2" charset="-122"/>
              </a:rPr>
              <a:t>查询简单、高效，但是和客户</a:t>
            </a:r>
            <a:r>
              <a:rPr sz="2600" spc="-5" dirty="0">
                <a:latin typeface="Arial" panose="020B0604020202020204"/>
                <a:cs typeface="Arial" panose="020B0604020202020204"/>
              </a:rPr>
              <a:t>/</a:t>
            </a:r>
            <a:r>
              <a:rPr sz="2600" dirty="0">
                <a:latin typeface="宋体" panose="02010600030101010101" pitchFamily="2" charset="-122"/>
                <a:cs typeface="宋体" panose="02010600030101010101" pitchFamily="2" charset="-122"/>
              </a:rPr>
              <a:t>服务器模式</a:t>
            </a:r>
            <a:r>
              <a:rPr sz="2600" spc="5" dirty="0">
                <a:latin typeface="宋体" panose="02010600030101010101" pitchFamily="2" charset="-122"/>
                <a:cs typeface="宋体" panose="02010600030101010101" pitchFamily="2" charset="-122"/>
              </a:rPr>
              <a:t>一 </a:t>
            </a:r>
            <a:r>
              <a:rPr sz="2600" dirty="0">
                <a:latin typeface="宋体" panose="02010600030101010101" pitchFamily="2" charset="-122"/>
                <a:cs typeface="宋体" panose="02010600030101010101" pitchFamily="2" charset="-122"/>
              </a:rPr>
              <a:t>样，目录服务器存在瓶颈和单点失效问题，而 且可扩展性</a:t>
            </a:r>
            <a:r>
              <a:rPr sz="2600" spc="5" dirty="0">
                <a:latin typeface="宋体" panose="02010600030101010101" pitchFamily="2" charset="-122"/>
                <a:cs typeface="宋体" panose="02010600030101010101" pitchFamily="2" charset="-122"/>
              </a:rPr>
              <a:t>差</a:t>
            </a:r>
            <a:endParaRPr sz="2600">
              <a:latin typeface="宋体" panose="02010600030101010101" pitchFamily="2" charset="-122"/>
              <a:cs typeface="宋体" panose="02010600030101010101" pitchFamily="2" charset="-122"/>
            </a:endParaRPr>
          </a:p>
        </p:txBody>
      </p:sp>
      <p:sp>
        <p:nvSpPr>
          <p:cNvPr id="8" name="object 8"/>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9" name="object 9"/>
          <p:cNvSpPr txBox="1">
            <a:spLocks noGrp="1"/>
          </p:cNvSpPr>
          <p:nvPr>
            <p:ph type="sldNum" sz="quarter" idx="4294967295"/>
          </p:nvPr>
        </p:nvSpPr>
        <p:spPr>
          <a:prstGeom prst="rect">
            <a:avLst/>
          </a:prstGeom>
        </p:spPr>
        <p:txBody>
          <a:bodyPr vert="horz" wrap="square" lIns="0" tIns="0" rIns="0" bIns="0" rtlCol="0">
            <a:spAutoFit/>
          </a:bodyPr>
          <a:lstStyle/>
          <a:p>
            <a:pPr marL="25400">
              <a:lnSpc>
                <a:spcPts val="1375"/>
              </a:lnSpc>
            </a:pPr>
            <a:fld id="{81D60167-4931-47E6-BA6A-407CBD079E47}" type="slidenum">
              <a:rPr dirty="0"/>
              <a:t>21</a:t>
            </a:fld>
            <a:endParaRPr dirty="0"/>
          </a:p>
        </p:txBody>
      </p:sp>
      <p:pic>
        <p:nvPicPr>
          <p:cNvPr id="10" name="Picture 50" descr="Napste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659563" y="404813"/>
            <a:ext cx="2057400" cy="571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 name="文本框 10"/>
          <p:cNvSpPr txBox="1"/>
          <p:nvPr/>
        </p:nvSpPr>
        <p:spPr>
          <a:xfrm>
            <a:off x="3014493" y="1222620"/>
            <a:ext cx="3363421" cy="461665"/>
          </a:xfrm>
          <a:prstGeom prst="rect">
            <a:avLst/>
          </a:prstGeom>
          <a:noFill/>
        </p:spPr>
        <p:txBody>
          <a:bodyPr wrap="none" rtlCol="0">
            <a:spAutoFit/>
          </a:bodyPr>
          <a:lstStyle/>
          <a:p>
            <a:r>
              <a:rPr lang="zh-CN" altLang="en-US" sz="2400" b="1" dirty="0">
                <a:solidFill>
                  <a:srgbClr val="C00000"/>
                </a:solidFill>
              </a:rPr>
              <a:t>中心式拓扑 、星形拓扑</a:t>
            </a:r>
          </a:p>
        </p:txBody>
      </p:sp>
    </p:spTree>
    <p:extLst>
      <p:ext uri="{BB962C8B-B14F-4D97-AF65-F5344CB8AC3E}">
        <p14:creationId xmlns:p14="http://schemas.microsoft.com/office/powerpoint/2010/main" val="26416880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灯片编号占位符 5"/>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75C29A9-827C-41AD-A565-A83D60B784C6}" type="slidenum">
              <a:rPr lang="en-US" altLang="zh-CN"/>
              <a:pPr/>
              <a:t>22</a:t>
            </a:fld>
            <a:endParaRPr lang="en-US" altLang="zh-CN"/>
          </a:p>
        </p:txBody>
      </p:sp>
      <p:sp>
        <p:nvSpPr>
          <p:cNvPr id="15362" name="Rectangle 2"/>
          <p:cNvSpPr>
            <a:spLocks noGrp="1" noChangeArrowheads="1"/>
          </p:cNvSpPr>
          <p:nvPr>
            <p:ph type="title"/>
          </p:nvPr>
        </p:nvSpPr>
        <p:spPr>
          <a:xfrm>
            <a:off x="480903" y="332655"/>
            <a:ext cx="8001000" cy="432049"/>
          </a:xfrm>
        </p:spPr>
        <p:txBody>
          <a:bodyPr>
            <a:normAutofit fontScale="90000"/>
          </a:bodyPr>
          <a:lstStyle/>
          <a:p>
            <a:r>
              <a:rPr lang="en-US" altLang="zh-CN" dirty="0"/>
              <a:t>P2P</a:t>
            </a:r>
            <a:r>
              <a:rPr lang="zh-CN" altLang="en-US" dirty="0"/>
              <a:t>文件共享系统的历史</a:t>
            </a:r>
            <a:r>
              <a:rPr lang="en-US" altLang="zh-CN" dirty="0"/>
              <a:t>- </a:t>
            </a:r>
            <a:r>
              <a:rPr lang="en-US" altLang="en-US" dirty="0"/>
              <a:t>Gnutella</a:t>
            </a:r>
            <a:endParaRPr lang="en-US" altLang="zh-CN" dirty="0"/>
          </a:p>
        </p:txBody>
      </p:sp>
      <p:sp>
        <p:nvSpPr>
          <p:cNvPr id="15363" name="Rectangle 3"/>
          <p:cNvSpPr>
            <a:spLocks noGrp="1" noChangeArrowheads="1"/>
          </p:cNvSpPr>
          <p:nvPr>
            <p:ph type="body" sz="half" idx="1"/>
          </p:nvPr>
        </p:nvSpPr>
        <p:spPr>
          <a:xfrm>
            <a:off x="685800" y="2590800"/>
            <a:ext cx="7967663" cy="4267200"/>
          </a:xfrm>
        </p:spPr>
        <p:txBody>
          <a:bodyPr/>
          <a:lstStyle/>
          <a:p>
            <a:pPr eaLnBrk="1" hangingPunct="1"/>
            <a:endParaRPr lang="en-US" altLang="zh-CN" sz="2600" dirty="0"/>
          </a:p>
          <a:p>
            <a:pPr eaLnBrk="1" hangingPunct="1"/>
            <a:endParaRPr lang="en-US" altLang="zh-CN" sz="2600" dirty="0"/>
          </a:p>
          <a:p>
            <a:pPr eaLnBrk="1" hangingPunct="1"/>
            <a:endParaRPr lang="en-US" altLang="zh-CN" sz="2600" dirty="0"/>
          </a:p>
        </p:txBody>
      </p:sp>
      <p:sp>
        <p:nvSpPr>
          <p:cNvPr id="15364" name="AutoShape 4">
            <a:hlinkClick r:id="rId3" action="ppaction://hlinksldjump" highlightClick="1"/>
          </p:cNvPr>
          <p:cNvSpPr>
            <a:spLocks noChangeArrowheads="1"/>
          </p:cNvSpPr>
          <p:nvPr/>
        </p:nvSpPr>
        <p:spPr bwMode="auto">
          <a:xfrm>
            <a:off x="8839200" y="6553200"/>
            <a:ext cx="304800" cy="3048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65" name="Rectangle 5"/>
          <p:cNvSpPr>
            <a:spLocks noChangeArrowheads="1"/>
          </p:cNvSpPr>
          <p:nvPr/>
        </p:nvSpPr>
        <p:spPr bwMode="auto">
          <a:xfrm>
            <a:off x="4644008" y="1176103"/>
            <a:ext cx="3976124"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defRPr>
            </a:lvl9pPr>
          </a:lstStyle>
          <a:p>
            <a:pPr eaLnBrk="1" hangingPunct="1"/>
            <a:r>
              <a:rPr lang="en-US" altLang="en-US" sz="2000" dirty="0" err="1"/>
              <a:t>在文件检索方式上，Gnutella改变了Napster的集中式而代之以分布式</a:t>
            </a:r>
            <a:r>
              <a:rPr lang="zh-CN" altLang="en-US" sz="2000" dirty="0"/>
              <a:t>。</a:t>
            </a:r>
            <a:endParaRPr lang="en-US" altLang="en-US" sz="2000" dirty="0"/>
          </a:p>
          <a:p>
            <a:pPr eaLnBrk="1" hangingPunct="1"/>
            <a:r>
              <a:rPr lang="en-US" altLang="en-US" sz="2000" dirty="0" err="1"/>
              <a:t>文件检索由网络中所有节点共同完成，从而彻底取消了中心服务器，成为纯粹的对等网</a:t>
            </a:r>
            <a:endParaRPr lang="en-US" altLang="en-US" sz="2000" dirty="0"/>
          </a:p>
          <a:p>
            <a:pPr eaLnBrk="1" hangingPunct="1"/>
            <a:r>
              <a:rPr lang="en-US" altLang="en-US" sz="2000" dirty="0"/>
              <a:t>文件查询采用泛洪（flood）机制：一个节点向它的邻居节点查询文件，一个邻居节点收到查询后若含有该文件就响应，若不含有该文件则将查询转发给各个邻居，这些邻居同样向它们各自的邻居转发，直到有节点响应查询或者查询跳数超过预设上限</a:t>
            </a:r>
          </a:p>
          <a:p>
            <a:pPr eaLnBrk="1" hangingPunct="1"/>
            <a:endParaRPr lang="zh-CN" altLang="en-US" sz="2600" dirty="0"/>
          </a:p>
        </p:txBody>
      </p:sp>
      <p:sp>
        <p:nvSpPr>
          <p:cNvPr id="7" name="标题 1"/>
          <p:cNvSpPr txBox="1">
            <a:spLocks noChangeArrowheads="1"/>
          </p:cNvSpPr>
          <p:nvPr/>
        </p:nvSpPr>
        <p:spPr>
          <a:xfrm>
            <a:off x="538053" y="1477963"/>
            <a:ext cx="7886700" cy="399578"/>
          </a:xfrm>
          <a:prstGeom prst="rect">
            <a:avLst/>
          </a:prstGeom>
        </p:spPr>
        <p:txBody>
          <a:bodyPr vert="horz" lIns="91440" tIns="45720" rIns="91440" bIns="45720" rtlCol="0" anchor="ctr">
            <a:normAutofit fontScale="825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buFontTx/>
            </a:pPr>
            <a:endParaRPr lang="zh-CN" altLang="en-US" dirty="0"/>
          </a:p>
        </p:txBody>
      </p:sp>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997" y="1340768"/>
            <a:ext cx="4430011" cy="352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FAED560D-E445-FA3D-DBB1-16BEFA764DE8}"/>
              </a:ext>
            </a:extLst>
          </p:cNvPr>
          <p:cNvSpPr txBox="1"/>
          <p:nvPr/>
        </p:nvSpPr>
        <p:spPr>
          <a:xfrm>
            <a:off x="1361787" y="5216388"/>
            <a:ext cx="2735044" cy="400110"/>
          </a:xfrm>
          <a:prstGeom prst="rect">
            <a:avLst/>
          </a:prstGeom>
          <a:noFill/>
        </p:spPr>
        <p:txBody>
          <a:bodyPr wrap="none" rtlCol="0">
            <a:spAutoFit/>
          </a:bodyPr>
          <a:lstStyle/>
          <a:p>
            <a:r>
              <a:rPr kumimoji="1" lang="zh-CN" altLang="en-US" sz="2000" b="1" dirty="0">
                <a:solidFill>
                  <a:srgbClr val="C00000"/>
                </a:solidFill>
              </a:rPr>
              <a:t>完全分布式的</a:t>
            </a:r>
            <a:r>
              <a:rPr kumimoji="1" lang="en-US" altLang="zh-CN" sz="2000" b="1" dirty="0">
                <a:solidFill>
                  <a:srgbClr val="C00000"/>
                </a:solidFill>
              </a:rPr>
              <a:t>P2P</a:t>
            </a:r>
            <a:r>
              <a:rPr kumimoji="1" lang="zh-CN" altLang="en-US" sz="2000" b="1" dirty="0">
                <a:solidFill>
                  <a:srgbClr val="C00000"/>
                </a:solidFill>
              </a:rPr>
              <a:t>结构</a:t>
            </a:r>
            <a:endParaRPr kumimoji="1" lang="en-US" altLang="zh-CN" sz="2000" b="1" dirty="0">
              <a:solidFill>
                <a:srgbClr val="C00000"/>
              </a:solidFill>
            </a:endParaRPr>
          </a:p>
        </p:txBody>
      </p:sp>
    </p:spTree>
    <p:extLst>
      <p:ext uri="{BB962C8B-B14F-4D97-AF65-F5344CB8AC3E}">
        <p14:creationId xmlns:p14="http://schemas.microsoft.com/office/powerpoint/2010/main" val="569825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6172200"/>
            <a:ext cx="8229600" cy="0"/>
          </a:xfrm>
          <a:custGeom>
            <a:avLst/>
            <a:gdLst/>
            <a:ahLst/>
            <a:cxnLst/>
            <a:rect l="l" t="t" r="r" b="b"/>
            <a:pathLst>
              <a:path w="8229600">
                <a:moveTo>
                  <a:pt x="0" y="0"/>
                </a:moveTo>
                <a:lnTo>
                  <a:pt x="8229600" y="0"/>
                </a:lnTo>
              </a:path>
            </a:pathLst>
          </a:custGeom>
          <a:ln w="19050">
            <a:solidFill>
              <a:srgbClr val="CC9900"/>
            </a:solidFill>
          </a:ln>
        </p:spPr>
        <p:txBody>
          <a:bodyPr wrap="square" lIns="0" tIns="0" rIns="0" bIns="0" rtlCol="0"/>
          <a:lstStyle/>
          <a:p>
            <a:endParaRPr/>
          </a:p>
        </p:txBody>
      </p:sp>
      <p:sp>
        <p:nvSpPr>
          <p:cNvPr id="3" name="object 3"/>
          <p:cNvSpPr txBox="1">
            <a:spLocks noGrp="1"/>
          </p:cNvSpPr>
          <p:nvPr>
            <p:ph type="title"/>
          </p:nvPr>
        </p:nvSpPr>
        <p:spPr>
          <a:xfrm>
            <a:off x="535940" y="258127"/>
            <a:ext cx="5143500" cy="665480"/>
          </a:xfrm>
          <a:prstGeom prst="rect">
            <a:avLst/>
          </a:prstGeom>
        </p:spPr>
        <p:txBody>
          <a:bodyPr vert="horz" wrap="square" lIns="0" tIns="12700" rIns="0" bIns="0" rtlCol="0">
            <a:spAutoFit/>
          </a:bodyPr>
          <a:lstStyle/>
          <a:p>
            <a:pPr marL="12700">
              <a:lnSpc>
                <a:spcPct val="100000"/>
              </a:lnSpc>
              <a:spcBef>
                <a:spcPts val="100"/>
              </a:spcBef>
            </a:pPr>
            <a:r>
              <a:rPr sz="4200" dirty="0">
                <a:solidFill>
                  <a:srgbClr val="006633"/>
                </a:solidFill>
                <a:latin typeface="宋体" panose="02010600030101010101" pitchFamily="2" charset="-122"/>
                <a:cs typeface="宋体" panose="02010600030101010101" pitchFamily="2" charset="-122"/>
              </a:rPr>
              <a:t>完全分布式的</a:t>
            </a:r>
            <a:r>
              <a:rPr sz="4200" dirty="0">
                <a:solidFill>
                  <a:srgbClr val="006633"/>
                </a:solidFill>
                <a:latin typeface="Garamond" panose="02020404030301010803"/>
                <a:cs typeface="Garamond" panose="02020404030301010803"/>
              </a:rPr>
              <a:t>P2P</a:t>
            </a:r>
            <a:r>
              <a:rPr sz="4200" dirty="0">
                <a:solidFill>
                  <a:srgbClr val="006633"/>
                </a:solidFill>
                <a:latin typeface="宋体" panose="02010600030101010101" pitchFamily="2" charset="-122"/>
                <a:cs typeface="宋体" panose="02010600030101010101" pitchFamily="2" charset="-122"/>
              </a:rPr>
              <a:t>网络</a:t>
            </a:r>
            <a:endParaRPr sz="4200" dirty="0">
              <a:latin typeface="宋体" panose="02010600030101010101" pitchFamily="2" charset="-122"/>
              <a:cs typeface="宋体" panose="02010600030101010101" pitchFamily="2" charset="-122"/>
            </a:endParaRPr>
          </a:p>
        </p:txBody>
      </p:sp>
      <p:sp>
        <p:nvSpPr>
          <p:cNvPr id="4" name="object 4"/>
          <p:cNvSpPr/>
          <p:nvPr/>
        </p:nvSpPr>
        <p:spPr>
          <a:xfrm>
            <a:off x="6617207" y="1299972"/>
            <a:ext cx="381000" cy="355091"/>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550408" y="1299972"/>
            <a:ext cx="381000" cy="355091"/>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531607" y="2061972"/>
            <a:ext cx="381000" cy="355091"/>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7150607" y="4424171"/>
            <a:ext cx="381000" cy="355092"/>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4788408" y="4576571"/>
            <a:ext cx="381000" cy="355092"/>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2578607" y="3433571"/>
            <a:ext cx="381000" cy="355091"/>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2273807" y="1757172"/>
            <a:ext cx="381000" cy="355091"/>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4712208" y="4967096"/>
            <a:ext cx="295275" cy="276225"/>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4864608" y="4957571"/>
            <a:ext cx="304800" cy="304800"/>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5017008" y="4957571"/>
            <a:ext cx="304800" cy="304800"/>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7074407" y="4814696"/>
            <a:ext cx="295275" cy="276225"/>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7226807" y="4805171"/>
            <a:ext cx="304800" cy="304800"/>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7379207" y="4805171"/>
            <a:ext cx="304800" cy="304800"/>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2197607" y="3824096"/>
            <a:ext cx="295275" cy="276225"/>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2350007" y="3814571"/>
            <a:ext cx="304800" cy="304800"/>
          </a:xfrm>
          <a:prstGeom prst="rect">
            <a:avLst/>
          </a:prstGeom>
          <a:blipFill>
            <a:blip r:embed="rId4" cstate="print"/>
            <a:stretch>
              <a:fillRect/>
            </a:stretch>
          </a:blipFill>
        </p:spPr>
        <p:txBody>
          <a:bodyPr wrap="square" lIns="0" tIns="0" rIns="0" bIns="0" rtlCol="0"/>
          <a:lstStyle/>
          <a:p>
            <a:endParaRPr/>
          </a:p>
        </p:txBody>
      </p:sp>
      <p:sp>
        <p:nvSpPr>
          <p:cNvPr id="19" name="object 19"/>
          <p:cNvSpPr/>
          <p:nvPr/>
        </p:nvSpPr>
        <p:spPr>
          <a:xfrm>
            <a:off x="2502407" y="3814571"/>
            <a:ext cx="304800" cy="304800"/>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2654807" y="3814571"/>
            <a:ext cx="304800" cy="304800"/>
          </a:xfrm>
          <a:prstGeom prst="rect">
            <a:avLst/>
          </a:prstGeom>
          <a:blipFill>
            <a:blip r:embed="rId4" cstate="print"/>
            <a:stretch>
              <a:fillRect/>
            </a:stretch>
          </a:blipFill>
        </p:spPr>
        <p:txBody>
          <a:bodyPr wrap="square" lIns="0" tIns="0" rIns="0" bIns="0" rtlCol="0"/>
          <a:lstStyle/>
          <a:p>
            <a:endParaRPr/>
          </a:p>
        </p:txBody>
      </p:sp>
      <p:sp>
        <p:nvSpPr>
          <p:cNvPr id="21" name="object 21"/>
          <p:cNvSpPr/>
          <p:nvPr/>
        </p:nvSpPr>
        <p:spPr>
          <a:xfrm>
            <a:off x="2807207" y="3814571"/>
            <a:ext cx="304800" cy="304800"/>
          </a:xfrm>
          <a:prstGeom prst="rect">
            <a:avLst/>
          </a:prstGeom>
          <a:blipFill>
            <a:blip r:embed="rId4" cstate="print"/>
            <a:stretch>
              <a:fillRect/>
            </a:stretch>
          </a:blipFill>
        </p:spPr>
        <p:txBody>
          <a:bodyPr wrap="square" lIns="0" tIns="0" rIns="0" bIns="0" rtlCol="0"/>
          <a:lstStyle/>
          <a:p>
            <a:endParaRPr/>
          </a:p>
        </p:txBody>
      </p:sp>
      <p:sp>
        <p:nvSpPr>
          <p:cNvPr id="22" name="object 22"/>
          <p:cNvSpPr/>
          <p:nvPr/>
        </p:nvSpPr>
        <p:spPr>
          <a:xfrm>
            <a:off x="2959607" y="3814571"/>
            <a:ext cx="304799" cy="304800"/>
          </a:xfrm>
          <a:prstGeom prst="rect">
            <a:avLst/>
          </a:prstGeom>
          <a:blipFill>
            <a:blip r:embed="rId4" cstate="print"/>
            <a:stretch>
              <a:fillRect/>
            </a:stretch>
          </a:blipFill>
        </p:spPr>
        <p:txBody>
          <a:bodyPr wrap="square" lIns="0" tIns="0" rIns="0" bIns="0" rtlCol="0"/>
          <a:lstStyle/>
          <a:p>
            <a:endParaRPr/>
          </a:p>
        </p:txBody>
      </p:sp>
      <p:sp>
        <p:nvSpPr>
          <p:cNvPr id="23" name="object 23"/>
          <p:cNvSpPr/>
          <p:nvPr/>
        </p:nvSpPr>
        <p:spPr>
          <a:xfrm>
            <a:off x="7531607" y="2452497"/>
            <a:ext cx="295275" cy="276225"/>
          </a:xfrm>
          <a:prstGeom prst="rect">
            <a:avLst/>
          </a:prstGeom>
          <a:blipFill>
            <a:blip r:embed="rId3" cstate="print"/>
            <a:stretch>
              <a:fillRect/>
            </a:stretch>
          </a:blipFill>
        </p:spPr>
        <p:txBody>
          <a:bodyPr wrap="square" lIns="0" tIns="0" rIns="0" bIns="0" rtlCol="0"/>
          <a:lstStyle/>
          <a:p>
            <a:endParaRPr/>
          </a:p>
        </p:txBody>
      </p:sp>
      <p:sp>
        <p:nvSpPr>
          <p:cNvPr id="24" name="object 24"/>
          <p:cNvSpPr/>
          <p:nvPr/>
        </p:nvSpPr>
        <p:spPr>
          <a:xfrm>
            <a:off x="7684007" y="2442972"/>
            <a:ext cx="304800" cy="304800"/>
          </a:xfrm>
          <a:prstGeom prst="rect">
            <a:avLst/>
          </a:prstGeom>
          <a:blipFill>
            <a:blip r:embed="rId4" cstate="print"/>
            <a:stretch>
              <a:fillRect/>
            </a:stretch>
          </a:blipFill>
        </p:spPr>
        <p:txBody>
          <a:bodyPr wrap="square" lIns="0" tIns="0" rIns="0" bIns="0" rtlCol="0"/>
          <a:lstStyle/>
          <a:p>
            <a:endParaRPr/>
          </a:p>
        </p:txBody>
      </p:sp>
      <p:sp>
        <p:nvSpPr>
          <p:cNvPr id="25" name="object 25"/>
          <p:cNvSpPr/>
          <p:nvPr/>
        </p:nvSpPr>
        <p:spPr>
          <a:xfrm>
            <a:off x="5168900" y="4729162"/>
            <a:ext cx="1905000" cy="0"/>
          </a:xfrm>
          <a:custGeom>
            <a:avLst/>
            <a:gdLst/>
            <a:ahLst/>
            <a:cxnLst/>
            <a:rect l="l" t="t" r="r" b="b"/>
            <a:pathLst>
              <a:path w="1905000">
                <a:moveTo>
                  <a:pt x="0" y="0"/>
                </a:moveTo>
                <a:lnTo>
                  <a:pt x="1905000" y="0"/>
                </a:lnTo>
              </a:path>
            </a:pathLst>
          </a:custGeom>
          <a:ln w="38100">
            <a:solidFill>
              <a:srgbClr val="6767FF"/>
            </a:solidFill>
          </a:ln>
        </p:spPr>
        <p:txBody>
          <a:bodyPr wrap="square" lIns="0" tIns="0" rIns="0" bIns="0" rtlCol="0"/>
          <a:lstStyle/>
          <a:p>
            <a:endParaRPr/>
          </a:p>
        </p:txBody>
      </p:sp>
      <p:sp>
        <p:nvSpPr>
          <p:cNvPr id="26" name="object 26"/>
          <p:cNvSpPr/>
          <p:nvPr/>
        </p:nvSpPr>
        <p:spPr>
          <a:xfrm>
            <a:off x="2949727" y="3721976"/>
            <a:ext cx="1771650" cy="1024255"/>
          </a:xfrm>
          <a:custGeom>
            <a:avLst/>
            <a:gdLst/>
            <a:ahLst/>
            <a:cxnLst/>
            <a:rect l="l" t="t" r="r" b="b"/>
            <a:pathLst>
              <a:path w="1771650" h="1024254">
                <a:moveTo>
                  <a:pt x="1752600" y="1023772"/>
                </a:moveTo>
                <a:lnTo>
                  <a:pt x="0" y="33172"/>
                </a:lnTo>
                <a:lnTo>
                  <a:pt x="18745" y="0"/>
                </a:lnTo>
                <a:lnTo>
                  <a:pt x="1771345" y="990600"/>
                </a:lnTo>
                <a:lnTo>
                  <a:pt x="1752600" y="1023772"/>
                </a:lnTo>
                <a:close/>
              </a:path>
            </a:pathLst>
          </a:custGeom>
          <a:solidFill>
            <a:srgbClr val="6767FF"/>
          </a:solidFill>
        </p:spPr>
        <p:txBody>
          <a:bodyPr wrap="square" lIns="0" tIns="0" rIns="0" bIns="0" rtlCol="0"/>
          <a:lstStyle/>
          <a:p>
            <a:endParaRPr/>
          </a:p>
        </p:txBody>
      </p:sp>
      <p:sp>
        <p:nvSpPr>
          <p:cNvPr id="27" name="object 27"/>
          <p:cNvSpPr/>
          <p:nvPr/>
        </p:nvSpPr>
        <p:spPr>
          <a:xfrm>
            <a:off x="5080152" y="2962224"/>
            <a:ext cx="1854200" cy="1629410"/>
          </a:xfrm>
          <a:custGeom>
            <a:avLst/>
            <a:gdLst/>
            <a:ahLst/>
            <a:cxnLst/>
            <a:rect l="l" t="t" r="r" b="b"/>
            <a:pathLst>
              <a:path w="1854200" h="1629410">
                <a:moveTo>
                  <a:pt x="25095" y="1628876"/>
                </a:moveTo>
                <a:lnTo>
                  <a:pt x="0" y="1600200"/>
                </a:lnTo>
                <a:lnTo>
                  <a:pt x="1828799" y="0"/>
                </a:lnTo>
                <a:lnTo>
                  <a:pt x="1853895" y="28676"/>
                </a:lnTo>
                <a:lnTo>
                  <a:pt x="25095" y="1628876"/>
                </a:lnTo>
                <a:close/>
              </a:path>
            </a:pathLst>
          </a:custGeom>
          <a:solidFill>
            <a:srgbClr val="6767FF"/>
          </a:solidFill>
        </p:spPr>
        <p:txBody>
          <a:bodyPr wrap="square" lIns="0" tIns="0" rIns="0" bIns="0" rtlCol="0"/>
          <a:lstStyle/>
          <a:p>
            <a:endParaRPr/>
          </a:p>
        </p:txBody>
      </p:sp>
      <p:sp>
        <p:nvSpPr>
          <p:cNvPr id="28" name="object 28"/>
          <p:cNvSpPr/>
          <p:nvPr/>
        </p:nvSpPr>
        <p:spPr>
          <a:xfrm>
            <a:off x="7055142" y="3049447"/>
            <a:ext cx="266700" cy="1302385"/>
          </a:xfrm>
          <a:custGeom>
            <a:avLst/>
            <a:gdLst/>
            <a:ahLst/>
            <a:cxnLst/>
            <a:rect l="l" t="t" r="r" b="b"/>
            <a:pathLst>
              <a:path w="266700" h="1302385">
                <a:moveTo>
                  <a:pt x="228600" y="1302029"/>
                </a:moveTo>
                <a:lnTo>
                  <a:pt x="0" y="6629"/>
                </a:lnTo>
                <a:lnTo>
                  <a:pt x="37515" y="0"/>
                </a:lnTo>
                <a:lnTo>
                  <a:pt x="266115" y="1295399"/>
                </a:lnTo>
                <a:lnTo>
                  <a:pt x="228600" y="1302029"/>
                </a:lnTo>
                <a:close/>
              </a:path>
            </a:pathLst>
          </a:custGeom>
          <a:solidFill>
            <a:srgbClr val="6767FF"/>
          </a:solidFill>
        </p:spPr>
        <p:txBody>
          <a:bodyPr wrap="square" lIns="0" tIns="0" rIns="0" bIns="0" rtlCol="0"/>
          <a:lstStyle/>
          <a:p>
            <a:endParaRPr/>
          </a:p>
        </p:txBody>
      </p:sp>
      <p:sp>
        <p:nvSpPr>
          <p:cNvPr id="29" name="object 29"/>
          <p:cNvSpPr/>
          <p:nvPr/>
        </p:nvSpPr>
        <p:spPr>
          <a:xfrm>
            <a:off x="2483142" y="2135047"/>
            <a:ext cx="266700" cy="1302385"/>
          </a:xfrm>
          <a:custGeom>
            <a:avLst/>
            <a:gdLst/>
            <a:ahLst/>
            <a:cxnLst/>
            <a:rect l="l" t="t" r="r" b="b"/>
            <a:pathLst>
              <a:path w="266700" h="1302385">
                <a:moveTo>
                  <a:pt x="228600" y="1302029"/>
                </a:moveTo>
                <a:lnTo>
                  <a:pt x="0" y="6629"/>
                </a:lnTo>
                <a:lnTo>
                  <a:pt x="37515" y="0"/>
                </a:lnTo>
                <a:lnTo>
                  <a:pt x="266115" y="1295399"/>
                </a:lnTo>
                <a:lnTo>
                  <a:pt x="228600" y="1302029"/>
                </a:lnTo>
                <a:close/>
              </a:path>
            </a:pathLst>
          </a:custGeom>
          <a:solidFill>
            <a:srgbClr val="6767FF"/>
          </a:solidFill>
        </p:spPr>
        <p:txBody>
          <a:bodyPr wrap="square" lIns="0" tIns="0" rIns="0" bIns="0" rtlCol="0"/>
          <a:lstStyle/>
          <a:p>
            <a:endParaRPr/>
          </a:p>
        </p:txBody>
      </p:sp>
      <p:sp>
        <p:nvSpPr>
          <p:cNvPr id="30" name="object 30"/>
          <p:cNvSpPr/>
          <p:nvPr/>
        </p:nvSpPr>
        <p:spPr>
          <a:xfrm>
            <a:off x="6750887" y="1675561"/>
            <a:ext cx="341630" cy="1002030"/>
          </a:xfrm>
          <a:custGeom>
            <a:avLst/>
            <a:gdLst/>
            <a:ahLst/>
            <a:cxnLst/>
            <a:rect l="l" t="t" r="r" b="b"/>
            <a:pathLst>
              <a:path w="341629" h="1002030">
                <a:moveTo>
                  <a:pt x="304800" y="1001801"/>
                </a:moveTo>
                <a:lnTo>
                  <a:pt x="0" y="11201"/>
                </a:lnTo>
                <a:lnTo>
                  <a:pt x="36423" y="0"/>
                </a:lnTo>
                <a:lnTo>
                  <a:pt x="341223" y="990600"/>
                </a:lnTo>
                <a:lnTo>
                  <a:pt x="304800" y="1001801"/>
                </a:lnTo>
                <a:close/>
              </a:path>
            </a:pathLst>
          </a:custGeom>
          <a:solidFill>
            <a:srgbClr val="6767FF"/>
          </a:solidFill>
        </p:spPr>
        <p:txBody>
          <a:bodyPr wrap="square" lIns="0" tIns="0" rIns="0" bIns="0" rtlCol="0"/>
          <a:lstStyle/>
          <a:p>
            <a:endParaRPr/>
          </a:p>
        </p:txBody>
      </p:sp>
      <p:sp>
        <p:nvSpPr>
          <p:cNvPr id="31" name="object 31"/>
          <p:cNvSpPr/>
          <p:nvPr/>
        </p:nvSpPr>
        <p:spPr>
          <a:xfrm>
            <a:off x="6911403" y="1665008"/>
            <a:ext cx="629920" cy="413384"/>
          </a:xfrm>
          <a:custGeom>
            <a:avLst/>
            <a:gdLst/>
            <a:ahLst/>
            <a:cxnLst/>
            <a:rect l="l" t="t" r="r" b="b"/>
            <a:pathLst>
              <a:path w="629920" h="413385">
                <a:moveTo>
                  <a:pt x="609600" y="413308"/>
                </a:moveTo>
                <a:lnTo>
                  <a:pt x="0" y="32308"/>
                </a:lnTo>
                <a:lnTo>
                  <a:pt x="20192" y="0"/>
                </a:lnTo>
                <a:lnTo>
                  <a:pt x="629792" y="381000"/>
                </a:lnTo>
                <a:lnTo>
                  <a:pt x="609600" y="413308"/>
                </a:lnTo>
                <a:close/>
              </a:path>
            </a:pathLst>
          </a:custGeom>
          <a:solidFill>
            <a:srgbClr val="6767FF"/>
          </a:solidFill>
        </p:spPr>
        <p:txBody>
          <a:bodyPr wrap="square" lIns="0" tIns="0" rIns="0" bIns="0" rtlCol="0"/>
          <a:lstStyle/>
          <a:p>
            <a:endParaRPr/>
          </a:p>
        </p:txBody>
      </p:sp>
      <p:sp>
        <p:nvSpPr>
          <p:cNvPr id="32" name="object 32"/>
          <p:cNvSpPr/>
          <p:nvPr/>
        </p:nvSpPr>
        <p:spPr>
          <a:xfrm>
            <a:off x="2796641" y="1664982"/>
            <a:ext cx="2839720" cy="1784985"/>
          </a:xfrm>
          <a:custGeom>
            <a:avLst/>
            <a:gdLst/>
            <a:ahLst/>
            <a:cxnLst/>
            <a:rect l="l" t="t" r="r" b="b"/>
            <a:pathLst>
              <a:path w="2839720" h="1784985">
                <a:moveTo>
                  <a:pt x="20116" y="1784959"/>
                </a:moveTo>
                <a:lnTo>
                  <a:pt x="0" y="1752600"/>
                </a:lnTo>
                <a:lnTo>
                  <a:pt x="2819400" y="0"/>
                </a:lnTo>
                <a:lnTo>
                  <a:pt x="2839516" y="32359"/>
                </a:lnTo>
                <a:lnTo>
                  <a:pt x="20116" y="1784959"/>
                </a:lnTo>
                <a:close/>
              </a:path>
            </a:pathLst>
          </a:custGeom>
          <a:solidFill>
            <a:srgbClr val="6767FF"/>
          </a:solidFill>
        </p:spPr>
        <p:txBody>
          <a:bodyPr wrap="square" lIns="0" tIns="0" rIns="0" bIns="0" rtlCol="0"/>
          <a:lstStyle/>
          <a:p>
            <a:endParaRPr/>
          </a:p>
        </p:txBody>
      </p:sp>
      <p:sp>
        <p:nvSpPr>
          <p:cNvPr id="33" name="object 33"/>
          <p:cNvSpPr/>
          <p:nvPr/>
        </p:nvSpPr>
        <p:spPr>
          <a:xfrm>
            <a:off x="4178300" y="1528762"/>
            <a:ext cx="1371600" cy="0"/>
          </a:xfrm>
          <a:custGeom>
            <a:avLst/>
            <a:gdLst/>
            <a:ahLst/>
            <a:cxnLst/>
            <a:rect l="l" t="t" r="r" b="b"/>
            <a:pathLst>
              <a:path w="1371600">
                <a:moveTo>
                  <a:pt x="0" y="0"/>
                </a:moveTo>
                <a:lnTo>
                  <a:pt x="1371600" y="0"/>
                </a:lnTo>
              </a:path>
            </a:pathLst>
          </a:custGeom>
          <a:ln w="38100">
            <a:solidFill>
              <a:srgbClr val="6767FF"/>
            </a:solidFill>
          </a:ln>
        </p:spPr>
        <p:txBody>
          <a:bodyPr wrap="square" lIns="0" tIns="0" rIns="0" bIns="0" rtlCol="0"/>
          <a:lstStyle/>
          <a:p>
            <a:endParaRPr/>
          </a:p>
        </p:txBody>
      </p:sp>
      <p:sp>
        <p:nvSpPr>
          <p:cNvPr id="34" name="object 34"/>
          <p:cNvSpPr/>
          <p:nvPr/>
        </p:nvSpPr>
        <p:spPr>
          <a:xfrm>
            <a:off x="6998207" y="2671572"/>
            <a:ext cx="381000" cy="355091"/>
          </a:xfrm>
          <a:prstGeom prst="rect">
            <a:avLst/>
          </a:prstGeom>
          <a:blipFill>
            <a:blip r:embed="rId2" cstate="print"/>
            <a:stretch>
              <a:fillRect/>
            </a:stretch>
          </a:blipFill>
        </p:spPr>
        <p:txBody>
          <a:bodyPr wrap="square" lIns="0" tIns="0" rIns="0" bIns="0" rtlCol="0"/>
          <a:lstStyle/>
          <a:p>
            <a:endParaRPr/>
          </a:p>
        </p:txBody>
      </p:sp>
      <p:sp>
        <p:nvSpPr>
          <p:cNvPr id="35" name="object 35"/>
          <p:cNvSpPr/>
          <p:nvPr/>
        </p:nvSpPr>
        <p:spPr>
          <a:xfrm>
            <a:off x="7150607" y="3052572"/>
            <a:ext cx="304800" cy="304800"/>
          </a:xfrm>
          <a:prstGeom prst="rect">
            <a:avLst/>
          </a:prstGeom>
          <a:blipFill>
            <a:blip r:embed="rId4" cstate="print"/>
            <a:stretch>
              <a:fillRect/>
            </a:stretch>
          </a:blipFill>
        </p:spPr>
        <p:txBody>
          <a:bodyPr wrap="square" lIns="0" tIns="0" rIns="0" bIns="0" rtlCol="0"/>
          <a:lstStyle/>
          <a:p>
            <a:endParaRPr/>
          </a:p>
        </p:txBody>
      </p:sp>
      <p:sp>
        <p:nvSpPr>
          <p:cNvPr id="36" name="object 36"/>
          <p:cNvSpPr/>
          <p:nvPr/>
        </p:nvSpPr>
        <p:spPr>
          <a:xfrm>
            <a:off x="3797808" y="1376172"/>
            <a:ext cx="381000" cy="355091"/>
          </a:xfrm>
          <a:prstGeom prst="rect">
            <a:avLst/>
          </a:prstGeom>
          <a:blipFill>
            <a:blip r:embed="rId2" cstate="print"/>
            <a:stretch>
              <a:fillRect/>
            </a:stretch>
          </a:blipFill>
        </p:spPr>
        <p:txBody>
          <a:bodyPr wrap="square" lIns="0" tIns="0" rIns="0" bIns="0" rtlCol="0"/>
          <a:lstStyle/>
          <a:p>
            <a:endParaRPr/>
          </a:p>
        </p:txBody>
      </p:sp>
      <p:sp>
        <p:nvSpPr>
          <p:cNvPr id="37" name="object 37"/>
          <p:cNvSpPr/>
          <p:nvPr/>
        </p:nvSpPr>
        <p:spPr>
          <a:xfrm>
            <a:off x="3950208" y="1757172"/>
            <a:ext cx="304800" cy="304800"/>
          </a:xfrm>
          <a:prstGeom prst="rect">
            <a:avLst/>
          </a:prstGeom>
          <a:blipFill>
            <a:blip r:embed="rId4" cstate="print"/>
            <a:stretch>
              <a:fillRect/>
            </a:stretch>
          </a:blipFill>
        </p:spPr>
        <p:txBody>
          <a:bodyPr wrap="square" lIns="0" tIns="0" rIns="0" bIns="0" rtlCol="0"/>
          <a:lstStyle/>
          <a:p>
            <a:endParaRPr/>
          </a:p>
        </p:txBody>
      </p:sp>
      <p:sp>
        <p:nvSpPr>
          <p:cNvPr id="38" name="object 38"/>
          <p:cNvSpPr/>
          <p:nvPr/>
        </p:nvSpPr>
        <p:spPr>
          <a:xfrm>
            <a:off x="4102608" y="1757172"/>
            <a:ext cx="304800" cy="304800"/>
          </a:xfrm>
          <a:prstGeom prst="rect">
            <a:avLst/>
          </a:prstGeom>
          <a:blipFill>
            <a:blip r:embed="rId4" cstate="print"/>
            <a:stretch>
              <a:fillRect/>
            </a:stretch>
          </a:blipFill>
        </p:spPr>
        <p:txBody>
          <a:bodyPr wrap="square" lIns="0" tIns="0" rIns="0" bIns="0" rtlCol="0"/>
          <a:lstStyle/>
          <a:p>
            <a:endParaRPr/>
          </a:p>
        </p:txBody>
      </p:sp>
      <p:sp>
        <p:nvSpPr>
          <p:cNvPr id="39" name="object 39"/>
          <p:cNvSpPr/>
          <p:nvPr/>
        </p:nvSpPr>
        <p:spPr>
          <a:xfrm>
            <a:off x="1892807" y="2147697"/>
            <a:ext cx="295275" cy="276225"/>
          </a:xfrm>
          <a:prstGeom prst="rect">
            <a:avLst/>
          </a:prstGeom>
          <a:blipFill>
            <a:blip r:embed="rId3" cstate="print"/>
            <a:stretch>
              <a:fillRect/>
            </a:stretch>
          </a:blipFill>
        </p:spPr>
        <p:txBody>
          <a:bodyPr wrap="square" lIns="0" tIns="0" rIns="0" bIns="0" rtlCol="0"/>
          <a:lstStyle/>
          <a:p>
            <a:endParaRPr/>
          </a:p>
        </p:txBody>
      </p:sp>
      <p:sp>
        <p:nvSpPr>
          <p:cNvPr id="40" name="object 40"/>
          <p:cNvSpPr/>
          <p:nvPr/>
        </p:nvSpPr>
        <p:spPr>
          <a:xfrm>
            <a:off x="2045207" y="2138172"/>
            <a:ext cx="304800" cy="304800"/>
          </a:xfrm>
          <a:prstGeom prst="rect">
            <a:avLst/>
          </a:prstGeom>
          <a:blipFill>
            <a:blip r:embed="rId4" cstate="print"/>
            <a:stretch>
              <a:fillRect/>
            </a:stretch>
          </a:blipFill>
        </p:spPr>
        <p:txBody>
          <a:bodyPr wrap="square" lIns="0" tIns="0" rIns="0" bIns="0" rtlCol="0"/>
          <a:lstStyle/>
          <a:p>
            <a:endParaRPr/>
          </a:p>
        </p:txBody>
      </p:sp>
      <p:sp>
        <p:nvSpPr>
          <p:cNvPr id="41" name="object 41"/>
          <p:cNvSpPr/>
          <p:nvPr/>
        </p:nvSpPr>
        <p:spPr>
          <a:xfrm>
            <a:off x="6998207" y="1309497"/>
            <a:ext cx="295275" cy="276225"/>
          </a:xfrm>
          <a:prstGeom prst="rect">
            <a:avLst/>
          </a:prstGeom>
          <a:blipFill>
            <a:blip r:embed="rId3" cstate="print"/>
            <a:stretch>
              <a:fillRect/>
            </a:stretch>
          </a:blipFill>
        </p:spPr>
        <p:txBody>
          <a:bodyPr wrap="square" lIns="0" tIns="0" rIns="0" bIns="0" rtlCol="0"/>
          <a:lstStyle/>
          <a:p>
            <a:endParaRPr/>
          </a:p>
        </p:txBody>
      </p:sp>
      <p:sp>
        <p:nvSpPr>
          <p:cNvPr id="42" name="object 42"/>
          <p:cNvSpPr/>
          <p:nvPr/>
        </p:nvSpPr>
        <p:spPr>
          <a:xfrm>
            <a:off x="7150607" y="1299972"/>
            <a:ext cx="304800" cy="304800"/>
          </a:xfrm>
          <a:prstGeom prst="rect">
            <a:avLst/>
          </a:prstGeom>
          <a:blipFill>
            <a:blip r:embed="rId4" cstate="print"/>
            <a:stretch>
              <a:fillRect/>
            </a:stretch>
          </a:blipFill>
        </p:spPr>
        <p:txBody>
          <a:bodyPr wrap="square" lIns="0" tIns="0" rIns="0" bIns="0" rtlCol="0"/>
          <a:lstStyle/>
          <a:p>
            <a:endParaRPr/>
          </a:p>
        </p:txBody>
      </p:sp>
      <p:sp>
        <p:nvSpPr>
          <p:cNvPr id="43" name="object 43"/>
          <p:cNvSpPr/>
          <p:nvPr/>
        </p:nvSpPr>
        <p:spPr>
          <a:xfrm>
            <a:off x="7303007" y="1299972"/>
            <a:ext cx="304800" cy="304800"/>
          </a:xfrm>
          <a:prstGeom prst="rect">
            <a:avLst/>
          </a:prstGeom>
          <a:blipFill>
            <a:blip r:embed="rId4" cstate="print"/>
            <a:stretch>
              <a:fillRect/>
            </a:stretch>
          </a:blipFill>
        </p:spPr>
        <p:txBody>
          <a:bodyPr wrap="square" lIns="0" tIns="0" rIns="0" bIns="0" rtlCol="0"/>
          <a:lstStyle/>
          <a:p>
            <a:endParaRPr/>
          </a:p>
        </p:txBody>
      </p:sp>
      <p:sp>
        <p:nvSpPr>
          <p:cNvPr id="44" name="object 44"/>
          <p:cNvSpPr/>
          <p:nvPr/>
        </p:nvSpPr>
        <p:spPr>
          <a:xfrm>
            <a:off x="2197607" y="2138172"/>
            <a:ext cx="304800" cy="304800"/>
          </a:xfrm>
          <a:prstGeom prst="rect">
            <a:avLst/>
          </a:prstGeom>
          <a:blipFill>
            <a:blip r:embed="rId4" cstate="print"/>
            <a:stretch>
              <a:fillRect/>
            </a:stretch>
          </a:blipFill>
        </p:spPr>
        <p:txBody>
          <a:bodyPr wrap="square" lIns="0" tIns="0" rIns="0" bIns="0" rtlCol="0"/>
          <a:lstStyle/>
          <a:p>
            <a:endParaRPr/>
          </a:p>
        </p:txBody>
      </p:sp>
      <p:sp>
        <p:nvSpPr>
          <p:cNvPr id="45" name="object 45"/>
          <p:cNvSpPr/>
          <p:nvPr/>
        </p:nvSpPr>
        <p:spPr>
          <a:xfrm>
            <a:off x="5702808" y="1690497"/>
            <a:ext cx="295275" cy="276225"/>
          </a:xfrm>
          <a:prstGeom prst="rect">
            <a:avLst/>
          </a:prstGeom>
          <a:blipFill>
            <a:blip r:embed="rId3" cstate="print"/>
            <a:stretch>
              <a:fillRect/>
            </a:stretch>
          </a:blipFill>
        </p:spPr>
        <p:txBody>
          <a:bodyPr wrap="square" lIns="0" tIns="0" rIns="0" bIns="0" rtlCol="0"/>
          <a:lstStyle/>
          <a:p>
            <a:endParaRPr/>
          </a:p>
        </p:txBody>
      </p:sp>
      <p:sp>
        <p:nvSpPr>
          <p:cNvPr id="46" name="object 46"/>
          <p:cNvSpPr/>
          <p:nvPr/>
        </p:nvSpPr>
        <p:spPr>
          <a:xfrm>
            <a:off x="7455407" y="1299972"/>
            <a:ext cx="304800" cy="304800"/>
          </a:xfrm>
          <a:prstGeom prst="rect">
            <a:avLst/>
          </a:prstGeom>
          <a:blipFill>
            <a:blip r:embed="rId4" cstate="print"/>
            <a:stretch>
              <a:fillRect/>
            </a:stretch>
          </a:blipFill>
        </p:spPr>
        <p:txBody>
          <a:bodyPr wrap="square" lIns="0" tIns="0" rIns="0" bIns="0" rtlCol="0"/>
          <a:lstStyle/>
          <a:p>
            <a:endParaRPr/>
          </a:p>
        </p:txBody>
      </p:sp>
      <p:sp>
        <p:nvSpPr>
          <p:cNvPr id="47" name="object 47"/>
          <p:cNvSpPr/>
          <p:nvPr/>
        </p:nvSpPr>
        <p:spPr>
          <a:xfrm>
            <a:off x="7037489" y="3052762"/>
            <a:ext cx="283845" cy="1299210"/>
          </a:xfrm>
          <a:custGeom>
            <a:avLst/>
            <a:gdLst/>
            <a:ahLst/>
            <a:cxnLst/>
            <a:rect l="l" t="t" r="r" b="b"/>
            <a:pathLst>
              <a:path w="283845" h="1299210">
                <a:moveTo>
                  <a:pt x="0" y="122491"/>
                </a:moveTo>
                <a:lnTo>
                  <a:pt x="36410" y="0"/>
                </a:lnTo>
                <a:lnTo>
                  <a:pt x="96597" y="81114"/>
                </a:lnTo>
                <a:lnTo>
                  <a:pt x="70065" y="81114"/>
                </a:lnTo>
                <a:lnTo>
                  <a:pt x="32550" y="87731"/>
                </a:lnTo>
                <a:lnTo>
                  <a:pt x="37515" y="115871"/>
                </a:lnTo>
                <a:lnTo>
                  <a:pt x="0" y="122491"/>
                </a:lnTo>
                <a:close/>
              </a:path>
              <a:path w="283845" h="1299210">
                <a:moveTo>
                  <a:pt x="37515" y="115871"/>
                </a:moveTo>
                <a:lnTo>
                  <a:pt x="32550" y="87731"/>
                </a:lnTo>
                <a:lnTo>
                  <a:pt x="70065" y="81114"/>
                </a:lnTo>
                <a:lnTo>
                  <a:pt x="75031" y="109251"/>
                </a:lnTo>
                <a:lnTo>
                  <a:pt x="37515" y="115871"/>
                </a:lnTo>
                <a:close/>
              </a:path>
              <a:path w="283845" h="1299210">
                <a:moveTo>
                  <a:pt x="75031" y="109251"/>
                </a:moveTo>
                <a:lnTo>
                  <a:pt x="70065" y="81114"/>
                </a:lnTo>
                <a:lnTo>
                  <a:pt x="96597" y="81114"/>
                </a:lnTo>
                <a:lnTo>
                  <a:pt x="112560" y="102628"/>
                </a:lnTo>
                <a:lnTo>
                  <a:pt x="75031" y="109251"/>
                </a:lnTo>
                <a:close/>
              </a:path>
              <a:path w="283845" h="1299210">
                <a:moveTo>
                  <a:pt x="246252" y="1298714"/>
                </a:moveTo>
                <a:lnTo>
                  <a:pt x="37515" y="115871"/>
                </a:lnTo>
                <a:lnTo>
                  <a:pt x="75031" y="109251"/>
                </a:lnTo>
                <a:lnTo>
                  <a:pt x="283768" y="1292085"/>
                </a:lnTo>
                <a:lnTo>
                  <a:pt x="246252" y="1298714"/>
                </a:lnTo>
                <a:close/>
              </a:path>
            </a:pathLst>
          </a:custGeom>
          <a:solidFill>
            <a:srgbClr val="CC3300"/>
          </a:solidFill>
        </p:spPr>
        <p:txBody>
          <a:bodyPr wrap="square" lIns="0" tIns="0" rIns="0" bIns="0" rtlCol="0"/>
          <a:lstStyle/>
          <a:p>
            <a:endParaRPr/>
          </a:p>
        </p:txBody>
      </p:sp>
      <p:sp>
        <p:nvSpPr>
          <p:cNvPr id="48" name="object 48"/>
          <p:cNvSpPr/>
          <p:nvPr/>
        </p:nvSpPr>
        <p:spPr>
          <a:xfrm>
            <a:off x="2465489" y="2138362"/>
            <a:ext cx="283845" cy="1299210"/>
          </a:xfrm>
          <a:custGeom>
            <a:avLst/>
            <a:gdLst/>
            <a:ahLst/>
            <a:cxnLst/>
            <a:rect l="l" t="t" r="r" b="b"/>
            <a:pathLst>
              <a:path w="283844" h="1299210">
                <a:moveTo>
                  <a:pt x="0" y="122491"/>
                </a:moveTo>
                <a:lnTo>
                  <a:pt x="36410" y="0"/>
                </a:lnTo>
                <a:lnTo>
                  <a:pt x="96597" y="81114"/>
                </a:lnTo>
                <a:lnTo>
                  <a:pt x="70065" y="81114"/>
                </a:lnTo>
                <a:lnTo>
                  <a:pt x="32550" y="87731"/>
                </a:lnTo>
                <a:lnTo>
                  <a:pt x="37515" y="115871"/>
                </a:lnTo>
                <a:lnTo>
                  <a:pt x="0" y="122491"/>
                </a:lnTo>
                <a:close/>
              </a:path>
              <a:path w="283844" h="1299210">
                <a:moveTo>
                  <a:pt x="37515" y="115871"/>
                </a:moveTo>
                <a:lnTo>
                  <a:pt x="32550" y="87731"/>
                </a:lnTo>
                <a:lnTo>
                  <a:pt x="70065" y="81114"/>
                </a:lnTo>
                <a:lnTo>
                  <a:pt x="75031" y="109251"/>
                </a:lnTo>
                <a:lnTo>
                  <a:pt x="37515" y="115871"/>
                </a:lnTo>
                <a:close/>
              </a:path>
              <a:path w="283844" h="1299210">
                <a:moveTo>
                  <a:pt x="75031" y="109251"/>
                </a:moveTo>
                <a:lnTo>
                  <a:pt x="70065" y="81114"/>
                </a:lnTo>
                <a:lnTo>
                  <a:pt x="96597" y="81114"/>
                </a:lnTo>
                <a:lnTo>
                  <a:pt x="112560" y="102628"/>
                </a:lnTo>
                <a:lnTo>
                  <a:pt x="75031" y="109251"/>
                </a:lnTo>
                <a:close/>
              </a:path>
              <a:path w="283844" h="1299210">
                <a:moveTo>
                  <a:pt x="246252" y="1298714"/>
                </a:moveTo>
                <a:lnTo>
                  <a:pt x="37515" y="115871"/>
                </a:lnTo>
                <a:lnTo>
                  <a:pt x="75031" y="109251"/>
                </a:lnTo>
                <a:lnTo>
                  <a:pt x="283768" y="1292085"/>
                </a:lnTo>
                <a:lnTo>
                  <a:pt x="246252" y="1298714"/>
                </a:lnTo>
                <a:close/>
              </a:path>
            </a:pathLst>
          </a:custGeom>
          <a:solidFill>
            <a:srgbClr val="CC3300"/>
          </a:solidFill>
        </p:spPr>
        <p:txBody>
          <a:bodyPr wrap="square" lIns="0" tIns="0" rIns="0" bIns="0" rtlCol="0"/>
          <a:lstStyle/>
          <a:p>
            <a:endParaRPr/>
          </a:p>
        </p:txBody>
      </p:sp>
      <p:sp>
        <p:nvSpPr>
          <p:cNvPr id="49" name="object 49"/>
          <p:cNvSpPr/>
          <p:nvPr/>
        </p:nvSpPr>
        <p:spPr>
          <a:xfrm>
            <a:off x="6748094" y="1681162"/>
            <a:ext cx="344170" cy="996315"/>
          </a:xfrm>
          <a:custGeom>
            <a:avLst/>
            <a:gdLst/>
            <a:ahLst/>
            <a:cxnLst/>
            <a:rect l="l" t="t" r="r" b="b"/>
            <a:pathLst>
              <a:path w="344170" h="996314">
                <a:moveTo>
                  <a:pt x="0" y="126047"/>
                </a:moveTo>
                <a:lnTo>
                  <a:pt x="21005" y="0"/>
                </a:lnTo>
                <a:lnTo>
                  <a:pt x="93861" y="76326"/>
                </a:lnTo>
                <a:lnTo>
                  <a:pt x="64427" y="76326"/>
                </a:lnTo>
                <a:lnTo>
                  <a:pt x="28003" y="87541"/>
                </a:lnTo>
                <a:lnTo>
                  <a:pt x="36405" y="114848"/>
                </a:lnTo>
                <a:lnTo>
                  <a:pt x="0" y="126047"/>
                </a:lnTo>
                <a:close/>
              </a:path>
              <a:path w="344170" h="996314">
                <a:moveTo>
                  <a:pt x="36405" y="114848"/>
                </a:moveTo>
                <a:lnTo>
                  <a:pt x="28003" y="87541"/>
                </a:lnTo>
                <a:lnTo>
                  <a:pt x="64427" y="76326"/>
                </a:lnTo>
                <a:lnTo>
                  <a:pt x="72832" y="103644"/>
                </a:lnTo>
                <a:lnTo>
                  <a:pt x="36405" y="114848"/>
                </a:lnTo>
                <a:close/>
              </a:path>
              <a:path w="344170" h="996314">
                <a:moveTo>
                  <a:pt x="72832" y="103644"/>
                </a:moveTo>
                <a:lnTo>
                  <a:pt x="64427" y="76326"/>
                </a:lnTo>
                <a:lnTo>
                  <a:pt x="93861" y="76326"/>
                </a:lnTo>
                <a:lnTo>
                  <a:pt x="109245" y="92443"/>
                </a:lnTo>
                <a:lnTo>
                  <a:pt x="72832" y="103644"/>
                </a:lnTo>
                <a:close/>
              </a:path>
              <a:path w="344170" h="996314">
                <a:moveTo>
                  <a:pt x="307594" y="996200"/>
                </a:moveTo>
                <a:lnTo>
                  <a:pt x="36405" y="114848"/>
                </a:lnTo>
                <a:lnTo>
                  <a:pt x="72832" y="103644"/>
                </a:lnTo>
                <a:lnTo>
                  <a:pt x="344017" y="984999"/>
                </a:lnTo>
                <a:lnTo>
                  <a:pt x="307594" y="996200"/>
                </a:lnTo>
                <a:close/>
              </a:path>
            </a:pathLst>
          </a:custGeom>
          <a:solidFill>
            <a:srgbClr val="CC3300"/>
          </a:solidFill>
        </p:spPr>
        <p:txBody>
          <a:bodyPr wrap="square" lIns="0" tIns="0" rIns="0" bIns="0" rtlCol="0"/>
          <a:lstStyle/>
          <a:p>
            <a:endParaRPr/>
          </a:p>
        </p:txBody>
      </p:sp>
      <p:sp>
        <p:nvSpPr>
          <p:cNvPr id="50" name="object 50"/>
          <p:cNvSpPr/>
          <p:nvPr/>
        </p:nvSpPr>
        <p:spPr>
          <a:xfrm>
            <a:off x="2796641" y="1681162"/>
            <a:ext cx="2829560" cy="1769110"/>
          </a:xfrm>
          <a:custGeom>
            <a:avLst/>
            <a:gdLst/>
            <a:ahLst/>
            <a:cxnLst/>
            <a:rect l="l" t="t" r="r" b="b"/>
            <a:pathLst>
              <a:path w="2829560" h="1769110">
                <a:moveTo>
                  <a:pt x="2722328" y="44164"/>
                </a:moveTo>
                <a:lnTo>
                  <a:pt x="2702217" y="11811"/>
                </a:lnTo>
                <a:lnTo>
                  <a:pt x="2829458" y="0"/>
                </a:lnTo>
                <a:lnTo>
                  <a:pt x="2811587" y="29082"/>
                </a:lnTo>
                <a:lnTo>
                  <a:pt x="2746590" y="29082"/>
                </a:lnTo>
                <a:lnTo>
                  <a:pt x="2722328" y="44164"/>
                </a:lnTo>
                <a:close/>
              </a:path>
              <a:path w="2829560" h="1769110">
                <a:moveTo>
                  <a:pt x="2742444" y="76525"/>
                </a:moveTo>
                <a:lnTo>
                  <a:pt x="2722328" y="44164"/>
                </a:lnTo>
                <a:lnTo>
                  <a:pt x="2746590" y="29082"/>
                </a:lnTo>
                <a:lnTo>
                  <a:pt x="2766707" y="61442"/>
                </a:lnTo>
                <a:lnTo>
                  <a:pt x="2742444" y="76525"/>
                </a:lnTo>
                <a:close/>
              </a:path>
              <a:path w="2829560" h="1769110">
                <a:moveTo>
                  <a:pt x="2762554" y="108877"/>
                </a:moveTo>
                <a:lnTo>
                  <a:pt x="2742444" y="76525"/>
                </a:lnTo>
                <a:lnTo>
                  <a:pt x="2766707" y="61442"/>
                </a:lnTo>
                <a:lnTo>
                  <a:pt x="2746590" y="29082"/>
                </a:lnTo>
                <a:lnTo>
                  <a:pt x="2811587" y="29082"/>
                </a:lnTo>
                <a:lnTo>
                  <a:pt x="2762554" y="108877"/>
                </a:lnTo>
                <a:close/>
              </a:path>
              <a:path w="2829560" h="1769110">
                <a:moveTo>
                  <a:pt x="20116" y="1768779"/>
                </a:moveTo>
                <a:lnTo>
                  <a:pt x="0" y="1736420"/>
                </a:lnTo>
                <a:lnTo>
                  <a:pt x="2722328" y="44164"/>
                </a:lnTo>
                <a:lnTo>
                  <a:pt x="2742444" y="76525"/>
                </a:lnTo>
                <a:lnTo>
                  <a:pt x="20116" y="1768779"/>
                </a:lnTo>
                <a:close/>
              </a:path>
            </a:pathLst>
          </a:custGeom>
          <a:solidFill>
            <a:srgbClr val="CC3300"/>
          </a:solidFill>
        </p:spPr>
        <p:txBody>
          <a:bodyPr wrap="square" lIns="0" tIns="0" rIns="0" bIns="0" rtlCol="0"/>
          <a:lstStyle/>
          <a:p>
            <a:endParaRPr/>
          </a:p>
        </p:txBody>
      </p:sp>
      <p:sp>
        <p:nvSpPr>
          <p:cNvPr id="51" name="object 51"/>
          <p:cNvSpPr/>
          <p:nvPr/>
        </p:nvSpPr>
        <p:spPr>
          <a:xfrm>
            <a:off x="6911403" y="1665008"/>
            <a:ext cx="619760" cy="397510"/>
          </a:xfrm>
          <a:custGeom>
            <a:avLst/>
            <a:gdLst/>
            <a:ahLst/>
            <a:cxnLst/>
            <a:rect l="l" t="t" r="r" b="b"/>
            <a:pathLst>
              <a:path w="619759" h="397510">
                <a:moveTo>
                  <a:pt x="512670" y="352734"/>
                </a:moveTo>
                <a:lnTo>
                  <a:pt x="0" y="32308"/>
                </a:lnTo>
                <a:lnTo>
                  <a:pt x="20192" y="0"/>
                </a:lnTo>
                <a:lnTo>
                  <a:pt x="532863" y="320425"/>
                </a:lnTo>
                <a:lnTo>
                  <a:pt x="512670" y="352734"/>
                </a:lnTo>
                <a:close/>
              </a:path>
              <a:path w="619759" h="397510">
                <a:moveTo>
                  <a:pt x="601807" y="367880"/>
                </a:moveTo>
                <a:lnTo>
                  <a:pt x="536905" y="367880"/>
                </a:lnTo>
                <a:lnTo>
                  <a:pt x="557098" y="335572"/>
                </a:lnTo>
                <a:lnTo>
                  <a:pt x="532863" y="320425"/>
                </a:lnTo>
                <a:lnTo>
                  <a:pt x="553059" y="288112"/>
                </a:lnTo>
                <a:lnTo>
                  <a:pt x="601807" y="367880"/>
                </a:lnTo>
                <a:close/>
              </a:path>
              <a:path w="619759" h="397510">
                <a:moveTo>
                  <a:pt x="536905" y="367880"/>
                </a:moveTo>
                <a:lnTo>
                  <a:pt x="512670" y="352734"/>
                </a:lnTo>
                <a:lnTo>
                  <a:pt x="532863" y="320425"/>
                </a:lnTo>
                <a:lnTo>
                  <a:pt x="557098" y="335572"/>
                </a:lnTo>
                <a:lnTo>
                  <a:pt x="536905" y="367880"/>
                </a:lnTo>
                <a:close/>
              </a:path>
              <a:path w="619759" h="397510">
                <a:moveTo>
                  <a:pt x="619696" y="397154"/>
                </a:moveTo>
                <a:lnTo>
                  <a:pt x="492480" y="385038"/>
                </a:lnTo>
                <a:lnTo>
                  <a:pt x="512670" y="352734"/>
                </a:lnTo>
                <a:lnTo>
                  <a:pt x="536905" y="367880"/>
                </a:lnTo>
                <a:lnTo>
                  <a:pt x="601807" y="367880"/>
                </a:lnTo>
                <a:lnTo>
                  <a:pt x="619696" y="397154"/>
                </a:lnTo>
                <a:close/>
              </a:path>
            </a:pathLst>
          </a:custGeom>
          <a:solidFill>
            <a:srgbClr val="CC3300"/>
          </a:solidFill>
        </p:spPr>
        <p:txBody>
          <a:bodyPr wrap="square" lIns="0" tIns="0" rIns="0" bIns="0" rtlCol="0"/>
          <a:lstStyle/>
          <a:p>
            <a:endParaRPr/>
          </a:p>
        </p:txBody>
      </p:sp>
      <p:sp>
        <p:nvSpPr>
          <p:cNvPr id="52" name="object 52"/>
          <p:cNvSpPr/>
          <p:nvPr/>
        </p:nvSpPr>
        <p:spPr>
          <a:xfrm>
            <a:off x="4178300" y="1471612"/>
            <a:ext cx="1371600" cy="114300"/>
          </a:xfrm>
          <a:custGeom>
            <a:avLst/>
            <a:gdLst/>
            <a:ahLst/>
            <a:cxnLst/>
            <a:rect l="l" t="t" r="r" b="b"/>
            <a:pathLst>
              <a:path w="1371600" h="114300">
                <a:moveTo>
                  <a:pt x="114300" y="114300"/>
                </a:moveTo>
                <a:lnTo>
                  <a:pt x="0" y="57150"/>
                </a:lnTo>
                <a:lnTo>
                  <a:pt x="114300" y="0"/>
                </a:lnTo>
                <a:lnTo>
                  <a:pt x="114300" y="38100"/>
                </a:lnTo>
                <a:lnTo>
                  <a:pt x="85725" y="38100"/>
                </a:lnTo>
                <a:lnTo>
                  <a:pt x="85725" y="76200"/>
                </a:lnTo>
                <a:lnTo>
                  <a:pt x="114300" y="76200"/>
                </a:lnTo>
                <a:lnTo>
                  <a:pt x="114300" y="114300"/>
                </a:lnTo>
                <a:close/>
              </a:path>
              <a:path w="1371600" h="114300">
                <a:moveTo>
                  <a:pt x="114300" y="76200"/>
                </a:moveTo>
                <a:lnTo>
                  <a:pt x="85725" y="76200"/>
                </a:lnTo>
                <a:lnTo>
                  <a:pt x="85725" y="38100"/>
                </a:lnTo>
                <a:lnTo>
                  <a:pt x="114300" y="38100"/>
                </a:lnTo>
                <a:lnTo>
                  <a:pt x="114300" y="76200"/>
                </a:lnTo>
                <a:close/>
              </a:path>
              <a:path w="1371600" h="114300">
                <a:moveTo>
                  <a:pt x="1371600" y="76200"/>
                </a:moveTo>
                <a:lnTo>
                  <a:pt x="114300" y="76200"/>
                </a:lnTo>
                <a:lnTo>
                  <a:pt x="114300" y="38100"/>
                </a:lnTo>
                <a:lnTo>
                  <a:pt x="1371600" y="38100"/>
                </a:lnTo>
                <a:lnTo>
                  <a:pt x="1371600" y="76200"/>
                </a:lnTo>
                <a:close/>
              </a:path>
            </a:pathLst>
          </a:custGeom>
          <a:solidFill>
            <a:srgbClr val="CC3300"/>
          </a:solidFill>
        </p:spPr>
        <p:txBody>
          <a:bodyPr wrap="square" lIns="0" tIns="0" rIns="0" bIns="0" rtlCol="0"/>
          <a:lstStyle/>
          <a:p>
            <a:endParaRPr/>
          </a:p>
        </p:txBody>
      </p:sp>
      <p:sp>
        <p:nvSpPr>
          <p:cNvPr id="53" name="object 53"/>
          <p:cNvSpPr txBox="1"/>
          <p:nvPr/>
        </p:nvSpPr>
        <p:spPr>
          <a:xfrm>
            <a:off x="6171565" y="1002665"/>
            <a:ext cx="2138680"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0000"/>
                </a:solidFill>
                <a:latin typeface="宋体" panose="02010600030101010101" pitchFamily="2" charset="-122"/>
                <a:cs typeface="宋体" panose="02010600030101010101" pitchFamily="2" charset="-122"/>
              </a:rPr>
              <a:t>拥</a:t>
            </a:r>
            <a:r>
              <a:rPr sz="1800" b="1" spc="-10" dirty="0">
                <a:solidFill>
                  <a:srgbClr val="FF0000"/>
                </a:solidFill>
                <a:latin typeface="宋体" panose="02010600030101010101" pitchFamily="2" charset="-122"/>
                <a:cs typeface="宋体" panose="02010600030101010101" pitchFamily="2" charset="-122"/>
              </a:rPr>
              <a:t>有</a:t>
            </a:r>
            <a:r>
              <a:rPr sz="1800" b="1" spc="-465" dirty="0">
                <a:solidFill>
                  <a:srgbClr val="FF0000"/>
                </a:solidFill>
                <a:latin typeface="宋体" panose="02010600030101010101" pitchFamily="2" charset="-122"/>
                <a:cs typeface="宋体" panose="02010600030101010101" pitchFamily="2" charset="-122"/>
              </a:rPr>
              <a:t> </a:t>
            </a:r>
            <a:r>
              <a:rPr sz="1800" b="1" spc="-5" dirty="0">
                <a:solidFill>
                  <a:srgbClr val="FF0000"/>
                </a:solidFill>
                <a:latin typeface="Arial" panose="020B0604020202020204"/>
                <a:cs typeface="Arial" panose="020B0604020202020204"/>
              </a:rPr>
              <a:t>xyz.mp3</a:t>
            </a:r>
            <a:r>
              <a:rPr sz="1800" b="1" dirty="0">
                <a:solidFill>
                  <a:srgbClr val="FF0000"/>
                </a:solidFill>
                <a:latin typeface="宋体" panose="02010600030101010101" pitchFamily="2" charset="-122"/>
                <a:cs typeface="宋体" panose="02010600030101010101" pitchFamily="2" charset="-122"/>
              </a:rPr>
              <a:t>的节</a:t>
            </a:r>
            <a:r>
              <a:rPr sz="1800" b="1" spc="-10" dirty="0">
                <a:solidFill>
                  <a:srgbClr val="FF0000"/>
                </a:solidFill>
                <a:latin typeface="宋体" panose="02010600030101010101" pitchFamily="2" charset="-122"/>
                <a:cs typeface="宋体" panose="02010600030101010101" pitchFamily="2" charset="-122"/>
              </a:rPr>
              <a:t>点</a:t>
            </a:r>
            <a:endParaRPr sz="1800">
              <a:latin typeface="宋体" panose="02010600030101010101" pitchFamily="2" charset="-122"/>
              <a:cs typeface="宋体" panose="02010600030101010101" pitchFamily="2" charset="-122"/>
            </a:endParaRPr>
          </a:p>
        </p:txBody>
      </p:sp>
      <p:sp>
        <p:nvSpPr>
          <p:cNvPr id="54" name="object 54"/>
          <p:cNvSpPr txBox="1"/>
          <p:nvPr/>
        </p:nvSpPr>
        <p:spPr>
          <a:xfrm>
            <a:off x="1050289" y="1505902"/>
            <a:ext cx="2138680"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0000"/>
                </a:solidFill>
                <a:latin typeface="宋体" panose="02010600030101010101" pitchFamily="2" charset="-122"/>
                <a:cs typeface="宋体" panose="02010600030101010101" pitchFamily="2" charset="-122"/>
              </a:rPr>
              <a:t>拥</a:t>
            </a:r>
            <a:r>
              <a:rPr sz="1800" b="1" spc="-10" dirty="0">
                <a:solidFill>
                  <a:srgbClr val="FF0000"/>
                </a:solidFill>
                <a:latin typeface="宋体" panose="02010600030101010101" pitchFamily="2" charset="-122"/>
                <a:cs typeface="宋体" panose="02010600030101010101" pitchFamily="2" charset="-122"/>
              </a:rPr>
              <a:t>有</a:t>
            </a:r>
            <a:r>
              <a:rPr sz="1800" b="1" spc="-465" dirty="0">
                <a:solidFill>
                  <a:srgbClr val="FF0000"/>
                </a:solidFill>
                <a:latin typeface="宋体" panose="02010600030101010101" pitchFamily="2" charset="-122"/>
                <a:cs typeface="宋体" panose="02010600030101010101" pitchFamily="2" charset="-122"/>
              </a:rPr>
              <a:t> </a:t>
            </a:r>
            <a:r>
              <a:rPr sz="1800" b="1" spc="-5" dirty="0">
                <a:solidFill>
                  <a:srgbClr val="FF0000"/>
                </a:solidFill>
                <a:latin typeface="Arial" panose="020B0604020202020204"/>
                <a:cs typeface="Arial" panose="020B0604020202020204"/>
              </a:rPr>
              <a:t>xyz.mp3</a:t>
            </a:r>
            <a:r>
              <a:rPr sz="1800" b="1" dirty="0">
                <a:solidFill>
                  <a:srgbClr val="FF0000"/>
                </a:solidFill>
                <a:latin typeface="宋体" panose="02010600030101010101" pitchFamily="2" charset="-122"/>
                <a:cs typeface="宋体" panose="02010600030101010101" pitchFamily="2" charset="-122"/>
              </a:rPr>
              <a:t>的节</a:t>
            </a:r>
            <a:r>
              <a:rPr sz="1800" b="1" spc="-10" dirty="0">
                <a:solidFill>
                  <a:srgbClr val="FF0000"/>
                </a:solidFill>
                <a:latin typeface="宋体" panose="02010600030101010101" pitchFamily="2" charset="-122"/>
                <a:cs typeface="宋体" panose="02010600030101010101" pitchFamily="2" charset="-122"/>
              </a:rPr>
              <a:t>点</a:t>
            </a:r>
            <a:endParaRPr sz="1800">
              <a:latin typeface="宋体" panose="02010600030101010101" pitchFamily="2" charset="-122"/>
              <a:cs typeface="宋体" panose="02010600030101010101" pitchFamily="2" charset="-122"/>
            </a:endParaRPr>
          </a:p>
        </p:txBody>
      </p:sp>
      <p:sp>
        <p:nvSpPr>
          <p:cNvPr id="55" name="object 55"/>
          <p:cNvSpPr/>
          <p:nvPr/>
        </p:nvSpPr>
        <p:spPr>
          <a:xfrm>
            <a:off x="5195887" y="4675187"/>
            <a:ext cx="1905000" cy="114300"/>
          </a:xfrm>
          <a:custGeom>
            <a:avLst/>
            <a:gdLst/>
            <a:ahLst/>
            <a:cxnLst/>
            <a:rect l="l" t="t" r="r" b="b"/>
            <a:pathLst>
              <a:path w="1905000" h="114300">
                <a:moveTo>
                  <a:pt x="1790700" y="114300"/>
                </a:moveTo>
                <a:lnTo>
                  <a:pt x="1790700" y="0"/>
                </a:lnTo>
                <a:lnTo>
                  <a:pt x="1866900" y="38100"/>
                </a:lnTo>
                <a:lnTo>
                  <a:pt x="1819275" y="38100"/>
                </a:lnTo>
                <a:lnTo>
                  <a:pt x="1819275" y="76200"/>
                </a:lnTo>
                <a:lnTo>
                  <a:pt x="1866900" y="76200"/>
                </a:lnTo>
                <a:lnTo>
                  <a:pt x="1790700" y="114300"/>
                </a:lnTo>
                <a:close/>
              </a:path>
              <a:path w="1905000" h="114300">
                <a:moveTo>
                  <a:pt x="1790700" y="76200"/>
                </a:moveTo>
                <a:lnTo>
                  <a:pt x="0" y="76200"/>
                </a:lnTo>
                <a:lnTo>
                  <a:pt x="0" y="38100"/>
                </a:lnTo>
                <a:lnTo>
                  <a:pt x="1790700" y="38100"/>
                </a:lnTo>
                <a:lnTo>
                  <a:pt x="1790700" y="76200"/>
                </a:lnTo>
                <a:close/>
              </a:path>
              <a:path w="1905000" h="114300">
                <a:moveTo>
                  <a:pt x="1866900" y="76200"/>
                </a:moveTo>
                <a:lnTo>
                  <a:pt x="1819275" y="76200"/>
                </a:lnTo>
                <a:lnTo>
                  <a:pt x="1819275" y="38100"/>
                </a:lnTo>
                <a:lnTo>
                  <a:pt x="1866900" y="38100"/>
                </a:lnTo>
                <a:lnTo>
                  <a:pt x="1905000" y="57150"/>
                </a:lnTo>
                <a:lnTo>
                  <a:pt x="1866900" y="76200"/>
                </a:lnTo>
                <a:close/>
              </a:path>
            </a:pathLst>
          </a:custGeom>
          <a:solidFill>
            <a:srgbClr val="CC3300"/>
          </a:solidFill>
        </p:spPr>
        <p:txBody>
          <a:bodyPr wrap="square" lIns="0" tIns="0" rIns="0" bIns="0" rtlCol="0"/>
          <a:lstStyle/>
          <a:p>
            <a:endParaRPr/>
          </a:p>
        </p:txBody>
      </p:sp>
      <p:sp>
        <p:nvSpPr>
          <p:cNvPr id="56" name="object 56"/>
          <p:cNvSpPr/>
          <p:nvPr/>
        </p:nvSpPr>
        <p:spPr>
          <a:xfrm>
            <a:off x="2986087" y="3741737"/>
            <a:ext cx="1762125" cy="1007744"/>
          </a:xfrm>
          <a:custGeom>
            <a:avLst/>
            <a:gdLst/>
            <a:ahLst/>
            <a:cxnLst/>
            <a:rect l="l" t="t" r="r" b="b"/>
            <a:pathLst>
              <a:path w="1762125" h="1007745">
                <a:moveTo>
                  <a:pt x="71386" y="105994"/>
                </a:moveTo>
                <a:lnTo>
                  <a:pt x="0" y="0"/>
                </a:lnTo>
                <a:lnTo>
                  <a:pt x="127622" y="6489"/>
                </a:lnTo>
                <a:lnTo>
                  <a:pt x="116820" y="25603"/>
                </a:lnTo>
                <a:lnTo>
                  <a:pt x="83997" y="25603"/>
                </a:lnTo>
                <a:lnTo>
                  <a:pt x="65252" y="58762"/>
                </a:lnTo>
                <a:lnTo>
                  <a:pt x="90132" y="72825"/>
                </a:lnTo>
                <a:lnTo>
                  <a:pt x="71386" y="105994"/>
                </a:lnTo>
                <a:close/>
              </a:path>
              <a:path w="1762125" h="1007745">
                <a:moveTo>
                  <a:pt x="90132" y="72825"/>
                </a:moveTo>
                <a:lnTo>
                  <a:pt x="65252" y="58762"/>
                </a:lnTo>
                <a:lnTo>
                  <a:pt x="83997" y="25603"/>
                </a:lnTo>
                <a:lnTo>
                  <a:pt x="108873" y="39663"/>
                </a:lnTo>
                <a:lnTo>
                  <a:pt x="90132" y="72825"/>
                </a:lnTo>
                <a:close/>
              </a:path>
              <a:path w="1762125" h="1007745">
                <a:moveTo>
                  <a:pt x="108873" y="39663"/>
                </a:moveTo>
                <a:lnTo>
                  <a:pt x="83997" y="25603"/>
                </a:lnTo>
                <a:lnTo>
                  <a:pt x="116820" y="25603"/>
                </a:lnTo>
                <a:lnTo>
                  <a:pt x="108873" y="39663"/>
                </a:lnTo>
                <a:close/>
              </a:path>
              <a:path w="1762125" h="1007745">
                <a:moveTo>
                  <a:pt x="1743227" y="1007186"/>
                </a:moveTo>
                <a:lnTo>
                  <a:pt x="90132" y="72825"/>
                </a:lnTo>
                <a:lnTo>
                  <a:pt x="108873" y="39663"/>
                </a:lnTo>
                <a:lnTo>
                  <a:pt x="1761972" y="974013"/>
                </a:lnTo>
                <a:lnTo>
                  <a:pt x="1743227" y="1007186"/>
                </a:lnTo>
                <a:close/>
              </a:path>
            </a:pathLst>
          </a:custGeom>
          <a:solidFill>
            <a:srgbClr val="CC3300"/>
          </a:solidFill>
        </p:spPr>
        <p:txBody>
          <a:bodyPr wrap="square" lIns="0" tIns="0" rIns="0" bIns="0" rtlCol="0"/>
          <a:lstStyle/>
          <a:p>
            <a:endParaRPr/>
          </a:p>
        </p:txBody>
      </p:sp>
      <p:sp>
        <p:nvSpPr>
          <p:cNvPr id="57" name="object 57"/>
          <p:cNvSpPr/>
          <p:nvPr/>
        </p:nvSpPr>
        <p:spPr>
          <a:xfrm>
            <a:off x="5107139" y="2979737"/>
            <a:ext cx="1841500" cy="1614805"/>
          </a:xfrm>
          <a:custGeom>
            <a:avLst/>
            <a:gdLst/>
            <a:ahLst/>
            <a:cxnLst/>
            <a:rect l="l" t="t" r="r" b="b"/>
            <a:pathLst>
              <a:path w="1841500" h="1614804">
                <a:moveTo>
                  <a:pt x="1742783" y="60926"/>
                </a:moveTo>
                <a:lnTo>
                  <a:pt x="1717700" y="32257"/>
                </a:lnTo>
                <a:lnTo>
                  <a:pt x="1841347" y="0"/>
                </a:lnTo>
                <a:lnTo>
                  <a:pt x="1824118" y="42113"/>
                </a:lnTo>
                <a:lnTo>
                  <a:pt x="1764284" y="42113"/>
                </a:lnTo>
                <a:lnTo>
                  <a:pt x="1742783" y="60926"/>
                </a:lnTo>
                <a:close/>
              </a:path>
              <a:path w="1841500" h="1614804">
                <a:moveTo>
                  <a:pt x="1767875" y="89605"/>
                </a:moveTo>
                <a:lnTo>
                  <a:pt x="1742783" y="60926"/>
                </a:lnTo>
                <a:lnTo>
                  <a:pt x="1764284" y="42113"/>
                </a:lnTo>
                <a:lnTo>
                  <a:pt x="1789379" y="70789"/>
                </a:lnTo>
                <a:lnTo>
                  <a:pt x="1767875" y="89605"/>
                </a:lnTo>
                <a:close/>
              </a:path>
              <a:path w="1841500" h="1614804">
                <a:moveTo>
                  <a:pt x="1792960" y="118275"/>
                </a:moveTo>
                <a:lnTo>
                  <a:pt x="1767875" y="89605"/>
                </a:lnTo>
                <a:lnTo>
                  <a:pt x="1789379" y="70789"/>
                </a:lnTo>
                <a:lnTo>
                  <a:pt x="1764284" y="42113"/>
                </a:lnTo>
                <a:lnTo>
                  <a:pt x="1824118" y="42113"/>
                </a:lnTo>
                <a:lnTo>
                  <a:pt x="1792960" y="118275"/>
                </a:lnTo>
                <a:close/>
              </a:path>
              <a:path w="1841500" h="1614804">
                <a:moveTo>
                  <a:pt x="25095" y="1614538"/>
                </a:moveTo>
                <a:lnTo>
                  <a:pt x="0" y="1585861"/>
                </a:lnTo>
                <a:lnTo>
                  <a:pt x="1742783" y="60926"/>
                </a:lnTo>
                <a:lnTo>
                  <a:pt x="1767875" y="89605"/>
                </a:lnTo>
                <a:lnTo>
                  <a:pt x="25095" y="1614538"/>
                </a:lnTo>
                <a:close/>
              </a:path>
            </a:pathLst>
          </a:custGeom>
          <a:solidFill>
            <a:srgbClr val="CC3300"/>
          </a:solidFill>
        </p:spPr>
        <p:txBody>
          <a:bodyPr wrap="square" lIns="0" tIns="0" rIns="0" bIns="0" rtlCol="0"/>
          <a:lstStyle/>
          <a:p>
            <a:endParaRPr/>
          </a:p>
        </p:txBody>
      </p:sp>
      <p:sp>
        <p:nvSpPr>
          <p:cNvPr id="58" name="object 58"/>
          <p:cNvSpPr/>
          <p:nvPr/>
        </p:nvSpPr>
        <p:spPr>
          <a:xfrm>
            <a:off x="3025927" y="3645776"/>
            <a:ext cx="1762125" cy="1007744"/>
          </a:xfrm>
          <a:custGeom>
            <a:avLst/>
            <a:gdLst/>
            <a:ahLst/>
            <a:cxnLst/>
            <a:rect l="l" t="t" r="r" b="b"/>
            <a:pathLst>
              <a:path w="1762125" h="1007745">
                <a:moveTo>
                  <a:pt x="1653098" y="967522"/>
                </a:moveTo>
                <a:lnTo>
                  <a:pt x="0" y="33172"/>
                </a:lnTo>
                <a:lnTo>
                  <a:pt x="18745" y="0"/>
                </a:lnTo>
                <a:lnTo>
                  <a:pt x="1671840" y="934360"/>
                </a:lnTo>
                <a:lnTo>
                  <a:pt x="1653098" y="967522"/>
                </a:lnTo>
                <a:close/>
              </a:path>
              <a:path w="1762125" h="1007745">
                <a:moveTo>
                  <a:pt x="1744728" y="981582"/>
                </a:moveTo>
                <a:lnTo>
                  <a:pt x="1677974" y="981582"/>
                </a:lnTo>
                <a:lnTo>
                  <a:pt x="1696720" y="948423"/>
                </a:lnTo>
                <a:lnTo>
                  <a:pt x="1671840" y="934360"/>
                </a:lnTo>
                <a:lnTo>
                  <a:pt x="1690585" y="901191"/>
                </a:lnTo>
                <a:lnTo>
                  <a:pt x="1744728" y="981582"/>
                </a:lnTo>
                <a:close/>
              </a:path>
              <a:path w="1762125" h="1007745">
                <a:moveTo>
                  <a:pt x="1677974" y="981582"/>
                </a:moveTo>
                <a:lnTo>
                  <a:pt x="1653098" y="967522"/>
                </a:lnTo>
                <a:lnTo>
                  <a:pt x="1671840" y="934360"/>
                </a:lnTo>
                <a:lnTo>
                  <a:pt x="1696720" y="948423"/>
                </a:lnTo>
                <a:lnTo>
                  <a:pt x="1677974" y="981582"/>
                </a:lnTo>
                <a:close/>
              </a:path>
              <a:path w="1762125" h="1007745">
                <a:moveTo>
                  <a:pt x="1761972" y="1007186"/>
                </a:moveTo>
                <a:lnTo>
                  <a:pt x="1634350" y="1000696"/>
                </a:lnTo>
                <a:lnTo>
                  <a:pt x="1653098" y="967522"/>
                </a:lnTo>
                <a:lnTo>
                  <a:pt x="1677974" y="981582"/>
                </a:lnTo>
                <a:lnTo>
                  <a:pt x="1744728" y="981582"/>
                </a:lnTo>
                <a:lnTo>
                  <a:pt x="1761972" y="1007186"/>
                </a:lnTo>
                <a:close/>
              </a:path>
            </a:pathLst>
          </a:custGeom>
          <a:solidFill>
            <a:srgbClr val="00FF00"/>
          </a:solidFill>
        </p:spPr>
        <p:txBody>
          <a:bodyPr wrap="square" lIns="0" tIns="0" rIns="0" bIns="0" rtlCol="0"/>
          <a:lstStyle/>
          <a:p>
            <a:endParaRPr/>
          </a:p>
        </p:txBody>
      </p:sp>
      <p:sp>
        <p:nvSpPr>
          <p:cNvPr id="59" name="object 59"/>
          <p:cNvSpPr/>
          <p:nvPr/>
        </p:nvSpPr>
        <p:spPr>
          <a:xfrm>
            <a:off x="5016500" y="2886024"/>
            <a:ext cx="1841500" cy="1614805"/>
          </a:xfrm>
          <a:custGeom>
            <a:avLst/>
            <a:gdLst/>
            <a:ahLst/>
            <a:cxnLst/>
            <a:rect l="l" t="t" r="r" b="b"/>
            <a:pathLst>
              <a:path w="1841500" h="1614804">
                <a:moveTo>
                  <a:pt x="98564" y="1553612"/>
                </a:moveTo>
                <a:lnTo>
                  <a:pt x="73471" y="1524933"/>
                </a:lnTo>
                <a:lnTo>
                  <a:pt x="1816252" y="0"/>
                </a:lnTo>
                <a:lnTo>
                  <a:pt x="1841347" y="28676"/>
                </a:lnTo>
                <a:lnTo>
                  <a:pt x="98564" y="1553612"/>
                </a:lnTo>
                <a:close/>
              </a:path>
              <a:path w="1841500" h="1614804">
                <a:moveTo>
                  <a:pt x="0" y="1614538"/>
                </a:moveTo>
                <a:lnTo>
                  <a:pt x="48387" y="1496263"/>
                </a:lnTo>
                <a:lnTo>
                  <a:pt x="73471" y="1524933"/>
                </a:lnTo>
                <a:lnTo>
                  <a:pt x="51968" y="1543748"/>
                </a:lnTo>
                <a:lnTo>
                  <a:pt x="77063" y="1572425"/>
                </a:lnTo>
                <a:lnTo>
                  <a:pt x="115024" y="1572425"/>
                </a:lnTo>
                <a:lnTo>
                  <a:pt x="123647" y="1582280"/>
                </a:lnTo>
                <a:lnTo>
                  <a:pt x="0" y="1614538"/>
                </a:lnTo>
                <a:close/>
              </a:path>
              <a:path w="1841500" h="1614804">
                <a:moveTo>
                  <a:pt x="77063" y="1572425"/>
                </a:moveTo>
                <a:lnTo>
                  <a:pt x="51968" y="1543748"/>
                </a:lnTo>
                <a:lnTo>
                  <a:pt x="73471" y="1524933"/>
                </a:lnTo>
                <a:lnTo>
                  <a:pt x="98564" y="1553612"/>
                </a:lnTo>
                <a:lnTo>
                  <a:pt x="77063" y="1572425"/>
                </a:lnTo>
                <a:close/>
              </a:path>
              <a:path w="1841500" h="1614804">
                <a:moveTo>
                  <a:pt x="115024" y="1572425"/>
                </a:moveTo>
                <a:lnTo>
                  <a:pt x="77063" y="1572425"/>
                </a:lnTo>
                <a:lnTo>
                  <a:pt x="98564" y="1553612"/>
                </a:lnTo>
                <a:lnTo>
                  <a:pt x="115024" y="1572425"/>
                </a:lnTo>
                <a:close/>
              </a:path>
            </a:pathLst>
          </a:custGeom>
          <a:solidFill>
            <a:srgbClr val="00FF00"/>
          </a:solidFill>
        </p:spPr>
        <p:txBody>
          <a:bodyPr wrap="square" lIns="0" tIns="0" rIns="0" bIns="0" rtlCol="0"/>
          <a:lstStyle/>
          <a:p>
            <a:endParaRPr/>
          </a:p>
        </p:txBody>
      </p:sp>
      <p:sp>
        <p:nvSpPr>
          <p:cNvPr id="60" name="object 60"/>
          <p:cNvSpPr/>
          <p:nvPr/>
        </p:nvSpPr>
        <p:spPr>
          <a:xfrm>
            <a:off x="2559342" y="2135047"/>
            <a:ext cx="283845" cy="1299210"/>
          </a:xfrm>
          <a:custGeom>
            <a:avLst/>
            <a:gdLst/>
            <a:ahLst/>
            <a:cxnLst/>
            <a:rect l="l" t="t" r="r" b="b"/>
            <a:pathLst>
              <a:path w="283844" h="1299210">
                <a:moveTo>
                  <a:pt x="208737" y="1189463"/>
                </a:moveTo>
                <a:lnTo>
                  <a:pt x="0" y="6629"/>
                </a:lnTo>
                <a:lnTo>
                  <a:pt x="37515" y="0"/>
                </a:lnTo>
                <a:lnTo>
                  <a:pt x="246252" y="1182843"/>
                </a:lnTo>
                <a:lnTo>
                  <a:pt x="208737" y="1189463"/>
                </a:lnTo>
                <a:close/>
              </a:path>
              <a:path w="283844" h="1299210">
                <a:moveTo>
                  <a:pt x="271469" y="1217599"/>
                </a:moveTo>
                <a:lnTo>
                  <a:pt x="213702" y="1217599"/>
                </a:lnTo>
                <a:lnTo>
                  <a:pt x="251218" y="1210983"/>
                </a:lnTo>
                <a:lnTo>
                  <a:pt x="246252" y="1182843"/>
                </a:lnTo>
                <a:lnTo>
                  <a:pt x="283768" y="1176223"/>
                </a:lnTo>
                <a:lnTo>
                  <a:pt x="271469" y="1217599"/>
                </a:lnTo>
                <a:close/>
              </a:path>
              <a:path w="283844" h="1299210">
                <a:moveTo>
                  <a:pt x="213702" y="1217599"/>
                </a:moveTo>
                <a:lnTo>
                  <a:pt x="208737" y="1189463"/>
                </a:lnTo>
                <a:lnTo>
                  <a:pt x="246252" y="1182843"/>
                </a:lnTo>
                <a:lnTo>
                  <a:pt x="251218" y="1210983"/>
                </a:lnTo>
                <a:lnTo>
                  <a:pt x="213702" y="1217599"/>
                </a:lnTo>
                <a:close/>
              </a:path>
              <a:path w="283844" h="1299210">
                <a:moveTo>
                  <a:pt x="247357" y="1298714"/>
                </a:moveTo>
                <a:lnTo>
                  <a:pt x="171208" y="1196085"/>
                </a:lnTo>
                <a:lnTo>
                  <a:pt x="208737" y="1189463"/>
                </a:lnTo>
                <a:lnTo>
                  <a:pt x="213702" y="1217599"/>
                </a:lnTo>
                <a:lnTo>
                  <a:pt x="271469" y="1217599"/>
                </a:lnTo>
                <a:lnTo>
                  <a:pt x="247357" y="1298714"/>
                </a:lnTo>
                <a:close/>
              </a:path>
            </a:pathLst>
          </a:custGeom>
          <a:solidFill>
            <a:srgbClr val="00FF00"/>
          </a:solidFill>
        </p:spPr>
        <p:txBody>
          <a:bodyPr wrap="square" lIns="0" tIns="0" rIns="0" bIns="0" rtlCol="0"/>
          <a:lstStyle/>
          <a:p>
            <a:endParaRPr/>
          </a:p>
        </p:txBody>
      </p:sp>
      <p:sp>
        <p:nvSpPr>
          <p:cNvPr id="61" name="object 61"/>
          <p:cNvSpPr/>
          <p:nvPr/>
        </p:nvSpPr>
        <p:spPr>
          <a:xfrm>
            <a:off x="6674687" y="1751761"/>
            <a:ext cx="344170" cy="996315"/>
          </a:xfrm>
          <a:custGeom>
            <a:avLst/>
            <a:gdLst/>
            <a:ahLst/>
            <a:cxnLst/>
            <a:rect l="l" t="t" r="r" b="b"/>
            <a:pathLst>
              <a:path w="344170" h="996314">
                <a:moveTo>
                  <a:pt x="271185" y="892556"/>
                </a:moveTo>
                <a:lnTo>
                  <a:pt x="0" y="11201"/>
                </a:lnTo>
                <a:lnTo>
                  <a:pt x="36423" y="0"/>
                </a:lnTo>
                <a:lnTo>
                  <a:pt x="307611" y="881351"/>
                </a:lnTo>
                <a:lnTo>
                  <a:pt x="271185" y="892556"/>
                </a:lnTo>
                <a:close/>
              </a:path>
              <a:path w="344170" h="996314">
                <a:moveTo>
                  <a:pt x="335731" y="919873"/>
                </a:moveTo>
                <a:lnTo>
                  <a:pt x="279590" y="919873"/>
                </a:lnTo>
                <a:lnTo>
                  <a:pt x="316014" y="908659"/>
                </a:lnTo>
                <a:lnTo>
                  <a:pt x="307611" y="881351"/>
                </a:lnTo>
                <a:lnTo>
                  <a:pt x="344017" y="870153"/>
                </a:lnTo>
                <a:lnTo>
                  <a:pt x="335731" y="919873"/>
                </a:lnTo>
                <a:close/>
              </a:path>
              <a:path w="344170" h="996314">
                <a:moveTo>
                  <a:pt x="279590" y="919873"/>
                </a:moveTo>
                <a:lnTo>
                  <a:pt x="271185" y="892556"/>
                </a:lnTo>
                <a:lnTo>
                  <a:pt x="307611" y="881351"/>
                </a:lnTo>
                <a:lnTo>
                  <a:pt x="316014" y="908659"/>
                </a:lnTo>
                <a:lnTo>
                  <a:pt x="279590" y="919873"/>
                </a:lnTo>
                <a:close/>
              </a:path>
              <a:path w="344170" h="996314">
                <a:moveTo>
                  <a:pt x="323011" y="996200"/>
                </a:moveTo>
                <a:lnTo>
                  <a:pt x="234772" y="903757"/>
                </a:lnTo>
                <a:lnTo>
                  <a:pt x="271185" y="892556"/>
                </a:lnTo>
                <a:lnTo>
                  <a:pt x="279590" y="919873"/>
                </a:lnTo>
                <a:lnTo>
                  <a:pt x="335731" y="919873"/>
                </a:lnTo>
                <a:lnTo>
                  <a:pt x="323011" y="996200"/>
                </a:lnTo>
                <a:close/>
              </a:path>
            </a:pathLst>
          </a:custGeom>
          <a:solidFill>
            <a:srgbClr val="00FF00"/>
          </a:solidFill>
        </p:spPr>
        <p:txBody>
          <a:bodyPr wrap="square" lIns="0" tIns="0" rIns="0" bIns="0" rtlCol="0"/>
          <a:lstStyle/>
          <a:p>
            <a:endParaRPr/>
          </a:p>
        </p:txBody>
      </p:sp>
      <p:sp>
        <p:nvSpPr>
          <p:cNvPr id="62" name="object 62"/>
          <p:cNvSpPr txBox="1"/>
          <p:nvPr/>
        </p:nvSpPr>
        <p:spPr>
          <a:xfrm>
            <a:off x="2809239" y="2496820"/>
            <a:ext cx="656590" cy="487680"/>
          </a:xfrm>
          <a:prstGeom prst="rect">
            <a:avLst/>
          </a:prstGeom>
        </p:spPr>
        <p:txBody>
          <a:bodyPr vert="horz" wrap="square" lIns="0" tIns="12700" rIns="0" bIns="0" rtlCol="0">
            <a:spAutoFit/>
          </a:bodyPr>
          <a:lstStyle/>
          <a:p>
            <a:pPr marL="12700">
              <a:lnSpc>
                <a:spcPct val="100000"/>
              </a:lnSpc>
              <a:spcBef>
                <a:spcPts val="100"/>
              </a:spcBef>
            </a:pPr>
            <a:r>
              <a:rPr sz="1800" b="1" dirty="0">
                <a:latin typeface="宋体" panose="02010600030101010101" pitchFamily="2" charset="-122"/>
                <a:cs typeface="宋体" panose="02010600030101010101" pitchFamily="2" charset="-122"/>
              </a:rPr>
              <a:t>应</a:t>
            </a:r>
            <a:r>
              <a:rPr sz="1800" b="1" spc="-10" dirty="0">
                <a:latin typeface="宋体" panose="02010600030101010101" pitchFamily="2" charset="-122"/>
                <a:cs typeface="宋体" panose="02010600030101010101" pitchFamily="2" charset="-122"/>
              </a:rPr>
              <a:t>答</a:t>
            </a:r>
            <a:endParaRPr sz="1800">
              <a:latin typeface="宋体" panose="02010600030101010101" pitchFamily="2" charset="-122"/>
              <a:cs typeface="宋体" panose="02010600030101010101" pitchFamily="2" charset="-122"/>
            </a:endParaRPr>
          </a:p>
          <a:p>
            <a:pPr marL="12700">
              <a:lnSpc>
                <a:spcPct val="100000"/>
              </a:lnSpc>
              <a:spcBef>
                <a:spcPts val="40"/>
              </a:spcBef>
            </a:pPr>
            <a:r>
              <a:rPr sz="1200" b="1" spc="-15" dirty="0">
                <a:latin typeface="Arial" panose="020B0604020202020204"/>
                <a:cs typeface="Arial" panose="020B0604020202020204"/>
              </a:rPr>
              <a:t>Value=IP</a:t>
            </a:r>
            <a:endParaRPr sz="1200">
              <a:latin typeface="Arial" panose="020B0604020202020204"/>
              <a:cs typeface="Arial" panose="020B0604020202020204"/>
            </a:endParaRPr>
          </a:p>
        </p:txBody>
      </p:sp>
      <p:sp>
        <p:nvSpPr>
          <p:cNvPr id="63" name="object 63"/>
          <p:cNvSpPr txBox="1"/>
          <p:nvPr/>
        </p:nvSpPr>
        <p:spPr>
          <a:xfrm>
            <a:off x="5271452" y="2507932"/>
            <a:ext cx="483870"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6767FF"/>
                </a:solidFill>
                <a:latin typeface="宋体" panose="02010600030101010101" pitchFamily="2" charset="-122"/>
                <a:cs typeface="宋体" panose="02010600030101010101" pitchFamily="2" charset="-122"/>
              </a:rPr>
              <a:t>下</a:t>
            </a:r>
            <a:r>
              <a:rPr sz="1800" b="1" spc="-10" dirty="0">
                <a:solidFill>
                  <a:srgbClr val="6767FF"/>
                </a:solidFill>
                <a:latin typeface="宋体" panose="02010600030101010101" pitchFamily="2" charset="-122"/>
                <a:cs typeface="宋体" panose="02010600030101010101" pitchFamily="2" charset="-122"/>
              </a:rPr>
              <a:t>载</a:t>
            </a:r>
            <a:endParaRPr sz="1800">
              <a:latin typeface="宋体" panose="02010600030101010101" pitchFamily="2" charset="-122"/>
              <a:cs typeface="宋体" panose="02010600030101010101" pitchFamily="2" charset="-122"/>
            </a:endParaRPr>
          </a:p>
        </p:txBody>
      </p:sp>
      <p:sp>
        <p:nvSpPr>
          <p:cNvPr id="64" name="object 64"/>
          <p:cNvSpPr/>
          <p:nvPr/>
        </p:nvSpPr>
        <p:spPr>
          <a:xfrm>
            <a:off x="4940300" y="1708150"/>
            <a:ext cx="1656080" cy="2657475"/>
          </a:xfrm>
          <a:custGeom>
            <a:avLst/>
            <a:gdLst/>
            <a:ahLst/>
            <a:cxnLst/>
            <a:rect l="l" t="t" r="r" b="b"/>
            <a:pathLst>
              <a:path w="1656079" h="2657475">
                <a:moveTo>
                  <a:pt x="1579148" y="86935"/>
                </a:moveTo>
                <a:lnTo>
                  <a:pt x="1546809" y="66789"/>
                </a:lnTo>
                <a:lnTo>
                  <a:pt x="1655762" y="0"/>
                </a:lnTo>
                <a:lnTo>
                  <a:pt x="1649880" y="62687"/>
                </a:lnTo>
                <a:lnTo>
                  <a:pt x="1594256" y="62687"/>
                </a:lnTo>
                <a:lnTo>
                  <a:pt x="1579148" y="86935"/>
                </a:lnTo>
                <a:close/>
              </a:path>
              <a:path w="1656079" h="2657475">
                <a:moveTo>
                  <a:pt x="1611490" y="107085"/>
                </a:moveTo>
                <a:lnTo>
                  <a:pt x="1579148" y="86935"/>
                </a:lnTo>
                <a:lnTo>
                  <a:pt x="1594256" y="62687"/>
                </a:lnTo>
                <a:lnTo>
                  <a:pt x="1626603" y="82829"/>
                </a:lnTo>
                <a:lnTo>
                  <a:pt x="1611490" y="107085"/>
                </a:lnTo>
                <a:close/>
              </a:path>
              <a:path w="1656079" h="2657475">
                <a:moveTo>
                  <a:pt x="1643824" y="127228"/>
                </a:moveTo>
                <a:lnTo>
                  <a:pt x="1611490" y="107085"/>
                </a:lnTo>
                <a:lnTo>
                  <a:pt x="1626603" y="82829"/>
                </a:lnTo>
                <a:lnTo>
                  <a:pt x="1594256" y="62687"/>
                </a:lnTo>
                <a:lnTo>
                  <a:pt x="1649880" y="62687"/>
                </a:lnTo>
                <a:lnTo>
                  <a:pt x="1643824" y="127228"/>
                </a:lnTo>
                <a:close/>
              </a:path>
              <a:path w="1656079" h="2657475">
                <a:moveTo>
                  <a:pt x="76614" y="2570539"/>
                </a:moveTo>
                <a:lnTo>
                  <a:pt x="44271" y="2550389"/>
                </a:lnTo>
                <a:lnTo>
                  <a:pt x="1579148" y="86935"/>
                </a:lnTo>
                <a:lnTo>
                  <a:pt x="1611490" y="107085"/>
                </a:lnTo>
                <a:lnTo>
                  <a:pt x="76614" y="2570539"/>
                </a:lnTo>
                <a:close/>
              </a:path>
              <a:path w="1656079" h="2657475">
                <a:moveTo>
                  <a:pt x="0" y="2657475"/>
                </a:moveTo>
                <a:lnTo>
                  <a:pt x="11937" y="2530246"/>
                </a:lnTo>
                <a:lnTo>
                  <a:pt x="44271" y="2550389"/>
                </a:lnTo>
                <a:lnTo>
                  <a:pt x="29159" y="2574645"/>
                </a:lnTo>
                <a:lnTo>
                  <a:pt x="61506" y="2594787"/>
                </a:lnTo>
                <a:lnTo>
                  <a:pt x="102261" y="2594787"/>
                </a:lnTo>
                <a:lnTo>
                  <a:pt x="0" y="2657475"/>
                </a:lnTo>
                <a:close/>
              </a:path>
              <a:path w="1656079" h="2657475">
                <a:moveTo>
                  <a:pt x="61506" y="2594787"/>
                </a:moveTo>
                <a:lnTo>
                  <a:pt x="29159" y="2574645"/>
                </a:lnTo>
                <a:lnTo>
                  <a:pt x="44271" y="2550389"/>
                </a:lnTo>
                <a:lnTo>
                  <a:pt x="76614" y="2570539"/>
                </a:lnTo>
                <a:lnTo>
                  <a:pt x="61506" y="2594787"/>
                </a:lnTo>
                <a:close/>
              </a:path>
              <a:path w="1656079" h="2657475">
                <a:moveTo>
                  <a:pt x="102261" y="2594787"/>
                </a:moveTo>
                <a:lnTo>
                  <a:pt x="61506" y="2594787"/>
                </a:lnTo>
                <a:lnTo>
                  <a:pt x="76614" y="2570539"/>
                </a:lnTo>
                <a:lnTo>
                  <a:pt x="108953" y="2590685"/>
                </a:lnTo>
                <a:lnTo>
                  <a:pt x="102261" y="2594787"/>
                </a:lnTo>
                <a:close/>
              </a:path>
            </a:pathLst>
          </a:custGeom>
          <a:solidFill>
            <a:srgbClr val="9933FF"/>
          </a:solidFill>
        </p:spPr>
        <p:txBody>
          <a:bodyPr wrap="square" lIns="0" tIns="0" rIns="0" bIns="0" rtlCol="0"/>
          <a:lstStyle/>
          <a:p>
            <a:endParaRPr/>
          </a:p>
        </p:txBody>
      </p:sp>
      <p:sp>
        <p:nvSpPr>
          <p:cNvPr id="65" name="object 65"/>
          <p:cNvSpPr/>
          <p:nvPr/>
        </p:nvSpPr>
        <p:spPr>
          <a:xfrm>
            <a:off x="1042416" y="5247132"/>
            <a:ext cx="7272655" cy="1350645"/>
          </a:xfrm>
          <a:custGeom>
            <a:avLst/>
            <a:gdLst/>
            <a:ahLst/>
            <a:cxnLst/>
            <a:rect l="l" t="t" r="r" b="b"/>
            <a:pathLst>
              <a:path w="7272655" h="1350645">
                <a:moveTo>
                  <a:pt x="7182611" y="89915"/>
                </a:moveTo>
                <a:lnTo>
                  <a:pt x="7092695" y="89915"/>
                </a:lnTo>
                <a:lnTo>
                  <a:pt x="7092695" y="0"/>
                </a:lnTo>
                <a:lnTo>
                  <a:pt x="7096363" y="17890"/>
                </a:lnTo>
                <a:lnTo>
                  <a:pt x="7106073" y="32385"/>
                </a:lnTo>
                <a:lnTo>
                  <a:pt x="7120401" y="42098"/>
                </a:lnTo>
                <a:lnTo>
                  <a:pt x="7137920" y="45643"/>
                </a:lnTo>
                <a:lnTo>
                  <a:pt x="7182611" y="45643"/>
                </a:lnTo>
                <a:lnTo>
                  <a:pt x="7182611" y="89915"/>
                </a:lnTo>
                <a:close/>
              </a:path>
              <a:path w="7272655" h="1350645">
                <a:moveTo>
                  <a:pt x="7182611" y="45643"/>
                </a:moveTo>
                <a:lnTo>
                  <a:pt x="7137920" y="45643"/>
                </a:lnTo>
                <a:lnTo>
                  <a:pt x="7155431" y="42098"/>
                </a:lnTo>
                <a:lnTo>
                  <a:pt x="7169700" y="32385"/>
                </a:lnTo>
                <a:lnTo>
                  <a:pt x="7179252" y="17890"/>
                </a:lnTo>
                <a:lnTo>
                  <a:pt x="7182611" y="0"/>
                </a:lnTo>
                <a:lnTo>
                  <a:pt x="7182611" y="45643"/>
                </a:lnTo>
                <a:close/>
              </a:path>
              <a:path w="7272655" h="1350645">
                <a:moveTo>
                  <a:pt x="90563" y="1350517"/>
                </a:moveTo>
                <a:lnTo>
                  <a:pt x="55528" y="1343444"/>
                </a:lnTo>
                <a:lnTo>
                  <a:pt x="26860" y="1324140"/>
                </a:lnTo>
                <a:lnTo>
                  <a:pt x="7403" y="1295482"/>
                </a:lnTo>
                <a:lnTo>
                  <a:pt x="0" y="1260347"/>
                </a:lnTo>
                <a:lnTo>
                  <a:pt x="0" y="181355"/>
                </a:lnTo>
                <a:lnTo>
                  <a:pt x="7393" y="145894"/>
                </a:lnTo>
                <a:lnTo>
                  <a:pt x="26779" y="116995"/>
                </a:lnTo>
                <a:lnTo>
                  <a:pt x="55255" y="97416"/>
                </a:lnTo>
                <a:lnTo>
                  <a:pt x="89915" y="89915"/>
                </a:lnTo>
                <a:lnTo>
                  <a:pt x="7182611" y="89915"/>
                </a:lnTo>
                <a:lnTo>
                  <a:pt x="7217814" y="83251"/>
                </a:lnTo>
                <a:lnTo>
                  <a:pt x="7246467" y="64108"/>
                </a:lnTo>
                <a:lnTo>
                  <a:pt x="7265672" y="35389"/>
                </a:lnTo>
                <a:lnTo>
                  <a:pt x="7272528" y="0"/>
                </a:lnTo>
                <a:lnTo>
                  <a:pt x="7272528" y="135635"/>
                </a:lnTo>
                <a:lnTo>
                  <a:pt x="135559" y="135635"/>
                </a:lnTo>
                <a:lnTo>
                  <a:pt x="118033" y="139182"/>
                </a:lnTo>
                <a:lnTo>
                  <a:pt x="103660" y="148904"/>
                </a:lnTo>
                <a:lnTo>
                  <a:pt x="93826" y="163421"/>
                </a:lnTo>
                <a:lnTo>
                  <a:pt x="89915" y="181355"/>
                </a:lnTo>
                <a:lnTo>
                  <a:pt x="89915" y="271271"/>
                </a:lnTo>
                <a:lnTo>
                  <a:pt x="7272528" y="271271"/>
                </a:lnTo>
                <a:lnTo>
                  <a:pt x="7272528" y="1080515"/>
                </a:lnTo>
                <a:lnTo>
                  <a:pt x="7265672" y="1115560"/>
                </a:lnTo>
                <a:lnTo>
                  <a:pt x="7246467" y="1144162"/>
                </a:lnTo>
                <a:lnTo>
                  <a:pt x="7217814" y="1163419"/>
                </a:lnTo>
                <a:lnTo>
                  <a:pt x="7182611" y="1170431"/>
                </a:lnTo>
                <a:lnTo>
                  <a:pt x="179831" y="1170431"/>
                </a:lnTo>
                <a:lnTo>
                  <a:pt x="179831" y="1260347"/>
                </a:lnTo>
                <a:lnTo>
                  <a:pt x="173177" y="1295482"/>
                </a:lnTo>
                <a:lnTo>
                  <a:pt x="154104" y="1324140"/>
                </a:lnTo>
                <a:lnTo>
                  <a:pt x="125578" y="1343444"/>
                </a:lnTo>
                <a:lnTo>
                  <a:pt x="90563" y="1350517"/>
                </a:lnTo>
                <a:close/>
              </a:path>
              <a:path w="7272655" h="1350645">
                <a:moveTo>
                  <a:pt x="7272528" y="271271"/>
                </a:moveTo>
                <a:lnTo>
                  <a:pt x="89915" y="271271"/>
                </a:lnTo>
                <a:lnTo>
                  <a:pt x="125316" y="263824"/>
                </a:lnTo>
                <a:lnTo>
                  <a:pt x="154114" y="244344"/>
                </a:lnTo>
                <a:lnTo>
                  <a:pt x="173472" y="215668"/>
                </a:lnTo>
                <a:lnTo>
                  <a:pt x="180555" y="180632"/>
                </a:lnTo>
                <a:lnTo>
                  <a:pt x="177020" y="163116"/>
                </a:lnTo>
                <a:lnTo>
                  <a:pt x="167378" y="148813"/>
                </a:lnTo>
                <a:lnTo>
                  <a:pt x="153075" y="139171"/>
                </a:lnTo>
                <a:lnTo>
                  <a:pt x="135559" y="135635"/>
                </a:lnTo>
                <a:lnTo>
                  <a:pt x="7272528" y="135635"/>
                </a:lnTo>
                <a:lnTo>
                  <a:pt x="7272528" y="271271"/>
                </a:lnTo>
                <a:close/>
              </a:path>
            </a:pathLst>
          </a:custGeom>
          <a:solidFill>
            <a:srgbClr val="CC9900"/>
          </a:solidFill>
        </p:spPr>
        <p:txBody>
          <a:bodyPr wrap="square" lIns="0" tIns="0" rIns="0" bIns="0" rtlCol="0"/>
          <a:lstStyle/>
          <a:p>
            <a:endParaRPr/>
          </a:p>
        </p:txBody>
      </p:sp>
      <p:sp>
        <p:nvSpPr>
          <p:cNvPr id="66" name="object 66"/>
          <p:cNvSpPr/>
          <p:nvPr/>
        </p:nvSpPr>
        <p:spPr>
          <a:xfrm>
            <a:off x="1129283" y="5154167"/>
            <a:ext cx="7188708" cy="367284"/>
          </a:xfrm>
          <a:prstGeom prst="rect">
            <a:avLst/>
          </a:prstGeom>
          <a:blipFill>
            <a:blip r:embed="rId5" cstate="print"/>
            <a:stretch>
              <a:fillRect/>
            </a:stretch>
          </a:blipFill>
        </p:spPr>
        <p:txBody>
          <a:bodyPr wrap="square" lIns="0" tIns="0" rIns="0" bIns="0" rtlCol="0"/>
          <a:lstStyle/>
          <a:p>
            <a:endParaRPr/>
          </a:p>
        </p:txBody>
      </p:sp>
      <p:sp>
        <p:nvSpPr>
          <p:cNvPr id="67" name="object 67"/>
          <p:cNvSpPr/>
          <p:nvPr/>
        </p:nvSpPr>
        <p:spPr>
          <a:xfrm>
            <a:off x="1038225" y="5153025"/>
            <a:ext cx="7282180" cy="1447800"/>
          </a:xfrm>
          <a:custGeom>
            <a:avLst/>
            <a:gdLst/>
            <a:ahLst/>
            <a:cxnLst/>
            <a:rect l="l" t="t" r="r" b="b"/>
            <a:pathLst>
              <a:path w="7282180" h="1447800">
                <a:moveTo>
                  <a:pt x="7161644" y="12700"/>
                </a:moveTo>
                <a:lnTo>
                  <a:pt x="7137869" y="12700"/>
                </a:lnTo>
                <a:lnTo>
                  <a:pt x="7142035" y="0"/>
                </a:lnTo>
                <a:lnTo>
                  <a:pt x="7165924" y="0"/>
                </a:lnTo>
                <a:lnTo>
                  <a:pt x="7161644" y="12700"/>
                </a:lnTo>
                <a:close/>
              </a:path>
              <a:path w="7282180" h="1447800">
                <a:moveTo>
                  <a:pt x="7236345" y="12700"/>
                </a:moveTo>
                <a:lnTo>
                  <a:pt x="7212571" y="12700"/>
                </a:lnTo>
                <a:lnTo>
                  <a:pt x="7208291" y="0"/>
                </a:lnTo>
                <a:lnTo>
                  <a:pt x="7232383" y="0"/>
                </a:lnTo>
                <a:lnTo>
                  <a:pt x="7236345" y="12700"/>
                </a:lnTo>
                <a:close/>
              </a:path>
              <a:path w="7282180" h="1447800">
                <a:moveTo>
                  <a:pt x="7136028" y="25400"/>
                </a:moveTo>
                <a:lnTo>
                  <a:pt x="7120191" y="25400"/>
                </a:lnTo>
                <a:lnTo>
                  <a:pt x="7123480" y="12700"/>
                </a:lnTo>
                <a:lnTo>
                  <a:pt x="7139558" y="12700"/>
                </a:lnTo>
                <a:lnTo>
                  <a:pt x="7136028" y="25400"/>
                </a:lnTo>
                <a:close/>
              </a:path>
              <a:path w="7282180" h="1447800">
                <a:moveTo>
                  <a:pt x="7254189" y="25400"/>
                </a:moveTo>
                <a:lnTo>
                  <a:pt x="7238187" y="25400"/>
                </a:lnTo>
                <a:lnTo>
                  <a:pt x="7234669" y="12700"/>
                </a:lnTo>
                <a:lnTo>
                  <a:pt x="7250899" y="12700"/>
                </a:lnTo>
                <a:lnTo>
                  <a:pt x="7254189" y="25400"/>
                </a:lnTo>
                <a:close/>
              </a:path>
              <a:path w="7282180" h="1447800">
                <a:moveTo>
                  <a:pt x="7121271" y="38100"/>
                </a:moveTo>
                <a:lnTo>
                  <a:pt x="7108609" y="38100"/>
                </a:lnTo>
                <a:lnTo>
                  <a:pt x="7111250" y="25400"/>
                </a:lnTo>
                <a:lnTo>
                  <a:pt x="7124090" y="25400"/>
                </a:lnTo>
                <a:lnTo>
                  <a:pt x="7121271" y="38100"/>
                </a:lnTo>
                <a:close/>
              </a:path>
              <a:path w="7282180" h="1447800">
                <a:moveTo>
                  <a:pt x="7263104" y="38100"/>
                </a:moveTo>
                <a:lnTo>
                  <a:pt x="7252944" y="38100"/>
                </a:lnTo>
                <a:lnTo>
                  <a:pt x="7250125" y="25400"/>
                </a:lnTo>
                <a:lnTo>
                  <a:pt x="7260297" y="25400"/>
                </a:lnTo>
                <a:lnTo>
                  <a:pt x="7263104" y="38100"/>
                </a:lnTo>
                <a:close/>
              </a:path>
              <a:path w="7282180" h="1447800">
                <a:moveTo>
                  <a:pt x="7112101" y="50800"/>
                </a:moveTo>
                <a:lnTo>
                  <a:pt x="7101751" y="50800"/>
                </a:lnTo>
                <a:lnTo>
                  <a:pt x="7103846" y="38100"/>
                </a:lnTo>
                <a:lnTo>
                  <a:pt x="7114273" y="38100"/>
                </a:lnTo>
                <a:lnTo>
                  <a:pt x="7112101" y="50800"/>
                </a:lnTo>
                <a:close/>
              </a:path>
              <a:path w="7282180" h="1447800">
                <a:moveTo>
                  <a:pt x="7272566" y="50800"/>
                </a:moveTo>
                <a:lnTo>
                  <a:pt x="7262114" y="50800"/>
                </a:lnTo>
                <a:lnTo>
                  <a:pt x="7259942" y="38100"/>
                </a:lnTo>
                <a:lnTo>
                  <a:pt x="7270483" y="38100"/>
                </a:lnTo>
                <a:lnTo>
                  <a:pt x="7272566" y="50800"/>
                </a:lnTo>
                <a:close/>
              </a:path>
              <a:path w="7282180" h="1447800">
                <a:moveTo>
                  <a:pt x="7107008" y="63500"/>
                </a:moveTo>
                <a:lnTo>
                  <a:pt x="7096645" y="63500"/>
                </a:lnTo>
                <a:lnTo>
                  <a:pt x="7098144" y="50800"/>
                </a:lnTo>
                <a:lnTo>
                  <a:pt x="7108621" y="50800"/>
                </a:lnTo>
                <a:lnTo>
                  <a:pt x="7107008" y="63500"/>
                </a:lnTo>
                <a:close/>
              </a:path>
              <a:path w="7282180" h="1447800">
                <a:moveTo>
                  <a:pt x="7277633" y="63500"/>
                </a:moveTo>
                <a:lnTo>
                  <a:pt x="7267206" y="63500"/>
                </a:lnTo>
                <a:lnTo>
                  <a:pt x="7265593" y="50800"/>
                </a:lnTo>
                <a:lnTo>
                  <a:pt x="7276147" y="50800"/>
                </a:lnTo>
                <a:lnTo>
                  <a:pt x="7277633" y="63500"/>
                </a:lnTo>
                <a:close/>
              </a:path>
              <a:path w="7282180" h="1447800">
                <a:moveTo>
                  <a:pt x="7103579" y="76200"/>
                </a:moveTo>
                <a:lnTo>
                  <a:pt x="7093470" y="76200"/>
                </a:lnTo>
                <a:lnTo>
                  <a:pt x="7094308" y="63500"/>
                </a:lnTo>
                <a:lnTo>
                  <a:pt x="7104595" y="63500"/>
                </a:lnTo>
                <a:lnTo>
                  <a:pt x="7103579" y="76200"/>
                </a:lnTo>
                <a:close/>
              </a:path>
              <a:path w="7282180" h="1447800">
                <a:moveTo>
                  <a:pt x="7280783" y="76200"/>
                </a:moveTo>
                <a:lnTo>
                  <a:pt x="7270635" y="76200"/>
                </a:lnTo>
                <a:lnTo>
                  <a:pt x="7269619" y="63500"/>
                </a:lnTo>
                <a:lnTo>
                  <a:pt x="7279957" y="63500"/>
                </a:lnTo>
                <a:lnTo>
                  <a:pt x="7280783" y="76200"/>
                </a:lnTo>
                <a:close/>
              </a:path>
              <a:path w="7282180" h="1447800">
                <a:moveTo>
                  <a:pt x="7101979" y="88900"/>
                </a:moveTo>
                <a:lnTo>
                  <a:pt x="7092480" y="88900"/>
                </a:lnTo>
                <a:lnTo>
                  <a:pt x="7092861" y="76200"/>
                </a:lnTo>
                <a:lnTo>
                  <a:pt x="7102335" y="76200"/>
                </a:lnTo>
                <a:lnTo>
                  <a:pt x="7101979" y="88900"/>
                </a:lnTo>
                <a:close/>
              </a:path>
              <a:path w="7282180" h="1447800">
                <a:moveTo>
                  <a:pt x="7281748" y="88900"/>
                </a:moveTo>
                <a:lnTo>
                  <a:pt x="7272235" y="88900"/>
                </a:lnTo>
                <a:lnTo>
                  <a:pt x="7271880" y="76200"/>
                </a:lnTo>
                <a:lnTo>
                  <a:pt x="7281379" y="76200"/>
                </a:lnTo>
                <a:lnTo>
                  <a:pt x="7281748" y="88900"/>
                </a:lnTo>
                <a:close/>
              </a:path>
              <a:path w="7282180" h="1447800">
                <a:moveTo>
                  <a:pt x="7101878" y="177800"/>
                </a:moveTo>
                <a:lnTo>
                  <a:pt x="7092353" y="177800"/>
                </a:lnTo>
                <a:lnTo>
                  <a:pt x="7092353" y="88900"/>
                </a:lnTo>
                <a:lnTo>
                  <a:pt x="7092645" y="88900"/>
                </a:lnTo>
                <a:lnTo>
                  <a:pt x="7093318" y="101600"/>
                </a:lnTo>
                <a:lnTo>
                  <a:pt x="7096175" y="101600"/>
                </a:lnTo>
                <a:lnTo>
                  <a:pt x="7096366" y="114300"/>
                </a:lnTo>
                <a:lnTo>
                  <a:pt x="7101878" y="114300"/>
                </a:lnTo>
                <a:lnTo>
                  <a:pt x="7101878" y="177800"/>
                </a:lnTo>
                <a:close/>
              </a:path>
              <a:path w="7282180" h="1447800">
                <a:moveTo>
                  <a:pt x="7101878" y="114300"/>
                </a:moveTo>
                <a:lnTo>
                  <a:pt x="7096366" y="114300"/>
                </a:lnTo>
                <a:lnTo>
                  <a:pt x="7096175" y="101600"/>
                </a:lnTo>
                <a:lnTo>
                  <a:pt x="7093318" y="101600"/>
                </a:lnTo>
                <a:lnTo>
                  <a:pt x="7092645" y="88900"/>
                </a:lnTo>
                <a:lnTo>
                  <a:pt x="7101878" y="88900"/>
                </a:lnTo>
                <a:lnTo>
                  <a:pt x="7101878" y="114300"/>
                </a:lnTo>
                <a:close/>
              </a:path>
              <a:path w="7282180" h="1447800">
                <a:moveTo>
                  <a:pt x="7108875" y="114300"/>
                </a:moveTo>
                <a:lnTo>
                  <a:pt x="7101878" y="114300"/>
                </a:lnTo>
                <a:lnTo>
                  <a:pt x="7101878" y="88900"/>
                </a:lnTo>
                <a:lnTo>
                  <a:pt x="7102055" y="88900"/>
                </a:lnTo>
                <a:lnTo>
                  <a:pt x="7102741" y="101600"/>
                </a:lnTo>
                <a:lnTo>
                  <a:pt x="7106615" y="101600"/>
                </a:lnTo>
                <a:lnTo>
                  <a:pt x="7108875" y="114300"/>
                </a:lnTo>
                <a:close/>
              </a:path>
              <a:path w="7282180" h="1447800">
                <a:moveTo>
                  <a:pt x="7182345" y="114300"/>
                </a:moveTo>
                <a:lnTo>
                  <a:pt x="7175347" y="114300"/>
                </a:lnTo>
                <a:lnTo>
                  <a:pt x="7177608" y="101600"/>
                </a:lnTo>
                <a:lnTo>
                  <a:pt x="7181481" y="101600"/>
                </a:lnTo>
                <a:lnTo>
                  <a:pt x="7182167" y="88900"/>
                </a:lnTo>
                <a:lnTo>
                  <a:pt x="7182345" y="88900"/>
                </a:lnTo>
                <a:lnTo>
                  <a:pt x="7182345" y="114300"/>
                </a:lnTo>
                <a:close/>
              </a:path>
              <a:path w="7282180" h="1447800">
                <a:moveTo>
                  <a:pt x="7191870" y="177800"/>
                </a:moveTo>
                <a:lnTo>
                  <a:pt x="7182345" y="177800"/>
                </a:lnTo>
                <a:lnTo>
                  <a:pt x="7182345" y="88900"/>
                </a:lnTo>
                <a:lnTo>
                  <a:pt x="7191578" y="88900"/>
                </a:lnTo>
                <a:lnTo>
                  <a:pt x="7190905" y="101600"/>
                </a:lnTo>
                <a:lnTo>
                  <a:pt x="7188047" y="101600"/>
                </a:lnTo>
                <a:lnTo>
                  <a:pt x="7187857" y="114300"/>
                </a:lnTo>
                <a:lnTo>
                  <a:pt x="7191870" y="114300"/>
                </a:lnTo>
                <a:lnTo>
                  <a:pt x="7191870" y="177800"/>
                </a:lnTo>
                <a:close/>
              </a:path>
              <a:path w="7282180" h="1447800">
                <a:moveTo>
                  <a:pt x="7191870" y="114300"/>
                </a:moveTo>
                <a:lnTo>
                  <a:pt x="7187857" y="114300"/>
                </a:lnTo>
                <a:lnTo>
                  <a:pt x="7188047" y="101600"/>
                </a:lnTo>
                <a:lnTo>
                  <a:pt x="7190905" y="101600"/>
                </a:lnTo>
                <a:lnTo>
                  <a:pt x="7191578" y="88900"/>
                </a:lnTo>
                <a:lnTo>
                  <a:pt x="7191870" y="88900"/>
                </a:lnTo>
                <a:lnTo>
                  <a:pt x="7191870" y="114300"/>
                </a:lnTo>
                <a:close/>
              </a:path>
              <a:path w="7282180" h="1447800">
                <a:moveTo>
                  <a:pt x="7270369" y="139700"/>
                </a:moveTo>
                <a:lnTo>
                  <a:pt x="7257719" y="139700"/>
                </a:lnTo>
                <a:lnTo>
                  <a:pt x="7260056" y="127000"/>
                </a:lnTo>
                <a:lnTo>
                  <a:pt x="7265593" y="127000"/>
                </a:lnTo>
                <a:lnTo>
                  <a:pt x="7267206" y="114300"/>
                </a:lnTo>
                <a:lnTo>
                  <a:pt x="7269619" y="114300"/>
                </a:lnTo>
                <a:lnTo>
                  <a:pt x="7270635" y="101600"/>
                </a:lnTo>
                <a:lnTo>
                  <a:pt x="7271880" y="101600"/>
                </a:lnTo>
                <a:lnTo>
                  <a:pt x="7272235" y="88900"/>
                </a:lnTo>
                <a:lnTo>
                  <a:pt x="7272337" y="127769"/>
                </a:lnTo>
                <a:lnTo>
                  <a:pt x="7270369" y="139700"/>
                </a:lnTo>
                <a:close/>
              </a:path>
              <a:path w="7282180" h="1447800">
                <a:moveTo>
                  <a:pt x="7276071" y="127000"/>
                </a:moveTo>
                <a:lnTo>
                  <a:pt x="7272337" y="127000"/>
                </a:lnTo>
                <a:lnTo>
                  <a:pt x="7272337" y="88900"/>
                </a:lnTo>
                <a:lnTo>
                  <a:pt x="7281735" y="88900"/>
                </a:lnTo>
                <a:lnTo>
                  <a:pt x="7281354" y="101600"/>
                </a:lnTo>
                <a:lnTo>
                  <a:pt x="7279906" y="101600"/>
                </a:lnTo>
                <a:lnTo>
                  <a:pt x="7278852" y="114300"/>
                </a:lnTo>
                <a:lnTo>
                  <a:pt x="7277569" y="114300"/>
                </a:lnTo>
                <a:lnTo>
                  <a:pt x="7276071" y="127000"/>
                </a:lnTo>
                <a:close/>
              </a:path>
              <a:path w="7282180" h="1447800">
                <a:moveTo>
                  <a:pt x="7281862" y="1168400"/>
                </a:moveTo>
                <a:lnTo>
                  <a:pt x="7272337" y="1168400"/>
                </a:lnTo>
                <a:lnTo>
                  <a:pt x="7272464" y="127000"/>
                </a:lnTo>
                <a:lnTo>
                  <a:pt x="7276071" y="127000"/>
                </a:lnTo>
                <a:lnTo>
                  <a:pt x="7277569" y="114300"/>
                </a:lnTo>
                <a:lnTo>
                  <a:pt x="7278852" y="114300"/>
                </a:lnTo>
                <a:lnTo>
                  <a:pt x="7279906" y="101600"/>
                </a:lnTo>
                <a:lnTo>
                  <a:pt x="7281354" y="101600"/>
                </a:lnTo>
                <a:lnTo>
                  <a:pt x="7281735" y="88900"/>
                </a:lnTo>
                <a:lnTo>
                  <a:pt x="7281862" y="1168400"/>
                </a:lnTo>
                <a:close/>
              </a:path>
              <a:path w="7282180" h="1447800">
                <a:moveTo>
                  <a:pt x="7119810" y="127000"/>
                </a:moveTo>
                <a:lnTo>
                  <a:pt x="7106767" y="127000"/>
                </a:lnTo>
                <a:lnTo>
                  <a:pt x="7103872" y="114300"/>
                </a:lnTo>
                <a:lnTo>
                  <a:pt x="7116343" y="114300"/>
                </a:lnTo>
                <a:lnTo>
                  <a:pt x="7119810" y="127000"/>
                </a:lnTo>
                <a:close/>
              </a:path>
              <a:path w="7282180" h="1447800">
                <a:moveTo>
                  <a:pt x="7177138" y="127000"/>
                </a:moveTo>
                <a:lnTo>
                  <a:pt x="7164412" y="127000"/>
                </a:lnTo>
                <a:lnTo>
                  <a:pt x="7167880" y="114300"/>
                </a:lnTo>
                <a:lnTo>
                  <a:pt x="7180351" y="114300"/>
                </a:lnTo>
                <a:lnTo>
                  <a:pt x="7177138" y="127000"/>
                </a:lnTo>
                <a:close/>
              </a:path>
              <a:path w="7282180" h="1447800">
                <a:moveTo>
                  <a:pt x="7161695" y="139700"/>
                </a:moveTo>
                <a:lnTo>
                  <a:pt x="7122528" y="139700"/>
                </a:lnTo>
                <a:lnTo>
                  <a:pt x="7118604" y="127000"/>
                </a:lnTo>
                <a:lnTo>
                  <a:pt x="7165632" y="127000"/>
                </a:lnTo>
                <a:lnTo>
                  <a:pt x="7161695" y="139700"/>
                </a:lnTo>
                <a:close/>
              </a:path>
              <a:path w="7282180" h="1447800">
                <a:moveTo>
                  <a:pt x="7272337" y="127769"/>
                </a:moveTo>
                <a:lnTo>
                  <a:pt x="7272337" y="127000"/>
                </a:lnTo>
                <a:lnTo>
                  <a:pt x="7272337" y="127769"/>
                </a:lnTo>
                <a:close/>
              </a:path>
              <a:path w="7282180" h="1447800">
                <a:moveTo>
                  <a:pt x="7260145" y="152400"/>
                </a:moveTo>
                <a:lnTo>
                  <a:pt x="7247293" y="152400"/>
                </a:lnTo>
                <a:lnTo>
                  <a:pt x="7250277" y="139700"/>
                </a:lnTo>
                <a:lnTo>
                  <a:pt x="7262964" y="139700"/>
                </a:lnTo>
                <a:lnTo>
                  <a:pt x="7260145" y="152400"/>
                </a:lnTo>
                <a:close/>
              </a:path>
              <a:path w="7282180" h="1447800">
                <a:moveTo>
                  <a:pt x="7247293" y="165100"/>
                </a:moveTo>
                <a:lnTo>
                  <a:pt x="7234669" y="165100"/>
                </a:lnTo>
                <a:lnTo>
                  <a:pt x="7238187" y="152400"/>
                </a:lnTo>
                <a:lnTo>
                  <a:pt x="7250734" y="152400"/>
                </a:lnTo>
                <a:lnTo>
                  <a:pt x="7247293" y="165100"/>
                </a:lnTo>
                <a:close/>
              </a:path>
              <a:path w="7282180" h="1447800">
                <a:moveTo>
                  <a:pt x="7232383" y="177800"/>
                </a:moveTo>
                <a:lnTo>
                  <a:pt x="7204176" y="177800"/>
                </a:lnTo>
                <a:lnTo>
                  <a:pt x="7208532" y="165100"/>
                </a:lnTo>
                <a:lnTo>
                  <a:pt x="7236345" y="165100"/>
                </a:lnTo>
                <a:lnTo>
                  <a:pt x="7232383" y="177800"/>
                </a:lnTo>
                <a:close/>
              </a:path>
              <a:path w="7282180" h="1447800">
                <a:moveTo>
                  <a:pt x="77457" y="190500"/>
                </a:moveTo>
                <a:lnTo>
                  <a:pt x="49682" y="190500"/>
                </a:lnTo>
                <a:lnTo>
                  <a:pt x="53771" y="177800"/>
                </a:lnTo>
                <a:lnTo>
                  <a:pt x="81889" y="177800"/>
                </a:lnTo>
                <a:lnTo>
                  <a:pt x="77457" y="190500"/>
                </a:lnTo>
                <a:close/>
              </a:path>
              <a:path w="7282180" h="1447800">
                <a:moveTo>
                  <a:pt x="81648" y="190500"/>
                </a:moveTo>
                <a:lnTo>
                  <a:pt x="81889" y="177800"/>
                </a:lnTo>
                <a:lnTo>
                  <a:pt x="86156" y="177800"/>
                </a:lnTo>
                <a:lnTo>
                  <a:pt x="81648" y="190500"/>
                </a:lnTo>
                <a:close/>
              </a:path>
              <a:path w="7282180" h="1447800">
                <a:moveTo>
                  <a:pt x="47015" y="203200"/>
                </a:moveTo>
                <a:lnTo>
                  <a:pt x="31127" y="203200"/>
                </a:lnTo>
                <a:lnTo>
                  <a:pt x="34569" y="190500"/>
                </a:lnTo>
                <a:lnTo>
                  <a:pt x="50660" y="190500"/>
                </a:lnTo>
                <a:lnTo>
                  <a:pt x="47015" y="203200"/>
                </a:lnTo>
                <a:close/>
              </a:path>
              <a:path w="7282180" h="1447800">
                <a:moveTo>
                  <a:pt x="31584" y="215900"/>
                </a:moveTo>
                <a:lnTo>
                  <a:pt x="18897" y="215900"/>
                </a:lnTo>
                <a:lnTo>
                  <a:pt x="21716" y="203200"/>
                </a:lnTo>
                <a:lnTo>
                  <a:pt x="34569" y="203200"/>
                </a:lnTo>
                <a:lnTo>
                  <a:pt x="31584" y="215900"/>
                </a:lnTo>
                <a:close/>
              </a:path>
              <a:path w="7282180" h="1447800">
                <a:moveTo>
                  <a:pt x="21805" y="228600"/>
                </a:moveTo>
                <a:lnTo>
                  <a:pt x="11493" y="228600"/>
                </a:lnTo>
                <a:lnTo>
                  <a:pt x="13779" y="215900"/>
                </a:lnTo>
                <a:lnTo>
                  <a:pt x="24142" y="215900"/>
                </a:lnTo>
                <a:lnTo>
                  <a:pt x="21805" y="228600"/>
                </a:lnTo>
                <a:close/>
              </a:path>
              <a:path w="7282180" h="1447800">
                <a:moveTo>
                  <a:pt x="158902" y="228600"/>
                </a:moveTo>
                <a:lnTo>
                  <a:pt x="120599" y="228600"/>
                </a:lnTo>
                <a:lnTo>
                  <a:pt x="124726" y="215900"/>
                </a:lnTo>
                <a:lnTo>
                  <a:pt x="154762" y="215900"/>
                </a:lnTo>
                <a:lnTo>
                  <a:pt x="158902" y="228600"/>
                </a:lnTo>
                <a:close/>
              </a:path>
              <a:path w="7282180" h="1447800">
                <a:moveTo>
                  <a:pt x="16179" y="241300"/>
                </a:moveTo>
                <a:lnTo>
                  <a:pt x="5791" y="241300"/>
                </a:lnTo>
                <a:lnTo>
                  <a:pt x="7493" y="228600"/>
                </a:lnTo>
                <a:lnTo>
                  <a:pt x="17970" y="228600"/>
                </a:lnTo>
                <a:lnTo>
                  <a:pt x="16179" y="241300"/>
                </a:lnTo>
                <a:close/>
              </a:path>
              <a:path w="7282180" h="1447800">
                <a:moveTo>
                  <a:pt x="113982" y="241300"/>
                </a:moveTo>
                <a:lnTo>
                  <a:pt x="101511" y="241300"/>
                </a:lnTo>
                <a:lnTo>
                  <a:pt x="104406" y="228600"/>
                </a:lnTo>
                <a:lnTo>
                  <a:pt x="117449" y="228600"/>
                </a:lnTo>
                <a:lnTo>
                  <a:pt x="113982" y="241300"/>
                </a:lnTo>
                <a:close/>
              </a:path>
              <a:path w="7282180" h="1447800">
                <a:moveTo>
                  <a:pt x="117068" y="241300"/>
                </a:moveTo>
                <a:lnTo>
                  <a:pt x="117449" y="228600"/>
                </a:lnTo>
                <a:lnTo>
                  <a:pt x="120777" y="228600"/>
                </a:lnTo>
                <a:lnTo>
                  <a:pt x="117068" y="241300"/>
                </a:lnTo>
                <a:close/>
              </a:path>
              <a:path w="7282180" h="1447800">
                <a:moveTo>
                  <a:pt x="162433" y="241300"/>
                </a:moveTo>
                <a:lnTo>
                  <a:pt x="158724" y="228600"/>
                </a:lnTo>
                <a:lnTo>
                  <a:pt x="162052" y="228600"/>
                </a:lnTo>
                <a:lnTo>
                  <a:pt x="162433" y="241300"/>
                </a:lnTo>
                <a:close/>
              </a:path>
              <a:path w="7282180" h="1447800">
                <a:moveTo>
                  <a:pt x="177990" y="241300"/>
                </a:moveTo>
                <a:lnTo>
                  <a:pt x="165519" y="241300"/>
                </a:lnTo>
                <a:lnTo>
                  <a:pt x="162052" y="228600"/>
                </a:lnTo>
                <a:lnTo>
                  <a:pt x="175094" y="228600"/>
                </a:lnTo>
                <a:lnTo>
                  <a:pt x="177990" y="241300"/>
                </a:lnTo>
                <a:close/>
              </a:path>
              <a:path w="7282180" h="1447800">
                <a:moveTo>
                  <a:pt x="11226" y="254000"/>
                </a:moveTo>
                <a:lnTo>
                  <a:pt x="1955" y="254000"/>
                </a:lnTo>
                <a:lnTo>
                  <a:pt x="3009" y="241300"/>
                </a:lnTo>
                <a:lnTo>
                  <a:pt x="12242" y="241300"/>
                </a:lnTo>
                <a:lnTo>
                  <a:pt x="11226" y="254000"/>
                </a:lnTo>
                <a:close/>
              </a:path>
              <a:path w="7282180" h="1447800">
                <a:moveTo>
                  <a:pt x="104254" y="254000"/>
                </a:moveTo>
                <a:lnTo>
                  <a:pt x="94005" y="254000"/>
                </a:lnTo>
                <a:lnTo>
                  <a:pt x="95897" y="241300"/>
                </a:lnTo>
                <a:lnTo>
                  <a:pt x="106514" y="241300"/>
                </a:lnTo>
                <a:lnTo>
                  <a:pt x="104254" y="254000"/>
                </a:lnTo>
                <a:close/>
              </a:path>
              <a:path w="7282180" h="1447800">
                <a:moveTo>
                  <a:pt x="185496" y="254000"/>
                </a:moveTo>
                <a:lnTo>
                  <a:pt x="175247" y="254000"/>
                </a:lnTo>
                <a:lnTo>
                  <a:pt x="172986" y="241300"/>
                </a:lnTo>
                <a:lnTo>
                  <a:pt x="183603" y="241300"/>
                </a:lnTo>
                <a:lnTo>
                  <a:pt x="185496" y="254000"/>
                </a:lnTo>
                <a:close/>
              </a:path>
              <a:path w="7282180" h="1447800">
                <a:moveTo>
                  <a:pt x="9626" y="266700"/>
                </a:moveTo>
                <a:lnTo>
                  <a:pt x="114" y="266700"/>
                </a:lnTo>
                <a:lnTo>
                  <a:pt x="508" y="254000"/>
                </a:lnTo>
                <a:lnTo>
                  <a:pt x="9982" y="254000"/>
                </a:lnTo>
                <a:lnTo>
                  <a:pt x="9626" y="266700"/>
                </a:lnTo>
                <a:close/>
              </a:path>
              <a:path w="7282180" h="1447800">
                <a:moveTo>
                  <a:pt x="99694" y="266700"/>
                </a:moveTo>
                <a:lnTo>
                  <a:pt x="90284" y="266700"/>
                </a:lnTo>
                <a:lnTo>
                  <a:pt x="90957" y="254000"/>
                </a:lnTo>
                <a:lnTo>
                  <a:pt x="100380" y="254000"/>
                </a:lnTo>
                <a:lnTo>
                  <a:pt x="99694" y="266700"/>
                </a:lnTo>
                <a:close/>
              </a:path>
              <a:path w="7282180" h="1447800">
                <a:moveTo>
                  <a:pt x="100279" y="266700"/>
                </a:moveTo>
                <a:lnTo>
                  <a:pt x="100380" y="254000"/>
                </a:lnTo>
                <a:lnTo>
                  <a:pt x="101384" y="254000"/>
                </a:lnTo>
                <a:lnTo>
                  <a:pt x="100279" y="266700"/>
                </a:lnTo>
                <a:close/>
              </a:path>
              <a:path w="7282180" h="1447800">
                <a:moveTo>
                  <a:pt x="179222" y="266700"/>
                </a:moveTo>
                <a:lnTo>
                  <a:pt x="178104" y="254000"/>
                </a:lnTo>
                <a:lnTo>
                  <a:pt x="179120" y="254000"/>
                </a:lnTo>
                <a:lnTo>
                  <a:pt x="179222" y="266700"/>
                </a:lnTo>
                <a:close/>
              </a:path>
              <a:path w="7282180" h="1447800">
                <a:moveTo>
                  <a:pt x="189217" y="266700"/>
                </a:moveTo>
                <a:lnTo>
                  <a:pt x="179806" y="266700"/>
                </a:lnTo>
                <a:lnTo>
                  <a:pt x="179120" y="254000"/>
                </a:lnTo>
                <a:lnTo>
                  <a:pt x="188544" y="254000"/>
                </a:lnTo>
                <a:lnTo>
                  <a:pt x="189217" y="266700"/>
                </a:lnTo>
                <a:close/>
              </a:path>
              <a:path w="7282180" h="1447800">
                <a:moveTo>
                  <a:pt x="9639" y="1358900"/>
                </a:moveTo>
                <a:lnTo>
                  <a:pt x="114" y="1358900"/>
                </a:lnTo>
                <a:lnTo>
                  <a:pt x="0" y="266700"/>
                </a:lnTo>
                <a:lnTo>
                  <a:pt x="114" y="279400"/>
                </a:lnTo>
                <a:lnTo>
                  <a:pt x="1079" y="279400"/>
                </a:lnTo>
                <a:lnTo>
                  <a:pt x="1905" y="292100"/>
                </a:lnTo>
                <a:lnTo>
                  <a:pt x="4292" y="292100"/>
                </a:lnTo>
                <a:lnTo>
                  <a:pt x="5715" y="304800"/>
                </a:lnTo>
                <a:lnTo>
                  <a:pt x="9296" y="304800"/>
                </a:lnTo>
                <a:lnTo>
                  <a:pt x="9422" y="305569"/>
                </a:lnTo>
                <a:lnTo>
                  <a:pt x="9525" y="1346200"/>
                </a:lnTo>
                <a:lnTo>
                  <a:pt x="9639" y="1358900"/>
                </a:lnTo>
                <a:close/>
              </a:path>
              <a:path w="7282180" h="1447800">
                <a:moveTo>
                  <a:pt x="9525" y="306193"/>
                </a:moveTo>
                <a:lnTo>
                  <a:pt x="9296" y="304800"/>
                </a:lnTo>
                <a:lnTo>
                  <a:pt x="5715" y="304800"/>
                </a:lnTo>
                <a:lnTo>
                  <a:pt x="4292" y="292100"/>
                </a:lnTo>
                <a:lnTo>
                  <a:pt x="1905" y="292100"/>
                </a:lnTo>
                <a:lnTo>
                  <a:pt x="1079" y="279400"/>
                </a:lnTo>
                <a:lnTo>
                  <a:pt x="114" y="279400"/>
                </a:lnTo>
                <a:lnTo>
                  <a:pt x="0" y="266700"/>
                </a:lnTo>
                <a:lnTo>
                  <a:pt x="9525" y="266700"/>
                </a:lnTo>
                <a:lnTo>
                  <a:pt x="9525" y="306193"/>
                </a:lnTo>
                <a:close/>
              </a:path>
              <a:path w="7282180" h="1447800">
                <a:moveTo>
                  <a:pt x="21920" y="317500"/>
                </a:moveTo>
                <a:lnTo>
                  <a:pt x="11379" y="317500"/>
                </a:lnTo>
                <a:lnTo>
                  <a:pt x="9525" y="306193"/>
                </a:lnTo>
                <a:lnTo>
                  <a:pt x="9525" y="266700"/>
                </a:lnTo>
                <a:lnTo>
                  <a:pt x="9982" y="279400"/>
                </a:lnTo>
                <a:lnTo>
                  <a:pt x="11226" y="279400"/>
                </a:lnTo>
                <a:lnTo>
                  <a:pt x="12242" y="292100"/>
                </a:lnTo>
                <a:lnTo>
                  <a:pt x="14655" y="292100"/>
                </a:lnTo>
                <a:lnTo>
                  <a:pt x="16268" y="304800"/>
                </a:lnTo>
                <a:lnTo>
                  <a:pt x="19748" y="304800"/>
                </a:lnTo>
                <a:lnTo>
                  <a:pt x="21920" y="317500"/>
                </a:lnTo>
                <a:close/>
              </a:path>
              <a:path w="7282180" h="1447800">
                <a:moveTo>
                  <a:pt x="99517" y="355600"/>
                </a:moveTo>
                <a:lnTo>
                  <a:pt x="89992" y="355600"/>
                </a:lnTo>
                <a:lnTo>
                  <a:pt x="89992" y="266700"/>
                </a:lnTo>
                <a:lnTo>
                  <a:pt x="99517" y="266700"/>
                </a:lnTo>
                <a:lnTo>
                  <a:pt x="99517" y="355600"/>
                </a:lnTo>
                <a:close/>
              </a:path>
              <a:path w="7282180" h="1447800">
                <a:moveTo>
                  <a:pt x="178015" y="317500"/>
                </a:moveTo>
                <a:lnTo>
                  <a:pt x="167589" y="317500"/>
                </a:lnTo>
                <a:lnTo>
                  <a:pt x="169760" y="304800"/>
                </a:lnTo>
                <a:lnTo>
                  <a:pt x="173240" y="304800"/>
                </a:lnTo>
                <a:lnTo>
                  <a:pt x="174853" y="292100"/>
                </a:lnTo>
                <a:lnTo>
                  <a:pt x="177266" y="292100"/>
                </a:lnTo>
                <a:lnTo>
                  <a:pt x="178282" y="279400"/>
                </a:lnTo>
                <a:lnTo>
                  <a:pt x="179527" y="279400"/>
                </a:lnTo>
                <a:lnTo>
                  <a:pt x="179882" y="266700"/>
                </a:lnTo>
                <a:lnTo>
                  <a:pt x="179881" y="306193"/>
                </a:lnTo>
                <a:lnTo>
                  <a:pt x="178015" y="317500"/>
                </a:lnTo>
                <a:close/>
              </a:path>
              <a:path w="7282180" h="1447800">
                <a:moveTo>
                  <a:pt x="179984" y="305569"/>
                </a:moveTo>
                <a:lnTo>
                  <a:pt x="179984" y="266700"/>
                </a:lnTo>
                <a:lnTo>
                  <a:pt x="189509" y="266700"/>
                </a:lnTo>
                <a:lnTo>
                  <a:pt x="189382" y="279400"/>
                </a:lnTo>
                <a:lnTo>
                  <a:pt x="188391" y="279400"/>
                </a:lnTo>
                <a:lnTo>
                  <a:pt x="187553" y="292100"/>
                </a:lnTo>
                <a:lnTo>
                  <a:pt x="185216" y="292100"/>
                </a:lnTo>
                <a:lnTo>
                  <a:pt x="183718" y="304800"/>
                </a:lnTo>
                <a:lnTo>
                  <a:pt x="180111" y="304800"/>
                </a:lnTo>
                <a:lnTo>
                  <a:pt x="179984" y="305569"/>
                </a:lnTo>
                <a:close/>
              </a:path>
              <a:path w="7282180" h="1447800">
                <a:moveTo>
                  <a:pt x="189382" y="1358900"/>
                </a:moveTo>
                <a:lnTo>
                  <a:pt x="179870" y="1358900"/>
                </a:lnTo>
                <a:lnTo>
                  <a:pt x="179984" y="305569"/>
                </a:lnTo>
                <a:lnTo>
                  <a:pt x="180111" y="304800"/>
                </a:lnTo>
                <a:lnTo>
                  <a:pt x="183718" y="304800"/>
                </a:lnTo>
                <a:lnTo>
                  <a:pt x="185216" y="292100"/>
                </a:lnTo>
                <a:lnTo>
                  <a:pt x="187553" y="292100"/>
                </a:lnTo>
                <a:lnTo>
                  <a:pt x="188391" y="279400"/>
                </a:lnTo>
                <a:lnTo>
                  <a:pt x="189382" y="279400"/>
                </a:lnTo>
                <a:lnTo>
                  <a:pt x="189509" y="266700"/>
                </a:lnTo>
                <a:lnTo>
                  <a:pt x="189382" y="1358900"/>
                </a:lnTo>
                <a:close/>
              </a:path>
              <a:path w="7282180" h="1447800">
                <a:moveTo>
                  <a:pt x="31737" y="330200"/>
                </a:moveTo>
                <a:lnTo>
                  <a:pt x="18757" y="330200"/>
                </a:lnTo>
                <a:lnTo>
                  <a:pt x="16128" y="317500"/>
                </a:lnTo>
                <a:lnTo>
                  <a:pt x="28917" y="317500"/>
                </a:lnTo>
                <a:lnTo>
                  <a:pt x="31737" y="330200"/>
                </a:lnTo>
                <a:close/>
              </a:path>
              <a:path w="7282180" h="1447800">
                <a:moveTo>
                  <a:pt x="170611" y="330200"/>
                </a:moveTo>
                <a:lnTo>
                  <a:pt x="157772" y="330200"/>
                </a:lnTo>
                <a:lnTo>
                  <a:pt x="160591" y="317500"/>
                </a:lnTo>
                <a:lnTo>
                  <a:pt x="173253" y="317500"/>
                </a:lnTo>
                <a:lnTo>
                  <a:pt x="170611" y="330200"/>
                </a:lnTo>
                <a:close/>
              </a:path>
              <a:path w="7282180" h="1447800">
                <a:moveTo>
                  <a:pt x="43853" y="342900"/>
                </a:moveTo>
                <a:lnTo>
                  <a:pt x="30962" y="342900"/>
                </a:lnTo>
                <a:lnTo>
                  <a:pt x="27673" y="330200"/>
                </a:lnTo>
                <a:lnTo>
                  <a:pt x="40449" y="330200"/>
                </a:lnTo>
                <a:lnTo>
                  <a:pt x="43853" y="342900"/>
                </a:lnTo>
                <a:close/>
              </a:path>
              <a:path w="7282180" h="1447800">
                <a:moveTo>
                  <a:pt x="158381" y="342900"/>
                </a:moveTo>
                <a:lnTo>
                  <a:pt x="145656" y="342900"/>
                </a:lnTo>
                <a:lnTo>
                  <a:pt x="149059" y="330200"/>
                </a:lnTo>
                <a:lnTo>
                  <a:pt x="161671" y="330200"/>
                </a:lnTo>
                <a:lnTo>
                  <a:pt x="158381" y="342900"/>
                </a:lnTo>
                <a:close/>
              </a:path>
              <a:path w="7282180" h="1447800">
                <a:moveTo>
                  <a:pt x="69519" y="355600"/>
                </a:moveTo>
                <a:lnTo>
                  <a:pt x="45516" y="355600"/>
                </a:lnTo>
                <a:lnTo>
                  <a:pt x="41681" y="342900"/>
                </a:lnTo>
                <a:lnTo>
                  <a:pt x="65341" y="342900"/>
                </a:lnTo>
                <a:lnTo>
                  <a:pt x="69519" y="355600"/>
                </a:lnTo>
                <a:close/>
              </a:path>
              <a:path w="7282180" h="1447800">
                <a:moveTo>
                  <a:pt x="143992" y="355600"/>
                </a:moveTo>
                <a:lnTo>
                  <a:pt x="119989" y="355600"/>
                </a:lnTo>
                <a:lnTo>
                  <a:pt x="124167" y="342900"/>
                </a:lnTo>
                <a:lnTo>
                  <a:pt x="147637" y="342900"/>
                </a:lnTo>
                <a:lnTo>
                  <a:pt x="143992" y="355600"/>
                </a:lnTo>
                <a:close/>
              </a:path>
              <a:path w="7282180" h="1447800">
                <a:moveTo>
                  <a:pt x="109054" y="368300"/>
                </a:moveTo>
                <a:lnTo>
                  <a:pt x="80213" y="368300"/>
                </a:lnTo>
                <a:lnTo>
                  <a:pt x="75552" y="355600"/>
                </a:lnTo>
                <a:lnTo>
                  <a:pt x="113728" y="355600"/>
                </a:lnTo>
                <a:lnTo>
                  <a:pt x="109054" y="368300"/>
                </a:lnTo>
                <a:close/>
              </a:path>
              <a:path w="7282180" h="1447800">
                <a:moveTo>
                  <a:pt x="7281354" y="1181100"/>
                </a:moveTo>
                <a:lnTo>
                  <a:pt x="7271880" y="1181100"/>
                </a:lnTo>
                <a:lnTo>
                  <a:pt x="7272235" y="1168400"/>
                </a:lnTo>
                <a:lnTo>
                  <a:pt x="7281735" y="1168400"/>
                </a:lnTo>
                <a:lnTo>
                  <a:pt x="7281354" y="1181100"/>
                </a:lnTo>
                <a:close/>
              </a:path>
              <a:path w="7282180" h="1447800">
                <a:moveTo>
                  <a:pt x="7279906" y="1193800"/>
                </a:moveTo>
                <a:lnTo>
                  <a:pt x="7269619" y="1193800"/>
                </a:lnTo>
                <a:lnTo>
                  <a:pt x="7270635" y="1181100"/>
                </a:lnTo>
                <a:lnTo>
                  <a:pt x="7280744" y="1181100"/>
                </a:lnTo>
                <a:lnTo>
                  <a:pt x="7279906" y="1193800"/>
                </a:lnTo>
                <a:close/>
              </a:path>
              <a:path w="7282180" h="1447800">
                <a:moveTo>
                  <a:pt x="7276071" y="1206500"/>
                </a:moveTo>
                <a:lnTo>
                  <a:pt x="7265593" y="1206500"/>
                </a:lnTo>
                <a:lnTo>
                  <a:pt x="7267206" y="1193800"/>
                </a:lnTo>
                <a:lnTo>
                  <a:pt x="7277569" y="1193800"/>
                </a:lnTo>
                <a:lnTo>
                  <a:pt x="7276071" y="1206500"/>
                </a:lnTo>
                <a:close/>
              </a:path>
              <a:path w="7282180" h="1447800">
                <a:moveTo>
                  <a:pt x="7270369" y="1219200"/>
                </a:moveTo>
                <a:lnTo>
                  <a:pt x="7257719" y="1219200"/>
                </a:lnTo>
                <a:lnTo>
                  <a:pt x="7260056" y="1206500"/>
                </a:lnTo>
                <a:lnTo>
                  <a:pt x="7272464" y="1206500"/>
                </a:lnTo>
                <a:lnTo>
                  <a:pt x="7270369" y="1219200"/>
                </a:lnTo>
                <a:close/>
              </a:path>
              <a:path w="7282180" h="1447800">
                <a:moveTo>
                  <a:pt x="7250125" y="1231900"/>
                </a:moveTo>
                <a:lnTo>
                  <a:pt x="7247293" y="1231900"/>
                </a:lnTo>
                <a:lnTo>
                  <a:pt x="7250277" y="1219200"/>
                </a:lnTo>
                <a:lnTo>
                  <a:pt x="7250125" y="1231900"/>
                </a:lnTo>
                <a:close/>
              </a:path>
              <a:path w="7282180" h="1447800">
                <a:moveTo>
                  <a:pt x="7260145" y="1231900"/>
                </a:moveTo>
                <a:lnTo>
                  <a:pt x="7250125" y="1231900"/>
                </a:lnTo>
                <a:lnTo>
                  <a:pt x="7252944" y="1219200"/>
                </a:lnTo>
                <a:lnTo>
                  <a:pt x="7262964" y="1219200"/>
                </a:lnTo>
                <a:lnTo>
                  <a:pt x="7260145" y="1231900"/>
                </a:lnTo>
                <a:close/>
              </a:path>
              <a:path w="7282180" h="1447800">
                <a:moveTo>
                  <a:pt x="7250734" y="1244600"/>
                </a:moveTo>
                <a:lnTo>
                  <a:pt x="7234669" y="1244600"/>
                </a:lnTo>
                <a:lnTo>
                  <a:pt x="7238187" y="1231900"/>
                </a:lnTo>
                <a:lnTo>
                  <a:pt x="7254024" y="1231900"/>
                </a:lnTo>
                <a:lnTo>
                  <a:pt x="7250734" y="1244600"/>
                </a:lnTo>
                <a:close/>
              </a:path>
              <a:path w="7282180" h="1447800">
                <a:moveTo>
                  <a:pt x="7232180" y="1257300"/>
                </a:moveTo>
                <a:lnTo>
                  <a:pt x="7204176" y="1257300"/>
                </a:lnTo>
                <a:lnTo>
                  <a:pt x="7208532" y="1244600"/>
                </a:lnTo>
                <a:lnTo>
                  <a:pt x="7236345" y="1244600"/>
                </a:lnTo>
                <a:lnTo>
                  <a:pt x="7232180" y="1257300"/>
                </a:lnTo>
                <a:close/>
              </a:path>
              <a:path w="7282180" h="1447800">
                <a:moveTo>
                  <a:pt x="11277" y="1371600"/>
                </a:moveTo>
                <a:lnTo>
                  <a:pt x="1905" y="1371600"/>
                </a:lnTo>
                <a:lnTo>
                  <a:pt x="1079" y="1358900"/>
                </a:lnTo>
                <a:lnTo>
                  <a:pt x="10490" y="1358900"/>
                </a:lnTo>
                <a:lnTo>
                  <a:pt x="11277" y="1371600"/>
                </a:lnTo>
                <a:close/>
              </a:path>
              <a:path w="7282180" h="1447800">
                <a:moveTo>
                  <a:pt x="187553" y="1371600"/>
                </a:moveTo>
                <a:lnTo>
                  <a:pt x="178231" y="1371600"/>
                </a:lnTo>
                <a:lnTo>
                  <a:pt x="179019" y="1358900"/>
                </a:lnTo>
                <a:lnTo>
                  <a:pt x="188391" y="1358900"/>
                </a:lnTo>
                <a:lnTo>
                  <a:pt x="187553" y="1371600"/>
                </a:lnTo>
                <a:close/>
              </a:path>
              <a:path w="7282180" h="1447800">
                <a:moveTo>
                  <a:pt x="16268" y="1384300"/>
                </a:moveTo>
                <a:lnTo>
                  <a:pt x="5715" y="1384300"/>
                </a:lnTo>
                <a:lnTo>
                  <a:pt x="4229" y="1371600"/>
                </a:lnTo>
                <a:lnTo>
                  <a:pt x="14655" y="1371600"/>
                </a:lnTo>
                <a:lnTo>
                  <a:pt x="16268" y="1384300"/>
                </a:lnTo>
                <a:close/>
              </a:path>
              <a:path w="7282180" h="1447800">
                <a:moveTo>
                  <a:pt x="183718" y="1384300"/>
                </a:moveTo>
                <a:lnTo>
                  <a:pt x="173240" y="1384300"/>
                </a:lnTo>
                <a:lnTo>
                  <a:pt x="174853" y="1371600"/>
                </a:lnTo>
                <a:lnTo>
                  <a:pt x="185216" y="1371600"/>
                </a:lnTo>
                <a:lnTo>
                  <a:pt x="183718" y="1384300"/>
                </a:lnTo>
                <a:close/>
              </a:path>
              <a:path w="7282180" h="1447800">
                <a:moveTo>
                  <a:pt x="21920" y="1397000"/>
                </a:moveTo>
                <a:lnTo>
                  <a:pt x="11379" y="1397000"/>
                </a:lnTo>
                <a:lnTo>
                  <a:pt x="9296" y="1384300"/>
                </a:lnTo>
                <a:lnTo>
                  <a:pt x="19748" y="1384300"/>
                </a:lnTo>
                <a:lnTo>
                  <a:pt x="21920" y="1397000"/>
                </a:lnTo>
                <a:close/>
              </a:path>
              <a:path w="7282180" h="1447800">
                <a:moveTo>
                  <a:pt x="178015" y="1397000"/>
                </a:moveTo>
                <a:lnTo>
                  <a:pt x="167589" y="1397000"/>
                </a:lnTo>
                <a:lnTo>
                  <a:pt x="169760" y="1384300"/>
                </a:lnTo>
                <a:lnTo>
                  <a:pt x="180111" y="1384300"/>
                </a:lnTo>
                <a:lnTo>
                  <a:pt x="178015" y="1397000"/>
                </a:lnTo>
                <a:close/>
              </a:path>
              <a:path w="7282180" h="1447800">
                <a:moveTo>
                  <a:pt x="31737" y="1409700"/>
                </a:moveTo>
                <a:lnTo>
                  <a:pt x="18757" y="1409700"/>
                </a:lnTo>
                <a:lnTo>
                  <a:pt x="16128" y="1397000"/>
                </a:lnTo>
                <a:lnTo>
                  <a:pt x="28917" y="1397000"/>
                </a:lnTo>
                <a:lnTo>
                  <a:pt x="31737" y="1409700"/>
                </a:lnTo>
                <a:close/>
              </a:path>
              <a:path w="7282180" h="1447800">
                <a:moveTo>
                  <a:pt x="170611" y="1409700"/>
                </a:moveTo>
                <a:lnTo>
                  <a:pt x="157772" y="1409700"/>
                </a:lnTo>
                <a:lnTo>
                  <a:pt x="160591" y="1397000"/>
                </a:lnTo>
                <a:lnTo>
                  <a:pt x="173253" y="1397000"/>
                </a:lnTo>
                <a:lnTo>
                  <a:pt x="170611" y="1409700"/>
                </a:lnTo>
                <a:close/>
              </a:path>
              <a:path w="7282180" h="1447800">
                <a:moveTo>
                  <a:pt x="43853" y="1422400"/>
                </a:moveTo>
                <a:lnTo>
                  <a:pt x="30962" y="1422400"/>
                </a:lnTo>
                <a:lnTo>
                  <a:pt x="27673" y="1409700"/>
                </a:lnTo>
                <a:lnTo>
                  <a:pt x="40449" y="1409700"/>
                </a:lnTo>
                <a:lnTo>
                  <a:pt x="43853" y="1422400"/>
                </a:lnTo>
                <a:close/>
              </a:path>
              <a:path w="7282180" h="1447800">
                <a:moveTo>
                  <a:pt x="158381" y="1422400"/>
                </a:moveTo>
                <a:lnTo>
                  <a:pt x="145656" y="1422400"/>
                </a:lnTo>
                <a:lnTo>
                  <a:pt x="149059" y="1409700"/>
                </a:lnTo>
                <a:lnTo>
                  <a:pt x="161671" y="1409700"/>
                </a:lnTo>
                <a:lnTo>
                  <a:pt x="158381" y="1422400"/>
                </a:lnTo>
                <a:close/>
              </a:path>
              <a:path w="7282180" h="1447800">
                <a:moveTo>
                  <a:pt x="69519" y="1435100"/>
                </a:moveTo>
                <a:lnTo>
                  <a:pt x="45516" y="1435100"/>
                </a:lnTo>
                <a:lnTo>
                  <a:pt x="41871" y="1422400"/>
                </a:lnTo>
                <a:lnTo>
                  <a:pt x="65341" y="1422400"/>
                </a:lnTo>
                <a:lnTo>
                  <a:pt x="69519" y="1435100"/>
                </a:lnTo>
                <a:close/>
              </a:path>
              <a:path w="7282180" h="1447800">
                <a:moveTo>
                  <a:pt x="143992" y="1435100"/>
                </a:moveTo>
                <a:lnTo>
                  <a:pt x="119989" y="1435100"/>
                </a:lnTo>
                <a:lnTo>
                  <a:pt x="124167" y="1422400"/>
                </a:lnTo>
                <a:lnTo>
                  <a:pt x="147637" y="1422400"/>
                </a:lnTo>
                <a:lnTo>
                  <a:pt x="143992" y="1435100"/>
                </a:lnTo>
                <a:close/>
              </a:path>
              <a:path w="7282180" h="1447800">
                <a:moveTo>
                  <a:pt x="109054" y="1447800"/>
                </a:moveTo>
                <a:lnTo>
                  <a:pt x="80213" y="1447800"/>
                </a:lnTo>
                <a:lnTo>
                  <a:pt x="75552" y="1435100"/>
                </a:lnTo>
                <a:lnTo>
                  <a:pt x="113728" y="1435100"/>
                </a:lnTo>
                <a:lnTo>
                  <a:pt x="109054" y="1447800"/>
                </a:lnTo>
                <a:close/>
              </a:path>
            </a:pathLst>
          </a:custGeom>
          <a:solidFill>
            <a:srgbClr val="000000"/>
          </a:solidFill>
        </p:spPr>
        <p:txBody>
          <a:bodyPr wrap="square" lIns="0" tIns="0" rIns="0" bIns="0" rtlCol="0"/>
          <a:lstStyle/>
          <a:p>
            <a:endParaRPr/>
          </a:p>
        </p:txBody>
      </p:sp>
      <p:sp>
        <p:nvSpPr>
          <p:cNvPr id="68" name="object 68"/>
          <p:cNvSpPr txBox="1"/>
          <p:nvPr/>
        </p:nvSpPr>
        <p:spPr>
          <a:xfrm>
            <a:off x="1301711" y="4233545"/>
            <a:ext cx="6661784" cy="2100580"/>
          </a:xfrm>
          <a:prstGeom prst="rect">
            <a:avLst/>
          </a:prstGeom>
        </p:spPr>
        <p:txBody>
          <a:bodyPr vert="horz" wrap="square" lIns="0" tIns="12700" rIns="0" bIns="0" rtlCol="0">
            <a:spAutoFit/>
          </a:bodyPr>
          <a:lstStyle/>
          <a:p>
            <a:pPr marL="2256790">
              <a:lnSpc>
                <a:spcPct val="100000"/>
              </a:lnSpc>
              <a:spcBef>
                <a:spcPts val="100"/>
              </a:spcBef>
            </a:pPr>
            <a:r>
              <a:rPr sz="1800" b="1" dirty="0">
                <a:solidFill>
                  <a:srgbClr val="CC3300"/>
                </a:solidFill>
                <a:latin typeface="宋体" panose="02010600030101010101" pitchFamily="2" charset="-122"/>
                <a:cs typeface="宋体" panose="02010600030101010101" pitchFamily="2" charset="-122"/>
              </a:rPr>
              <a:t>查</a:t>
            </a:r>
            <a:r>
              <a:rPr sz="1800" b="1" spc="-10" dirty="0">
                <a:solidFill>
                  <a:srgbClr val="CC3300"/>
                </a:solidFill>
                <a:latin typeface="宋体" panose="02010600030101010101" pitchFamily="2" charset="-122"/>
                <a:cs typeface="宋体" panose="02010600030101010101" pitchFamily="2" charset="-122"/>
              </a:rPr>
              <a:t>询</a:t>
            </a:r>
            <a:endParaRPr sz="1800">
              <a:latin typeface="宋体" panose="02010600030101010101" pitchFamily="2" charset="-122"/>
              <a:cs typeface="宋体" panose="02010600030101010101" pitchFamily="2" charset="-122"/>
            </a:endParaRPr>
          </a:p>
          <a:p>
            <a:pPr marL="2256790">
              <a:lnSpc>
                <a:spcPct val="100000"/>
              </a:lnSpc>
              <a:spcBef>
                <a:spcPts val="40"/>
              </a:spcBef>
            </a:pPr>
            <a:r>
              <a:rPr sz="1200" b="1" spc="-5" dirty="0">
                <a:solidFill>
                  <a:srgbClr val="CC3300"/>
                </a:solidFill>
                <a:latin typeface="Arial" panose="020B0604020202020204"/>
                <a:cs typeface="Arial" panose="020B0604020202020204"/>
              </a:rPr>
              <a:t>Key=xyz.mp3</a:t>
            </a:r>
            <a:endParaRPr sz="1200">
              <a:latin typeface="Arial" panose="020B0604020202020204"/>
              <a:cs typeface="Arial" panose="020B0604020202020204"/>
            </a:endParaRPr>
          </a:p>
          <a:p>
            <a:pPr marL="1416685">
              <a:lnSpc>
                <a:spcPct val="100000"/>
              </a:lnSpc>
              <a:spcBef>
                <a:spcPts val="455"/>
              </a:spcBef>
            </a:pPr>
            <a:r>
              <a:rPr sz="1800" b="1" dirty="0">
                <a:solidFill>
                  <a:srgbClr val="FF0000"/>
                </a:solidFill>
                <a:latin typeface="宋体" panose="02010600030101010101" pitchFamily="2" charset="-122"/>
                <a:cs typeface="宋体" panose="02010600030101010101" pitchFamily="2" charset="-122"/>
              </a:rPr>
              <a:t>谁拥有</a:t>
            </a:r>
            <a:r>
              <a:rPr sz="1800" b="1" spc="-5" dirty="0">
                <a:solidFill>
                  <a:srgbClr val="FF0000"/>
                </a:solidFill>
                <a:latin typeface="Arial" panose="020B0604020202020204"/>
                <a:cs typeface="Arial" panose="020B0604020202020204"/>
              </a:rPr>
              <a:t>xyz.mp3?</a:t>
            </a:r>
            <a:endParaRPr sz="1800">
              <a:latin typeface="Arial" panose="020B0604020202020204"/>
              <a:cs typeface="Arial" panose="020B0604020202020204"/>
            </a:endParaRPr>
          </a:p>
          <a:p>
            <a:pPr>
              <a:lnSpc>
                <a:spcPct val="100000"/>
              </a:lnSpc>
            </a:pPr>
            <a:endParaRPr sz="2500">
              <a:latin typeface="Times New Roman" panose="02020603050405020304"/>
              <a:cs typeface="Times New Roman" panose="02020603050405020304"/>
            </a:endParaRPr>
          </a:p>
          <a:p>
            <a:pPr marL="12700" marR="5080" algn="just">
              <a:lnSpc>
                <a:spcPct val="100000"/>
              </a:lnSpc>
              <a:spcBef>
                <a:spcPts val="5"/>
              </a:spcBef>
            </a:pPr>
            <a:r>
              <a:rPr sz="2000" b="1" dirty="0">
                <a:latin typeface="宋体" panose="02010600030101010101" pitchFamily="2" charset="-122"/>
                <a:cs typeface="宋体" panose="02010600030101010101" pitchFamily="2" charset="-122"/>
              </a:rPr>
              <a:t>实现简单、不存在单点失效问题，但泛洪即全网广播查询</a:t>
            </a:r>
            <a:r>
              <a:rPr sz="2000" b="1" spc="-5" dirty="0">
                <a:latin typeface="宋体" panose="02010600030101010101" pitchFamily="2" charset="-122"/>
                <a:cs typeface="宋体" panose="02010600030101010101" pitchFamily="2" charset="-122"/>
              </a:rPr>
              <a:t>消 </a:t>
            </a:r>
            <a:r>
              <a:rPr sz="2000" b="1" dirty="0">
                <a:latin typeface="宋体" panose="02010600030101010101" pitchFamily="2" charset="-122"/>
                <a:cs typeface="宋体" panose="02010600030101010101" pitchFamily="2" charset="-122"/>
              </a:rPr>
              <a:t>息的增加了网络负担，而且随着网络规模的增大，查询延</a:t>
            </a:r>
            <a:r>
              <a:rPr sz="2000" b="1" spc="-5" dirty="0">
                <a:latin typeface="宋体" panose="02010600030101010101" pitchFamily="2" charset="-122"/>
                <a:cs typeface="宋体" panose="02010600030101010101" pitchFamily="2" charset="-122"/>
              </a:rPr>
              <a:t>时 </a:t>
            </a:r>
            <a:r>
              <a:rPr sz="2000" b="1" dirty="0">
                <a:latin typeface="宋体" panose="02010600030101010101" pitchFamily="2" charset="-122"/>
                <a:cs typeface="宋体" panose="02010600030101010101" pitchFamily="2" charset="-122"/>
              </a:rPr>
              <a:t>增加，因而不能保证查询结</a:t>
            </a:r>
            <a:r>
              <a:rPr sz="2000" b="1" spc="-5" dirty="0">
                <a:latin typeface="宋体" panose="02010600030101010101" pitchFamily="2" charset="-122"/>
                <a:cs typeface="宋体" panose="02010600030101010101" pitchFamily="2" charset="-122"/>
              </a:rPr>
              <a:t>果</a:t>
            </a:r>
            <a:endParaRPr sz="2000">
              <a:latin typeface="宋体" panose="02010600030101010101" pitchFamily="2" charset="-122"/>
              <a:cs typeface="宋体" panose="02010600030101010101" pitchFamily="2" charset="-122"/>
            </a:endParaRPr>
          </a:p>
        </p:txBody>
      </p:sp>
      <p:sp>
        <p:nvSpPr>
          <p:cNvPr id="69" name="object 69"/>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70" name="object 70"/>
          <p:cNvSpPr txBox="1">
            <a:spLocks noGrp="1"/>
          </p:cNvSpPr>
          <p:nvPr>
            <p:ph type="sldNum" sz="quarter" idx="4294967295"/>
          </p:nvPr>
        </p:nvSpPr>
        <p:spPr>
          <a:prstGeom prst="rect">
            <a:avLst/>
          </a:prstGeom>
        </p:spPr>
        <p:txBody>
          <a:bodyPr vert="horz" wrap="square" lIns="0" tIns="0" rIns="0" bIns="0" rtlCol="0">
            <a:spAutoFit/>
          </a:bodyPr>
          <a:lstStyle/>
          <a:p>
            <a:pPr marL="25400">
              <a:lnSpc>
                <a:spcPts val="1375"/>
              </a:lnSpc>
            </a:pPr>
            <a:fld id="{81D60167-4931-47E6-BA6A-407CBD079E47}" type="slidenum">
              <a:rPr dirty="0"/>
              <a:t>23</a:t>
            </a:fld>
            <a:endParaRPr dirty="0"/>
          </a:p>
        </p:txBody>
      </p:sp>
      <p:pic>
        <p:nvPicPr>
          <p:cNvPr id="7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87288" y="88548"/>
            <a:ext cx="2783838" cy="7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409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灯片编号占位符 5"/>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36C239E-CB07-42BB-B44A-C075AFCCDF9B}" type="slidenum">
              <a:rPr lang="en-US" altLang="zh-CN"/>
              <a:pPr/>
              <a:t>24</a:t>
            </a:fld>
            <a:endParaRPr lang="en-US" altLang="zh-CN"/>
          </a:p>
        </p:txBody>
      </p:sp>
      <p:sp>
        <p:nvSpPr>
          <p:cNvPr id="24579" name="Rectangle 3"/>
          <p:cNvSpPr>
            <a:spLocks noGrp="1" noChangeArrowheads="1"/>
          </p:cNvSpPr>
          <p:nvPr>
            <p:ph type="body" sz="half" idx="1"/>
          </p:nvPr>
        </p:nvSpPr>
        <p:spPr>
          <a:xfrm>
            <a:off x="685800" y="2590800"/>
            <a:ext cx="7967663" cy="4267200"/>
          </a:xfrm>
        </p:spPr>
        <p:txBody>
          <a:bodyPr/>
          <a:lstStyle/>
          <a:p>
            <a:pPr eaLnBrk="1" hangingPunct="1"/>
            <a:endParaRPr lang="en-US" altLang="zh-CN" sz="2600" dirty="0"/>
          </a:p>
          <a:p>
            <a:pPr eaLnBrk="1" hangingPunct="1"/>
            <a:endParaRPr lang="en-US" altLang="zh-CN" sz="2600" dirty="0"/>
          </a:p>
          <a:p>
            <a:pPr eaLnBrk="1" hangingPunct="1"/>
            <a:endParaRPr lang="en-US" altLang="zh-CN" sz="2600" dirty="0"/>
          </a:p>
        </p:txBody>
      </p:sp>
      <p:sp>
        <p:nvSpPr>
          <p:cNvPr id="24580" name="AutoShape 4">
            <a:hlinkClick r:id="rId3" action="ppaction://hlinksldjump" highlightClick="1"/>
          </p:cNvPr>
          <p:cNvSpPr>
            <a:spLocks noChangeArrowheads="1"/>
          </p:cNvSpPr>
          <p:nvPr/>
        </p:nvSpPr>
        <p:spPr bwMode="auto">
          <a:xfrm>
            <a:off x="8839200" y="6553200"/>
            <a:ext cx="304800" cy="3048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81" name="Rectangle 5"/>
          <p:cNvSpPr>
            <a:spLocks noChangeArrowheads="1"/>
          </p:cNvSpPr>
          <p:nvPr/>
        </p:nvSpPr>
        <p:spPr bwMode="auto">
          <a:xfrm>
            <a:off x="3995937" y="970176"/>
            <a:ext cx="4995664" cy="36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defRPr>
            </a:lvl9pPr>
          </a:lstStyle>
          <a:p>
            <a:r>
              <a:rPr lang="zh-CN" altLang="en-US" sz="1800" dirty="0"/>
              <a:t>为提高文件查询效率，</a:t>
            </a:r>
            <a:r>
              <a:rPr lang="en-US" altLang="zh-CN" sz="1800" dirty="0" err="1"/>
              <a:t>KaZaA,DirectConnect</a:t>
            </a:r>
            <a:r>
              <a:rPr lang="zh-CN" altLang="en-US" sz="1800" dirty="0"/>
              <a:t>以及</a:t>
            </a:r>
            <a:r>
              <a:rPr lang="en-US" altLang="zh-CN" sz="1800" dirty="0"/>
              <a:t>Gnutella-0.6 </a:t>
            </a:r>
            <a:r>
              <a:rPr lang="zh-CN" altLang="en-US" sz="1800" dirty="0"/>
              <a:t>版等系统做了进一步的改进。它们采用了层次化的结构，将系统中的节点分成两种：</a:t>
            </a:r>
            <a:r>
              <a:rPr lang="zh-CN" altLang="en-US" sz="1800" b="1" dirty="0">
                <a:solidFill>
                  <a:srgbClr val="C00000"/>
                </a:solidFill>
              </a:rPr>
              <a:t>超级节点</a:t>
            </a:r>
            <a:r>
              <a:rPr lang="zh-CN" altLang="en-US" sz="1800" dirty="0"/>
              <a:t>（</a:t>
            </a:r>
            <a:r>
              <a:rPr lang="en-US" altLang="zh-CN" sz="1800" dirty="0" err="1"/>
              <a:t>supernode</a:t>
            </a:r>
            <a:r>
              <a:rPr lang="en-US" altLang="zh-CN" sz="1800" dirty="0"/>
              <a:t> </a:t>
            </a:r>
            <a:r>
              <a:rPr lang="zh-CN" altLang="en-US" sz="1800" dirty="0"/>
              <a:t>或</a:t>
            </a:r>
            <a:r>
              <a:rPr lang="en-US" altLang="zh-CN" sz="1800" dirty="0" err="1"/>
              <a:t>ultranode</a:t>
            </a:r>
            <a:r>
              <a:rPr lang="zh-CN" altLang="en-US" sz="1800" dirty="0"/>
              <a:t>）和</a:t>
            </a:r>
            <a:r>
              <a:rPr lang="zh-CN" altLang="en-US" sz="1800" b="1" dirty="0">
                <a:solidFill>
                  <a:srgbClr val="C00000"/>
                </a:solidFill>
              </a:rPr>
              <a:t>普通节点</a:t>
            </a:r>
            <a:r>
              <a:rPr lang="zh-CN" altLang="en-US" sz="1800" dirty="0"/>
              <a:t>。</a:t>
            </a:r>
          </a:p>
          <a:p>
            <a:r>
              <a:rPr lang="zh-CN" altLang="en-US" sz="1800" dirty="0"/>
              <a:t>有良好性能及高接入带宽的计算机自动成为超级节点，而普通节点则与超级节点相连接。通常超级节点之间形成纯粹的对等网，而普通节点则像树叶一样围绕在作为主干的超级节点周围。</a:t>
            </a:r>
            <a:endParaRPr lang="en-US" altLang="zh-CN" sz="1800" dirty="0"/>
          </a:p>
          <a:p>
            <a:r>
              <a:rPr lang="zh-CN" altLang="en-US" sz="1800" dirty="0"/>
              <a:t>普通节点加入对等网时，将选择一个超级节点作为其</a:t>
            </a:r>
            <a:r>
              <a:rPr lang="en-US" altLang="zh-CN" sz="1800" dirty="0"/>
              <a:t>Hub</a:t>
            </a:r>
            <a:r>
              <a:rPr lang="zh-CN" altLang="en-US" sz="1800" dirty="0"/>
              <a:t>节点，并向该超级节点报告自己的共享文件信息，而普通节点需要查询文件时，则向其</a:t>
            </a:r>
            <a:r>
              <a:rPr lang="en-US" altLang="zh-CN" sz="1800" dirty="0"/>
              <a:t>Hub</a:t>
            </a:r>
            <a:r>
              <a:rPr lang="zh-CN" altLang="en-US" sz="1800" dirty="0"/>
              <a:t>节点提交请求，文件查询在超级节点之间完成。这样实际上形成了一个两层结构，第一层是超级节点形成的纯对等网，第二层由普通节点组成。</a:t>
            </a:r>
          </a:p>
          <a:p>
            <a:endParaRPr lang="zh-CN" altLang="en-US" sz="2000" dirty="0"/>
          </a:p>
        </p:txBody>
      </p:sp>
      <p:sp>
        <p:nvSpPr>
          <p:cNvPr id="2" name="矩形 1"/>
          <p:cNvSpPr/>
          <p:nvPr/>
        </p:nvSpPr>
        <p:spPr>
          <a:xfrm>
            <a:off x="519408" y="301625"/>
            <a:ext cx="5777544" cy="535531"/>
          </a:xfrm>
          <a:prstGeom prst="rect">
            <a:avLst/>
          </a:prstGeom>
        </p:spPr>
        <p:txBody>
          <a:bodyPr wrap="none">
            <a:spAutoFit/>
          </a:bodyPr>
          <a:lstStyle/>
          <a:p>
            <a:pPr defTabSz="685800">
              <a:lnSpc>
                <a:spcPct val="90000"/>
              </a:lnSpc>
            </a:pPr>
            <a:r>
              <a:rPr lang="en-US" altLang="zh-CN" sz="3000" dirty="0">
                <a:latin typeface="+mj-lt"/>
                <a:ea typeface="+mj-ea"/>
                <a:cs typeface="+mj-cs"/>
              </a:rPr>
              <a:t>P2P</a:t>
            </a:r>
            <a:r>
              <a:rPr lang="zh-CN" altLang="en-US" sz="3000" dirty="0">
                <a:latin typeface="+mj-lt"/>
                <a:ea typeface="+mj-ea"/>
                <a:cs typeface="+mj-cs"/>
              </a:rPr>
              <a:t>文件共享系统的历史</a:t>
            </a:r>
            <a:r>
              <a:rPr lang="en-US" altLang="zh-CN" sz="3000" dirty="0">
                <a:latin typeface="+mj-lt"/>
                <a:ea typeface="+mj-ea"/>
                <a:cs typeface="+mj-cs"/>
              </a:rPr>
              <a:t>- </a:t>
            </a:r>
            <a:r>
              <a:rPr lang="en-US" altLang="zh-CN" sz="3200" dirty="0" err="1"/>
              <a:t>KaZaA</a:t>
            </a:r>
            <a:endParaRPr lang="zh-CN" altLang="en-US" sz="3000" dirty="0">
              <a:latin typeface="+mj-lt"/>
              <a:ea typeface="+mj-ea"/>
              <a:cs typeface="+mj-cs"/>
            </a:endParaRPr>
          </a:p>
        </p:txBody>
      </p:sp>
      <p:pic>
        <p:nvPicPr>
          <p:cNvPr id="9" name="Picture 3"/>
          <p:cNvPicPr>
            <a:picLocks noGrp="1" noChangeAspect="1" noChangeArrowheads="1"/>
          </p:cNvPicPr>
          <p:nvPr>
            <p:ph idx="4294967295"/>
          </p:nvPr>
        </p:nvPicPr>
        <p:blipFill>
          <a:blip r:embed="rId4">
            <a:extLst>
              <a:ext uri="{28A0092B-C50C-407E-A947-70E740481C1C}">
                <a14:useLocalDpi xmlns:a14="http://schemas.microsoft.com/office/drawing/2010/main" val="0"/>
              </a:ext>
            </a:extLst>
          </a:blip>
          <a:srcRect/>
          <a:stretch>
            <a:fillRect/>
          </a:stretch>
        </p:blipFill>
        <p:spPr>
          <a:xfrm>
            <a:off x="7772400" y="424086"/>
            <a:ext cx="1219200" cy="628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 name="图片 3"/>
          <p:cNvPicPr>
            <a:picLocks noChangeAspect="1"/>
          </p:cNvPicPr>
          <p:nvPr/>
        </p:nvPicPr>
        <p:blipFill>
          <a:blip r:embed="rId5"/>
          <a:stretch>
            <a:fillRect/>
          </a:stretch>
        </p:blipFill>
        <p:spPr>
          <a:xfrm>
            <a:off x="179512" y="2276872"/>
            <a:ext cx="4157055" cy="2707875"/>
          </a:xfrm>
          <a:prstGeom prst="rect">
            <a:avLst/>
          </a:prstGeom>
        </p:spPr>
      </p:pic>
      <p:sp>
        <p:nvSpPr>
          <p:cNvPr id="5" name="矩形 4"/>
          <p:cNvSpPr/>
          <p:nvPr/>
        </p:nvSpPr>
        <p:spPr>
          <a:xfrm>
            <a:off x="1331640" y="2276872"/>
            <a:ext cx="2160240" cy="1872208"/>
          </a:xfrm>
          <a:prstGeom prst="rect">
            <a:avLst/>
          </a:prstGeom>
          <a:noFill/>
          <a:ln w="317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810628" y="1907540"/>
            <a:ext cx="1107996" cy="369332"/>
          </a:xfrm>
          <a:prstGeom prst="rect">
            <a:avLst/>
          </a:prstGeom>
          <a:noFill/>
        </p:spPr>
        <p:txBody>
          <a:bodyPr wrap="none" rtlCol="0">
            <a:spAutoFit/>
          </a:bodyPr>
          <a:lstStyle/>
          <a:p>
            <a:r>
              <a:rPr lang="zh-CN" altLang="en-US" b="1" dirty="0">
                <a:solidFill>
                  <a:srgbClr val="C00000"/>
                </a:solidFill>
              </a:rPr>
              <a:t>超级节点</a:t>
            </a:r>
          </a:p>
        </p:txBody>
      </p:sp>
      <p:sp>
        <p:nvSpPr>
          <p:cNvPr id="72" name="文本框 71"/>
          <p:cNvSpPr txBox="1"/>
          <p:nvPr/>
        </p:nvSpPr>
        <p:spPr>
          <a:xfrm>
            <a:off x="37907" y="2375220"/>
            <a:ext cx="1114408" cy="369332"/>
          </a:xfrm>
          <a:prstGeom prst="rect">
            <a:avLst/>
          </a:prstGeom>
          <a:noFill/>
        </p:spPr>
        <p:txBody>
          <a:bodyPr wrap="none" rtlCol="0">
            <a:spAutoFit/>
          </a:bodyPr>
          <a:lstStyle/>
          <a:p>
            <a:r>
              <a:rPr lang="zh-CN" altLang="en-US" b="1" dirty="0">
                <a:solidFill>
                  <a:srgbClr val="C00000"/>
                </a:solidFill>
              </a:rPr>
              <a:t>普通节点</a:t>
            </a:r>
          </a:p>
        </p:txBody>
      </p:sp>
      <p:sp>
        <p:nvSpPr>
          <p:cNvPr id="3" name="文本框 2">
            <a:extLst>
              <a:ext uri="{FF2B5EF4-FFF2-40B4-BE49-F238E27FC236}">
                <a16:creationId xmlns:a16="http://schemas.microsoft.com/office/drawing/2014/main" id="{AB919744-FBBF-D641-C9DB-B23707D4DD41}"/>
              </a:ext>
            </a:extLst>
          </p:cNvPr>
          <p:cNvSpPr txBox="1"/>
          <p:nvPr/>
        </p:nvSpPr>
        <p:spPr>
          <a:xfrm>
            <a:off x="1361787" y="5216388"/>
            <a:ext cx="2218877" cy="400110"/>
          </a:xfrm>
          <a:prstGeom prst="rect">
            <a:avLst/>
          </a:prstGeom>
          <a:noFill/>
        </p:spPr>
        <p:txBody>
          <a:bodyPr wrap="none" rtlCol="0">
            <a:spAutoFit/>
          </a:bodyPr>
          <a:lstStyle/>
          <a:p>
            <a:r>
              <a:rPr kumimoji="1" lang="zh-CN" altLang="en-US" sz="2000" b="1" dirty="0">
                <a:solidFill>
                  <a:srgbClr val="C00000"/>
                </a:solidFill>
              </a:rPr>
              <a:t>层次化的</a:t>
            </a:r>
            <a:r>
              <a:rPr kumimoji="1" lang="en-US" altLang="zh-CN" sz="2000" b="1" dirty="0">
                <a:solidFill>
                  <a:srgbClr val="C00000"/>
                </a:solidFill>
              </a:rPr>
              <a:t>P2P</a:t>
            </a:r>
            <a:r>
              <a:rPr kumimoji="1" lang="zh-CN" altLang="en-US" sz="2000" b="1" dirty="0">
                <a:solidFill>
                  <a:srgbClr val="C00000"/>
                </a:solidFill>
              </a:rPr>
              <a:t>结构</a:t>
            </a:r>
            <a:endParaRPr kumimoji="1" lang="en-US" altLang="zh-CN" sz="2000" b="1" dirty="0">
              <a:solidFill>
                <a:srgbClr val="C00000"/>
              </a:solidFill>
            </a:endParaRPr>
          </a:p>
        </p:txBody>
      </p:sp>
    </p:spTree>
    <p:extLst>
      <p:ext uri="{BB962C8B-B14F-4D97-AF65-F5344CB8AC3E}">
        <p14:creationId xmlns:p14="http://schemas.microsoft.com/office/powerpoint/2010/main" val="529354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6172200"/>
            <a:ext cx="8229600" cy="0"/>
          </a:xfrm>
          <a:custGeom>
            <a:avLst/>
            <a:gdLst/>
            <a:ahLst/>
            <a:cxnLst/>
            <a:rect l="l" t="t" r="r" b="b"/>
            <a:pathLst>
              <a:path w="8229600">
                <a:moveTo>
                  <a:pt x="0" y="0"/>
                </a:moveTo>
                <a:lnTo>
                  <a:pt x="8229600" y="0"/>
                </a:lnTo>
              </a:path>
            </a:pathLst>
          </a:custGeom>
          <a:ln w="19050">
            <a:solidFill>
              <a:srgbClr val="CC9900"/>
            </a:solidFill>
          </a:ln>
        </p:spPr>
        <p:txBody>
          <a:bodyPr wrap="square" lIns="0" tIns="0" rIns="0" bIns="0" rtlCol="0"/>
          <a:lstStyle/>
          <a:p>
            <a:endParaRPr/>
          </a:p>
        </p:txBody>
      </p:sp>
      <p:sp>
        <p:nvSpPr>
          <p:cNvPr id="3" name="object 3"/>
          <p:cNvSpPr txBox="1">
            <a:spLocks noGrp="1"/>
          </p:cNvSpPr>
          <p:nvPr>
            <p:ph type="title"/>
          </p:nvPr>
        </p:nvSpPr>
        <p:spPr>
          <a:xfrm>
            <a:off x="535940" y="262572"/>
            <a:ext cx="3354070" cy="605790"/>
          </a:xfrm>
          <a:prstGeom prst="rect">
            <a:avLst/>
          </a:prstGeom>
        </p:spPr>
        <p:txBody>
          <a:bodyPr vert="horz" wrap="square" lIns="0" tIns="13335" rIns="0" bIns="0" rtlCol="0">
            <a:spAutoFit/>
          </a:bodyPr>
          <a:lstStyle/>
          <a:p>
            <a:pPr marL="12700">
              <a:lnSpc>
                <a:spcPct val="100000"/>
              </a:lnSpc>
              <a:spcBef>
                <a:spcPts val="105"/>
              </a:spcBef>
            </a:pPr>
            <a:r>
              <a:rPr sz="3800" dirty="0">
                <a:solidFill>
                  <a:srgbClr val="006633"/>
                </a:solidFill>
                <a:latin typeface="宋体" panose="02010600030101010101" pitchFamily="2" charset="-122"/>
                <a:cs typeface="宋体" panose="02010600030101010101" pitchFamily="2" charset="-122"/>
              </a:rPr>
              <a:t>层次</a:t>
            </a:r>
            <a:r>
              <a:rPr sz="3800" spc="-5" dirty="0">
                <a:solidFill>
                  <a:srgbClr val="006633"/>
                </a:solidFill>
                <a:latin typeface="Garamond" panose="02020404030301010803"/>
                <a:cs typeface="Garamond" panose="02020404030301010803"/>
              </a:rPr>
              <a:t>P2P</a:t>
            </a:r>
            <a:r>
              <a:rPr sz="3800" dirty="0">
                <a:solidFill>
                  <a:srgbClr val="006633"/>
                </a:solidFill>
                <a:latin typeface="宋体" panose="02010600030101010101" pitchFamily="2" charset="-122"/>
                <a:cs typeface="宋体" panose="02010600030101010101" pitchFamily="2" charset="-122"/>
              </a:rPr>
              <a:t>网</a:t>
            </a:r>
            <a:r>
              <a:rPr sz="3800" spc="5" dirty="0">
                <a:solidFill>
                  <a:srgbClr val="006633"/>
                </a:solidFill>
                <a:latin typeface="宋体" panose="02010600030101010101" pitchFamily="2" charset="-122"/>
                <a:cs typeface="宋体" panose="02010600030101010101" pitchFamily="2" charset="-122"/>
              </a:rPr>
              <a:t>络</a:t>
            </a:r>
            <a:r>
              <a:rPr sz="3800" spc="-1040" dirty="0">
                <a:solidFill>
                  <a:srgbClr val="006633"/>
                </a:solidFill>
                <a:latin typeface="宋体" panose="02010600030101010101" pitchFamily="2" charset="-122"/>
                <a:cs typeface="宋体" panose="02010600030101010101" pitchFamily="2" charset="-122"/>
              </a:rPr>
              <a:t> </a:t>
            </a:r>
            <a:r>
              <a:rPr sz="3800" dirty="0">
                <a:solidFill>
                  <a:srgbClr val="006633"/>
                </a:solidFill>
                <a:latin typeface="Garamond" panose="02020404030301010803"/>
                <a:cs typeface="Garamond" panose="02020404030301010803"/>
              </a:rPr>
              <a:t>(1)</a:t>
            </a:r>
            <a:endParaRPr sz="3800">
              <a:latin typeface="Garamond" panose="02020404030301010803"/>
              <a:cs typeface="Garamond" panose="02020404030301010803"/>
            </a:endParaRPr>
          </a:p>
        </p:txBody>
      </p:sp>
      <p:sp>
        <p:nvSpPr>
          <p:cNvPr id="4" name="object 4"/>
          <p:cNvSpPr txBox="1"/>
          <p:nvPr/>
        </p:nvSpPr>
        <p:spPr>
          <a:xfrm>
            <a:off x="764540" y="1120140"/>
            <a:ext cx="1892300" cy="482600"/>
          </a:xfrm>
          <a:prstGeom prst="rect">
            <a:avLst/>
          </a:prstGeom>
        </p:spPr>
        <p:txBody>
          <a:bodyPr vert="horz" wrap="square" lIns="0" tIns="12700" rIns="0" bIns="0" rtlCol="0">
            <a:spAutoFit/>
          </a:bodyPr>
          <a:lstStyle/>
          <a:p>
            <a:pPr marL="355600" indent="-342900">
              <a:lnSpc>
                <a:spcPct val="100000"/>
              </a:lnSpc>
              <a:spcBef>
                <a:spcPts val="100"/>
              </a:spcBef>
              <a:buClr>
                <a:srgbClr val="CC9900"/>
              </a:buClr>
              <a:buSzPct val="65000"/>
              <a:buFont typeface="Wingdings" panose="05000000000000000000"/>
              <a:buChar char=""/>
              <a:tabLst>
                <a:tab pos="354965" algn="l"/>
                <a:tab pos="355600" algn="l"/>
              </a:tabLst>
            </a:pPr>
            <a:r>
              <a:rPr sz="3000" dirty="0">
                <a:latin typeface="宋体" panose="02010600030101010101" pitchFamily="2" charset="-122"/>
                <a:cs typeface="宋体" panose="02010600030101010101" pitchFamily="2" charset="-122"/>
              </a:rPr>
              <a:t>索引发布</a:t>
            </a:r>
            <a:endParaRPr sz="3000">
              <a:latin typeface="宋体" panose="02010600030101010101" pitchFamily="2" charset="-122"/>
              <a:cs typeface="宋体" panose="02010600030101010101" pitchFamily="2" charset="-122"/>
            </a:endParaRPr>
          </a:p>
        </p:txBody>
      </p:sp>
      <p:sp>
        <p:nvSpPr>
          <p:cNvPr id="5" name="object 5"/>
          <p:cNvSpPr/>
          <p:nvPr/>
        </p:nvSpPr>
        <p:spPr>
          <a:xfrm>
            <a:off x="1473708" y="2587751"/>
            <a:ext cx="381000" cy="355091"/>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207508" y="4264152"/>
            <a:ext cx="381000" cy="355092"/>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7188707" y="2511551"/>
            <a:ext cx="381000" cy="355091"/>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569707" y="4492752"/>
            <a:ext cx="381000" cy="355092"/>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5512308" y="2816351"/>
            <a:ext cx="762000" cy="711708"/>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7493507" y="4883277"/>
            <a:ext cx="295275" cy="276225"/>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7645907" y="4873752"/>
            <a:ext cx="304800" cy="304800"/>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7798307" y="4873752"/>
            <a:ext cx="304800" cy="304800"/>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5359908" y="3587877"/>
            <a:ext cx="295275" cy="276225"/>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5512308" y="3578352"/>
            <a:ext cx="304800" cy="304800"/>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5664708" y="3578352"/>
            <a:ext cx="304800" cy="304800"/>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5817108" y="3578352"/>
            <a:ext cx="304800" cy="304800"/>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5969508" y="3578352"/>
            <a:ext cx="304800" cy="304800"/>
          </a:xfrm>
          <a:prstGeom prst="rect">
            <a:avLst/>
          </a:prstGeom>
          <a:blipFill>
            <a:blip r:embed="rId4" cstate="print"/>
            <a:stretch>
              <a:fillRect/>
            </a:stretch>
          </a:blipFill>
        </p:spPr>
        <p:txBody>
          <a:bodyPr wrap="square" lIns="0" tIns="0" rIns="0" bIns="0" rtlCol="0"/>
          <a:lstStyle/>
          <a:p>
            <a:endParaRPr/>
          </a:p>
        </p:txBody>
      </p:sp>
      <p:sp>
        <p:nvSpPr>
          <p:cNvPr id="18" name="object 18"/>
          <p:cNvSpPr/>
          <p:nvPr/>
        </p:nvSpPr>
        <p:spPr>
          <a:xfrm>
            <a:off x="6121908" y="3578352"/>
            <a:ext cx="304800" cy="304800"/>
          </a:xfrm>
          <a:prstGeom prst="rect">
            <a:avLst/>
          </a:prstGeom>
          <a:blipFill>
            <a:blip r:embed="rId4" cstate="print"/>
            <a:stretch>
              <a:fillRect/>
            </a:stretch>
          </a:blipFill>
        </p:spPr>
        <p:txBody>
          <a:bodyPr wrap="square" lIns="0" tIns="0" rIns="0" bIns="0" rtlCol="0"/>
          <a:lstStyle/>
          <a:p>
            <a:endParaRPr/>
          </a:p>
        </p:txBody>
      </p:sp>
      <p:sp>
        <p:nvSpPr>
          <p:cNvPr id="19" name="object 19"/>
          <p:cNvSpPr/>
          <p:nvPr/>
        </p:nvSpPr>
        <p:spPr>
          <a:xfrm>
            <a:off x="7188707" y="2902076"/>
            <a:ext cx="295275" cy="276225"/>
          </a:xfrm>
          <a:prstGeom prst="rect">
            <a:avLst/>
          </a:prstGeom>
          <a:blipFill>
            <a:blip r:embed="rId3" cstate="print"/>
            <a:stretch>
              <a:fillRect/>
            </a:stretch>
          </a:blipFill>
        </p:spPr>
        <p:txBody>
          <a:bodyPr wrap="square" lIns="0" tIns="0" rIns="0" bIns="0" rtlCol="0"/>
          <a:lstStyle/>
          <a:p>
            <a:endParaRPr/>
          </a:p>
        </p:txBody>
      </p:sp>
      <p:sp>
        <p:nvSpPr>
          <p:cNvPr id="20" name="object 20"/>
          <p:cNvSpPr/>
          <p:nvPr/>
        </p:nvSpPr>
        <p:spPr>
          <a:xfrm>
            <a:off x="7341107" y="2892551"/>
            <a:ext cx="304800" cy="304800"/>
          </a:xfrm>
          <a:prstGeom prst="rect">
            <a:avLst/>
          </a:prstGeom>
          <a:blipFill>
            <a:blip r:embed="rId4" cstate="print"/>
            <a:stretch>
              <a:fillRect/>
            </a:stretch>
          </a:blipFill>
        </p:spPr>
        <p:txBody>
          <a:bodyPr wrap="square" lIns="0" tIns="0" rIns="0" bIns="0" rtlCol="0"/>
          <a:lstStyle/>
          <a:p>
            <a:endParaRPr/>
          </a:p>
        </p:txBody>
      </p:sp>
      <p:sp>
        <p:nvSpPr>
          <p:cNvPr id="21" name="object 21"/>
          <p:cNvSpPr/>
          <p:nvPr/>
        </p:nvSpPr>
        <p:spPr>
          <a:xfrm>
            <a:off x="1321308" y="2978276"/>
            <a:ext cx="295275" cy="276225"/>
          </a:xfrm>
          <a:prstGeom prst="rect">
            <a:avLst/>
          </a:prstGeom>
          <a:blipFill>
            <a:blip r:embed="rId3" cstate="print"/>
            <a:stretch>
              <a:fillRect/>
            </a:stretch>
          </a:blipFill>
        </p:spPr>
        <p:txBody>
          <a:bodyPr wrap="square" lIns="0" tIns="0" rIns="0" bIns="0" rtlCol="0"/>
          <a:lstStyle/>
          <a:p>
            <a:endParaRPr/>
          </a:p>
        </p:txBody>
      </p:sp>
      <p:sp>
        <p:nvSpPr>
          <p:cNvPr id="22" name="object 22"/>
          <p:cNvSpPr/>
          <p:nvPr/>
        </p:nvSpPr>
        <p:spPr>
          <a:xfrm>
            <a:off x="1473708" y="2968751"/>
            <a:ext cx="304800" cy="304800"/>
          </a:xfrm>
          <a:prstGeom prst="rect">
            <a:avLst/>
          </a:prstGeom>
          <a:blipFill>
            <a:blip r:embed="rId4" cstate="print"/>
            <a:stretch>
              <a:fillRect/>
            </a:stretch>
          </a:blipFill>
        </p:spPr>
        <p:txBody>
          <a:bodyPr wrap="square" lIns="0" tIns="0" rIns="0" bIns="0" rtlCol="0"/>
          <a:lstStyle/>
          <a:p>
            <a:endParaRPr/>
          </a:p>
        </p:txBody>
      </p:sp>
      <p:sp>
        <p:nvSpPr>
          <p:cNvPr id="23" name="object 23"/>
          <p:cNvSpPr/>
          <p:nvPr/>
        </p:nvSpPr>
        <p:spPr>
          <a:xfrm>
            <a:off x="1626107" y="2968751"/>
            <a:ext cx="304800" cy="304800"/>
          </a:xfrm>
          <a:prstGeom prst="rect">
            <a:avLst/>
          </a:prstGeom>
          <a:blipFill>
            <a:blip r:embed="rId4" cstate="print"/>
            <a:stretch>
              <a:fillRect/>
            </a:stretch>
          </a:blipFill>
        </p:spPr>
        <p:txBody>
          <a:bodyPr wrap="square" lIns="0" tIns="0" rIns="0" bIns="0" rtlCol="0"/>
          <a:lstStyle/>
          <a:p>
            <a:endParaRPr/>
          </a:p>
        </p:txBody>
      </p:sp>
      <p:sp>
        <p:nvSpPr>
          <p:cNvPr id="24" name="object 24"/>
          <p:cNvSpPr/>
          <p:nvPr/>
        </p:nvSpPr>
        <p:spPr>
          <a:xfrm>
            <a:off x="2769107" y="4340352"/>
            <a:ext cx="381000" cy="355092"/>
          </a:xfrm>
          <a:prstGeom prst="rect">
            <a:avLst/>
          </a:prstGeom>
          <a:blipFill>
            <a:blip r:embed="rId2" cstate="print"/>
            <a:stretch>
              <a:fillRect/>
            </a:stretch>
          </a:blipFill>
        </p:spPr>
        <p:txBody>
          <a:bodyPr wrap="square" lIns="0" tIns="0" rIns="0" bIns="0" rtlCol="0"/>
          <a:lstStyle/>
          <a:p>
            <a:endParaRPr/>
          </a:p>
        </p:txBody>
      </p:sp>
      <p:sp>
        <p:nvSpPr>
          <p:cNvPr id="25" name="object 25"/>
          <p:cNvSpPr/>
          <p:nvPr/>
        </p:nvSpPr>
        <p:spPr>
          <a:xfrm>
            <a:off x="2921507" y="4730877"/>
            <a:ext cx="295275" cy="276225"/>
          </a:xfrm>
          <a:prstGeom prst="rect">
            <a:avLst/>
          </a:prstGeom>
          <a:blipFill>
            <a:blip r:embed="rId3" cstate="print"/>
            <a:stretch>
              <a:fillRect/>
            </a:stretch>
          </a:blipFill>
        </p:spPr>
        <p:txBody>
          <a:bodyPr wrap="square" lIns="0" tIns="0" rIns="0" bIns="0" rtlCol="0"/>
          <a:lstStyle/>
          <a:p>
            <a:endParaRPr/>
          </a:p>
        </p:txBody>
      </p:sp>
      <p:sp>
        <p:nvSpPr>
          <p:cNvPr id="26" name="object 26"/>
          <p:cNvSpPr/>
          <p:nvPr/>
        </p:nvSpPr>
        <p:spPr>
          <a:xfrm>
            <a:off x="3073907" y="4721352"/>
            <a:ext cx="304799" cy="304800"/>
          </a:xfrm>
          <a:prstGeom prst="rect">
            <a:avLst/>
          </a:prstGeom>
          <a:blipFill>
            <a:blip r:embed="rId4" cstate="print"/>
            <a:stretch>
              <a:fillRect/>
            </a:stretch>
          </a:blipFill>
        </p:spPr>
        <p:txBody>
          <a:bodyPr wrap="square" lIns="0" tIns="0" rIns="0" bIns="0" rtlCol="0"/>
          <a:lstStyle/>
          <a:p>
            <a:endParaRPr/>
          </a:p>
        </p:txBody>
      </p:sp>
      <p:sp>
        <p:nvSpPr>
          <p:cNvPr id="27" name="object 27"/>
          <p:cNvSpPr/>
          <p:nvPr/>
        </p:nvSpPr>
        <p:spPr>
          <a:xfrm>
            <a:off x="5359908" y="4654677"/>
            <a:ext cx="295275" cy="276225"/>
          </a:xfrm>
          <a:prstGeom prst="rect">
            <a:avLst/>
          </a:prstGeom>
          <a:blipFill>
            <a:blip r:embed="rId3" cstate="print"/>
            <a:stretch>
              <a:fillRect/>
            </a:stretch>
          </a:blipFill>
        </p:spPr>
        <p:txBody>
          <a:bodyPr wrap="square" lIns="0" tIns="0" rIns="0" bIns="0" rtlCol="0"/>
          <a:lstStyle/>
          <a:p>
            <a:endParaRPr/>
          </a:p>
        </p:txBody>
      </p:sp>
      <p:sp>
        <p:nvSpPr>
          <p:cNvPr id="28" name="object 28"/>
          <p:cNvSpPr/>
          <p:nvPr/>
        </p:nvSpPr>
        <p:spPr>
          <a:xfrm>
            <a:off x="1778507" y="2968751"/>
            <a:ext cx="304800" cy="304800"/>
          </a:xfrm>
          <a:prstGeom prst="rect">
            <a:avLst/>
          </a:prstGeom>
          <a:blipFill>
            <a:blip r:embed="rId4" cstate="print"/>
            <a:stretch>
              <a:fillRect/>
            </a:stretch>
          </a:blipFill>
        </p:spPr>
        <p:txBody>
          <a:bodyPr wrap="square" lIns="0" tIns="0" rIns="0" bIns="0" rtlCol="0"/>
          <a:lstStyle/>
          <a:p>
            <a:endParaRPr/>
          </a:p>
        </p:txBody>
      </p:sp>
      <p:sp>
        <p:nvSpPr>
          <p:cNvPr id="29" name="object 29"/>
          <p:cNvSpPr/>
          <p:nvPr/>
        </p:nvSpPr>
        <p:spPr>
          <a:xfrm>
            <a:off x="3378708" y="2663951"/>
            <a:ext cx="762000" cy="711708"/>
          </a:xfrm>
          <a:prstGeom prst="rect">
            <a:avLst/>
          </a:prstGeom>
          <a:blipFill>
            <a:blip r:embed="rId2" cstate="print"/>
            <a:stretch>
              <a:fillRect/>
            </a:stretch>
          </a:blipFill>
        </p:spPr>
        <p:txBody>
          <a:bodyPr wrap="square" lIns="0" tIns="0" rIns="0" bIns="0" rtlCol="0"/>
          <a:lstStyle/>
          <a:p>
            <a:endParaRPr/>
          </a:p>
        </p:txBody>
      </p:sp>
      <p:sp>
        <p:nvSpPr>
          <p:cNvPr id="30" name="object 30"/>
          <p:cNvSpPr/>
          <p:nvPr/>
        </p:nvSpPr>
        <p:spPr>
          <a:xfrm>
            <a:off x="3378708" y="3511677"/>
            <a:ext cx="295275" cy="276225"/>
          </a:xfrm>
          <a:prstGeom prst="rect">
            <a:avLst/>
          </a:prstGeom>
          <a:blipFill>
            <a:blip r:embed="rId3" cstate="print"/>
            <a:stretch>
              <a:fillRect/>
            </a:stretch>
          </a:blipFill>
        </p:spPr>
        <p:txBody>
          <a:bodyPr wrap="square" lIns="0" tIns="0" rIns="0" bIns="0" rtlCol="0"/>
          <a:lstStyle/>
          <a:p>
            <a:endParaRPr/>
          </a:p>
        </p:txBody>
      </p:sp>
      <p:sp>
        <p:nvSpPr>
          <p:cNvPr id="31" name="object 31"/>
          <p:cNvSpPr/>
          <p:nvPr/>
        </p:nvSpPr>
        <p:spPr>
          <a:xfrm>
            <a:off x="3531108" y="3502152"/>
            <a:ext cx="304800" cy="304800"/>
          </a:xfrm>
          <a:prstGeom prst="rect">
            <a:avLst/>
          </a:prstGeom>
          <a:blipFill>
            <a:blip r:embed="rId4" cstate="print"/>
            <a:stretch>
              <a:fillRect/>
            </a:stretch>
          </a:blipFill>
        </p:spPr>
        <p:txBody>
          <a:bodyPr wrap="square" lIns="0" tIns="0" rIns="0" bIns="0" rtlCol="0"/>
          <a:lstStyle/>
          <a:p>
            <a:endParaRPr/>
          </a:p>
        </p:txBody>
      </p:sp>
      <p:sp>
        <p:nvSpPr>
          <p:cNvPr id="32" name="object 32"/>
          <p:cNvSpPr/>
          <p:nvPr/>
        </p:nvSpPr>
        <p:spPr>
          <a:xfrm>
            <a:off x="3683508" y="3502152"/>
            <a:ext cx="304800" cy="304800"/>
          </a:xfrm>
          <a:prstGeom prst="rect">
            <a:avLst/>
          </a:prstGeom>
          <a:blipFill>
            <a:blip r:embed="rId4" cstate="print"/>
            <a:stretch>
              <a:fillRect/>
            </a:stretch>
          </a:blipFill>
        </p:spPr>
        <p:txBody>
          <a:bodyPr wrap="square" lIns="0" tIns="0" rIns="0" bIns="0" rtlCol="0"/>
          <a:lstStyle/>
          <a:p>
            <a:endParaRPr/>
          </a:p>
        </p:txBody>
      </p:sp>
      <p:sp>
        <p:nvSpPr>
          <p:cNvPr id="33" name="object 33"/>
          <p:cNvSpPr/>
          <p:nvPr/>
        </p:nvSpPr>
        <p:spPr>
          <a:xfrm>
            <a:off x="3759708" y="1292352"/>
            <a:ext cx="762000" cy="711708"/>
          </a:xfrm>
          <a:prstGeom prst="rect">
            <a:avLst/>
          </a:prstGeom>
          <a:blipFill>
            <a:blip r:embed="rId2" cstate="print"/>
            <a:stretch>
              <a:fillRect/>
            </a:stretch>
          </a:blipFill>
        </p:spPr>
        <p:txBody>
          <a:bodyPr wrap="square" lIns="0" tIns="0" rIns="0" bIns="0" rtlCol="0"/>
          <a:lstStyle/>
          <a:p>
            <a:endParaRPr/>
          </a:p>
        </p:txBody>
      </p:sp>
      <p:sp>
        <p:nvSpPr>
          <p:cNvPr id="34" name="object 34"/>
          <p:cNvSpPr/>
          <p:nvPr/>
        </p:nvSpPr>
        <p:spPr>
          <a:xfrm>
            <a:off x="3759708" y="2140076"/>
            <a:ext cx="295275" cy="276225"/>
          </a:xfrm>
          <a:prstGeom prst="rect">
            <a:avLst/>
          </a:prstGeom>
          <a:blipFill>
            <a:blip r:embed="rId3" cstate="print"/>
            <a:stretch>
              <a:fillRect/>
            </a:stretch>
          </a:blipFill>
        </p:spPr>
        <p:txBody>
          <a:bodyPr wrap="square" lIns="0" tIns="0" rIns="0" bIns="0" rtlCol="0"/>
          <a:lstStyle/>
          <a:p>
            <a:endParaRPr/>
          </a:p>
        </p:txBody>
      </p:sp>
      <p:sp>
        <p:nvSpPr>
          <p:cNvPr id="35" name="object 35"/>
          <p:cNvSpPr/>
          <p:nvPr/>
        </p:nvSpPr>
        <p:spPr>
          <a:xfrm>
            <a:off x="3912108" y="2130551"/>
            <a:ext cx="304800" cy="304800"/>
          </a:xfrm>
          <a:prstGeom prst="rect">
            <a:avLst/>
          </a:prstGeom>
          <a:blipFill>
            <a:blip r:embed="rId4" cstate="print"/>
            <a:stretch>
              <a:fillRect/>
            </a:stretch>
          </a:blipFill>
        </p:spPr>
        <p:txBody>
          <a:bodyPr wrap="square" lIns="0" tIns="0" rIns="0" bIns="0" rtlCol="0"/>
          <a:lstStyle/>
          <a:p>
            <a:endParaRPr/>
          </a:p>
        </p:txBody>
      </p:sp>
      <p:sp>
        <p:nvSpPr>
          <p:cNvPr id="36" name="object 36"/>
          <p:cNvSpPr/>
          <p:nvPr/>
        </p:nvSpPr>
        <p:spPr>
          <a:xfrm>
            <a:off x="4064508" y="2130551"/>
            <a:ext cx="304800" cy="304800"/>
          </a:xfrm>
          <a:prstGeom prst="rect">
            <a:avLst/>
          </a:prstGeom>
          <a:blipFill>
            <a:blip r:embed="rId4" cstate="print"/>
            <a:stretch>
              <a:fillRect/>
            </a:stretch>
          </a:blipFill>
        </p:spPr>
        <p:txBody>
          <a:bodyPr wrap="square" lIns="0" tIns="0" rIns="0" bIns="0" rtlCol="0"/>
          <a:lstStyle/>
          <a:p>
            <a:endParaRPr/>
          </a:p>
        </p:txBody>
      </p:sp>
      <p:sp>
        <p:nvSpPr>
          <p:cNvPr id="37" name="object 37"/>
          <p:cNvSpPr/>
          <p:nvPr/>
        </p:nvSpPr>
        <p:spPr>
          <a:xfrm>
            <a:off x="5436108" y="1292352"/>
            <a:ext cx="762000" cy="711708"/>
          </a:xfrm>
          <a:prstGeom prst="rect">
            <a:avLst/>
          </a:prstGeom>
          <a:blipFill>
            <a:blip r:embed="rId2" cstate="print"/>
            <a:stretch>
              <a:fillRect/>
            </a:stretch>
          </a:blipFill>
        </p:spPr>
        <p:txBody>
          <a:bodyPr wrap="square" lIns="0" tIns="0" rIns="0" bIns="0" rtlCol="0"/>
          <a:lstStyle/>
          <a:p>
            <a:endParaRPr/>
          </a:p>
        </p:txBody>
      </p:sp>
      <p:sp>
        <p:nvSpPr>
          <p:cNvPr id="38" name="object 38"/>
          <p:cNvSpPr/>
          <p:nvPr/>
        </p:nvSpPr>
        <p:spPr>
          <a:xfrm>
            <a:off x="5588508" y="2140076"/>
            <a:ext cx="295275" cy="276225"/>
          </a:xfrm>
          <a:prstGeom prst="rect">
            <a:avLst/>
          </a:prstGeom>
          <a:blipFill>
            <a:blip r:embed="rId3" cstate="print"/>
            <a:stretch>
              <a:fillRect/>
            </a:stretch>
          </a:blipFill>
        </p:spPr>
        <p:txBody>
          <a:bodyPr wrap="square" lIns="0" tIns="0" rIns="0" bIns="0" rtlCol="0"/>
          <a:lstStyle/>
          <a:p>
            <a:endParaRPr/>
          </a:p>
        </p:txBody>
      </p:sp>
      <p:sp>
        <p:nvSpPr>
          <p:cNvPr id="39" name="object 39"/>
          <p:cNvSpPr/>
          <p:nvPr/>
        </p:nvSpPr>
        <p:spPr>
          <a:xfrm>
            <a:off x="5740908" y="2130551"/>
            <a:ext cx="304800" cy="304800"/>
          </a:xfrm>
          <a:prstGeom prst="rect">
            <a:avLst/>
          </a:prstGeom>
          <a:blipFill>
            <a:blip r:embed="rId4" cstate="print"/>
            <a:stretch>
              <a:fillRect/>
            </a:stretch>
          </a:blipFill>
        </p:spPr>
        <p:txBody>
          <a:bodyPr wrap="square" lIns="0" tIns="0" rIns="0" bIns="0" rtlCol="0"/>
          <a:lstStyle/>
          <a:p>
            <a:endParaRPr/>
          </a:p>
        </p:txBody>
      </p:sp>
      <p:sp>
        <p:nvSpPr>
          <p:cNvPr id="40" name="object 40"/>
          <p:cNvSpPr/>
          <p:nvPr/>
        </p:nvSpPr>
        <p:spPr>
          <a:xfrm>
            <a:off x="4521200" y="1749425"/>
            <a:ext cx="914400" cy="0"/>
          </a:xfrm>
          <a:custGeom>
            <a:avLst/>
            <a:gdLst/>
            <a:ahLst/>
            <a:cxnLst/>
            <a:rect l="l" t="t" r="r" b="b"/>
            <a:pathLst>
              <a:path w="914400">
                <a:moveTo>
                  <a:pt x="0" y="0"/>
                </a:moveTo>
                <a:lnTo>
                  <a:pt x="914400" y="0"/>
                </a:lnTo>
              </a:path>
            </a:pathLst>
          </a:custGeom>
          <a:ln w="38100">
            <a:solidFill>
              <a:srgbClr val="6600FF"/>
            </a:solidFill>
          </a:ln>
        </p:spPr>
        <p:txBody>
          <a:bodyPr wrap="square" lIns="0" tIns="0" rIns="0" bIns="0" rtlCol="0"/>
          <a:lstStyle/>
          <a:p>
            <a:endParaRPr/>
          </a:p>
        </p:txBody>
      </p:sp>
      <p:sp>
        <p:nvSpPr>
          <p:cNvPr id="41" name="object 41"/>
          <p:cNvSpPr/>
          <p:nvPr/>
        </p:nvSpPr>
        <p:spPr>
          <a:xfrm>
            <a:off x="5664200" y="2054225"/>
            <a:ext cx="0" cy="762000"/>
          </a:xfrm>
          <a:custGeom>
            <a:avLst/>
            <a:gdLst/>
            <a:ahLst/>
            <a:cxnLst/>
            <a:rect l="l" t="t" r="r" b="b"/>
            <a:pathLst>
              <a:path h="762000">
                <a:moveTo>
                  <a:pt x="0" y="0"/>
                </a:moveTo>
                <a:lnTo>
                  <a:pt x="0" y="762000"/>
                </a:lnTo>
              </a:path>
            </a:pathLst>
          </a:custGeom>
          <a:ln w="38100">
            <a:solidFill>
              <a:srgbClr val="6600FF"/>
            </a:solidFill>
          </a:ln>
        </p:spPr>
        <p:txBody>
          <a:bodyPr wrap="square" lIns="0" tIns="0" rIns="0" bIns="0" rtlCol="0"/>
          <a:lstStyle/>
          <a:p>
            <a:endParaRPr/>
          </a:p>
        </p:txBody>
      </p:sp>
      <p:sp>
        <p:nvSpPr>
          <p:cNvPr id="42" name="object 42"/>
          <p:cNvSpPr/>
          <p:nvPr/>
        </p:nvSpPr>
        <p:spPr>
          <a:xfrm>
            <a:off x="4216400" y="3197225"/>
            <a:ext cx="1295400" cy="0"/>
          </a:xfrm>
          <a:custGeom>
            <a:avLst/>
            <a:gdLst/>
            <a:ahLst/>
            <a:cxnLst/>
            <a:rect l="l" t="t" r="r" b="b"/>
            <a:pathLst>
              <a:path w="1295400">
                <a:moveTo>
                  <a:pt x="0" y="0"/>
                </a:moveTo>
                <a:lnTo>
                  <a:pt x="1295400" y="0"/>
                </a:lnTo>
              </a:path>
            </a:pathLst>
          </a:custGeom>
          <a:ln w="38100">
            <a:solidFill>
              <a:srgbClr val="6600FF"/>
            </a:solidFill>
          </a:ln>
        </p:spPr>
        <p:txBody>
          <a:bodyPr wrap="square" lIns="0" tIns="0" rIns="0" bIns="0" rtlCol="0"/>
          <a:lstStyle/>
          <a:p>
            <a:endParaRPr/>
          </a:p>
        </p:txBody>
      </p:sp>
      <p:sp>
        <p:nvSpPr>
          <p:cNvPr id="43" name="object 43"/>
          <p:cNvSpPr/>
          <p:nvPr/>
        </p:nvSpPr>
        <p:spPr>
          <a:xfrm>
            <a:off x="3817327" y="1972005"/>
            <a:ext cx="264795" cy="697865"/>
          </a:xfrm>
          <a:custGeom>
            <a:avLst/>
            <a:gdLst/>
            <a:ahLst/>
            <a:cxnLst/>
            <a:rect l="l" t="t" r="r" b="b"/>
            <a:pathLst>
              <a:path w="264795" h="697864">
                <a:moveTo>
                  <a:pt x="36144" y="697839"/>
                </a:moveTo>
                <a:lnTo>
                  <a:pt x="0" y="685800"/>
                </a:lnTo>
                <a:lnTo>
                  <a:pt x="228600" y="0"/>
                </a:lnTo>
                <a:lnTo>
                  <a:pt x="264744" y="12039"/>
                </a:lnTo>
                <a:lnTo>
                  <a:pt x="36144" y="697839"/>
                </a:lnTo>
                <a:close/>
              </a:path>
            </a:pathLst>
          </a:custGeom>
          <a:solidFill>
            <a:srgbClr val="6600FF"/>
          </a:solidFill>
        </p:spPr>
        <p:txBody>
          <a:bodyPr wrap="square" lIns="0" tIns="0" rIns="0" bIns="0" rtlCol="0"/>
          <a:lstStyle/>
          <a:p>
            <a:endParaRPr/>
          </a:p>
        </p:txBody>
      </p:sp>
      <p:sp>
        <p:nvSpPr>
          <p:cNvPr id="44" name="object 44"/>
          <p:cNvSpPr/>
          <p:nvPr/>
        </p:nvSpPr>
        <p:spPr>
          <a:xfrm>
            <a:off x="4431525" y="1888350"/>
            <a:ext cx="1094105" cy="1094105"/>
          </a:xfrm>
          <a:custGeom>
            <a:avLst/>
            <a:gdLst/>
            <a:ahLst/>
            <a:cxnLst/>
            <a:rect l="l" t="t" r="r" b="b"/>
            <a:pathLst>
              <a:path w="1094104" h="1094105">
                <a:moveTo>
                  <a:pt x="1066800" y="1093749"/>
                </a:moveTo>
                <a:lnTo>
                  <a:pt x="0" y="26949"/>
                </a:lnTo>
                <a:lnTo>
                  <a:pt x="26949" y="0"/>
                </a:lnTo>
                <a:lnTo>
                  <a:pt x="1093749" y="1066800"/>
                </a:lnTo>
                <a:lnTo>
                  <a:pt x="1066800" y="1093749"/>
                </a:lnTo>
                <a:close/>
              </a:path>
            </a:pathLst>
          </a:custGeom>
          <a:solidFill>
            <a:srgbClr val="6600FF"/>
          </a:solidFill>
        </p:spPr>
        <p:txBody>
          <a:bodyPr wrap="square" lIns="0" tIns="0" rIns="0" bIns="0" rtlCol="0"/>
          <a:lstStyle/>
          <a:p>
            <a:endParaRPr/>
          </a:p>
        </p:txBody>
      </p:sp>
      <p:sp>
        <p:nvSpPr>
          <p:cNvPr id="45" name="object 45"/>
          <p:cNvSpPr/>
          <p:nvPr/>
        </p:nvSpPr>
        <p:spPr>
          <a:xfrm>
            <a:off x="4052849" y="1962581"/>
            <a:ext cx="1394460" cy="1021715"/>
          </a:xfrm>
          <a:custGeom>
            <a:avLst/>
            <a:gdLst/>
            <a:ahLst/>
            <a:cxnLst/>
            <a:rect l="l" t="t" r="r" b="b"/>
            <a:pathLst>
              <a:path w="1394460" h="1021714">
                <a:moveTo>
                  <a:pt x="22301" y="1021486"/>
                </a:moveTo>
                <a:lnTo>
                  <a:pt x="0" y="990600"/>
                </a:lnTo>
                <a:lnTo>
                  <a:pt x="1371600" y="0"/>
                </a:lnTo>
                <a:lnTo>
                  <a:pt x="1393901" y="30886"/>
                </a:lnTo>
                <a:lnTo>
                  <a:pt x="22301" y="1021486"/>
                </a:lnTo>
                <a:close/>
              </a:path>
            </a:pathLst>
          </a:custGeom>
          <a:solidFill>
            <a:srgbClr val="6600FF"/>
          </a:solidFill>
        </p:spPr>
        <p:txBody>
          <a:bodyPr wrap="square" lIns="0" tIns="0" rIns="0" bIns="0" rtlCol="0"/>
          <a:lstStyle/>
          <a:p>
            <a:endParaRPr/>
          </a:p>
        </p:txBody>
      </p:sp>
      <p:sp>
        <p:nvSpPr>
          <p:cNvPr id="46" name="object 46"/>
          <p:cNvSpPr/>
          <p:nvPr/>
        </p:nvSpPr>
        <p:spPr>
          <a:xfrm>
            <a:off x="6186170" y="1962785"/>
            <a:ext cx="937260" cy="716280"/>
          </a:xfrm>
          <a:custGeom>
            <a:avLst/>
            <a:gdLst/>
            <a:ahLst/>
            <a:cxnLst/>
            <a:rect l="l" t="t" r="r" b="b"/>
            <a:pathLst>
              <a:path w="937259" h="716280">
                <a:moveTo>
                  <a:pt x="914400" y="716279"/>
                </a:moveTo>
                <a:lnTo>
                  <a:pt x="0" y="30479"/>
                </a:lnTo>
                <a:lnTo>
                  <a:pt x="22859" y="0"/>
                </a:lnTo>
                <a:lnTo>
                  <a:pt x="937259" y="685800"/>
                </a:lnTo>
                <a:lnTo>
                  <a:pt x="914400" y="716279"/>
                </a:lnTo>
                <a:close/>
              </a:path>
            </a:pathLst>
          </a:custGeom>
          <a:solidFill>
            <a:srgbClr val="996600"/>
          </a:solidFill>
        </p:spPr>
        <p:txBody>
          <a:bodyPr wrap="square" lIns="0" tIns="0" rIns="0" bIns="0" rtlCol="0"/>
          <a:lstStyle/>
          <a:p>
            <a:endParaRPr/>
          </a:p>
        </p:txBody>
      </p:sp>
      <p:sp>
        <p:nvSpPr>
          <p:cNvPr id="47" name="object 47"/>
          <p:cNvSpPr/>
          <p:nvPr/>
        </p:nvSpPr>
        <p:spPr>
          <a:xfrm>
            <a:off x="6655307" y="4721352"/>
            <a:ext cx="381000" cy="355092"/>
          </a:xfrm>
          <a:prstGeom prst="rect">
            <a:avLst/>
          </a:prstGeom>
          <a:blipFill>
            <a:blip r:embed="rId2" cstate="print"/>
            <a:stretch>
              <a:fillRect/>
            </a:stretch>
          </a:blipFill>
        </p:spPr>
        <p:txBody>
          <a:bodyPr wrap="square" lIns="0" tIns="0" rIns="0" bIns="0" rtlCol="0"/>
          <a:lstStyle/>
          <a:p>
            <a:endParaRPr/>
          </a:p>
        </p:txBody>
      </p:sp>
      <p:sp>
        <p:nvSpPr>
          <p:cNvPr id="48" name="object 48"/>
          <p:cNvSpPr/>
          <p:nvPr/>
        </p:nvSpPr>
        <p:spPr>
          <a:xfrm>
            <a:off x="6655307" y="5111877"/>
            <a:ext cx="295275" cy="276225"/>
          </a:xfrm>
          <a:prstGeom prst="rect">
            <a:avLst/>
          </a:prstGeom>
          <a:blipFill>
            <a:blip r:embed="rId3" cstate="print"/>
            <a:stretch>
              <a:fillRect/>
            </a:stretch>
          </a:blipFill>
        </p:spPr>
        <p:txBody>
          <a:bodyPr wrap="square" lIns="0" tIns="0" rIns="0" bIns="0" rtlCol="0"/>
          <a:lstStyle/>
          <a:p>
            <a:endParaRPr/>
          </a:p>
        </p:txBody>
      </p:sp>
      <p:sp>
        <p:nvSpPr>
          <p:cNvPr id="49" name="object 49"/>
          <p:cNvSpPr/>
          <p:nvPr/>
        </p:nvSpPr>
        <p:spPr>
          <a:xfrm>
            <a:off x="6807707" y="5102352"/>
            <a:ext cx="304800" cy="304800"/>
          </a:xfrm>
          <a:prstGeom prst="rect">
            <a:avLst/>
          </a:prstGeom>
          <a:blipFill>
            <a:blip r:embed="rId4" cstate="print"/>
            <a:stretch>
              <a:fillRect/>
            </a:stretch>
          </a:blipFill>
        </p:spPr>
        <p:txBody>
          <a:bodyPr wrap="square" lIns="0" tIns="0" rIns="0" bIns="0" rtlCol="0"/>
          <a:lstStyle/>
          <a:p>
            <a:endParaRPr/>
          </a:p>
        </p:txBody>
      </p:sp>
      <p:sp>
        <p:nvSpPr>
          <p:cNvPr id="50" name="object 50"/>
          <p:cNvSpPr/>
          <p:nvPr/>
        </p:nvSpPr>
        <p:spPr>
          <a:xfrm>
            <a:off x="1778507" y="1749551"/>
            <a:ext cx="381000" cy="355091"/>
          </a:xfrm>
          <a:prstGeom prst="rect">
            <a:avLst/>
          </a:prstGeom>
          <a:blipFill>
            <a:blip r:embed="rId2" cstate="print"/>
            <a:stretch>
              <a:fillRect/>
            </a:stretch>
          </a:blipFill>
        </p:spPr>
        <p:txBody>
          <a:bodyPr wrap="square" lIns="0" tIns="0" rIns="0" bIns="0" rtlCol="0"/>
          <a:lstStyle/>
          <a:p>
            <a:endParaRPr/>
          </a:p>
        </p:txBody>
      </p:sp>
      <p:sp>
        <p:nvSpPr>
          <p:cNvPr id="51" name="object 51"/>
          <p:cNvSpPr/>
          <p:nvPr/>
        </p:nvSpPr>
        <p:spPr>
          <a:xfrm>
            <a:off x="1778507" y="2140076"/>
            <a:ext cx="295275" cy="276225"/>
          </a:xfrm>
          <a:prstGeom prst="rect">
            <a:avLst/>
          </a:prstGeom>
          <a:blipFill>
            <a:blip r:embed="rId3" cstate="print"/>
            <a:stretch>
              <a:fillRect/>
            </a:stretch>
          </a:blipFill>
        </p:spPr>
        <p:txBody>
          <a:bodyPr wrap="square" lIns="0" tIns="0" rIns="0" bIns="0" rtlCol="0"/>
          <a:lstStyle/>
          <a:p>
            <a:endParaRPr/>
          </a:p>
        </p:txBody>
      </p:sp>
      <p:sp>
        <p:nvSpPr>
          <p:cNvPr id="52" name="object 52"/>
          <p:cNvSpPr/>
          <p:nvPr/>
        </p:nvSpPr>
        <p:spPr>
          <a:xfrm>
            <a:off x="1930907" y="2130551"/>
            <a:ext cx="304800" cy="304800"/>
          </a:xfrm>
          <a:prstGeom prst="rect">
            <a:avLst/>
          </a:prstGeom>
          <a:blipFill>
            <a:blip r:embed="rId4" cstate="print"/>
            <a:stretch>
              <a:fillRect/>
            </a:stretch>
          </a:blipFill>
        </p:spPr>
        <p:txBody>
          <a:bodyPr wrap="square" lIns="0" tIns="0" rIns="0" bIns="0" rtlCol="0"/>
          <a:lstStyle/>
          <a:p>
            <a:endParaRPr/>
          </a:p>
        </p:txBody>
      </p:sp>
      <p:sp>
        <p:nvSpPr>
          <p:cNvPr id="53" name="object 53"/>
          <p:cNvSpPr/>
          <p:nvPr/>
        </p:nvSpPr>
        <p:spPr>
          <a:xfrm>
            <a:off x="6185903" y="3486988"/>
            <a:ext cx="1395095" cy="1097280"/>
          </a:xfrm>
          <a:custGeom>
            <a:avLst/>
            <a:gdLst/>
            <a:ahLst/>
            <a:cxnLst/>
            <a:rect l="l" t="t" r="r" b="b"/>
            <a:pathLst>
              <a:path w="1395095" h="1097279">
                <a:moveTo>
                  <a:pt x="1371599" y="1096873"/>
                </a:moveTo>
                <a:lnTo>
                  <a:pt x="0" y="30073"/>
                </a:lnTo>
                <a:lnTo>
                  <a:pt x="23393" y="0"/>
                </a:lnTo>
                <a:lnTo>
                  <a:pt x="1394993" y="1066800"/>
                </a:lnTo>
                <a:lnTo>
                  <a:pt x="1371599" y="1096873"/>
                </a:lnTo>
                <a:close/>
              </a:path>
            </a:pathLst>
          </a:custGeom>
          <a:solidFill>
            <a:srgbClr val="996600"/>
          </a:solidFill>
        </p:spPr>
        <p:txBody>
          <a:bodyPr wrap="square" lIns="0" tIns="0" rIns="0" bIns="0" rtlCol="0"/>
          <a:lstStyle/>
          <a:p>
            <a:endParaRPr/>
          </a:p>
        </p:txBody>
      </p:sp>
      <p:sp>
        <p:nvSpPr>
          <p:cNvPr id="54" name="object 54"/>
          <p:cNvSpPr/>
          <p:nvPr/>
        </p:nvSpPr>
        <p:spPr>
          <a:xfrm>
            <a:off x="5952401" y="3492690"/>
            <a:ext cx="719455" cy="1238250"/>
          </a:xfrm>
          <a:custGeom>
            <a:avLst/>
            <a:gdLst/>
            <a:ahLst/>
            <a:cxnLst/>
            <a:rect l="l" t="t" r="r" b="b"/>
            <a:pathLst>
              <a:path w="719454" h="1238250">
                <a:moveTo>
                  <a:pt x="685800" y="1237869"/>
                </a:moveTo>
                <a:lnTo>
                  <a:pt x="0" y="18669"/>
                </a:lnTo>
                <a:lnTo>
                  <a:pt x="33197" y="0"/>
                </a:lnTo>
                <a:lnTo>
                  <a:pt x="718997" y="1219200"/>
                </a:lnTo>
                <a:lnTo>
                  <a:pt x="685800" y="1237869"/>
                </a:lnTo>
                <a:close/>
              </a:path>
            </a:pathLst>
          </a:custGeom>
          <a:solidFill>
            <a:srgbClr val="996600"/>
          </a:solidFill>
        </p:spPr>
        <p:txBody>
          <a:bodyPr wrap="square" lIns="0" tIns="0" rIns="0" bIns="0" rtlCol="0"/>
          <a:lstStyle/>
          <a:p>
            <a:endParaRPr/>
          </a:p>
        </p:txBody>
      </p:sp>
      <p:sp>
        <p:nvSpPr>
          <p:cNvPr id="55" name="object 55"/>
          <p:cNvSpPr/>
          <p:nvPr/>
        </p:nvSpPr>
        <p:spPr>
          <a:xfrm>
            <a:off x="5417527" y="3496005"/>
            <a:ext cx="264795" cy="697865"/>
          </a:xfrm>
          <a:custGeom>
            <a:avLst/>
            <a:gdLst/>
            <a:ahLst/>
            <a:cxnLst/>
            <a:rect l="l" t="t" r="r" b="b"/>
            <a:pathLst>
              <a:path w="264795" h="697864">
                <a:moveTo>
                  <a:pt x="36144" y="697839"/>
                </a:moveTo>
                <a:lnTo>
                  <a:pt x="0" y="685800"/>
                </a:lnTo>
                <a:lnTo>
                  <a:pt x="228600" y="0"/>
                </a:lnTo>
                <a:lnTo>
                  <a:pt x="264744" y="12039"/>
                </a:lnTo>
                <a:lnTo>
                  <a:pt x="36144" y="697839"/>
                </a:lnTo>
                <a:close/>
              </a:path>
            </a:pathLst>
          </a:custGeom>
          <a:solidFill>
            <a:srgbClr val="996600"/>
          </a:solidFill>
        </p:spPr>
        <p:txBody>
          <a:bodyPr wrap="square" lIns="0" tIns="0" rIns="0" bIns="0" rtlCol="0"/>
          <a:lstStyle/>
          <a:p>
            <a:endParaRPr/>
          </a:p>
        </p:txBody>
      </p:sp>
      <p:sp>
        <p:nvSpPr>
          <p:cNvPr id="56" name="object 56"/>
          <p:cNvSpPr/>
          <p:nvPr/>
        </p:nvSpPr>
        <p:spPr>
          <a:xfrm>
            <a:off x="2980740" y="3340023"/>
            <a:ext cx="566420" cy="934085"/>
          </a:xfrm>
          <a:custGeom>
            <a:avLst/>
            <a:gdLst/>
            <a:ahLst/>
            <a:cxnLst/>
            <a:rect l="l" t="t" r="r" b="b"/>
            <a:pathLst>
              <a:path w="566420" h="934085">
                <a:moveTo>
                  <a:pt x="32918" y="933602"/>
                </a:moveTo>
                <a:lnTo>
                  <a:pt x="0" y="914400"/>
                </a:lnTo>
                <a:lnTo>
                  <a:pt x="533400" y="0"/>
                </a:lnTo>
                <a:lnTo>
                  <a:pt x="566318" y="19202"/>
                </a:lnTo>
                <a:lnTo>
                  <a:pt x="32918" y="933602"/>
                </a:lnTo>
                <a:close/>
              </a:path>
            </a:pathLst>
          </a:custGeom>
          <a:solidFill>
            <a:srgbClr val="996600"/>
          </a:solidFill>
        </p:spPr>
        <p:txBody>
          <a:bodyPr wrap="square" lIns="0" tIns="0" rIns="0" bIns="0" rtlCol="0"/>
          <a:lstStyle/>
          <a:p>
            <a:endParaRPr/>
          </a:p>
        </p:txBody>
      </p:sp>
      <p:sp>
        <p:nvSpPr>
          <p:cNvPr id="57" name="object 57"/>
          <p:cNvSpPr/>
          <p:nvPr/>
        </p:nvSpPr>
        <p:spPr>
          <a:xfrm>
            <a:off x="2157196" y="1806663"/>
            <a:ext cx="1604010" cy="190500"/>
          </a:xfrm>
          <a:custGeom>
            <a:avLst/>
            <a:gdLst/>
            <a:ahLst/>
            <a:cxnLst/>
            <a:rect l="l" t="t" r="r" b="b"/>
            <a:pathLst>
              <a:path w="1604010" h="190500">
                <a:moveTo>
                  <a:pt x="3606" y="190322"/>
                </a:moveTo>
                <a:lnTo>
                  <a:pt x="0" y="152400"/>
                </a:lnTo>
                <a:lnTo>
                  <a:pt x="1600200" y="0"/>
                </a:lnTo>
                <a:lnTo>
                  <a:pt x="1603806" y="37922"/>
                </a:lnTo>
                <a:lnTo>
                  <a:pt x="3606" y="190322"/>
                </a:lnTo>
                <a:close/>
              </a:path>
            </a:pathLst>
          </a:custGeom>
          <a:solidFill>
            <a:srgbClr val="996600"/>
          </a:solidFill>
        </p:spPr>
        <p:txBody>
          <a:bodyPr wrap="square" lIns="0" tIns="0" rIns="0" bIns="0" rtlCol="0"/>
          <a:lstStyle/>
          <a:p>
            <a:endParaRPr/>
          </a:p>
        </p:txBody>
      </p:sp>
      <p:sp>
        <p:nvSpPr>
          <p:cNvPr id="58" name="object 58"/>
          <p:cNvSpPr/>
          <p:nvPr/>
        </p:nvSpPr>
        <p:spPr>
          <a:xfrm>
            <a:off x="1847126" y="1960333"/>
            <a:ext cx="1919605" cy="797560"/>
          </a:xfrm>
          <a:custGeom>
            <a:avLst/>
            <a:gdLst/>
            <a:ahLst/>
            <a:cxnLst/>
            <a:rect l="l" t="t" r="r" b="b"/>
            <a:pathLst>
              <a:path w="1919604" h="797560">
                <a:moveTo>
                  <a:pt x="14147" y="797382"/>
                </a:moveTo>
                <a:lnTo>
                  <a:pt x="0" y="762000"/>
                </a:lnTo>
                <a:lnTo>
                  <a:pt x="1904999" y="0"/>
                </a:lnTo>
                <a:lnTo>
                  <a:pt x="1919147" y="35382"/>
                </a:lnTo>
                <a:lnTo>
                  <a:pt x="14147" y="797382"/>
                </a:lnTo>
                <a:close/>
              </a:path>
            </a:pathLst>
          </a:custGeom>
          <a:solidFill>
            <a:srgbClr val="996600"/>
          </a:solidFill>
        </p:spPr>
        <p:txBody>
          <a:bodyPr wrap="square" lIns="0" tIns="0" rIns="0" bIns="0" rtlCol="0"/>
          <a:lstStyle/>
          <a:p>
            <a:endParaRPr/>
          </a:p>
        </p:txBody>
      </p:sp>
      <p:sp>
        <p:nvSpPr>
          <p:cNvPr id="59" name="object 59"/>
          <p:cNvSpPr/>
          <p:nvPr/>
        </p:nvSpPr>
        <p:spPr>
          <a:xfrm>
            <a:off x="2980740" y="3349625"/>
            <a:ext cx="549910" cy="924560"/>
          </a:xfrm>
          <a:custGeom>
            <a:avLst/>
            <a:gdLst/>
            <a:ahLst/>
            <a:cxnLst/>
            <a:rect l="l" t="t" r="r" b="b"/>
            <a:pathLst>
              <a:path w="549910" h="924560">
                <a:moveTo>
                  <a:pt x="475810" y="89133"/>
                </a:moveTo>
                <a:lnTo>
                  <a:pt x="442899" y="69938"/>
                </a:lnTo>
                <a:lnTo>
                  <a:pt x="549859" y="0"/>
                </a:lnTo>
                <a:lnTo>
                  <a:pt x="545699" y="64452"/>
                </a:lnTo>
                <a:lnTo>
                  <a:pt x="490207" y="64452"/>
                </a:lnTo>
                <a:lnTo>
                  <a:pt x="475810" y="89133"/>
                </a:lnTo>
                <a:close/>
              </a:path>
              <a:path w="549910" h="924560">
                <a:moveTo>
                  <a:pt x="508724" y="108329"/>
                </a:moveTo>
                <a:lnTo>
                  <a:pt x="475810" y="89133"/>
                </a:lnTo>
                <a:lnTo>
                  <a:pt x="490207" y="64452"/>
                </a:lnTo>
                <a:lnTo>
                  <a:pt x="523125" y="83642"/>
                </a:lnTo>
                <a:lnTo>
                  <a:pt x="508724" y="108329"/>
                </a:lnTo>
                <a:close/>
              </a:path>
              <a:path w="549910" h="924560">
                <a:moveTo>
                  <a:pt x="541629" y="127520"/>
                </a:moveTo>
                <a:lnTo>
                  <a:pt x="508724" y="108329"/>
                </a:lnTo>
                <a:lnTo>
                  <a:pt x="523125" y="83642"/>
                </a:lnTo>
                <a:lnTo>
                  <a:pt x="490207" y="64452"/>
                </a:lnTo>
                <a:lnTo>
                  <a:pt x="545699" y="64452"/>
                </a:lnTo>
                <a:lnTo>
                  <a:pt x="541629" y="127520"/>
                </a:lnTo>
                <a:close/>
              </a:path>
              <a:path w="549910" h="924560">
                <a:moveTo>
                  <a:pt x="32918" y="924001"/>
                </a:moveTo>
                <a:lnTo>
                  <a:pt x="0" y="904798"/>
                </a:lnTo>
                <a:lnTo>
                  <a:pt x="475810" y="89133"/>
                </a:lnTo>
                <a:lnTo>
                  <a:pt x="508724" y="108329"/>
                </a:lnTo>
                <a:lnTo>
                  <a:pt x="32918" y="924001"/>
                </a:lnTo>
                <a:close/>
              </a:path>
            </a:pathLst>
          </a:custGeom>
          <a:solidFill>
            <a:srgbClr val="CC3300"/>
          </a:solidFill>
        </p:spPr>
        <p:txBody>
          <a:bodyPr wrap="square" lIns="0" tIns="0" rIns="0" bIns="0" rtlCol="0"/>
          <a:lstStyle/>
          <a:p>
            <a:endParaRPr/>
          </a:p>
        </p:txBody>
      </p:sp>
      <p:sp>
        <p:nvSpPr>
          <p:cNvPr id="60" name="object 60"/>
          <p:cNvSpPr/>
          <p:nvPr/>
        </p:nvSpPr>
        <p:spPr>
          <a:xfrm>
            <a:off x="2906267" y="2356104"/>
            <a:ext cx="2057400" cy="384175"/>
          </a:xfrm>
          <a:custGeom>
            <a:avLst/>
            <a:gdLst/>
            <a:ahLst/>
            <a:cxnLst/>
            <a:rect l="l" t="t" r="r" b="b"/>
            <a:pathLst>
              <a:path w="2057400" h="384175">
                <a:moveTo>
                  <a:pt x="0" y="0"/>
                </a:moveTo>
                <a:lnTo>
                  <a:pt x="2057400" y="0"/>
                </a:lnTo>
                <a:lnTo>
                  <a:pt x="2057400" y="384048"/>
                </a:lnTo>
                <a:lnTo>
                  <a:pt x="0" y="384048"/>
                </a:lnTo>
                <a:lnTo>
                  <a:pt x="0" y="0"/>
                </a:lnTo>
                <a:close/>
              </a:path>
            </a:pathLst>
          </a:custGeom>
          <a:solidFill>
            <a:srgbClr val="CC9900"/>
          </a:solidFill>
        </p:spPr>
        <p:txBody>
          <a:bodyPr wrap="square" lIns="0" tIns="0" rIns="0" bIns="0" rtlCol="0"/>
          <a:lstStyle/>
          <a:p>
            <a:endParaRPr/>
          </a:p>
        </p:txBody>
      </p:sp>
      <p:sp>
        <p:nvSpPr>
          <p:cNvPr id="61" name="object 61"/>
          <p:cNvSpPr/>
          <p:nvPr/>
        </p:nvSpPr>
        <p:spPr>
          <a:xfrm>
            <a:off x="2901950" y="2351087"/>
            <a:ext cx="2066925" cy="393700"/>
          </a:xfrm>
          <a:custGeom>
            <a:avLst/>
            <a:gdLst/>
            <a:ahLst/>
            <a:cxnLst/>
            <a:rect l="l" t="t" r="r" b="b"/>
            <a:pathLst>
              <a:path w="2066925" h="393700">
                <a:moveTo>
                  <a:pt x="2066925" y="393700"/>
                </a:moveTo>
                <a:lnTo>
                  <a:pt x="0" y="393700"/>
                </a:lnTo>
                <a:lnTo>
                  <a:pt x="0" y="0"/>
                </a:lnTo>
                <a:lnTo>
                  <a:pt x="2066925" y="0"/>
                </a:lnTo>
                <a:lnTo>
                  <a:pt x="2066925" y="4762"/>
                </a:lnTo>
                <a:lnTo>
                  <a:pt x="9525" y="4762"/>
                </a:lnTo>
                <a:lnTo>
                  <a:pt x="4762" y="9525"/>
                </a:lnTo>
                <a:lnTo>
                  <a:pt x="9525" y="9525"/>
                </a:lnTo>
                <a:lnTo>
                  <a:pt x="9525" y="384175"/>
                </a:lnTo>
                <a:lnTo>
                  <a:pt x="4762" y="384175"/>
                </a:lnTo>
                <a:lnTo>
                  <a:pt x="9525" y="388937"/>
                </a:lnTo>
                <a:lnTo>
                  <a:pt x="2066925" y="388937"/>
                </a:lnTo>
                <a:lnTo>
                  <a:pt x="2066925" y="393700"/>
                </a:lnTo>
                <a:close/>
              </a:path>
              <a:path w="2066925" h="393700">
                <a:moveTo>
                  <a:pt x="9525" y="9525"/>
                </a:moveTo>
                <a:lnTo>
                  <a:pt x="4762" y="9525"/>
                </a:lnTo>
                <a:lnTo>
                  <a:pt x="9525" y="4762"/>
                </a:lnTo>
                <a:lnTo>
                  <a:pt x="9525" y="9525"/>
                </a:lnTo>
                <a:close/>
              </a:path>
              <a:path w="2066925" h="393700">
                <a:moveTo>
                  <a:pt x="2057400" y="9525"/>
                </a:moveTo>
                <a:lnTo>
                  <a:pt x="9525" y="9525"/>
                </a:lnTo>
                <a:lnTo>
                  <a:pt x="9525" y="4762"/>
                </a:lnTo>
                <a:lnTo>
                  <a:pt x="2057400" y="4762"/>
                </a:lnTo>
                <a:lnTo>
                  <a:pt x="2057400" y="9525"/>
                </a:lnTo>
                <a:close/>
              </a:path>
              <a:path w="2066925" h="393700">
                <a:moveTo>
                  <a:pt x="2057400" y="388937"/>
                </a:moveTo>
                <a:lnTo>
                  <a:pt x="2057400" y="4762"/>
                </a:lnTo>
                <a:lnTo>
                  <a:pt x="2062162" y="9525"/>
                </a:lnTo>
                <a:lnTo>
                  <a:pt x="2066925" y="9525"/>
                </a:lnTo>
                <a:lnTo>
                  <a:pt x="2066925" y="384175"/>
                </a:lnTo>
                <a:lnTo>
                  <a:pt x="2062162" y="384175"/>
                </a:lnTo>
                <a:lnTo>
                  <a:pt x="2057400" y="388937"/>
                </a:lnTo>
                <a:close/>
              </a:path>
              <a:path w="2066925" h="393700">
                <a:moveTo>
                  <a:pt x="2066925" y="9525"/>
                </a:moveTo>
                <a:lnTo>
                  <a:pt x="2062162" y="9525"/>
                </a:lnTo>
                <a:lnTo>
                  <a:pt x="2057400" y="4762"/>
                </a:lnTo>
                <a:lnTo>
                  <a:pt x="2066925" y="4762"/>
                </a:lnTo>
                <a:lnTo>
                  <a:pt x="2066925" y="9525"/>
                </a:lnTo>
                <a:close/>
              </a:path>
              <a:path w="2066925" h="393700">
                <a:moveTo>
                  <a:pt x="9525" y="388937"/>
                </a:moveTo>
                <a:lnTo>
                  <a:pt x="4762" y="384175"/>
                </a:lnTo>
                <a:lnTo>
                  <a:pt x="9525" y="384175"/>
                </a:lnTo>
                <a:lnTo>
                  <a:pt x="9525" y="388937"/>
                </a:lnTo>
                <a:close/>
              </a:path>
              <a:path w="2066925" h="393700">
                <a:moveTo>
                  <a:pt x="2057400" y="388937"/>
                </a:moveTo>
                <a:lnTo>
                  <a:pt x="9525" y="388937"/>
                </a:lnTo>
                <a:lnTo>
                  <a:pt x="9525" y="384175"/>
                </a:lnTo>
                <a:lnTo>
                  <a:pt x="2057400" y="384175"/>
                </a:lnTo>
                <a:lnTo>
                  <a:pt x="2057400" y="388937"/>
                </a:lnTo>
                <a:close/>
              </a:path>
              <a:path w="2066925" h="393700">
                <a:moveTo>
                  <a:pt x="2066925" y="388937"/>
                </a:moveTo>
                <a:lnTo>
                  <a:pt x="2057400" y="388937"/>
                </a:lnTo>
                <a:lnTo>
                  <a:pt x="2062162" y="384175"/>
                </a:lnTo>
                <a:lnTo>
                  <a:pt x="2066925" y="384175"/>
                </a:lnTo>
                <a:lnTo>
                  <a:pt x="2066925" y="388937"/>
                </a:lnTo>
                <a:close/>
              </a:path>
            </a:pathLst>
          </a:custGeom>
          <a:solidFill>
            <a:srgbClr val="000000"/>
          </a:solidFill>
        </p:spPr>
        <p:txBody>
          <a:bodyPr wrap="square" lIns="0" tIns="0" rIns="0" bIns="0" rtlCol="0"/>
          <a:lstStyle/>
          <a:p>
            <a:endParaRPr/>
          </a:p>
        </p:txBody>
      </p:sp>
      <p:sp>
        <p:nvSpPr>
          <p:cNvPr id="62" name="object 62"/>
          <p:cNvSpPr txBox="1"/>
          <p:nvPr/>
        </p:nvSpPr>
        <p:spPr>
          <a:xfrm>
            <a:off x="2906267" y="2379344"/>
            <a:ext cx="2057400" cy="240029"/>
          </a:xfrm>
          <a:prstGeom prst="rect">
            <a:avLst/>
          </a:prstGeom>
        </p:spPr>
        <p:txBody>
          <a:bodyPr vert="horz" wrap="square" lIns="0" tIns="13335" rIns="0" bIns="0" rtlCol="0">
            <a:spAutoFit/>
          </a:bodyPr>
          <a:lstStyle/>
          <a:p>
            <a:pPr marL="91440">
              <a:lnSpc>
                <a:spcPct val="100000"/>
              </a:lnSpc>
              <a:spcBef>
                <a:spcPts val="105"/>
              </a:spcBef>
            </a:pPr>
            <a:r>
              <a:rPr sz="1400" b="1" spc="-5" dirty="0">
                <a:solidFill>
                  <a:srgbClr val="CC3300"/>
                </a:solidFill>
                <a:latin typeface="Arial" panose="020B0604020202020204"/>
                <a:cs typeface="Arial" panose="020B0604020202020204"/>
              </a:rPr>
              <a:t>Insert</a:t>
            </a:r>
            <a:r>
              <a:rPr sz="1400" b="1" spc="-30" dirty="0">
                <a:solidFill>
                  <a:srgbClr val="CC3300"/>
                </a:solidFill>
                <a:latin typeface="Arial" panose="020B0604020202020204"/>
                <a:cs typeface="Arial" panose="020B0604020202020204"/>
              </a:rPr>
              <a:t> </a:t>
            </a:r>
            <a:r>
              <a:rPr sz="1400" b="1" spc="-5" dirty="0">
                <a:solidFill>
                  <a:srgbClr val="CC3300"/>
                </a:solidFill>
                <a:latin typeface="Arial" panose="020B0604020202020204"/>
                <a:cs typeface="Arial" panose="020B0604020202020204"/>
              </a:rPr>
              <a:t>(xyz.mp3,1.2.3.4</a:t>
            </a:r>
            <a:r>
              <a:rPr sz="1400" b="1" spc="-5" dirty="0">
                <a:latin typeface="Arial" panose="020B0604020202020204"/>
                <a:cs typeface="Arial" panose="020B0604020202020204"/>
              </a:rPr>
              <a:t>)</a:t>
            </a:r>
            <a:endParaRPr sz="1400">
              <a:latin typeface="Arial" panose="020B0604020202020204"/>
              <a:cs typeface="Arial" panose="020B0604020202020204"/>
            </a:endParaRPr>
          </a:p>
        </p:txBody>
      </p:sp>
      <p:sp>
        <p:nvSpPr>
          <p:cNvPr id="63" name="object 63"/>
          <p:cNvSpPr txBox="1"/>
          <p:nvPr/>
        </p:nvSpPr>
        <p:spPr>
          <a:xfrm>
            <a:off x="6093777" y="1474787"/>
            <a:ext cx="841375" cy="268605"/>
          </a:xfrm>
          <a:prstGeom prst="rect">
            <a:avLst/>
          </a:prstGeom>
        </p:spPr>
        <p:txBody>
          <a:bodyPr vert="horz" wrap="square" lIns="0" tIns="12065" rIns="0" bIns="0" rtlCol="0">
            <a:spAutoFit/>
          </a:bodyPr>
          <a:lstStyle/>
          <a:p>
            <a:pPr marL="12700">
              <a:lnSpc>
                <a:spcPct val="100000"/>
              </a:lnSpc>
              <a:spcBef>
                <a:spcPts val="95"/>
              </a:spcBef>
            </a:pPr>
            <a:r>
              <a:rPr sz="1600" b="1" dirty="0">
                <a:latin typeface="宋体" panose="02010600030101010101" pitchFamily="2" charset="-122"/>
                <a:cs typeface="宋体" panose="02010600030101010101" pitchFamily="2" charset="-122"/>
              </a:rPr>
              <a:t>超级节</a:t>
            </a:r>
            <a:r>
              <a:rPr sz="1600" b="1" spc="-15" dirty="0">
                <a:latin typeface="宋体" panose="02010600030101010101" pitchFamily="2" charset="-122"/>
                <a:cs typeface="宋体" panose="02010600030101010101" pitchFamily="2" charset="-122"/>
              </a:rPr>
              <a:t>点</a:t>
            </a:r>
            <a:endParaRPr sz="1600">
              <a:latin typeface="宋体" panose="02010600030101010101" pitchFamily="2" charset="-122"/>
              <a:cs typeface="宋体" panose="02010600030101010101" pitchFamily="2" charset="-122"/>
            </a:endParaRPr>
          </a:p>
        </p:txBody>
      </p:sp>
      <p:sp>
        <p:nvSpPr>
          <p:cNvPr id="64" name="object 64"/>
          <p:cNvSpPr/>
          <p:nvPr/>
        </p:nvSpPr>
        <p:spPr>
          <a:xfrm>
            <a:off x="1839467" y="5483352"/>
            <a:ext cx="5943600" cy="609600"/>
          </a:xfrm>
          <a:custGeom>
            <a:avLst/>
            <a:gdLst/>
            <a:ahLst/>
            <a:cxnLst/>
            <a:rect l="l" t="t" r="r" b="b"/>
            <a:pathLst>
              <a:path w="5943600" h="609600">
                <a:moveTo>
                  <a:pt x="0" y="0"/>
                </a:moveTo>
                <a:lnTo>
                  <a:pt x="5943600" y="0"/>
                </a:lnTo>
                <a:lnTo>
                  <a:pt x="5943600" y="609600"/>
                </a:lnTo>
                <a:lnTo>
                  <a:pt x="0" y="609600"/>
                </a:lnTo>
                <a:lnTo>
                  <a:pt x="0" y="0"/>
                </a:lnTo>
                <a:close/>
              </a:path>
            </a:pathLst>
          </a:custGeom>
          <a:solidFill>
            <a:srgbClr val="CC9900"/>
          </a:solidFill>
        </p:spPr>
        <p:txBody>
          <a:bodyPr wrap="square" lIns="0" tIns="0" rIns="0" bIns="0" rtlCol="0"/>
          <a:lstStyle/>
          <a:p>
            <a:endParaRPr/>
          </a:p>
        </p:txBody>
      </p:sp>
      <p:sp>
        <p:nvSpPr>
          <p:cNvPr id="65" name="object 65"/>
          <p:cNvSpPr/>
          <p:nvPr/>
        </p:nvSpPr>
        <p:spPr>
          <a:xfrm>
            <a:off x="1835150" y="5478462"/>
            <a:ext cx="5953125" cy="619125"/>
          </a:xfrm>
          <a:custGeom>
            <a:avLst/>
            <a:gdLst/>
            <a:ahLst/>
            <a:cxnLst/>
            <a:rect l="l" t="t" r="r" b="b"/>
            <a:pathLst>
              <a:path w="5953125" h="619125">
                <a:moveTo>
                  <a:pt x="5953125" y="619125"/>
                </a:moveTo>
                <a:lnTo>
                  <a:pt x="0" y="619125"/>
                </a:lnTo>
                <a:lnTo>
                  <a:pt x="0" y="0"/>
                </a:lnTo>
                <a:lnTo>
                  <a:pt x="5953125" y="0"/>
                </a:lnTo>
                <a:lnTo>
                  <a:pt x="5953125" y="4762"/>
                </a:lnTo>
                <a:lnTo>
                  <a:pt x="9525" y="4762"/>
                </a:lnTo>
                <a:lnTo>
                  <a:pt x="4762" y="9525"/>
                </a:lnTo>
                <a:lnTo>
                  <a:pt x="9525" y="9525"/>
                </a:lnTo>
                <a:lnTo>
                  <a:pt x="9525" y="609600"/>
                </a:lnTo>
                <a:lnTo>
                  <a:pt x="4762" y="609600"/>
                </a:lnTo>
                <a:lnTo>
                  <a:pt x="9525" y="614362"/>
                </a:lnTo>
                <a:lnTo>
                  <a:pt x="5953125" y="614362"/>
                </a:lnTo>
                <a:lnTo>
                  <a:pt x="5953125" y="619125"/>
                </a:lnTo>
                <a:close/>
              </a:path>
              <a:path w="5953125" h="619125">
                <a:moveTo>
                  <a:pt x="9525" y="9525"/>
                </a:moveTo>
                <a:lnTo>
                  <a:pt x="4762" y="9525"/>
                </a:lnTo>
                <a:lnTo>
                  <a:pt x="9525" y="4762"/>
                </a:lnTo>
                <a:lnTo>
                  <a:pt x="9525" y="9525"/>
                </a:lnTo>
                <a:close/>
              </a:path>
              <a:path w="5953125" h="619125">
                <a:moveTo>
                  <a:pt x="5943600" y="9525"/>
                </a:moveTo>
                <a:lnTo>
                  <a:pt x="9525" y="9525"/>
                </a:lnTo>
                <a:lnTo>
                  <a:pt x="9525" y="4762"/>
                </a:lnTo>
                <a:lnTo>
                  <a:pt x="5943600" y="4762"/>
                </a:lnTo>
                <a:lnTo>
                  <a:pt x="5943600" y="9525"/>
                </a:lnTo>
                <a:close/>
              </a:path>
              <a:path w="5953125" h="619125">
                <a:moveTo>
                  <a:pt x="5943600" y="614362"/>
                </a:moveTo>
                <a:lnTo>
                  <a:pt x="5943600" y="4762"/>
                </a:lnTo>
                <a:lnTo>
                  <a:pt x="5948362" y="9525"/>
                </a:lnTo>
                <a:lnTo>
                  <a:pt x="5953125" y="9525"/>
                </a:lnTo>
                <a:lnTo>
                  <a:pt x="5953125" y="609600"/>
                </a:lnTo>
                <a:lnTo>
                  <a:pt x="5948362" y="609600"/>
                </a:lnTo>
                <a:lnTo>
                  <a:pt x="5943600" y="614362"/>
                </a:lnTo>
                <a:close/>
              </a:path>
              <a:path w="5953125" h="619125">
                <a:moveTo>
                  <a:pt x="5953125" y="9525"/>
                </a:moveTo>
                <a:lnTo>
                  <a:pt x="5948362" y="9525"/>
                </a:lnTo>
                <a:lnTo>
                  <a:pt x="5943600" y="4762"/>
                </a:lnTo>
                <a:lnTo>
                  <a:pt x="5953125" y="4762"/>
                </a:lnTo>
                <a:lnTo>
                  <a:pt x="5953125" y="9525"/>
                </a:lnTo>
                <a:close/>
              </a:path>
              <a:path w="5953125" h="619125">
                <a:moveTo>
                  <a:pt x="9525" y="614362"/>
                </a:moveTo>
                <a:lnTo>
                  <a:pt x="4762" y="609600"/>
                </a:lnTo>
                <a:lnTo>
                  <a:pt x="9525" y="609600"/>
                </a:lnTo>
                <a:lnTo>
                  <a:pt x="9525" y="614362"/>
                </a:lnTo>
                <a:close/>
              </a:path>
              <a:path w="5953125" h="619125">
                <a:moveTo>
                  <a:pt x="5943600" y="614362"/>
                </a:moveTo>
                <a:lnTo>
                  <a:pt x="9525" y="614362"/>
                </a:lnTo>
                <a:lnTo>
                  <a:pt x="9525" y="609600"/>
                </a:lnTo>
                <a:lnTo>
                  <a:pt x="5943600" y="609600"/>
                </a:lnTo>
                <a:lnTo>
                  <a:pt x="5943600" y="614362"/>
                </a:lnTo>
                <a:close/>
              </a:path>
              <a:path w="5953125" h="619125">
                <a:moveTo>
                  <a:pt x="5953125" y="614362"/>
                </a:moveTo>
                <a:lnTo>
                  <a:pt x="5943600" y="614362"/>
                </a:lnTo>
                <a:lnTo>
                  <a:pt x="5948362" y="609600"/>
                </a:lnTo>
                <a:lnTo>
                  <a:pt x="5953125" y="609600"/>
                </a:lnTo>
                <a:lnTo>
                  <a:pt x="5953125" y="614362"/>
                </a:lnTo>
                <a:close/>
              </a:path>
            </a:pathLst>
          </a:custGeom>
          <a:solidFill>
            <a:srgbClr val="000000"/>
          </a:solidFill>
        </p:spPr>
        <p:txBody>
          <a:bodyPr wrap="square" lIns="0" tIns="0" rIns="0" bIns="0" rtlCol="0"/>
          <a:lstStyle/>
          <a:p>
            <a:endParaRPr/>
          </a:p>
        </p:txBody>
      </p:sp>
      <p:sp>
        <p:nvSpPr>
          <p:cNvPr id="66" name="object 66"/>
          <p:cNvSpPr txBox="1"/>
          <p:nvPr/>
        </p:nvSpPr>
        <p:spPr>
          <a:xfrm>
            <a:off x="547052" y="3369945"/>
            <a:ext cx="7236459" cy="2555240"/>
          </a:xfrm>
          <a:prstGeom prst="rect">
            <a:avLst/>
          </a:prstGeom>
        </p:spPr>
        <p:txBody>
          <a:bodyPr vert="horz" wrap="square" lIns="0" tIns="12700" rIns="0" bIns="0" rtlCol="0">
            <a:spAutoFit/>
          </a:bodyPr>
          <a:lstStyle/>
          <a:p>
            <a:pPr marL="1821815">
              <a:lnSpc>
                <a:spcPct val="100000"/>
              </a:lnSpc>
              <a:spcBef>
                <a:spcPts val="100"/>
              </a:spcBef>
            </a:pPr>
            <a:r>
              <a:rPr sz="1800" b="1" dirty="0">
                <a:solidFill>
                  <a:srgbClr val="CC3300"/>
                </a:solidFill>
                <a:latin typeface="宋体" panose="02010600030101010101" pitchFamily="2" charset="-122"/>
                <a:cs typeface="宋体" panose="02010600030101010101" pitchFamily="2" charset="-122"/>
              </a:rPr>
              <a:t>发</a:t>
            </a:r>
            <a:r>
              <a:rPr sz="1800" b="1" spc="-10" dirty="0">
                <a:solidFill>
                  <a:srgbClr val="CC3300"/>
                </a:solidFill>
                <a:latin typeface="宋体" panose="02010600030101010101" pitchFamily="2" charset="-122"/>
                <a:cs typeface="宋体" panose="02010600030101010101" pitchFamily="2" charset="-122"/>
              </a:rPr>
              <a:t>布</a:t>
            </a:r>
            <a:endParaRPr sz="1800">
              <a:latin typeface="宋体" panose="02010600030101010101" pitchFamily="2" charset="-122"/>
              <a:cs typeface="宋体" panose="02010600030101010101" pitchFamily="2" charset="-122"/>
            </a:endParaRPr>
          </a:p>
          <a:p>
            <a:pPr marL="1532890" marR="4658360" algn="ctr">
              <a:lnSpc>
                <a:spcPct val="100000"/>
              </a:lnSpc>
              <a:spcBef>
                <a:spcPts val="40"/>
              </a:spcBef>
            </a:pPr>
            <a:r>
              <a:rPr sz="1200" b="1" dirty="0">
                <a:solidFill>
                  <a:srgbClr val="CC3300"/>
                </a:solidFill>
                <a:latin typeface="Arial" panose="020B0604020202020204"/>
                <a:cs typeface="Arial" panose="020B0604020202020204"/>
              </a:rPr>
              <a:t>(</a:t>
            </a:r>
            <a:r>
              <a:rPr sz="1200" b="1" spc="-5" dirty="0">
                <a:solidFill>
                  <a:srgbClr val="CC3300"/>
                </a:solidFill>
                <a:latin typeface="Arial" panose="020B0604020202020204"/>
                <a:cs typeface="Arial" panose="020B0604020202020204"/>
              </a:rPr>
              <a:t>key=xy</a:t>
            </a:r>
            <a:r>
              <a:rPr sz="1200" b="1" dirty="0">
                <a:solidFill>
                  <a:srgbClr val="CC3300"/>
                </a:solidFill>
                <a:latin typeface="Arial" panose="020B0604020202020204"/>
                <a:cs typeface="Arial" panose="020B0604020202020204"/>
              </a:rPr>
              <a:t>z.</a:t>
            </a:r>
            <a:r>
              <a:rPr sz="1200" b="1" spc="-5" dirty="0">
                <a:solidFill>
                  <a:srgbClr val="CC3300"/>
                </a:solidFill>
                <a:latin typeface="Arial" panose="020B0604020202020204"/>
                <a:cs typeface="Arial" panose="020B0604020202020204"/>
              </a:rPr>
              <a:t>m</a:t>
            </a:r>
            <a:r>
              <a:rPr sz="1200" b="1" dirty="0">
                <a:solidFill>
                  <a:srgbClr val="CC3300"/>
                </a:solidFill>
                <a:latin typeface="Arial" panose="020B0604020202020204"/>
                <a:cs typeface="Arial" panose="020B0604020202020204"/>
              </a:rPr>
              <a:t>p</a:t>
            </a:r>
            <a:r>
              <a:rPr sz="1200" b="1" spc="-5" dirty="0">
                <a:solidFill>
                  <a:srgbClr val="CC3300"/>
                </a:solidFill>
                <a:latin typeface="Arial" panose="020B0604020202020204"/>
                <a:cs typeface="Arial" panose="020B0604020202020204"/>
              </a:rPr>
              <a:t>3</a:t>
            </a:r>
            <a:r>
              <a:rPr sz="1200" b="1" dirty="0">
                <a:solidFill>
                  <a:srgbClr val="CC3300"/>
                </a:solidFill>
                <a:latin typeface="Arial" panose="020B0604020202020204"/>
                <a:cs typeface="Arial" panose="020B0604020202020204"/>
              </a:rPr>
              <a:t>,  </a:t>
            </a:r>
            <a:r>
              <a:rPr sz="1200" b="1" spc="-5" dirty="0">
                <a:solidFill>
                  <a:srgbClr val="CC3300"/>
                </a:solidFill>
                <a:latin typeface="Arial" panose="020B0604020202020204"/>
                <a:cs typeface="Arial" panose="020B0604020202020204"/>
              </a:rPr>
              <a:t>vaule=1.2.3.4)</a:t>
            </a:r>
            <a:endParaRPr sz="1200">
              <a:latin typeface="Arial" panose="020B0604020202020204"/>
              <a:cs typeface="Arial" panose="020B0604020202020204"/>
            </a:endParaRPr>
          </a:p>
          <a:p>
            <a:pPr>
              <a:lnSpc>
                <a:spcPct val="100000"/>
              </a:lnSpc>
            </a:pPr>
            <a:endParaRPr sz="1300">
              <a:latin typeface="Times New Roman" panose="02020603050405020304"/>
              <a:cs typeface="Times New Roman" panose="02020603050405020304"/>
            </a:endParaRPr>
          </a:p>
          <a:p>
            <a:pPr>
              <a:lnSpc>
                <a:spcPct val="100000"/>
              </a:lnSpc>
              <a:spcBef>
                <a:spcPts val="25"/>
              </a:spcBef>
            </a:pPr>
            <a:endParaRPr sz="1550">
              <a:latin typeface="Times New Roman" panose="02020603050405020304"/>
              <a:cs typeface="Times New Roman" panose="02020603050405020304"/>
            </a:endParaRPr>
          </a:p>
          <a:p>
            <a:pPr marL="12700">
              <a:lnSpc>
                <a:spcPct val="100000"/>
              </a:lnSpc>
            </a:pPr>
            <a:r>
              <a:rPr sz="1800" b="1" dirty="0">
                <a:solidFill>
                  <a:srgbClr val="FF0000"/>
                </a:solidFill>
                <a:latin typeface="宋体" panose="02010600030101010101" pitchFamily="2" charset="-122"/>
                <a:cs typeface="宋体" panose="02010600030101010101" pitchFamily="2" charset="-122"/>
              </a:rPr>
              <a:t>拥</a:t>
            </a:r>
            <a:r>
              <a:rPr sz="1800" b="1" spc="-10" dirty="0">
                <a:solidFill>
                  <a:srgbClr val="FF0000"/>
                </a:solidFill>
                <a:latin typeface="宋体" panose="02010600030101010101" pitchFamily="2" charset="-122"/>
                <a:cs typeface="宋体" panose="02010600030101010101" pitchFamily="2" charset="-122"/>
              </a:rPr>
              <a:t>有</a:t>
            </a:r>
            <a:r>
              <a:rPr sz="1800" b="1" spc="-405" dirty="0">
                <a:solidFill>
                  <a:srgbClr val="FF0000"/>
                </a:solidFill>
                <a:latin typeface="宋体" panose="02010600030101010101" pitchFamily="2" charset="-122"/>
                <a:cs typeface="宋体" panose="02010600030101010101" pitchFamily="2" charset="-122"/>
              </a:rPr>
              <a:t> </a:t>
            </a:r>
            <a:r>
              <a:rPr sz="1800" b="1" spc="-5" dirty="0">
                <a:solidFill>
                  <a:srgbClr val="FF0000"/>
                </a:solidFill>
                <a:latin typeface="Arial" panose="020B0604020202020204"/>
                <a:cs typeface="Arial" panose="020B0604020202020204"/>
              </a:rPr>
              <a:t>xyz.mp3</a:t>
            </a:r>
            <a:r>
              <a:rPr sz="1800" b="1" dirty="0">
                <a:solidFill>
                  <a:srgbClr val="FF0000"/>
                </a:solidFill>
                <a:latin typeface="宋体" panose="02010600030101010101" pitchFamily="2" charset="-122"/>
                <a:cs typeface="宋体" panose="02010600030101010101" pitchFamily="2" charset="-122"/>
              </a:rPr>
              <a:t>的节</a:t>
            </a:r>
            <a:r>
              <a:rPr sz="1800" b="1" spc="-10" dirty="0">
                <a:solidFill>
                  <a:srgbClr val="FF0000"/>
                </a:solidFill>
                <a:latin typeface="宋体" panose="02010600030101010101" pitchFamily="2" charset="-122"/>
                <a:cs typeface="宋体" panose="02010600030101010101" pitchFamily="2" charset="-122"/>
              </a:rPr>
              <a:t>点</a:t>
            </a:r>
            <a:endParaRPr sz="1800">
              <a:latin typeface="宋体" panose="02010600030101010101" pitchFamily="2" charset="-122"/>
              <a:cs typeface="宋体" panose="02010600030101010101" pitchFamily="2" charset="-122"/>
            </a:endParaRPr>
          </a:p>
          <a:p>
            <a:pPr marR="3186430" algn="ctr">
              <a:lnSpc>
                <a:spcPct val="100000"/>
              </a:lnSpc>
              <a:spcBef>
                <a:spcPts val="1180"/>
              </a:spcBef>
            </a:pPr>
            <a:r>
              <a:rPr sz="1800" b="1" spc="-5" dirty="0">
                <a:latin typeface="Arial" panose="020B0604020202020204"/>
                <a:cs typeface="Arial" panose="020B0604020202020204"/>
              </a:rPr>
              <a:t>1.2.3.4</a:t>
            </a:r>
            <a:endParaRPr sz="1800">
              <a:latin typeface="Arial" panose="020B0604020202020204"/>
              <a:cs typeface="Arial" panose="020B0604020202020204"/>
            </a:endParaRPr>
          </a:p>
          <a:p>
            <a:pPr>
              <a:lnSpc>
                <a:spcPct val="100000"/>
              </a:lnSpc>
            </a:pPr>
            <a:endParaRPr sz="2000">
              <a:latin typeface="Times New Roman" panose="02020603050405020304"/>
              <a:cs typeface="Times New Roman" panose="02020603050405020304"/>
            </a:endParaRPr>
          </a:p>
          <a:p>
            <a:pPr marL="1851025">
              <a:lnSpc>
                <a:spcPct val="100000"/>
              </a:lnSpc>
              <a:spcBef>
                <a:spcPts val="1575"/>
              </a:spcBef>
            </a:pPr>
            <a:r>
              <a:rPr sz="1800" b="1" dirty="0">
                <a:latin typeface="宋体" panose="02010600030101010101" pitchFamily="2" charset="-122"/>
                <a:cs typeface="宋体" panose="02010600030101010101" pitchFamily="2" charset="-122"/>
              </a:rPr>
              <a:t>超级节点上存放有其连接的一般节点的内容索</a:t>
            </a:r>
            <a:r>
              <a:rPr sz="1800" b="1" spc="-10" dirty="0">
                <a:latin typeface="宋体" panose="02010600030101010101" pitchFamily="2" charset="-122"/>
                <a:cs typeface="宋体" panose="02010600030101010101" pitchFamily="2" charset="-122"/>
              </a:rPr>
              <a:t>引</a:t>
            </a:r>
            <a:endParaRPr sz="1800">
              <a:latin typeface="宋体" panose="02010600030101010101" pitchFamily="2" charset="-122"/>
              <a:cs typeface="宋体" panose="02010600030101010101" pitchFamily="2" charset="-122"/>
            </a:endParaRPr>
          </a:p>
        </p:txBody>
      </p:sp>
      <p:sp>
        <p:nvSpPr>
          <p:cNvPr id="67" name="object 67"/>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68" name="object 68"/>
          <p:cNvSpPr txBox="1">
            <a:spLocks noGrp="1"/>
          </p:cNvSpPr>
          <p:nvPr>
            <p:ph type="sldNum" sz="quarter" idx="4294967295"/>
          </p:nvPr>
        </p:nvSpPr>
        <p:spPr>
          <a:prstGeom prst="rect">
            <a:avLst/>
          </a:prstGeom>
        </p:spPr>
        <p:txBody>
          <a:bodyPr vert="horz" wrap="square" lIns="0" tIns="0" rIns="0" bIns="0" rtlCol="0">
            <a:spAutoFit/>
          </a:bodyPr>
          <a:lstStyle/>
          <a:p>
            <a:pPr marL="25400">
              <a:lnSpc>
                <a:spcPts val="1375"/>
              </a:lnSpc>
            </a:pPr>
            <a:fld id="{81D60167-4931-47E6-BA6A-407CBD079E47}" type="slidenum">
              <a:rPr dirty="0"/>
              <a:t>25</a:t>
            </a:fld>
            <a:endParaRPr dirty="0"/>
          </a:p>
        </p:txBody>
      </p:sp>
    </p:spTree>
    <p:extLst>
      <p:ext uri="{BB962C8B-B14F-4D97-AF65-F5344CB8AC3E}">
        <p14:creationId xmlns:p14="http://schemas.microsoft.com/office/powerpoint/2010/main" val="2999776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6172200"/>
            <a:ext cx="8229600" cy="0"/>
          </a:xfrm>
          <a:custGeom>
            <a:avLst/>
            <a:gdLst/>
            <a:ahLst/>
            <a:cxnLst/>
            <a:rect l="l" t="t" r="r" b="b"/>
            <a:pathLst>
              <a:path w="8229600">
                <a:moveTo>
                  <a:pt x="0" y="0"/>
                </a:moveTo>
                <a:lnTo>
                  <a:pt x="8229600" y="0"/>
                </a:lnTo>
              </a:path>
            </a:pathLst>
          </a:custGeom>
          <a:ln w="19050">
            <a:solidFill>
              <a:srgbClr val="CC9900"/>
            </a:solidFill>
          </a:ln>
        </p:spPr>
        <p:txBody>
          <a:bodyPr wrap="square" lIns="0" tIns="0" rIns="0" bIns="0" rtlCol="0"/>
          <a:lstStyle/>
          <a:p>
            <a:endParaRPr/>
          </a:p>
        </p:txBody>
      </p:sp>
      <p:sp>
        <p:nvSpPr>
          <p:cNvPr id="3" name="object 3"/>
          <p:cNvSpPr txBox="1">
            <a:spLocks noGrp="1"/>
          </p:cNvSpPr>
          <p:nvPr>
            <p:ph type="title"/>
          </p:nvPr>
        </p:nvSpPr>
        <p:spPr>
          <a:xfrm>
            <a:off x="535940" y="262572"/>
            <a:ext cx="3354070" cy="605790"/>
          </a:xfrm>
          <a:prstGeom prst="rect">
            <a:avLst/>
          </a:prstGeom>
        </p:spPr>
        <p:txBody>
          <a:bodyPr vert="horz" wrap="square" lIns="0" tIns="13335" rIns="0" bIns="0" rtlCol="0">
            <a:spAutoFit/>
          </a:bodyPr>
          <a:lstStyle/>
          <a:p>
            <a:pPr marL="12700">
              <a:lnSpc>
                <a:spcPct val="100000"/>
              </a:lnSpc>
              <a:spcBef>
                <a:spcPts val="105"/>
              </a:spcBef>
            </a:pPr>
            <a:r>
              <a:rPr sz="3800" dirty="0">
                <a:solidFill>
                  <a:srgbClr val="006633"/>
                </a:solidFill>
                <a:latin typeface="宋体" panose="02010600030101010101" pitchFamily="2" charset="-122"/>
                <a:cs typeface="宋体" panose="02010600030101010101" pitchFamily="2" charset="-122"/>
              </a:rPr>
              <a:t>层次</a:t>
            </a:r>
            <a:r>
              <a:rPr sz="3800" spc="-5" dirty="0">
                <a:solidFill>
                  <a:srgbClr val="006633"/>
                </a:solidFill>
                <a:latin typeface="Garamond" panose="02020404030301010803"/>
                <a:cs typeface="Garamond" panose="02020404030301010803"/>
              </a:rPr>
              <a:t>P2P</a:t>
            </a:r>
            <a:r>
              <a:rPr sz="3800" dirty="0">
                <a:solidFill>
                  <a:srgbClr val="006633"/>
                </a:solidFill>
                <a:latin typeface="宋体" panose="02010600030101010101" pitchFamily="2" charset="-122"/>
                <a:cs typeface="宋体" panose="02010600030101010101" pitchFamily="2" charset="-122"/>
              </a:rPr>
              <a:t>网</a:t>
            </a:r>
            <a:r>
              <a:rPr sz="3800" spc="5" dirty="0">
                <a:solidFill>
                  <a:srgbClr val="006633"/>
                </a:solidFill>
                <a:latin typeface="宋体" panose="02010600030101010101" pitchFamily="2" charset="-122"/>
                <a:cs typeface="宋体" panose="02010600030101010101" pitchFamily="2" charset="-122"/>
              </a:rPr>
              <a:t>络</a:t>
            </a:r>
            <a:r>
              <a:rPr sz="3800" spc="-1040" dirty="0">
                <a:solidFill>
                  <a:srgbClr val="006633"/>
                </a:solidFill>
                <a:latin typeface="宋体" panose="02010600030101010101" pitchFamily="2" charset="-122"/>
                <a:cs typeface="宋体" panose="02010600030101010101" pitchFamily="2" charset="-122"/>
              </a:rPr>
              <a:t> </a:t>
            </a:r>
            <a:r>
              <a:rPr sz="3800" dirty="0">
                <a:solidFill>
                  <a:srgbClr val="006633"/>
                </a:solidFill>
                <a:latin typeface="Garamond" panose="02020404030301010803"/>
                <a:cs typeface="Garamond" panose="02020404030301010803"/>
              </a:rPr>
              <a:t>(2)</a:t>
            </a:r>
            <a:endParaRPr sz="3800">
              <a:latin typeface="Garamond" panose="02020404030301010803"/>
              <a:cs typeface="Garamond" panose="02020404030301010803"/>
            </a:endParaRPr>
          </a:p>
        </p:txBody>
      </p:sp>
      <p:sp>
        <p:nvSpPr>
          <p:cNvPr id="4" name="object 4"/>
          <p:cNvSpPr txBox="1"/>
          <p:nvPr/>
        </p:nvSpPr>
        <p:spPr>
          <a:xfrm>
            <a:off x="547052" y="1314767"/>
            <a:ext cx="1892300" cy="482600"/>
          </a:xfrm>
          <a:prstGeom prst="rect">
            <a:avLst/>
          </a:prstGeom>
        </p:spPr>
        <p:txBody>
          <a:bodyPr vert="horz" wrap="square" lIns="0" tIns="12700" rIns="0" bIns="0" rtlCol="0">
            <a:spAutoFit/>
          </a:bodyPr>
          <a:lstStyle/>
          <a:p>
            <a:pPr marL="355600" indent="-342900">
              <a:lnSpc>
                <a:spcPct val="100000"/>
              </a:lnSpc>
              <a:spcBef>
                <a:spcPts val="100"/>
              </a:spcBef>
              <a:buClr>
                <a:srgbClr val="CC9900"/>
              </a:buClr>
              <a:buSzPct val="65000"/>
              <a:buFont typeface="Wingdings" panose="05000000000000000000"/>
              <a:buChar char=""/>
              <a:tabLst>
                <a:tab pos="354965" algn="l"/>
                <a:tab pos="355600" algn="l"/>
              </a:tabLst>
            </a:pPr>
            <a:r>
              <a:rPr sz="3000" dirty="0">
                <a:latin typeface="宋体" panose="02010600030101010101" pitchFamily="2" charset="-122"/>
                <a:cs typeface="宋体" panose="02010600030101010101" pitchFamily="2" charset="-122"/>
              </a:rPr>
              <a:t>内容定位</a:t>
            </a:r>
            <a:endParaRPr sz="3000">
              <a:latin typeface="宋体" panose="02010600030101010101" pitchFamily="2" charset="-122"/>
              <a:cs typeface="宋体" panose="02010600030101010101" pitchFamily="2" charset="-122"/>
            </a:endParaRPr>
          </a:p>
        </p:txBody>
      </p:sp>
      <p:sp>
        <p:nvSpPr>
          <p:cNvPr id="5" name="object 5"/>
          <p:cNvSpPr/>
          <p:nvPr/>
        </p:nvSpPr>
        <p:spPr>
          <a:xfrm>
            <a:off x="1760220" y="2941320"/>
            <a:ext cx="381000" cy="355091"/>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494020" y="4617720"/>
            <a:ext cx="381000" cy="355092"/>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7475219" y="2865120"/>
            <a:ext cx="381000" cy="355091"/>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856219" y="4846320"/>
            <a:ext cx="381000" cy="355092"/>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5798820" y="3169920"/>
            <a:ext cx="762000" cy="711708"/>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7780019" y="5236845"/>
            <a:ext cx="295275" cy="276225"/>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7932419" y="5227320"/>
            <a:ext cx="304800" cy="304800"/>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8084819" y="5227320"/>
            <a:ext cx="304800" cy="304800"/>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5646420" y="3941445"/>
            <a:ext cx="295275" cy="276225"/>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5798820" y="3931920"/>
            <a:ext cx="304800" cy="304800"/>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5951220" y="3931920"/>
            <a:ext cx="304800" cy="304800"/>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6103620" y="3931920"/>
            <a:ext cx="304800" cy="304800"/>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6256020" y="3931920"/>
            <a:ext cx="304800" cy="304800"/>
          </a:xfrm>
          <a:prstGeom prst="rect">
            <a:avLst/>
          </a:prstGeom>
          <a:blipFill>
            <a:blip r:embed="rId4" cstate="print"/>
            <a:stretch>
              <a:fillRect/>
            </a:stretch>
          </a:blipFill>
        </p:spPr>
        <p:txBody>
          <a:bodyPr wrap="square" lIns="0" tIns="0" rIns="0" bIns="0" rtlCol="0"/>
          <a:lstStyle/>
          <a:p>
            <a:endParaRPr/>
          </a:p>
        </p:txBody>
      </p:sp>
      <p:sp>
        <p:nvSpPr>
          <p:cNvPr id="18" name="object 18"/>
          <p:cNvSpPr/>
          <p:nvPr/>
        </p:nvSpPr>
        <p:spPr>
          <a:xfrm>
            <a:off x="6408420" y="3931920"/>
            <a:ext cx="304800" cy="304800"/>
          </a:xfrm>
          <a:prstGeom prst="rect">
            <a:avLst/>
          </a:prstGeom>
          <a:blipFill>
            <a:blip r:embed="rId4" cstate="print"/>
            <a:stretch>
              <a:fillRect/>
            </a:stretch>
          </a:blipFill>
        </p:spPr>
        <p:txBody>
          <a:bodyPr wrap="square" lIns="0" tIns="0" rIns="0" bIns="0" rtlCol="0"/>
          <a:lstStyle/>
          <a:p>
            <a:endParaRPr/>
          </a:p>
        </p:txBody>
      </p:sp>
      <p:sp>
        <p:nvSpPr>
          <p:cNvPr id="19" name="object 19"/>
          <p:cNvSpPr/>
          <p:nvPr/>
        </p:nvSpPr>
        <p:spPr>
          <a:xfrm>
            <a:off x="7475219" y="3255645"/>
            <a:ext cx="295275" cy="276225"/>
          </a:xfrm>
          <a:prstGeom prst="rect">
            <a:avLst/>
          </a:prstGeom>
          <a:blipFill>
            <a:blip r:embed="rId3" cstate="print"/>
            <a:stretch>
              <a:fillRect/>
            </a:stretch>
          </a:blipFill>
        </p:spPr>
        <p:txBody>
          <a:bodyPr wrap="square" lIns="0" tIns="0" rIns="0" bIns="0" rtlCol="0"/>
          <a:lstStyle/>
          <a:p>
            <a:endParaRPr/>
          </a:p>
        </p:txBody>
      </p:sp>
      <p:sp>
        <p:nvSpPr>
          <p:cNvPr id="20" name="object 20"/>
          <p:cNvSpPr/>
          <p:nvPr/>
        </p:nvSpPr>
        <p:spPr>
          <a:xfrm>
            <a:off x="7627619" y="3246120"/>
            <a:ext cx="304800" cy="304800"/>
          </a:xfrm>
          <a:prstGeom prst="rect">
            <a:avLst/>
          </a:prstGeom>
          <a:blipFill>
            <a:blip r:embed="rId4" cstate="print"/>
            <a:stretch>
              <a:fillRect/>
            </a:stretch>
          </a:blipFill>
        </p:spPr>
        <p:txBody>
          <a:bodyPr wrap="square" lIns="0" tIns="0" rIns="0" bIns="0" rtlCol="0"/>
          <a:lstStyle/>
          <a:p>
            <a:endParaRPr/>
          </a:p>
        </p:txBody>
      </p:sp>
      <p:sp>
        <p:nvSpPr>
          <p:cNvPr id="21" name="object 21"/>
          <p:cNvSpPr/>
          <p:nvPr/>
        </p:nvSpPr>
        <p:spPr>
          <a:xfrm>
            <a:off x="1607819" y="3331845"/>
            <a:ext cx="295275" cy="276225"/>
          </a:xfrm>
          <a:prstGeom prst="rect">
            <a:avLst/>
          </a:prstGeom>
          <a:blipFill>
            <a:blip r:embed="rId3" cstate="print"/>
            <a:stretch>
              <a:fillRect/>
            </a:stretch>
          </a:blipFill>
        </p:spPr>
        <p:txBody>
          <a:bodyPr wrap="square" lIns="0" tIns="0" rIns="0" bIns="0" rtlCol="0"/>
          <a:lstStyle/>
          <a:p>
            <a:endParaRPr/>
          </a:p>
        </p:txBody>
      </p:sp>
      <p:sp>
        <p:nvSpPr>
          <p:cNvPr id="22" name="object 22"/>
          <p:cNvSpPr/>
          <p:nvPr/>
        </p:nvSpPr>
        <p:spPr>
          <a:xfrm>
            <a:off x="1760220" y="3322320"/>
            <a:ext cx="304800" cy="304800"/>
          </a:xfrm>
          <a:prstGeom prst="rect">
            <a:avLst/>
          </a:prstGeom>
          <a:blipFill>
            <a:blip r:embed="rId4" cstate="print"/>
            <a:stretch>
              <a:fillRect/>
            </a:stretch>
          </a:blipFill>
        </p:spPr>
        <p:txBody>
          <a:bodyPr wrap="square" lIns="0" tIns="0" rIns="0" bIns="0" rtlCol="0"/>
          <a:lstStyle/>
          <a:p>
            <a:endParaRPr/>
          </a:p>
        </p:txBody>
      </p:sp>
      <p:sp>
        <p:nvSpPr>
          <p:cNvPr id="23" name="object 23"/>
          <p:cNvSpPr/>
          <p:nvPr/>
        </p:nvSpPr>
        <p:spPr>
          <a:xfrm>
            <a:off x="1912620" y="3322320"/>
            <a:ext cx="304800" cy="304800"/>
          </a:xfrm>
          <a:prstGeom prst="rect">
            <a:avLst/>
          </a:prstGeom>
          <a:blipFill>
            <a:blip r:embed="rId4" cstate="print"/>
            <a:stretch>
              <a:fillRect/>
            </a:stretch>
          </a:blipFill>
        </p:spPr>
        <p:txBody>
          <a:bodyPr wrap="square" lIns="0" tIns="0" rIns="0" bIns="0" rtlCol="0"/>
          <a:lstStyle/>
          <a:p>
            <a:endParaRPr/>
          </a:p>
        </p:txBody>
      </p:sp>
      <p:sp>
        <p:nvSpPr>
          <p:cNvPr id="24" name="object 24"/>
          <p:cNvSpPr/>
          <p:nvPr/>
        </p:nvSpPr>
        <p:spPr>
          <a:xfrm>
            <a:off x="3055620" y="4693920"/>
            <a:ext cx="381000" cy="355092"/>
          </a:xfrm>
          <a:prstGeom prst="rect">
            <a:avLst/>
          </a:prstGeom>
          <a:blipFill>
            <a:blip r:embed="rId2" cstate="print"/>
            <a:stretch>
              <a:fillRect/>
            </a:stretch>
          </a:blipFill>
        </p:spPr>
        <p:txBody>
          <a:bodyPr wrap="square" lIns="0" tIns="0" rIns="0" bIns="0" rtlCol="0"/>
          <a:lstStyle/>
          <a:p>
            <a:endParaRPr/>
          </a:p>
        </p:txBody>
      </p:sp>
      <p:sp>
        <p:nvSpPr>
          <p:cNvPr id="25" name="object 25"/>
          <p:cNvSpPr/>
          <p:nvPr/>
        </p:nvSpPr>
        <p:spPr>
          <a:xfrm>
            <a:off x="3208020" y="5084445"/>
            <a:ext cx="295275" cy="276225"/>
          </a:xfrm>
          <a:prstGeom prst="rect">
            <a:avLst/>
          </a:prstGeom>
          <a:blipFill>
            <a:blip r:embed="rId3" cstate="print"/>
            <a:stretch>
              <a:fillRect/>
            </a:stretch>
          </a:blipFill>
        </p:spPr>
        <p:txBody>
          <a:bodyPr wrap="square" lIns="0" tIns="0" rIns="0" bIns="0" rtlCol="0"/>
          <a:lstStyle/>
          <a:p>
            <a:endParaRPr/>
          </a:p>
        </p:txBody>
      </p:sp>
      <p:sp>
        <p:nvSpPr>
          <p:cNvPr id="26" name="object 26"/>
          <p:cNvSpPr/>
          <p:nvPr/>
        </p:nvSpPr>
        <p:spPr>
          <a:xfrm>
            <a:off x="3360420" y="5074920"/>
            <a:ext cx="304800" cy="304800"/>
          </a:xfrm>
          <a:prstGeom prst="rect">
            <a:avLst/>
          </a:prstGeom>
          <a:blipFill>
            <a:blip r:embed="rId4" cstate="print"/>
            <a:stretch>
              <a:fillRect/>
            </a:stretch>
          </a:blipFill>
        </p:spPr>
        <p:txBody>
          <a:bodyPr wrap="square" lIns="0" tIns="0" rIns="0" bIns="0" rtlCol="0"/>
          <a:lstStyle/>
          <a:p>
            <a:endParaRPr/>
          </a:p>
        </p:txBody>
      </p:sp>
      <p:sp>
        <p:nvSpPr>
          <p:cNvPr id="27" name="object 27"/>
          <p:cNvSpPr/>
          <p:nvPr/>
        </p:nvSpPr>
        <p:spPr>
          <a:xfrm>
            <a:off x="5646420" y="5008245"/>
            <a:ext cx="295275" cy="276225"/>
          </a:xfrm>
          <a:prstGeom prst="rect">
            <a:avLst/>
          </a:prstGeom>
          <a:blipFill>
            <a:blip r:embed="rId3" cstate="print"/>
            <a:stretch>
              <a:fillRect/>
            </a:stretch>
          </a:blipFill>
        </p:spPr>
        <p:txBody>
          <a:bodyPr wrap="square" lIns="0" tIns="0" rIns="0" bIns="0" rtlCol="0"/>
          <a:lstStyle/>
          <a:p>
            <a:endParaRPr/>
          </a:p>
        </p:txBody>
      </p:sp>
      <p:sp>
        <p:nvSpPr>
          <p:cNvPr id="28" name="object 28"/>
          <p:cNvSpPr/>
          <p:nvPr/>
        </p:nvSpPr>
        <p:spPr>
          <a:xfrm>
            <a:off x="2065020" y="3322320"/>
            <a:ext cx="304800" cy="304800"/>
          </a:xfrm>
          <a:prstGeom prst="rect">
            <a:avLst/>
          </a:prstGeom>
          <a:blipFill>
            <a:blip r:embed="rId4" cstate="print"/>
            <a:stretch>
              <a:fillRect/>
            </a:stretch>
          </a:blipFill>
        </p:spPr>
        <p:txBody>
          <a:bodyPr wrap="square" lIns="0" tIns="0" rIns="0" bIns="0" rtlCol="0"/>
          <a:lstStyle/>
          <a:p>
            <a:endParaRPr/>
          </a:p>
        </p:txBody>
      </p:sp>
      <p:sp>
        <p:nvSpPr>
          <p:cNvPr id="29" name="object 29"/>
          <p:cNvSpPr/>
          <p:nvPr/>
        </p:nvSpPr>
        <p:spPr>
          <a:xfrm>
            <a:off x="3665220" y="3017520"/>
            <a:ext cx="762000" cy="711708"/>
          </a:xfrm>
          <a:prstGeom prst="rect">
            <a:avLst/>
          </a:prstGeom>
          <a:blipFill>
            <a:blip r:embed="rId2" cstate="print"/>
            <a:stretch>
              <a:fillRect/>
            </a:stretch>
          </a:blipFill>
        </p:spPr>
        <p:txBody>
          <a:bodyPr wrap="square" lIns="0" tIns="0" rIns="0" bIns="0" rtlCol="0"/>
          <a:lstStyle/>
          <a:p>
            <a:endParaRPr/>
          </a:p>
        </p:txBody>
      </p:sp>
      <p:sp>
        <p:nvSpPr>
          <p:cNvPr id="30" name="object 30"/>
          <p:cNvSpPr/>
          <p:nvPr/>
        </p:nvSpPr>
        <p:spPr>
          <a:xfrm>
            <a:off x="3665220" y="3865245"/>
            <a:ext cx="295275" cy="276225"/>
          </a:xfrm>
          <a:prstGeom prst="rect">
            <a:avLst/>
          </a:prstGeom>
          <a:blipFill>
            <a:blip r:embed="rId3" cstate="print"/>
            <a:stretch>
              <a:fillRect/>
            </a:stretch>
          </a:blipFill>
        </p:spPr>
        <p:txBody>
          <a:bodyPr wrap="square" lIns="0" tIns="0" rIns="0" bIns="0" rtlCol="0"/>
          <a:lstStyle/>
          <a:p>
            <a:endParaRPr/>
          </a:p>
        </p:txBody>
      </p:sp>
      <p:sp>
        <p:nvSpPr>
          <p:cNvPr id="31" name="object 31"/>
          <p:cNvSpPr/>
          <p:nvPr/>
        </p:nvSpPr>
        <p:spPr>
          <a:xfrm>
            <a:off x="3817620" y="3855720"/>
            <a:ext cx="304800" cy="304800"/>
          </a:xfrm>
          <a:prstGeom prst="rect">
            <a:avLst/>
          </a:prstGeom>
          <a:blipFill>
            <a:blip r:embed="rId4" cstate="print"/>
            <a:stretch>
              <a:fillRect/>
            </a:stretch>
          </a:blipFill>
        </p:spPr>
        <p:txBody>
          <a:bodyPr wrap="square" lIns="0" tIns="0" rIns="0" bIns="0" rtlCol="0"/>
          <a:lstStyle/>
          <a:p>
            <a:endParaRPr/>
          </a:p>
        </p:txBody>
      </p:sp>
      <p:sp>
        <p:nvSpPr>
          <p:cNvPr id="32" name="object 32"/>
          <p:cNvSpPr/>
          <p:nvPr/>
        </p:nvSpPr>
        <p:spPr>
          <a:xfrm>
            <a:off x="3970020" y="3855720"/>
            <a:ext cx="304800" cy="304800"/>
          </a:xfrm>
          <a:prstGeom prst="rect">
            <a:avLst/>
          </a:prstGeom>
          <a:blipFill>
            <a:blip r:embed="rId4" cstate="print"/>
            <a:stretch>
              <a:fillRect/>
            </a:stretch>
          </a:blipFill>
        </p:spPr>
        <p:txBody>
          <a:bodyPr wrap="square" lIns="0" tIns="0" rIns="0" bIns="0" rtlCol="0"/>
          <a:lstStyle/>
          <a:p>
            <a:endParaRPr/>
          </a:p>
        </p:txBody>
      </p:sp>
      <p:sp>
        <p:nvSpPr>
          <p:cNvPr id="33" name="object 33"/>
          <p:cNvSpPr/>
          <p:nvPr/>
        </p:nvSpPr>
        <p:spPr>
          <a:xfrm>
            <a:off x="4046220" y="1645920"/>
            <a:ext cx="762000" cy="711708"/>
          </a:xfrm>
          <a:prstGeom prst="rect">
            <a:avLst/>
          </a:prstGeom>
          <a:blipFill>
            <a:blip r:embed="rId2" cstate="print"/>
            <a:stretch>
              <a:fillRect/>
            </a:stretch>
          </a:blipFill>
        </p:spPr>
        <p:txBody>
          <a:bodyPr wrap="square" lIns="0" tIns="0" rIns="0" bIns="0" rtlCol="0"/>
          <a:lstStyle/>
          <a:p>
            <a:endParaRPr/>
          </a:p>
        </p:txBody>
      </p:sp>
      <p:sp>
        <p:nvSpPr>
          <p:cNvPr id="34" name="object 34"/>
          <p:cNvSpPr/>
          <p:nvPr/>
        </p:nvSpPr>
        <p:spPr>
          <a:xfrm>
            <a:off x="4046220" y="2493645"/>
            <a:ext cx="295275" cy="276225"/>
          </a:xfrm>
          <a:prstGeom prst="rect">
            <a:avLst/>
          </a:prstGeom>
          <a:blipFill>
            <a:blip r:embed="rId3" cstate="print"/>
            <a:stretch>
              <a:fillRect/>
            </a:stretch>
          </a:blipFill>
        </p:spPr>
        <p:txBody>
          <a:bodyPr wrap="square" lIns="0" tIns="0" rIns="0" bIns="0" rtlCol="0"/>
          <a:lstStyle/>
          <a:p>
            <a:endParaRPr/>
          </a:p>
        </p:txBody>
      </p:sp>
      <p:sp>
        <p:nvSpPr>
          <p:cNvPr id="35" name="object 35"/>
          <p:cNvSpPr/>
          <p:nvPr/>
        </p:nvSpPr>
        <p:spPr>
          <a:xfrm>
            <a:off x="4198620" y="2484120"/>
            <a:ext cx="304800" cy="304800"/>
          </a:xfrm>
          <a:prstGeom prst="rect">
            <a:avLst/>
          </a:prstGeom>
          <a:blipFill>
            <a:blip r:embed="rId4" cstate="print"/>
            <a:stretch>
              <a:fillRect/>
            </a:stretch>
          </a:blipFill>
        </p:spPr>
        <p:txBody>
          <a:bodyPr wrap="square" lIns="0" tIns="0" rIns="0" bIns="0" rtlCol="0"/>
          <a:lstStyle/>
          <a:p>
            <a:endParaRPr/>
          </a:p>
        </p:txBody>
      </p:sp>
      <p:sp>
        <p:nvSpPr>
          <p:cNvPr id="36" name="object 36"/>
          <p:cNvSpPr/>
          <p:nvPr/>
        </p:nvSpPr>
        <p:spPr>
          <a:xfrm>
            <a:off x="4351020" y="2484120"/>
            <a:ext cx="304800" cy="304800"/>
          </a:xfrm>
          <a:prstGeom prst="rect">
            <a:avLst/>
          </a:prstGeom>
          <a:blipFill>
            <a:blip r:embed="rId4" cstate="print"/>
            <a:stretch>
              <a:fillRect/>
            </a:stretch>
          </a:blipFill>
        </p:spPr>
        <p:txBody>
          <a:bodyPr wrap="square" lIns="0" tIns="0" rIns="0" bIns="0" rtlCol="0"/>
          <a:lstStyle/>
          <a:p>
            <a:endParaRPr/>
          </a:p>
        </p:txBody>
      </p:sp>
      <p:sp>
        <p:nvSpPr>
          <p:cNvPr id="37" name="object 37"/>
          <p:cNvSpPr/>
          <p:nvPr/>
        </p:nvSpPr>
        <p:spPr>
          <a:xfrm>
            <a:off x="5722620" y="1645920"/>
            <a:ext cx="762000" cy="711708"/>
          </a:xfrm>
          <a:prstGeom prst="rect">
            <a:avLst/>
          </a:prstGeom>
          <a:blipFill>
            <a:blip r:embed="rId2" cstate="print"/>
            <a:stretch>
              <a:fillRect/>
            </a:stretch>
          </a:blipFill>
        </p:spPr>
        <p:txBody>
          <a:bodyPr wrap="square" lIns="0" tIns="0" rIns="0" bIns="0" rtlCol="0"/>
          <a:lstStyle/>
          <a:p>
            <a:endParaRPr/>
          </a:p>
        </p:txBody>
      </p:sp>
      <p:sp>
        <p:nvSpPr>
          <p:cNvPr id="38" name="object 38"/>
          <p:cNvSpPr/>
          <p:nvPr/>
        </p:nvSpPr>
        <p:spPr>
          <a:xfrm>
            <a:off x="5875020" y="2493645"/>
            <a:ext cx="295275" cy="276225"/>
          </a:xfrm>
          <a:prstGeom prst="rect">
            <a:avLst/>
          </a:prstGeom>
          <a:blipFill>
            <a:blip r:embed="rId3" cstate="print"/>
            <a:stretch>
              <a:fillRect/>
            </a:stretch>
          </a:blipFill>
        </p:spPr>
        <p:txBody>
          <a:bodyPr wrap="square" lIns="0" tIns="0" rIns="0" bIns="0" rtlCol="0"/>
          <a:lstStyle/>
          <a:p>
            <a:endParaRPr/>
          </a:p>
        </p:txBody>
      </p:sp>
      <p:sp>
        <p:nvSpPr>
          <p:cNvPr id="39" name="object 39"/>
          <p:cNvSpPr/>
          <p:nvPr/>
        </p:nvSpPr>
        <p:spPr>
          <a:xfrm>
            <a:off x="6027420" y="2484120"/>
            <a:ext cx="304800" cy="304800"/>
          </a:xfrm>
          <a:prstGeom prst="rect">
            <a:avLst/>
          </a:prstGeom>
          <a:blipFill>
            <a:blip r:embed="rId4" cstate="print"/>
            <a:stretch>
              <a:fillRect/>
            </a:stretch>
          </a:blipFill>
        </p:spPr>
        <p:txBody>
          <a:bodyPr wrap="square" lIns="0" tIns="0" rIns="0" bIns="0" rtlCol="0"/>
          <a:lstStyle/>
          <a:p>
            <a:endParaRPr/>
          </a:p>
        </p:txBody>
      </p:sp>
      <p:sp>
        <p:nvSpPr>
          <p:cNvPr id="40" name="object 40"/>
          <p:cNvSpPr/>
          <p:nvPr/>
        </p:nvSpPr>
        <p:spPr>
          <a:xfrm>
            <a:off x="4808537" y="2103437"/>
            <a:ext cx="914400" cy="0"/>
          </a:xfrm>
          <a:custGeom>
            <a:avLst/>
            <a:gdLst/>
            <a:ahLst/>
            <a:cxnLst/>
            <a:rect l="l" t="t" r="r" b="b"/>
            <a:pathLst>
              <a:path w="914400">
                <a:moveTo>
                  <a:pt x="0" y="0"/>
                </a:moveTo>
                <a:lnTo>
                  <a:pt x="914400" y="0"/>
                </a:lnTo>
              </a:path>
            </a:pathLst>
          </a:custGeom>
          <a:ln w="38100">
            <a:solidFill>
              <a:srgbClr val="6600FF"/>
            </a:solidFill>
          </a:ln>
        </p:spPr>
        <p:txBody>
          <a:bodyPr wrap="square" lIns="0" tIns="0" rIns="0" bIns="0" rtlCol="0"/>
          <a:lstStyle/>
          <a:p>
            <a:endParaRPr/>
          </a:p>
        </p:txBody>
      </p:sp>
      <p:sp>
        <p:nvSpPr>
          <p:cNvPr id="41" name="object 41"/>
          <p:cNvSpPr/>
          <p:nvPr/>
        </p:nvSpPr>
        <p:spPr>
          <a:xfrm>
            <a:off x="5951537" y="2408237"/>
            <a:ext cx="0" cy="762000"/>
          </a:xfrm>
          <a:custGeom>
            <a:avLst/>
            <a:gdLst/>
            <a:ahLst/>
            <a:cxnLst/>
            <a:rect l="l" t="t" r="r" b="b"/>
            <a:pathLst>
              <a:path h="762000">
                <a:moveTo>
                  <a:pt x="0" y="0"/>
                </a:moveTo>
                <a:lnTo>
                  <a:pt x="0" y="762000"/>
                </a:lnTo>
              </a:path>
            </a:pathLst>
          </a:custGeom>
          <a:ln w="38100">
            <a:solidFill>
              <a:srgbClr val="6600FF"/>
            </a:solidFill>
          </a:ln>
        </p:spPr>
        <p:txBody>
          <a:bodyPr wrap="square" lIns="0" tIns="0" rIns="0" bIns="0" rtlCol="0"/>
          <a:lstStyle/>
          <a:p>
            <a:endParaRPr/>
          </a:p>
        </p:txBody>
      </p:sp>
      <p:sp>
        <p:nvSpPr>
          <p:cNvPr id="42" name="object 42"/>
          <p:cNvSpPr/>
          <p:nvPr/>
        </p:nvSpPr>
        <p:spPr>
          <a:xfrm>
            <a:off x="4503737" y="3551237"/>
            <a:ext cx="1295400" cy="0"/>
          </a:xfrm>
          <a:custGeom>
            <a:avLst/>
            <a:gdLst/>
            <a:ahLst/>
            <a:cxnLst/>
            <a:rect l="l" t="t" r="r" b="b"/>
            <a:pathLst>
              <a:path w="1295400">
                <a:moveTo>
                  <a:pt x="0" y="0"/>
                </a:moveTo>
                <a:lnTo>
                  <a:pt x="1295400" y="0"/>
                </a:lnTo>
              </a:path>
            </a:pathLst>
          </a:custGeom>
          <a:ln w="38100">
            <a:solidFill>
              <a:srgbClr val="6600FF"/>
            </a:solidFill>
          </a:ln>
        </p:spPr>
        <p:txBody>
          <a:bodyPr wrap="square" lIns="0" tIns="0" rIns="0" bIns="0" rtlCol="0"/>
          <a:lstStyle/>
          <a:p>
            <a:endParaRPr/>
          </a:p>
        </p:txBody>
      </p:sp>
      <p:sp>
        <p:nvSpPr>
          <p:cNvPr id="43" name="object 43"/>
          <p:cNvSpPr/>
          <p:nvPr/>
        </p:nvSpPr>
        <p:spPr>
          <a:xfrm>
            <a:off x="4104665" y="2326017"/>
            <a:ext cx="264795" cy="697865"/>
          </a:xfrm>
          <a:custGeom>
            <a:avLst/>
            <a:gdLst/>
            <a:ahLst/>
            <a:cxnLst/>
            <a:rect l="l" t="t" r="r" b="b"/>
            <a:pathLst>
              <a:path w="264795" h="697864">
                <a:moveTo>
                  <a:pt x="36144" y="697839"/>
                </a:moveTo>
                <a:lnTo>
                  <a:pt x="0" y="685800"/>
                </a:lnTo>
                <a:lnTo>
                  <a:pt x="228600" y="0"/>
                </a:lnTo>
                <a:lnTo>
                  <a:pt x="264744" y="12039"/>
                </a:lnTo>
                <a:lnTo>
                  <a:pt x="36144" y="697839"/>
                </a:lnTo>
                <a:close/>
              </a:path>
            </a:pathLst>
          </a:custGeom>
          <a:solidFill>
            <a:srgbClr val="6600FF"/>
          </a:solidFill>
        </p:spPr>
        <p:txBody>
          <a:bodyPr wrap="square" lIns="0" tIns="0" rIns="0" bIns="0" rtlCol="0"/>
          <a:lstStyle/>
          <a:p>
            <a:endParaRPr/>
          </a:p>
        </p:txBody>
      </p:sp>
      <p:sp>
        <p:nvSpPr>
          <p:cNvPr id="44" name="object 44"/>
          <p:cNvSpPr/>
          <p:nvPr/>
        </p:nvSpPr>
        <p:spPr>
          <a:xfrm>
            <a:off x="4718862" y="2242362"/>
            <a:ext cx="1094105" cy="1094105"/>
          </a:xfrm>
          <a:custGeom>
            <a:avLst/>
            <a:gdLst/>
            <a:ahLst/>
            <a:cxnLst/>
            <a:rect l="l" t="t" r="r" b="b"/>
            <a:pathLst>
              <a:path w="1094104" h="1094104">
                <a:moveTo>
                  <a:pt x="1066800" y="1093749"/>
                </a:moveTo>
                <a:lnTo>
                  <a:pt x="0" y="26949"/>
                </a:lnTo>
                <a:lnTo>
                  <a:pt x="26949" y="0"/>
                </a:lnTo>
                <a:lnTo>
                  <a:pt x="1093749" y="1066800"/>
                </a:lnTo>
                <a:lnTo>
                  <a:pt x="1066800" y="1093749"/>
                </a:lnTo>
                <a:close/>
              </a:path>
            </a:pathLst>
          </a:custGeom>
          <a:solidFill>
            <a:srgbClr val="6600FF"/>
          </a:solidFill>
        </p:spPr>
        <p:txBody>
          <a:bodyPr wrap="square" lIns="0" tIns="0" rIns="0" bIns="0" rtlCol="0"/>
          <a:lstStyle/>
          <a:p>
            <a:endParaRPr/>
          </a:p>
        </p:txBody>
      </p:sp>
      <p:sp>
        <p:nvSpPr>
          <p:cNvPr id="45" name="object 45"/>
          <p:cNvSpPr/>
          <p:nvPr/>
        </p:nvSpPr>
        <p:spPr>
          <a:xfrm>
            <a:off x="4340187" y="2316594"/>
            <a:ext cx="1394460" cy="1021715"/>
          </a:xfrm>
          <a:custGeom>
            <a:avLst/>
            <a:gdLst/>
            <a:ahLst/>
            <a:cxnLst/>
            <a:rect l="l" t="t" r="r" b="b"/>
            <a:pathLst>
              <a:path w="1394460" h="1021714">
                <a:moveTo>
                  <a:pt x="22301" y="1021486"/>
                </a:moveTo>
                <a:lnTo>
                  <a:pt x="0" y="990600"/>
                </a:lnTo>
                <a:lnTo>
                  <a:pt x="1371600" y="0"/>
                </a:lnTo>
                <a:lnTo>
                  <a:pt x="1393901" y="30886"/>
                </a:lnTo>
                <a:lnTo>
                  <a:pt x="22301" y="1021486"/>
                </a:lnTo>
                <a:close/>
              </a:path>
            </a:pathLst>
          </a:custGeom>
          <a:solidFill>
            <a:srgbClr val="6600FF"/>
          </a:solidFill>
        </p:spPr>
        <p:txBody>
          <a:bodyPr wrap="square" lIns="0" tIns="0" rIns="0" bIns="0" rtlCol="0"/>
          <a:lstStyle/>
          <a:p>
            <a:endParaRPr/>
          </a:p>
        </p:txBody>
      </p:sp>
      <p:sp>
        <p:nvSpPr>
          <p:cNvPr id="46" name="object 46"/>
          <p:cNvSpPr/>
          <p:nvPr/>
        </p:nvSpPr>
        <p:spPr>
          <a:xfrm>
            <a:off x="6473507" y="2316797"/>
            <a:ext cx="937260" cy="716280"/>
          </a:xfrm>
          <a:custGeom>
            <a:avLst/>
            <a:gdLst/>
            <a:ahLst/>
            <a:cxnLst/>
            <a:rect l="l" t="t" r="r" b="b"/>
            <a:pathLst>
              <a:path w="937259" h="716280">
                <a:moveTo>
                  <a:pt x="914400" y="716279"/>
                </a:moveTo>
                <a:lnTo>
                  <a:pt x="0" y="30479"/>
                </a:lnTo>
                <a:lnTo>
                  <a:pt x="22859" y="0"/>
                </a:lnTo>
                <a:lnTo>
                  <a:pt x="937259" y="685800"/>
                </a:lnTo>
                <a:lnTo>
                  <a:pt x="914400" y="716279"/>
                </a:lnTo>
                <a:close/>
              </a:path>
            </a:pathLst>
          </a:custGeom>
          <a:solidFill>
            <a:srgbClr val="996600"/>
          </a:solidFill>
        </p:spPr>
        <p:txBody>
          <a:bodyPr wrap="square" lIns="0" tIns="0" rIns="0" bIns="0" rtlCol="0"/>
          <a:lstStyle/>
          <a:p>
            <a:endParaRPr/>
          </a:p>
        </p:txBody>
      </p:sp>
      <p:sp>
        <p:nvSpPr>
          <p:cNvPr id="47" name="object 47"/>
          <p:cNvSpPr/>
          <p:nvPr/>
        </p:nvSpPr>
        <p:spPr>
          <a:xfrm>
            <a:off x="6941819" y="5074920"/>
            <a:ext cx="381000" cy="355092"/>
          </a:xfrm>
          <a:prstGeom prst="rect">
            <a:avLst/>
          </a:prstGeom>
          <a:blipFill>
            <a:blip r:embed="rId2" cstate="print"/>
            <a:stretch>
              <a:fillRect/>
            </a:stretch>
          </a:blipFill>
        </p:spPr>
        <p:txBody>
          <a:bodyPr wrap="square" lIns="0" tIns="0" rIns="0" bIns="0" rtlCol="0"/>
          <a:lstStyle/>
          <a:p>
            <a:endParaRPr/>
          </a:p>
        </p:txBody>
      </p:sp>
      <p:sp>
        <p:nvSpPr>
          <p:cNvPr id="48" name="object 48"/>
          <p:cNvSpPr/>
          <p:nvPr/>
        </p:nvSpPr>
        <p:spPr>
          <a:xfrm>
            <a:off x="6941819" y="5465445"/>
            <a:ext cx="295275" cy="276225"/>
          </a:xfrm>
          <a:prstGeom prst="rect">
            <a:avLst/>
          </a:prstGeom>
          <a:blipFill>
            <a:blip r:embed="rId3" cstate="print"/>
            <a:stretch>
              <a:fillRect/>
            </a:stretch>
          </a:blipFill>
        </p:spPr>
        <p:txBody>
          <a:bodyPr wrap="square" lIns="0" tIns="0" rIns="0" bIns="0" rtlCol="0"/>
          <a:lstStyle/>
          <a:p>
            <a:endParaRPr/>
          </a:p>
        </p:txBody>
      </p:sp>
      <p:sp>
        <p:nvSpPr>
          <p:cNvPr id="49" name="object 49"/>
          <p:cNvSpPr/>
          <p:nvPr/>
        </p:nvSpPr>
        <p:spPr>
          <a:xfrm>
            <a:off x="7094219" y="5455920"/>
            <a:ext cx="304800" cy="304800"/>
          </a:xfrm>
          <a:prstGeom prst="rect">
            <a:avLst/>
          </a:prstGeom>
          <a:blipFill>
            <a:blip r:embed="rId4" cstate="print"/>
            <a:stretch>
              <a:fillRect/>
            </a:stretch>
          </a:blipFill>
        </p:spPr>
        <p:txBody>
          <a:bodyPr wrap="square" lIns="0" tIns="0" rIns="0" bIns="0" rtlCol="0"/>
          <a:lstStyle/>
          <a:p>
            <a:endParaRPr/>
          </a:p>
        </p:txBody>
      </p:sp>
      <p:sp>
        <p:nvSpPr>
          <p:cNvPr id="50" name="object 50"/>
          <p:cNvSpPr/>
          <p:nvPr/>
        </p:nvSpPr>
        <p:spPr>
          <a:xfrm>
            <a:off x="2065020" y="2103120"/>
            <a:ext cx="381000" cy="355091"/>
          </a:xfrm>
          <a:prstGeom prst="rect">
            <a:avLst/>
          </a:prstGeom>
          <a:blipFill>
            <a:blip r:embed="rId2" cstate="print"/>
            <a:stretch>
              <a:fillRect/>
            </a:stretch>
          </a:blipFill>
        </p:spPr>
        <p:txBody>
          <a:bodyPr wrap="square" lIns="0" tIns="0" rIns="0" bIns="0" rtlCol="0"/>
          <a:lstStyle/>
          <a:p>
            <a:endParaRPr/>
          </a:p>
        </p:txBody>
      </p:sp>
      <p:sp>
        <p:nvSpPr>
          <p:cNvPr id="51" name="object 51"/>
          <p:cNvSpPr/>
          <p:nvPr/>
        </p:nvSpPr>
        <p:spPr>
          <a:xfrm>
            <a:off x="2065020" y="2493645"/>
            <a:ext cx="295275" cy="276225"/>
          </a:xfrm>
          <a:prstGeom prst="rect">
            <a:avLst/>
          </a:prstGeom>
          <a:blipFill>
            <a:blip r:embed="rId3" cstate="print"/>
            <a:stretch>
              <a:fillRect/>
            </a:stretch>
          </a:blipFill>
        </p:spPr>
        <p:txBody>
          <a:bodyPr wrap="square" lIns="0" tIns="0" rIns="0" bIns="0" rtlCol="0"/>
          <a:lstStyle/>
          <a:p>
            <a:endParaRPr/>
          </a:p>
        </p:txBody>
      </p:sp>
      <p:sp>
        <p:nvSpPr>
          <p:cNvPr id="52" name="object 52"/>
          <p:cNvSpPr/>
          <p:nvPr/>
        </p:nvSpPr>
        <p:spPr>
          <a:xfrm>
            <a:off x="2217420" y="2484120"/>
            <a:ext cx="304800" cy="304800"/>
          </a:xfrm>
          <a:prstGeom prst="rect">
            <a:avLst/>
          </a:prstGeom>
          <a:blipFill>
            <a:blip r:embed="rId4" cstate="print"/>
            <a:stretch>
              <a:fillRect/>
            </a:stretch>
          </a:blipFill>
        </p:spPr>
        <p:txBody>
          <a:bodyPr wrap="square" lIns="0" tIns="0" rIns="0" bIns="0" rtlCol="0"/>
          <a:lstStyle/>
          <a:p>
            <a:endParaRPr/>
          </a:p>
        </p:txBody>
      </p:sp>
      <p:sp>
        <p:nvSpPr>
          <p:cNvPr id="53" name="object 53"/>
          <p:cNvSpPr/>
          <p:nvPr/>
        </p:nvSpPr>
        <p:spPr>
          <a:xfrm>
            <a:off x="6473240" y="3841000"/>
            <a:ext cx="1395095" cy="1097280"/>
          </a:xfrm>
          <a:custGeom>
            <a:avLst/>
            <a:gdLst/>
            <a:ahLst/>
            <a:cxnLst/>
            <a:rect l="l" t="t" r="r" b="b"/>
            <a:pathLst>
              <a:path w="1395095" h="1097279">
                <a:moveTo>
                  <a:pt x="1371599" y="1096873"/>
                </a:moveTo>
                <a:lnTo>
                  <a:pt x="0" y="30073"/>
                </a:lnTo>
                <a:lnTo>
                  <a:pt x="23393" y="0"/>
                </a:lnTo>
                <a:lnTo>
                  <a:pt x="1394993" y="1066800"/>
                </a:lnTo>
                <a:lnTo>
                  <a:pt x="1371599" y="1096873"/>
                </a:lnTo>
                <a:close/>
              </a:path>
            </a:pathLst>
          </a:custGeom>
          <a:solidFill>
            <a:srgbClr val="996600"/>
          </a:solidFill>
        </p:spPr>
        <p:txBody>
          <a:bodyPr wrap="square" lIns="0" tIns="0" rIns="0" bIns="0" rtlCol="0"/>
          <a:lstStyle/>
          <a:p>
            <a:endParaRPr/>
          </a:p>
        </p:txBody>
      </p:sp>
      <p:sp>
        <p:nvSpPr>
          <p:cNvPr id="54" name="object 54"/>
          <p:cNvSpPr/>
          <p:nvPr/>
        </p:nvSpPr>
        <p:spPr>
          <a:xfrm>
            <a:off x="6239738" y="3846703"/>
            <a:ext cx="719455" cy="1238250"/>
          </a:xfrm>
          <a:custGeom>
            <a:avLst/>
            <a:gdLst/>
            <a:ahLst/>
            <a:cxnLst/>
            <a:rect l="l" t="t" r="r" b="b"/>
            <a:pathLst>
              <a:path w="719454" h="1238250">
                <a:moveTo>
                  <a:pt x="685800" y="1237869"/>
                </a:moveTo>
                <a:lnTo>
                  <a:pt x="0" y="18669"/>
                </a:lnTo>
                <a:lnTo>
                  <a:pt x="33197" y="0"/>
                </a:lnTo>
                <a:lnTo>
                  <a:pt x="718997" y="1219200"/>
                </a:lnTo>
                <a:lnTo>
                  <a:pt x="685800" y="1237869"/>
                </a:lnTo>
                <a:close/>
              </a:path>
            </a:pathLst>
          </a:custGeom>
          <a:solidFill>
            <a:srgbClr val="996600"/>
          </a:solidFill>
        </p:spPr>
        <p:txBody>
          <a:bodyPr wrap="square" lIns="0" tIns="0" rIns="0" bIns="0" rtlCol="0"/>
          <a:lstStyle/>
          <a:p>
            <a:endParaRPr/>
          </a:p>
        </p:txBody>
      </p:sp>
      <p:sp>
        <p:nvSpPr>
          <p:cNvPr id="55" name="object 55"/>
          <p:cNvSpPr/>
          <p:nvPr/>
        </p:nvSpPr>
        <p:spPr>
          <a:xfrm>
            <a:off x="5704865" y="3850017"/>
            <a:ext cx="264795" cy="697865"/>
          </a:xfrm>
          <a:custGeom>
            <a:avLst/>
            <a:gdLst/>
            <a:ahLst/>
            <a:cxnLst/>
            <a:rect l="l" t="t" r="r" b="b"/>
            <a:pathLst>
              <a:path w="264795" h="697864">
                <a:moveTo>
                  <a:pt x="36144" y="697839"/>
                </a:moveTo>
                <a:lnTo>
                  <a:pt x="0" y="685800"/>
                </a:lnTo>
                <a:lnTo>
                  <a:pt x="228600" y="0"/>
                </a:lnTo>
                <a:lnTo>
                  <a:pt x="264744" y="12039"/>
                </a:lnTo>
                <a:lnTo>
                  <a:pt x="36144" y="697839"/>
                </a:lnTo>
                <a:close/>
              </a:path>
            </a:pathLst>
          </a:custGeom>
          <a:solidFill>
            <a:srgbClr val="996600"/>
          </a:solidFill>
        </p:spPr>
        <p:txBody>
          <a:bodyPr wrap="square" lIns="0" tIns="0" rIns="0" bIns="0" rtlCol="0"/>
          <a:lstStyle/>
          <a:p>
            <a:endParaRPr/>
          </a:p>
        </p:txBody>
      </p:sp>
      <p:sp>
        <p:nvSpPr>
          <p:cNvPr id="56" name="object 56"/>
          <p:cNvSpPr/>
          <p:nvPr/>
        </p:nvSpPr>
        <p:spPr>
          <a:xfrm>
            <a:off x="3268078" y="3694036"/>
            <a:ext cx="566420" cy="934085"/>
          </a:xfrm>
          <a:custGeom>
            <a:avLst/>
            <a:gdLst/>
            <a:ahLst/>
            <a:cxnLst/>
            <a:rect l="l" t="t" r="r" b="b"/>
            <a:pathLst>
              <a:path w="566420" h="934085">
                <a:moveTo>
                  <a:pt x="32918" y="933602"/>
                </a:moveTo>
                <a:lnTo>
                  <a:pt x="0" y="914400"/>
                </a:lnTo>
                <a:lnTo>
                  <a:pt x="533400" y="0"/>
                </a:lnTo>
                <a:lnTo>
                  <a:pt x="566318" y="19202"/>
                </a:lnTo>
                <a:lnTo>
                  <a:pt x="32918" y="933602"/>
                </a:lnTo>
                <a:close/>
              </a:path>
            </a:pathLst>
          </a:custGeom>
          <a:solidFill>
            <a:srgbClr val="996600"/>
          </a:solidFill>
        </p:spPr>
        <p:txBody>
          <a:bodyPr wrap="square" lIns="0" tIns="0" rIns="0" bIns="0" rtlCol="0"/>
          <a:lstStyle/>
          <a:p>
            <a:endParaRPr/>
          </a:p>
        </p:txBody>
      </p:sp>
      <p:sp>
        <p:nvSpPr>
          <p:cNvPr id="57" name="object 57"/>
          <p:cNvSpPr/>
          <p:nvPr/>
        </p:nvSpPr>
        <p:spPr>
          <a:xfrm>
            <a:off x="2444534" y="2160676"/>
            <a:ext cx="1604010" cy="190500"/>
          </a:xfrm>
          <a:custGeom>
            <a:avLst/>
            <a:gdLst/>
            <a:ahLst/>
            <a:cxnLst/>
            <a:rect l="l" t="t" r="r" b="b"/>
            <a:pathLst>
              <a:path w="1604010" h="190500">
                <a:moveTo>
                  <a:pt x="3606" y="190322"/>
                </a:moveTo>
                <a:lnTo>
                  <a:pt x="0" y="152400"/>
                </a:lnTo>
                <a:lnTo>
                  <a:pt x="1600200" y="0"/>
                </a:lnTo>
                <a:lnTo>
                  <a:pt x="1603806" y="37922"/>
                </a:lnTo>
                <a:lnTo>
                  <a:pt x="3606" y="190322"/>
                </a:lnTo>
                <a:close/>
              </a:path>
            </a:pathLst>
          </a:custGeom>
          <a:solidFill>
            <a:srgbClr val="996600"/>
          </a:solidFill>
        </p:spPr>
        <p:txBody>
          <a:bodyPr wrap="square" lIns="0" tIns="0" rIns="0" bIns="0" rtlCol="0"/>
          <a:lstStyle/>
          <a:p>
            <a:endParaRPr/>
          </a:p>
        </p:txBody>
      </p:sp>
      <p:sp>
        <p:nvSpPr>
          <p:cNvPr id="58" name="object 58"/>
          <p:cNvSpPr/>
          <p:nvPr/>
        </p:nvSpPr>
        <p:spPr>
          <a:xfrm>
            <a:off x="2134463" y="2314346"/>
            <a:ext cx="1919605" cy="797560"/>
          </a:xfrm>
          <a:custGeom>
            <a:avLst/>
            <a:gdLst/>
            <a:ahLst/>
            <a:cxnLst/>
            <a:rect l="l" t="t" r="r" b="b"/>
            <a:pathLst>
              <a:path w="1919604" h="797560">
                <a:moveTo>
                  <a:pt x="14147" y="797382"/>
                </a:moveTo>
                <a:lnTo>
                  <a:pt x="0" y="762000"/>
                </a:lnTo>
                <a:lnTo>
                  <a:pt x="1904999" y="0"/>
                </a:lnTo>
                <a:lnTo>
                  <a:pt x="1919147" y="35382"/>
                </a:lnTo>
                <a:lnTo>
                  <a:pt x="14147" y="797382"/>
                </a:lnTo>
                <a:close/>
              </a:path>
            </a:pathLst>
          </a:custGeom>
          <a:solidFill>
            <a:srgbClr val="996600"/>
          </a:solidFill>
        </p:spPr>
        <p:txBody>
          <a:bodyPr wrap="square" lIns="0" tIns="0" rIns="0" bIns="0" rtlCol="0"/>
          <a:lstStyle/>
          <a:p>
            <a:endParaRPr/>
          </a:p>
        </p:txBody>
      </p:sp>
      <p:sp>
        <p:nvSpPr>
          <p:cNvPr id="59" name="object 59"/>
          <p:cNvSpPr txBox="1"/>
          <p:nvPr/>
        </p:nvSpPr>
        <p:spPr>
          <a:xfrm>
            <a:off x="5166677" y="5428615"/>
            <a:ext cx="1756410"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0000"/>
                </a:solidFill>
                <a:latin typeface="宋体" panose="02010600030101010101" pitchFamily="2" charset="-122"/>
                <a:cs typeface="宋体" panose="02010600030101010101" pitchFamily="2" charset="-122"/>
              </a:rPr>
              <a:t>谁拥有</a:t>
            </a:r>
            <a:r>
              <a:rPr sz="1800" b="1" spc="-5" dirty="0">
                <a:solidFill>
                  <a:srgbClr val="FF0000"/>
                </a:solidFill>
                <a:latin typeface="Arial" panose="020B0604020202020204"/>
                <a:cs typeface="Arial" panose="020B0604020202020204"/>
              </a:rPr>
              <a:t>xyz.mp3?</a:t>
            </a:r>
            <a:endParaRPr sz="1800">
              <a:latin typeface="Arial" panose="020B0604020202020204"/>
              <a:cs typeface="Arial" panose="020B0604020202020204"/>
            </a:endParaRPr>
          </a:p>
        </p:txBody>
      </p:sp>
      <p:sp>
        <p:nvSpPr>
          <p:cNvPr id="60" name="object 60"/>
          <p:cNvSpPr/>
          <p:nvPr/>
        </p:nvSpPr>
        <p:spPr>
          <a:xfrm>
            <a:off x="6070053" y="3884472"/>
            <a:ext cx="737235" cy="1233805"/>
          </a:xfrm>
          <a:custGeom>
            <a:avLst/>
            <a:gdLst/>
            <a:ahLst/>
            <a:cxnLst/>
            <a:rect l="l" t="t" r="r" b="b"/>
            <a:pathLst>
              <a:path w="737234" h="1233804">
                <a:moveTo>
                  <a:pt x="662727" y="1144804"/>
                </a:moveTo>
                <a:lnTo>
                  <a:pt x="0" y="19329"/>
                </a:lnTo>
                <a:lnTo>
                  <a:pt x="32842" y="0"/>
                </a:lnTo>
                <a:lnTo>
                  <a:pt x="695570" y="1125463"/>
                </a:lnTo>
                <a:lnTo>
                  <a:pt x="662727" y="1144804"/>
                </a:lnTo>
                <a:close/>
              </a:path>
              <a:path w="737234" h="1233804">
                <a:moveTo>
                  <a:pt x="732740" y="1169428"/>
                </a:moveTo>
                <a:lnTo>
                  <a:pt x="677227" y="1169428"/>
                </a:lnTo>
                <a:lnTo>
                  <a:pt x="710069" y="1150086"/>
                </a:lnTo>
                <a:lnTo>
                  <a:pt x="695570" y="1125463"/>
                </a:lnTo>
                <a:lnTo>
                  <a:pt x="728395" y="1106131"/>
                </a:lnTo>
                <a:lnTo>
                  <a:pt x="732740" y="1169428"/>
                </a:lnTo>
                <a:close/>
              </a:path>
              <a:path w="737234" h="1233804">
                <a:moveTo>
                  <a:pt x="677227" y="1169428"/>
                </a:moveTo>
                <a:lnTo>
                  <a:pt x="662727" y="1144804"/>
                </a:lnTo>
                <a:lnTo>
                  <a:pt x="695570" y="1125463"/>
                </a:lnTo>
                <a:lnTo>
                  <a:pt x="710069" y="1150086"/>
                </a:lnTo>
                <a:lnTo>
                  <a:pt x="677227" y="1169428"/>
                </a:lnTo>
                <a:close/>
              </a:path>
              <a:path w="737234" h="1233804">
                <a:moveTo>
                  <a:pt x="737146" y="1233627"/>
                </a:moveTo>
                <a:lnTo>
                  <a:pt x="629907" y="1164132"/>
                </a:lnTo>
                <a:lnTo>
                  <a:pt x="662727" y="1144804"/>
                </a:lnTo>
                <a:lnTo>
                  <a:pt x="677227" y="1169428"/>
                </a:lnTo>
                <a:lnTo>
                  <a:pt x="732740" y="1169428"/>
                </a:lnTo>
                <a:lnTo>
                  <a:pt x="737146" y="1233627"/>
                </a:lnTo>
                <a:close/>
              </a:path>
            </a:pathLst>
          </a:custGeom>
          <a:solidFill>
            <a:srgbClr val="00FF00"/>
          </a:solidFill>
        </p:spPr>
        <p:txBody>
          <a:bodyPr wrap="square" lIns="0" tIns="0" rIns="0" bIns="0" rtlCol="0"/>
          <a:lstStyle/>
          <a:p>
            <a:endParaRPr/>
          </a:p>
        </p:txBody>
      </p:sp>
      <p:sp>
        <p:nvSpPr>
          <p:cNvPr id="61" name="object 61"/>
          <p:cNvSpPr txBox="1"/>
          <p:nvPr/>
        </p:nvSpPr>
        <p:spPr>
          <a:xfrm rot="3540000">
            <a:off x="7361183" y="4997538"/>
            <a:ext cx="513155" cy="228600"/>
          </a:xfrm>
          <a:prstGeom prst="rect">
            <a:avLst/>
          </a:prstGeom>
        </p:spPr>
        <p:txBody>
          <a:bodyPr vert="horz" wrap="square" lIns="0" tIns="0" rIns="0" bIns="0" rtlCol="0">
            <a:spAutoFit/>
          </a:bodyPr>
          <a:lstStyle/>
          <a:p>
            <a:pPr>
              <a:lnSpc>
                <a:spcPts val="1790"/>
              </a:lnSpc>
            </a:pPr>
            <a:r>
              <a:rPr sz="2700" b="1" spc="-52" baseline="2000" dirty="0">
                <a:solidFill>
                  <a:srgbClr val="CC3300"/>
                </a:solidFill>
                <a:latin typeface="宋体" panose="02010600030101010101" pitchFamily="2" charset="-122"/>
                <a:cs typeface="宋体" panose="02010600030101010101" pitchFamily="2" charset="-122"/>
              </a:rPr>
              <a:t>查 </a:t>
            </a:r>
            <a:r>
              <a:rPr sz="1800" b="1" spc="-20" dirty="0">
                <a:solidFill>
                  <a:srgbClr val="CC3300"/>
                </a:solidFill>
                <a:latin typeface="宋体" panose="02010600030101010101" pitchFamily="2" charset="-122"/>
                <a:cs typeface="宋体" panose="02010600030101010101" pitchFamily="2" charset="-122"/>
              </a:rPr>
              <a:t>询</a:t>
            </a:r>
            <a:endParaRPr sz="1800" dirty="0">
              <a:latin typeface="宋体" panose="02010600030101010101" pitchFamily="2" charset="-122"/>
              <a:cs typeface="宋体" panose="02010600030101010101" pitchFamily="2" charset="-122"/>
            </a:endParaRPr>
          </a:p>
        </p:txBody>
      </p:sp>
      <p:sp>
        <p:nvSpPr>
          <p:cNvPr id="62" name="object 62"/>
          <p:cNvSpPr txBox="1"/>
          <p:nvPr/>
        </p:nvSpPr>
        <p:spPr>
          <a:xfrm rot="3540000">
            <a:off x="6460073" y="4523541"/>
            <a:ext cx="978313" cy="152400"/>
          </a:xfrm>
          <a:prstGeom prst="rect">
            <a:avLst/>
          </a:prstGeom>
        </p:spPr>
        <p:txBody>
          <a:bodyPr vert="horz" wrap="square" lIns="0" tIns="0" rIns="0" bIns="0" rtlCol="0">
            <a:spAutoFit/>
          </a:bodyPr>
          <a:lstStyle/>
          <a:p>
            <a:pPr>
              <a:lnSpc>
                <a:spcPts val="1195"/>
              </a:lnSpc>
            </a:pPr>
            <a:r>
              <a:rPr sz="1800" b="1" spc="-44" baseline="5000" dirty="0">
                <a:solidFill>
                  <a:srgbClr val="CC3300"/>
                </a:solidFill>
                <a:latin typeface="Arial" panose="020B0604020202020204"/>
                <a:cs typeface="Arial" panose="020B0604020202020204"/>
              </a:rPr>
              <a:t>Key</a:t>
            </a:r>
            <a:r>
              <a:rPr sz="1800" b="1" spc="-37" baseline="2000" dirty="0">
                <a:solidFill>
                  <a:srgbClr val="CC3300"/>
                </a:solidFill>
                <a:latin typeface="Arial" panose="020B0604020202020204"/>
                <a:cs typeface="Arial" panose="020B0604020202020204"/>
              </a:rPr>
              <a:t>=</a:t>
            </a:r>
            <a:r>
              <a:rPr sz="1800" b="1" spc="-44" baseline="2000" dirty="0">
                <a:solidFill>
                  <a:srgbClr val="CC3300"/>
                </a:solidFill>
                <a:latin typeface="Arial" panose="020B0604020202020204"/>
                <a:cs typeface="Arial" panose="020B0604020202020204"/>
              </a:rPr>
              <a:t>xy</a:t>
            </a:r>
            <a:r>
              <a:rPr sz="1800" b="1" spc="-37" baseline="2000" dirty="0">
                <a:solidFill>
                  <a:srgbClr val="CC3300"/>
                </a:solidFill>
                <a:latin typeface="Arial" panose="020B0604020202020204"/>
                <a:cs typeface="Arial" panose="020B0604020202020204"/>
              </a:rPr>
              <a:t>z.</a:t>
            </a:r>
            <a:r>
              <a:rPr sz="1800" b="1" spc="-52" baseline="2000" dirty="0">
                <a:solidFill>
                  <a:srgbClr val="CC3300"/>
                </a:solidFill>
                <a:latin typeface="Arial" panose="020B0604020202020204"/>
                <a:cs typeface="Arial" panose="020B0604020202020204"/>
              </a:rPr>
              <a:t>m</a:t>
            </a:r>
            <a:r>
              <a:rPr sz="1200" b="1" spc="-25" dirty="0">
                <a:solidFill>
                  <a:srgbClr val="CC3300"/>
                </a:solidFill>
                <a:latin typeface="Arial" panose="020B0604020202020204"/>
                <a:cs typeface="Arial" panose="020B0604020202020204"/>
              </a:rPr>
              <a:t>p</a:t>
            </a:r>
            <a:r>
              <a:rPr sz="1200" b="1" spc="-5" dirty="0">
                <a:solidFill>
                  <a:srgbClr val="CC3300"/>
                </a:solidFill>
                <a:latin typeface="Arial" panose="020B0604020202020204"/>
                <a:cs typeface="Arial" panose="020B0604020202020204"/>
              </a:rPr>
              <a:t>3</a:t>
            </a:r>
            <a:endParaRPr sz="1200">
              <a:latin typeface="Arial" panose="020B0604020202020204"/>
              <a:cs typeface="Arial" panose="020B0604020202020204"/>
            </a:endParaRPr>
          </a:p>
        </p:txBody>
      </p:sp>
      <p:sp>
        <p:nvSpPr>
          <p:cNvPr id="63" name="object 63"/>
          <p:cNvSpPr/>
          <p:nvPr/>
        </p:nvSpPr>
        <p:spPr>
          <a:xfrm>
            <a:off x="6394450" y="3856037"/>
            <a:ext cx="694690" cy="1162685"/>
          </a:xfrm>
          <a:custGeom>
            <a:avLst/>
            <a:gdLst/>
            <a:ahLst/>
            <a:cxnLst/>
            <a:rect l="l" t="t" r="r" b="b"/>
            <a:pathLst>
              <a:path w="694690" h="1162685">
                <a:moveTo>
                  <a:pt x="8686" y="127495"/>
                </a:moveTo>
                <a:lnTo>
                  <a:pt x="0" y="0"/>
                </a:lnTo>
                <a:lnTo>
                  <a:pt x="99029" y="64236"/>
                </a:lnTo>
                <a:lnTo>
                  <a:pt x="59880" y="64236"/>
                </a:lnTo>
                <a:lnTo>
                  <a:pt x="27038" y="83553"/>
                </a:lnTo>
                <a:lnTo>
                  <a:pt x="41523" y="108181"/>
                </a:lnTo>
                <a:lnTo>
                  <a:pt x="8686" y="127495"/>
                </a:lnTo>
                <a:close/>
              </a:path>
              <a:path w="694690" h="1162685">
                <a:moveTo>
                  <a:pt x="41523" y="108181"/>
                </a:moveTo>
                <a:lnTo>
                  <a:pt x="27038" y="83553"/>
                </a:lnTo>
                <a:lnTo>
                  <a:pt x="59880" y="64236"/>
                </a:lnTo>
                <a:lnTo>
                  <a:pt x="74365" y="88865"/>
                </a:lnTo>
                <a:lnTo>
                  <a:pt x="41523" y="108181"/>
                </a:lnTo>
                <a:close/>
              </a:path>
              <a:path w="694690" h="1162685">
                <a:moveTo>
                  <a:pt x="74365" y="88865"/>
                </a:moveTo>
                <a:lnTo>
                  <a:pt x="59880" y="64236"/>
                </a:lnTo>
                <a:lnTo>
                  <a:pt x="99029" y="64236"/>
                </a:lnTo>
                <a:lnTo>
                  <a:pt x="107213" y="69545"/>
                </a:lnTo>
                <a:lnTo>
                  <a:pt x="74365" y="88865"/>
                </a:lnTo>
                <a:close/>
              </a:path>
              <a:path w="694690" h="1162685">
                <a:moveTo>
                  <a:pt x="661441" y="1162177"/>
                </a:moveTo>
                <a:lnTo>
                  <a:pt x="41523" y="108181"/>
                </a:lnTo>
                <a:lnTo>
                  <a:pt x="74365" y="88865"/>
                </a:lnTo>
                <a:lnTo>
                  <a:pt x="694283" y="1142873"/>
                </a:lnTo>
                <a:lnTo>
                  <a:pt x="661441" y="1162177"/>
                </a:lnTo>
                <a:close/>
              </a:path>
            </a:pathLst>
          </a:custGeom>
          <a:solidFill>
            <a:srgbClr val="CC3300"/>
          </a:solidFill>
        </p:spPr>
        <p:txBody>
          <a:bodyPr wrap="square" lIns="0" tIns="0" rIns="0" bIns="0" rtlCol="0"/>
          <a:lstStyle/>
          <a:p>
            <a:endParaRPr/>
          </a:p>
        </p:txBody>
      </p:sp>
      <p:sp>
        <p:nvSpPr>
          <p:cNvPr id="64" name="object 64"/>
          <p:cNvSpPr txBox="1"/>
          <p:nvPr/>
        </p:nvSpPr>
        <p:spPr>
          <a:xfrm>
            <a:off x="4596447" y="3684270"/>
            <a:ext cx="977900" cy="487680"/>
          </a:xfrm>
          <a:prstGeom prst="rect">
            <a:avLst/>
          </a:prstGeom>
        </p:spPr>
        <p:txBody>
          <a:bodyPr vert="horz" wrap="square" lIns="0" tIns="12700" rIns="0" bIns="0" rtlCol="0">
            <a:spAutoFit/>
          </a:bodyPr>
          <a:lstStyle/>
          <a:p>
            <a:pPr algn="ctr">
              <a:lnSpc>
                <a:spcPct val="100000"/>
              </a:lnSpc>
              <a:spcBef>
                <a:spcPts val="100"/>
              </a:spcBef>
            </a:pPr>
            <a:r>
              <a:rPr sz="1800" b="1" dirty="0">
                <a:latin typeface="宋体" panose="02010600030101010101" pitchFamily="2" charset="-122"/>
                <a:cs typeface="宋体" panose="02010600030101010101" pitchFamily="2" charset="-122"/>
              </a:rPr>
              <a:t>应</a:t>
            </a:r>
            <a:r>
              <a:rPr sz="1800" b="1" spc="-10" dirty="0">
                <a:latin typeface="宋体" panose="02010600030101010101" pitchFamily="2" charset="-122"/>
                <a:cs typeface="宋体" panose="02010600030101010101" pitchFamily="2" charset="-122"/>
              </a:rPr>
              <a:t>答</a:t>
            </a:r>
            <a:endParaRPr sz="1800">
              <a:latin typeface="宋体" panose="02010600030101010101" pitchFamily="2" charset="-122"/>
              <a:cs typeface="宋体" panose="02010600030101010101" pitchFamily="2" charset="-122"/>
            </a:endParaRPr>
          </a:p>
          <a:p>
            <a:pPr algn="ctr">
              <a:lnSpc>
                <a:spcPct val="100000"/>
              </a:lnSpc>
              <a:spcBef>
                <a:spcPts val="40"/>
              </a:spcBef>
            </a:pPr>
            <a:r>
              <a:rPr sz="1200" b="1" spc="-10" dirty="0">
                <a:latin typeface="Arial" panose="020B0604020202020204"/>
                <a:cs typeface="Arial" panose="020B0604020202020204"/>
              </a:rPr>
              <a:t>Value=1.2.3.4</a:t>
            </a:r>
            <a:endParaRPr sz="1200">
              <a:latin typeface="Arial" panose="020B0604020202020204"/>
              <a:cs typeface="Arial" panose="020B0604020202020204"/>
            </a:endParaRPr>
          </a:p>
        </p:txBody>
      </p:sp>
      <p:sp>
        <p:nvSpPr>
          <p:cNvPr id="65" name="object 65"/>
          <p:cNvSpPr/>
          <p:nvPr/>
        </p:nvSpPr>
        <p:spPr>
          <a:xfrm>
            <a:off x="4430712" y="3694112"/>
            <a:ext cx="1224280" cy="114300"/>
          </a:xfrm>
          <a:custGeom>
            <a:avLst/>
            <a:gdLst/>
            <a:ahLst/>
            <a:cxnLst/>
            <a:rect l="l" t="t" r="r" b="b"/>
            <a:pathLst>
              <a:path w="1224279" h="114300">
                <a:moveTo>
                  <a:pt x="1109662" y="114300"/>
                </a:moveTo>
                <a:lnTo>
                  <a:pt x="1109662" y="0"/>
                </a:lnTo>
                <a:lnTo>
                  <a:pt x="1185862" y="38100"/>
                </a:lnTo>
                <a:lnTo>
                  <a:pt x="1138237" y="38100"/>
                </a:lnTo>
                <a:lnTo>
                  <a:pt x="1138237" y="76200"/>
                </a:lnTo>
                <a:lnTo>
                  <a:pt x="1185862" y="76200"/>
                </a:lnTo>
                <a:lnTo>
                  <a:pt x="1109662" y="114300"/>
                </a:lnTo>
                <a:close/>
              </a:path>
              <a:path w="1224279" h="114300">
                <a:moveTo>
                  <a:pt x="1109662" y="76200"/>
                </a:moveTo>
                <a:lnTo>
                  <a:pt x="0" y="76200"/>
                </a:lnTo>
                <a:lnTo>
                  <a:pt x="0" y="38100"/>
                </a:lnTo>
                <a:lnTo>
                  <a:pt x="1109662" y="38100"/>
                </a:lnTo>
                <a:lnTo>
                  <a:pt x="1109662" y="76200"/>
                </a:lnTo>
                <a:close/>
              </a:path>
              <a:path w="1224279" h="114300">
                <a:moveTo>
                  <a:pt x="1185862" y="76200"/>
                </a:moveTo>
                <a:lnTo>
                  <a:pt x="1138237" y="76200"/>
                </a:lnTo>
                <a:lnTo>
                  <a:pt x="1138237" y="38100"/>
                </a:lnTo>
                <a:lnTo>
                  <a:pt x="1185862" y="38100"/>
                </a:lnTo>
                <a:lnTo>
                  <a:pt x="1223962" y="57150"/>
                </a:lnTo>
                <a:lnTo>
                  <a:pt x="1185862" y="76200"/>
                </a:lnTo>
                <a:close/>
              </a:path>
            </a:pathLst>
          </a:custGeom>
          <a:solidFill>
            <a:srgbClr val="00FF00"/>
          </a:solidFill>
        </p:spPr>
        <p:txBody>
          <a:bodyPr wrap="square" lIns="0" tIns="0" rIns="0" bIns="0" rtlCol="0"/>
          <a:lstStyle/>
          <a:p>
            <a:endParaRPr/>
          </a:p>
        </p:txBody>
      </p:sp>
      <p:sp>
        <p:nvSpPr>
          <p:cNvPr id="66" name="object 66"/>
          <p:cNvSpPr txBox="1"/>
          <p:nvPr/>
        </p:nvSpPr>
        <p:spPr>
          <a:xfrm>
            <a:off x="6381115" y="1828800"/>
            <a:ext cx="841375" cy="268605"/>
          </a:xfrm>
          <a:prstGeom prst="rect">
            <a:avLst/>
          </a:prstGeom>
        </p:spPr>
        <p:txBody>
          <a:bodyPr vert="horz" wrap="square" lIns="0" tIns="12065" rIns="0" bIns="0" rtlCol="0">
            <a:spAutoFit/>
          </a:bodyPr>
          <a:lstStyle/>
          <a:p>
            <a:pPr marL="12700">
              <a:lnSpc>
                <a:spcPct val="100000"/>
              </a:lnSpc>
              <a:spcBef>
                <a:spcPts val="95"/>
              </a:spcBef>
            </a:pPr>
            <a:r>
              <a:rPr sz="1600" b="1" dirty="0">
                <a:latin typeface="宋体" panose="02010600030101010101" pitchFamily="2" charset="-122"/>
                <a:cs typeface="宋体" panose="02010600030101010101" pitchFamily="2" charset="-122"/>
              </a:rPr>
              <a:t>超级节</a:t>
            </a:r>
            <a:r>
              <a:rPr sz="1600" b="1" spc="-15" dirty="0">
                <a:latin typeface="宋体" panose="02010600030101010101" pitchFamily="2" charset="-122"/>
                <a:cs typeface="宋体" panose="02010600030101010101" pitchFamily="2" charset="-122"/>
              </a:rPr>
              <a:t>点</a:t>
            </a:r>
            <a:endParaRPr sz="1600">
              <a:latin typeface="宋体" panose="02010600030101010101" pitchFamily="2" charset="-122"/>
              <a:cs typeface="宋体" panose="02010600030101010101" pitchFamily="2" charset="-122"/>
            </a:endParaRPr>
          </a:p>
        </p:txBody>
      </p:sp>
      <p:sp>
        <p:nvSpPr>
          <p:cNvPr id="67" name="object 67"/>
          <p:cNvSpPr/>
          <p:nvPr/>
        </p:nvSpPr>
        <p:spPr>
          <a:xfrm>
            <a:off x="2203704" y="2862072"/>
            <a:ext cx="1554480" cy="536575"/>
          </a:xfrm>
          <a:custGeom>
            <a:avLst/>
            <a:gdLst/>
            <a:ahLst/>
            <a:cxnLst/>
            <a:rect l="l" t="t" r="r" b="b"/>
            <a:pathLst>
              <a:path w="1554479" h="536575">
                <a:moveTo>
                  <a:pt x="0" y="0"/>
                </a:moveTo>
                <a:lnTo>
                  <a:pt x="1554480" y="0"/>
                </a:lnTo>
                <a:lnTo>
                  <a:pt x="1554480" y="536448"/>
                </a:lnTo>
                <a:lnTo>
                  <a:pt x="0" y="536448"/>
                </a:lnTo>
                <a:lnTo>
                  <a:pt x="0" y="0"/>
                </a:lnTo>
                <a:close/>
              </a:path>
            </a:pathLst>
          </a:custGeom>
          <a:solidFill>
            <a:srgbClr val="CC9900"/>
          </a:solidFill>
        </p:spPr>
        <p:txBody>
          <a:bodyPr wrap="square" lIns="0" tIns="0" rIns="0" bIns="0" rtlCol="0"/>
          <a:lstStyle/>
          <a:p>
            <a:endParaRPr/>
          </a:p>
        </p:txBody>
      </p:sp>
      <p:sp>
        <p:nvSpPr>
          <p:cNvPr id="68" name="object 68"/>
          <p:cNvSpPr/>
          <p:nvPr/>
        </p:nvSpPr>
        <p:spPr>
          <a:xfrm>
            <a:off x="2198687" y="2857500"/>
            <a:ext cx="1564005" cy="546100"/>
          </a:xfrm>
          <a:custGeom>
            <a:avLst/>
            <a:gdLst/>
            <a:ahLst/>
            <a:cxnLst/>
            <a:rect l="l" t="t" r="r" b="b"/>
            <a:pathLst>
              <a:path w="1564004" h="546100">
                <a:moveTo>
                  <a:pt x="1563687" y="546100"/>
                </a:moveTo>
                <a:lnTo>
                  <a:pt x="0" y="546100"/>
                </a:lnTo>
                <a:lnTo>
                  <a:pt x="0" y="0"/>
                </a:lnTo>
                <a:lnTo>
                  <a:pt x="1563687" y="0"/>
                </a:lnTo>
                <a:lnTo>
                  <a:pt x="1563687" y="4762"/>
                </a:lnTo>
                <a:lnTo>
                  <a:pt x="9525" y="4762"/>
                </a:lnTo>
                <a:lnTo>
                  <a:pt x="4762" y="9525"/>
                </a:lnTo>
                <a:lnTo>
                  <a:pt x="9525" y="9525"/>
                </a:lnTo>
                <a:lnTo>
                  <a:pt x="9525" y="536575"/>
                </a:lnTo>
                <a:lnTo>
                  <a:pt x="4762" y="536575"/>
                </a:lnTo>
                <a:lnTo>
                  <a:pt x="9525" y="541337"/>
                </a:lnTo>
                <a:lnTo>
                  <a:pt x="1563687" y="541337"/>
                </a:lnTo>
                <a:lnTo>
                  <a:pt x="1563687" y="546100"/>
                </a:lnTo>
                <a:close/>
              </a:path>
              <a:path w="1564004" h="546100">
                <a:moveTo>
                  <a:pt x="9525" y="9525"/>
                </a:moveTo>
                <a:lnTo>
                  <a:pt x="4762" y="9525"/>
                </a:lnTo>
                <a:lnTo>
                  <a:pt x="9525" y="4762"/>
                </a:lnTo>
                <a:lnTo>
                  <a:pt x="9525" y="9525"/>
                </a:lnTo>
                <a:close/>
              </a:path>
              <a:path w="1564004" h="546100">
                <a:moveTo>
                  <a:pt x="1554162" y="9525"/>
                </a:moveTo>
                <a:lnTo>
                  <a:pt x="9525" y="9525"/>
                </a:lnTo>
                <a:lnTo>
                  <a:pt x="9525" y="4762"/>
                </a:lnTo>
                <a:lnTo>
                  <a:pt x="1554162" y="4762"/>
                </a:lnTo>
                <a:lnTo>
                  <a:pt x="1554162" y="9525"/>
                </a:lnTo>
                <a:close/>
              </a:path>
              <a:path w="1564004" h="546100">
                <a:moveTo>
                  <a:pt x="1554162" y="541337"/>
                </a:moveTo>
                <a:lnTo>
                  <a:pt x="1554162" y="4762"/>
                </a:lnTo>
                <a:lnTo>
                  <a:pt x="1558925" y="9525"/>
                </a:lnTo>
                <a:lnTo>
                  <a:pt x="1563687" y="9525"/>
                </a:lnTo>
                <a:lnTo>
                  <a:pt x="1563687" y="536575"/>
                </a:lnTo>
                <a:lnTo>
                  <a:pt x="1558925" y="536575"/>
                </a:lnTo>
                <a:lnTo>
                  <a:pt x="1554162" y="541337"/>
                </a:lnTo>
                <a:close/>
              </a:path>
              <a:path w="1564004" h="546100">
                <a:moveTo>
                  <a:pt x="1563687" y="9525"/>
                </a:moveTo>
                <a:lnTo>
                  <a:pt x="1558925" y="9525"/>
                </a:lnTo>
                <a:lnTo>
                  <a:pt x="1554162" y="4762"/>
                </a:lnTo>
                <a:lnTo>
                  <a:pt x="1563687" y="4762"/>
                </a:lnTo>
                <a:lnTo>
                  <a:pt x="1563687" y="9525"/>
                </a:lnTo>
                <a:close/>
              </a:path>
              <a:path w="1564004" h="546100">
                <a:moveTo>
                  <a:pt x="9525" y="541337"/>
                </a:moveTo>
                <a:lnTo>
                  <a:pt x="4762" y="536575"/>
                </a:lnTo>
                <a:lnTo>
                  <a:pt x="9525" y="536575"/>
                </a:lnTo>
                <a:lnTo>
                  <a:pt x="9525" y="541337"/>
                </a:lnTo>
                <a:close/>
              </a:path>
              <a:path w="1564004" h="546100">
                <a:moveTo>
                  <a:pt x="1554162" y="541337"/>
                </a:moveTo>
                <a:lnTo>
                  <a:pt x="9525" y="541337"/>
                </a:lnTo>
                <a:lnTo>
                  <a:pt x="9525" y="536575"/>
                </a:lnTo>
                <a:lnTo>
                  <a:pt x="1554162" y="536575"/>
                </a:lnTo>
                <a:lnTo>
                  <a:pt x="1554162" y="541337"/>
                </a:lnTo>
                <a:close/>
              </a:path>
              <a:path w="1564004" h="546100">
                <a:moveTo>
                  <a:pt x="1563687" y="541337"/>
                </a:moveTo>
                <a:lnTo>
                  <a:pt x="1554162" y="541337"/>
                </a:lnTo>
                <a:lnTo>
                  <a:pt x="1558925" y="536575"/>
                </a:lnTo>
                <a:lnTo>
                  <a:pt x="1563687" y="536575"/>
                </a:lnTo>
                <a:lnTo>
                  <a:pt x="1563687" y="541337"/>
                </a:lnTo>
                <a:close/>
              </a:path>
            </a:pathLst>
          </a:custGeom>
          <a:solidFill>
            <a:srgbClr val="000000"/>
          </a:solidFill>
        </p:spPr>
        <p:txBody>
          <a:bodyPr wrap="square" lIns="0" tIns="0" rIns="0" bIns="0" rtlCol="0"/>
          <a:lstStyle/>
          <a:p>
            <a:endParaRPr/>
          </a:p>
        </p:txBody>
      </p:sp>
      <p:sp>
        <p:nvSpPr>
          <p:cNvPr id="69" name="object 69"/>
          <p:cNvSpPr txBox="1"/>
          <p:nvPr/>
        </p:nvSpPr>
        <p:spPr>
          <a:xfrm>
            <a:off x="2203704" y="2885757"/>
            <a:ext cx="1554480" cy="453390"/>
          </a:xfrm>
          <a:prstGeom prst="rect">
            <a:avLst/>
          </a:prstGeom>
        </p:spPr>
        <p:txBody>
          <a:bodyPr vert="horz" wrap="square" lIns="0" tIns="13335" rIns="0" bIns="0" rtlCol="0">
            <a:spAutoFit/>
          </a:bodyPr>
          <a:lstStyle/>
          <a:p>
            <a:pPr marL="90805">
              <a:lnSpc>
                <a:spcPct val="100000"/>
              </a:lnSpc>
              <a:spcBef>
                <a:spcPts val="105"/>
              </a:spcBef>
            </a:pPr>
            <a:r>
              <a:rPr sz="1400" b="1" spc="-5" dirty="0">
                <a:solidFill>
                  <a:srgbClr val="CC3300"/>
                </a:solidFill>
                <a:latin typeface="Arial" panose="020B0604020202020204"/>
                <a:cs typeface="Arial" panose="020B0604020202020204"/>
              </a:rPr>
              <a:t>Search(xyz.mp3)</a:t>
            </a:r>
            <a:endParaRPr sz="1400">
              <a:latin typeface="Arial" panose="020B0604020202020204"/>
              <a:cs typeface="Arial" panose="020B0604020202020204"/>
            </a:endParaRPr>
          </a:p>
          <a:p>
            <a:pPr marL="90805">
              <a:lnSpc>
                <a:spcPct val="100000"/>
              </a:lnSpc>
            </a:pPr>
            <a:r>
              <a:rPr sz="1400" spc="-5" dirty="0">
                <a:solidFill>
                  <a:srgbClr val="CC3300"/>
                </a:solidFill>
                <a:latin typeface="Wingdings" panose="05000000000000000000"/>
                <a:cs typeface="Wingdings" panose="05000000000000000000"/>
              </a:rPr>
              <a:t></a:t>
            </a:r>
            <a:r>
              <a:rPr sz="1400" b="1" spc="-5" dirty="0">
                <a:solidFill>
                  <a:srgbClr val="CC3300"/>
                </a:solidFill>
                <a:latin typeface="Arial" panose="020B0604020202020204"/>
                <a:cs typeface="Arial" panose="020B0604020202020204"/>
              </a:rPr>
              <a:t>1.2.3.4</a:t>
            </a:r>
            <a:endParaRPr sz="1400">
              <a:latin typeface="Arial" panose="020B0604020202020204"/>
              <a:cs typeface="Arial" panose="020B0604020202020204"/>
            </a:endParaRPr>
          </a:p>
        </p:txBody>
      </p:sp>
      <p:sp>
        <p:nvSpPr>
          <p:cNvPr id="70" name="object 70"/>
          <p:cNvSpPr/>
          <p:nvPr/>
        </p:nvSpPr>
        <p:spPr>
          <a:xfrm>
            <a:off x="4422775" y="3476625"/>
            <a:ext cx="1447800" cy="114300"/>
          </a:xfrm>
          <a:custGeom>
            <a:avLst/>
            <a:gdLst/>
            <a:ahLst/>
            <a:cxnLst/>
            <a:rect l="l" t="t" r="r" b="b"/>
            <a:pathLst>
              <a:path w="1447800" h="114300">
                <a:moveTo>
                  <a:pt x="114300" y="114300"/>
                </a:moveTo>
                <a:lnTo>
                  <a:pt x="0" y="57150"/>
                </a:lnTo>
                <a:lnTo>
                  <a:pt x="114300" y="0"/>
                </a:lnTo>
                <a:lnTo>
                  <a:pt x="114300" y="38100"/>
                </a:lnTo>
                <a:lnTo>
                  <a:pt x="85725" y="38100"/>
                </a:lnTo>
                <a:lnTo>
                  <a:pt x="85725" y="76200"/>
                </a:lnTo>
                <a:lnTo>
                  <a:pt x="114300" y="76200"/>
                </a:lnTo>
                <a:lnTo>
                  <a:pt x="114300" y="114300"/>
                </a:lnTo>
                <a:close/>
              </a:path>
              <a:path w="1447800" h="114300">
                <a:moveTo>
                  <a:pt x="114300" y="76200"/>
                </a:moveTo>
                <a:lnTo>
                  <a:pt x="85725" y="76200"/>
                </a:lnTo>
                <a:lnTo>
                  <a:pt x="85725" y="38100"/>
                </a:lnTo>
                <a:lnTo>
                  <a:pt x="114300" y="38100"/>
                </a:lnTo>
                <a:lnTo>
                  <a:pt x="114300" y="76200"/>
                </a:lnTo>
                <a:close/>
              </a:path>
              <a:path w="1447800" h="114300">
                <a:moveTo>
                  <a:pt x="1447800" y="76200"/>
                </a:moveTo>
                <a:lnTo>
                  <a:pt x="114300" y="76200"/>
                </a:lnTo>
                <a:lnTo>
                  <a:pt x="114300" y="38100"/>
                </a:lnTo>
                <a:lnTo>
                  <a:pt x="1447800" y="38100"/>
                </a:lnTo>
                <a:lnTo>
                  <a:pt x="1447800" y="76200"/>
                </a:lnTo>
                <a:close/>
              </a:path>
            </a:pathLst>
          </a:custGeom>
          <a:solidFill>
            <a:srgbClr val="CC3300"/>
          </a:solidFill>
        </p:spPr>
        <p:txBody>
          <a:bodyPr wrap="square" lIns="0" tIns="0" rIns="0" bIns="0" rtlCol="0"/>
          <a:lstStyle/>
          <a:p>
            <a:endParaRPr/>
          </a:p>
        </p:txBody>
      </p:sp>
      <p:sp>
        <p:nvSpPr>
          <p:cNvPr id="71" name="object 71"/>
          <p:cNvSpPr/>
          <p:nvPr/>
        </p:nvSpPr>
        <p:spPr>
          <a:xfrm>
            <a:off x="4718050" y="2238375"/>
            <a:ext cx="1021715" cy="1021715"/>
          </a:xfrm>
          <a:custGeom>
            <a:avLst/>
            <a:gdLst/>
            <a:ahLst/>
            <a:cxnLst/>
            <a:rect l="l" t="t" r="r" b="b"/>
            <a:pathLst>
              <a:path w="1021714" h="1021714">
                <a:moveTo>
                  <a:pt x="40411" y="121234"/>
                </a:moveTo>
                <a:lnTo>
                  <a:pt x="0" y="0"/>
                </a:lnTo>
                <a:lnTo>
                  <a:pt x="121234" y="40411"/>
                </a:lnTo>
                <a:lnTo>
                  <a:pt x="114503" y="47142"/>
                </a:lnTo>
                <a:lnTo>
                  <a:pt x="74091" y="47142"/>
                </a:lnTo>
                <a:lnTo>
                  <a:pt x="47142" y="74091"/>
                </a:lnTo>
                <a:lnTo>
                  <a:pt x="67348" y="94297"/>
                </a:lnTo>
                <a:lnTo>
                  <a:pt x="40411" y="121234"/>
                </a:lnTo>
                <a:close/>
              </a:path>
              <a:path w="1021714" h="1021714">
                <a:moveTo>
                  <a:pt x="67348" y="94297"/>
                </a:moveTo>
                <a:lnTo>
                  <a:pt x="47142" y="74091"/>
                </a:lnTo>
                <a:lnTo>
                  <a:pt x="74091" y="47142"/>
                </a:lnTo>
                <a:lnTo>
                  <a:pt x="94297" y="67348"/>
                </a:lnTo>
                <a:lnTo>
                  <a:pt x="67348" y="94297"/>
                </a:lnTo>
                <a:close/>
              </a:path>
              <a:path w="1021714" h="1021714">
                <a:moveTo>
                  <a:pt x="94297" y="67348"/>
                </a:moveTo>
                <a:lnTo>
                  <a:pt x="74091" y="47142"/>
                </a:lnTo>
                <a:lnTo>
                  <a:pt x="114503" y="47142"/>
                </a:lnTo>
                <a:lnTo>
                  <a:pt x="94297" y="67348"/>
                </a:lnTo>
                <a:close/>
              </a:path>
              <a:path w="1021714" h="1021714">
                <a:moveTo>
                  <a:pt x="994587" y="1021537"/>
                </a:moveTo>
                <a:lnTo>
                  <a:pt x="67348" y="94297"/>
                </a:lnTo>
                <a:lnTo>
                  <a:pt x="94297" y="67348"/>
                </a:lnTo>
                <a:lnTo>
                  <a:pt x="1021537" y="994587"/>
                </a:lnTo>
                <a:lnTo>
                  <a:pt x="994587" y="1021537"/>
                </a:lnTo>
                <a:close/>
              </a:path>
            </a:pathLst>
          </a:custGeom>
          <a:solidFill>
            <a:srgbClr val="CC3300"/>
          </a:solidFill>
        </p:spPr>
        <p:txBody>
          <a:bodyPr wrap="square" lIns="0" tIns="0" rIns="0" bIns="0" rtlCol="0"/>
          <a:lstStyle/>
          <a:p>
            <a:endParaRPr/>
          </a:p>
        </p:txBody>
      </p:sp>
      <p:sp>
        <p:nvSpPr>
          <p:cNvPr id="72" name="object 72"/>
          <p:cNvSpPr/>
          <p:nvPr/>
        </p:nvSpPr>
        <p:spPr>
          <a:xfrm>
            <a:off x="5884862" y="2382837"/>
            <a:ext cx="114300" cy="792480"/>
          </a:xfrm>
          <a:custGeom>
            <a:avLst/>
            <a:gdLst/>
            <a:ahLst/>
            <a:cxnLst/>
            <a:rect l="l" t="t" r="r" b="b"/>
            <a:pathLst>
              <a:path w="114300" h="792480">
                <a:moveTo>
                  <a:pt x="38100" y="114300"/>
                </a:moveTo>
                <a:lnTo>
                  <a:pt x="0" y="114300"/>
                </a:lnTo>
                <a:lnTo>
                  <a:pt x="57150" y="0"/>
                </a:lnTo>
                <a:lnTo>
                  <a:pt x="100012" y="85725"/>
                </a:lnTo>
                <a:lnTo>
                  <a:pt x="38100" y="85725"/>
                </a:lnTo>
                <a:lnTo>
                  <a:pt x="38100" y="114300"/>
                </a:lnTo>
                <a:close/>
              </a:path>
              <a:path w="114300" h="792480">
                <a:moveTo>
                  <a:pt x="76200" y="792162"/>
                </a:moveTo>
                <a:lnTo>
                  <a:pt x="38100" y="792162"/>
                </a:lnTo>
                <a:lnTo>
                  <a:pt x="38100" y="85725"/>
                </a:lnTo>
                <a:lnTo>
                  <a:pt x="76200" y="85725"/>
                </a:lnTo>
                <a:lnTo>
                  <a:pt x="76200" y="792162"/>
                </a:lnTo>
                <a:close/>
              </a:path>
              <a:path w="114300" h="792480">
                <a:moveTo>
                  <a:pt x="114300" y="114300"/>
                </a:moveTo>
                <a:lnTo>
                  <a:pt x="76200" y="114300"/>
                </a:lnTo>
                <a:lnTo>
                  <a:pt x="76200" y="85725"/>
                </a:lnTo>
                <a:lnTo>
                  <a:pt x="100012" y="85725"/>
                </a:lnTo>
                <a:lnTo>
                  <a:pt x="114300" y="114300"/>
                </a:lnTo>
                <a:close/>
              </a:path>
            </a:pathLst>
          </a:custGeom>
          <a:solidFill>
            <a:srgbClr val="CC3300"/>
          </a:solidFill>
        </p:spPr>
        <p:txBody>
          <a:bodyPr wrap="square" lIns="0" tIns="0" rIns="0" bIns="0" rtlCol="0"/>
          <a:lstStyle/>
          <a:p>
            <a:endParaRPr/>
          </a:p>
        </p:txBody>
      </p:sp>
      <p:sp>
        <p:nvSpPr>
          <p:cNvPr id="73" name="object 73"/>
          <p:cNvSpPr/>
          <p:nvPr/>
        </p:nvSpPr>
        <p:spPr>
          <a:xfrm>
            <a:off x="4119918" y="2305926"/>
            <a:ext cx="256540" cy="725170"/>
          </a:xfrm>
          <a:custGeom>
            <a:avLst/>
            <a:gdLst/>
            <a:ahLst/>
            <a:cxnLst/>
            <a:rect l="l" t="t" r="r" b="b"/>
            <a:pathLst>
              <a:path w="256539" h="725169">
                <a:moveTo>
                  <a:pt x="72985" y="620615"/>
                </a:moveTo>
                <a:lnTo>
                  <a:pt x="36488" y="609658"/>
                </a:lnTo>
                <a:lnTo>
                  <a:pt x="219519" y="0"/>
                </a:lnTo>
                <a:lnTo>
                  <a:pt x="256019" y="10947"/>
                </a:lnTo>
                <a:lnTo>
                  <a:pt x="72985" y="620615"/>
                </a:lnTo>
                <a:close/>
              </a:path>
              <a:path w="256539" h="725169">
                <a:moveTo>
                  <a:pt x="21869" y="724611"/>
                </a:moveTo>
                <a:lnTo>
                  <a:pt x="0" y="598703"/>
                </a:lnTo>
                <a:lnTo>
                  <a:pt x="36488" y="609658"/>
                </a:lnTo>
                <a:lnTo>
                  <a:pt x="28270" y="637032"/>
                </a:lnTo>
                <a:lnTo>
                  <a:pt x="64769" y="647979"/>
                </a:lnTo>
                <a:lnTo>
                  <a:pt x="94024" y="647979"/>
                </a:lnTo>
                <a:lnTo>
                  <a:pt x="21869" y="724611"/>
                </a:lnTo>
                <a:close/>
              </a:path>
              <a:path w="256539" h="725169">
                <a:moveTo>
                  <a:pt x="64769" y="647979"/>
                </a:moveTo>
                <a:lnTo>
                  <a:pt x="28270" y="637032"/>
                </a:lnTo>
                <a:lnTo>
                  <a:pt x="36488" y="609658"/>
                </a:lnTo>
                <a:lnTo>
                  <a:pt x="72985" y="620615"/>
                </a:lnTo>
                <a:lnTo>
                  <a:pt x="64769" y="647979"/>
                </a:lnTo>
                <a:close/>
              </a:path>
              <a:path w="256539" h="725169">
                <a:moveTo>
                  <a:pt x="94024" y="647979"/>
                </a:moveTo>
                <a:lnTo>
                  <a:pt x="64769" y="647979"/>
                </a:lnTo>
                <a:lnTo>
                  <a:pt x="72985" y="620615"/>
                </a:lnTo>
                <a:lnTo>
                  <a:pt x="109474" y="631571"/>
                </a:lnTo>
                <a:lnTo>
                  <a:pt x="94024" y="647979"/>
                </a:lnTo>
                <a:close/>
              </a:path>
            </a:pathLst>
          </a:custGeom>
          <a:solidFill>
            <a:srgbClr val="CC3300"/>
          </a:solidFill>
        </p:spPr>
        <p:txBody>
          <a:bodyPr wrap="square" lIns="0" tIns="0" rIns="0" bIns="0" rtlCol="0"/>
          <a:lstStyle/>
          <a:p>
            <a:endParaRPr/>
          </a:p>
        </p:txBody>
      </p:sp>
      <p:sp>
        <p:nvSpPr>
          <p:cNvPr id="74" name="object 74"/>
          <p:cNvSpPr/>
          <p:nvPr/>
        </p:nvSpPr>
        <p:spPr>
          <a:xfrm>
            <a:off x="4789487" y="2036762"/>
            <a:ext cx="936625" cy="114300"/>
          </a:xfrm>
          <a:custGeom>
            <a:avLst/>
            <a:gdLst/>
            <a:ahLst/>
            <a:cxnLst/>
            <a:rect l="l" t="t" r="r" b="b"/>
            <a:pathLst>
              <a:path w="936625" h="114300">
                <a:moveTo>
                  <a:pt x="822325" y="114300"/>
                </a:moveTo>
                <a:lnTo>
                  <a:pt x="822325" y="0"/>
                </a:lnTo>
                <a:lnTo>
                  <a:pt x="898525" y="38100"/>
                </a:lnTo>
                <a:lnTo>
                  <a:pt x="850900" y="38100"/>
                </a:lnTo>
                <a:lnTo>
                  <a:pt x="850900" y="76200"/>
                </a:lnTo>
                <a:lnTo>
                  <a:pt x="898525" y="76200"/>
                </a:lnTo>
                <a:lnTo>
                  <a:pt x="822325" y="114300"/>
                </a:lnTo>
                <a:close/>
              </a:path>
              <a:path w="936625" h="114300">
                <a:moveTo>
                  <a:pt x="822325" y="76200"/>
                </a:moveTo>
                <a:lnTo>
                  <a:pt x="0" y="76200"/>
                </a:lnTo>
                <a:lnTo>
                  <a:pt x="0" y="38100"/>
                </a:lnTo>
                <a:lnTo>
                  <a:pt x="822325" y="38100"/>
                </a:lnTo>
                <a:lnTo>
                  <a:pt x="822325" y="76200"/>
                </a:lnTo>
                <a:close/>
              </a:path>
              <a:path w="936625" h="114300">
                <a:moveTo>
                  <a:pt x="898525" y="76200"/>
                </a:moveTo>
                <a:lnTo>
                  <a:pt x="850900" y="76200"/>
                </a:lnTo>
                <a:lnTo>
                  <a:pt x="850900" y="38100"/>
                </a:lnTo>
                <a:lnTo>
                  <a:pt x="898525" y="38100"/>
                </a:lnTo>
                <a:lnTo>
                  <a:pt x="936625" y="57150"/>
                </a:lnTo>
                <a:lnTo>
                  <a:pt x="898525" y="76200"/>
                </a:lnTo>
                <a:close/>
              </a:path>
            </a:pathLst>
          </a:custGeom>
          <a:solidFill>
            <a:srgbClr val="CC3300"/>
          </a:solidFill>
        </p:spPr>
        <p:txBody>
          <a:bodyPr wrap="square" lIns="0" tIns="0" rIns="0" bIns="0" rtlCol="0"/>
          <a:lstStyle/>
          <a:p>
            <a:endParaRPr/>
          </a:p>
        </p:txBody>
      </p:sp>
      <p:sp>
        <p:nvSpPr>
          <p:cNvPr id="75" name="object 75"/>
          <p:cNvSpPr txBox="1"/>
          <p:nvPr/>
        </p:nvSpPr>
        <p:spPr>
          <a:xfrm>
            <a:off x="834389" y="4639309"/>
            <a:ext cx="2383155" cy="873125"/>
          </a:xfrm>
          <a:prstGeom prst="rect">
            <a:avLst/>
          </a:prstGeom>
        </p:spPr>
        <p:txBody>
          <a:bodyPr vert="horz" wrap="square" lIns="0" tIns="161925" rIns="0" bIns="0" rtlCol="0">
            <a:spAutoFit/>
          </a:bodyPr>
          <a:lstStyle/>
          <a:p>
            <a:pPr marL="12700">
              <a:lnSpc>
                <a:spcPct val="100000"/>
              </a:lnSpc>
              <a:spcBef>
                <a:spcPts val="1275"/>
              </a:spcBef>
            </a:pPr>
            <a:r>
              <a:rPr sz="1800" b="1" dirty="0">
                <a:solidFill>
                  <a:srgbClr val="FF0000"/>
                </a:solidFill>
                <a:latin typeface="宋体" panose="02010600030101010101" pitchFamily="2" charset="-122"/>
                <a:cs typeface="宋体" panose="02010600030101010101" pitchFamily="2" charset="-122"/>
              </a:rPr>
              <a:t>拥</a:t>
            </a:r>
            <a:r>
              <a:rPr sz="1800" b="1" spc="-10" dirty="0">
                <a:solidFill>
                  <a:srgbClr val="FF0000"/>
                </a:solidFill>
                <a:latin typeface="宋体" panose="02010600030101010101" pitchFamily="2" charset="-122"/>
                <a:cs typeface="宋体" panose="02010600030101010101" pitchFamily="2" charset="-122"/>
              </a:rPr>
              <a:t>有</a:t>
            </a:r>
            <a:r>
              <a:rPr sz="1800" b="1" spc="-415" dirty="0">
                <a:solidFill>
                  <a:srgbClr val="FF0000"/>
                </a:solidFill>
                <a:latin typeface="宋体" panose="02010600030101010101" pitchFamily="2" charset="-122"/>
                <a:cs typeface="宋体" panose="02010600030101010101" pitchFamily="2" charset="-122"/>
              </a:rPr>
              <a:t> </a:t>
            </a:r>
            <a:r>
              <a:rPr sz="1800" b="1" spc="-5" dirty="0">
                <a:solidFill>
                  <a:srgbClr val="FF0000"/>
                </a:solidFill>
                <a:latin typeface="Arial" panose="020B0604020202020204"/>
                <a:cs typeface="Arial" panose="020B0604020202020204"/>
              </a:rPr>
              <a:t>xyz.mp3</a:t>
            </a:r>
            <a:r>
              <a:rPr sz="1800" b="1" dirty="0">
                <a:solidFill>
                  <a:srgbClr val="FF0000"/>
                </a:solidFill>
                <a:latin typeface="宋体" panose="02010600030101010101" pitchFamily="2" charset="-122"/>
                <a:cs typeface="宋体" panose="02010600030101010101" pitchFamily="2" charset="-122"/>
              </a:rPr>
              <a:t>的节</a:t>
            </a:r>
            <a:r>
              <a:rPr sz="1800" b="1" spc="-10" dirty="0">
                <a:solidFill>
                  <a:srgbClr val="FF0000"/>
                </a:solidFill>
                <a:latin typeface="宋体" panose="02010600030101010101" pitchFamily="2" charset="-122"/>
                <a:cs typeface="宋体" panose="02010600030101010101" pitchFamily="2" charset="-122"/>
              </a:rPr>
              <a:t>点</a:t>
            </a:r>
            <a:endParaRPr sz="1800">
              <a:latin typeface="宋体" panose="02010600030101010101" pitchFamily="2" charset="-122"/>
              <a:cs typeface="宋体" panose="02010600030101010101" pitchFamily="2" charset="-122"/>
            </a:endParaRPr>
          </a:p>
          <a:p>
            <a:pPr marR="5080" algn="r">
              <a:lnSpc>
                <a:spcPct val="100000"/>
              </a:lnSpc>
              <a:spcBef>
                <a:spcPts val="1180"/>
              </a:spcBef>
            </a:pPr>
            <a:r>
              <a:rPr sz="1800" b="1" spc="-5" dirty="0">
                <a:latin typeface="Arial" panose="020B0604020202020204"/>
                <a:cs typeface="Arial" panose="020B0604020202020204"/>
              </a:rPr>
              <a:t>1.2.3.</a:t>
            </a:r>
            <a:r>
              <a:rPr sz="1800" b="1" dirty="0">
                <a:latin typeface="Arial" panose="020B0604020202020204"/>
                <a:cs typeface="Arial" panose="020B0604020202020204"/>
              </a:rPr>
              <a:t>4</a:t>
            </a:r>
            <a:endParaRPr sz="1800">
              <a:latin typeface="Arial" panose="020B0604020202020204"/>
              <a:cs typeface="Arial" panose="020B0604020202020204"/>
            </a:endParaRPr>
          </a:p>
        </p:txBody>
      </p:sp>
      <p:sp>
        <p:nvSpPr>
          <p:cNvPr id="76" name="object 76"/>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77" name="object 77"/>
          <p:cNvSpPr txBox="1">
            <a:spLocks noGrp="1"/>
          </p:cNvSpPr>
          <p:nvPr>
            <p:ph type="sldNum" sz="quarter" idx="7"/>
          </p:nvPr>
        </p:nvSpPr>
        <p:spPr>
          <a:prstGeom prst="rect">
            <a:avLst/>
          </a:prstGeom>
        </p:spPr>
        <p:txBody>
          <a:bodyPr vert="horz" wrap="square" lIns="0" tIns="0" rIns="0" bIns="0" rtlCol="0">
            <a:spAutoFit/>
          </a:bodyPr>
          <a:lstStyle/>
          <a:p>
            <a:pPr marL="25400">
              <a:lnSpc>
                <a:spcPts val="1375"/>
              </a:lnSpc>
            </a:pPr>
            <a:fld id="{81D60167-4931-47E6-BA6A-407CBD079E47}" type="slidenum">
              <a:rPr dirty="0"/>
              <a:t>26</a:t>
            </a:fld>
            <a:endParaRPr dirty="0"/>
          </a:p>
        </p:txBody>
      </p:sp>
    </p:spTree>
    <p:extLst>
      <p:ext uri="{BB962C8B-B14F-4D97-AF65-F5344CB8AC3E}">
        <p14:creationId xmlns:p14="http://schemas.microsoft.com/office/powerpoint/2010/main" val="1400126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6172200"/>
            <a:ext cx="8229600" cy="0"/>
          </a:xfrm>
          <a:custGeom>
            <a:avLst/>
            <a:gdLst/>
            <a:ahLst/>
            <a:cxnLst/>
            <a:rect l="l" t="t" r="r" b="b"/>
            <a:pathLst>
              <a:path w="8229600">
                <a:moveTo>
                  <a:pt x="0" y="0"/>
                </a:moveTo>
                <a:lnTo>
                  <a:pt x="8229600" y="0"/>
                </a:lnTo>
              </a:path>
            </a:pathLst>
          </a:custGeom>
          <a:ln w="19050">
            <a:solidFill>
              <a:srgbClr val="CC9900"/>
            </a:solidFill>
          </a:ln>
        </p:spPr>
        <p:txBody>
          <a:bodyPr wrap="square" lIns="0" tIns="0" rIns="0" bIns="0" rtlCol="0"/>
          <a:lstStyle/>
          <a:p>
            <a:endParaRPr/>
          </a:p>
        </p:txBody>
      </p:sp>
      <p:sp>
        <p:nvSpPr>
          <p:cNvPr id="3" name="object 3"/>
          <p:cNvSpPr txBox="1">
            <a:spLocks noGrp="1"/>
          </p:cNvSpPr>
          <p:nvPr>
            <p:ph type="title"/>
          </p:nvPr>
        </p:nvSpPr>
        <p:spPr>
          <a:xfrm>
            <a:off x="535940" y="262572"/>
            <a:ext cx="3354070" cy="605790"/>
          </a:xfrm>
          <a:prstGeom prst="rect">
            <a:avLst/>
          </a:prstGeom>
        </p:spPr>
        <p:txBody>
          <a:bodyPr vert="horz" wrap="square" lIns="0" tIns="13335" rIns="0" bIns="0" rtlCol="0">
            <a:spAutoFit/>
          </a:bodyPr>
          <a:lstStyle/>
          <a:p>
            <a:pPr marL="12700">
              <a:lnSpc>
                <a:spcPct val="100000"/>
              </a:lnSpc>
              <a:spcBef>
                <a:spcPts val="105"/>
              </a:spcBef>
            </a:pPr>
            <a:r>
              <a:rPr sz="3800" dirty="0">
                <a:solidFill>
                  <a:srgbClr val="006633"/>
                </a:solidFill>
                <a:latin typeface="宋体" panose="02010600030101010101" pitchFamily="2" charset="-122"/>
                <a:cs typeface="宋体" panose="02010600030101010101" pitchFamily="2" charset="-122"/>
              </a:rPr>
              <a:t>层次</a:t>
            </a:r>
            <a:r>
              <a:rPr sz="3800" spc="-5" dirty="0">
                <a:solidFill>
                  <a:srgbClr val="006633"/>
                </a:solidFill>
                <a:latin typeface="Garamond" panose="02020404030301010803"/>
                <a:cs typeface="Garamond" panose="02020404030301010803"/>
              </a:rPr>
              <a:t>P2P</a:t>
            </a:r>
            <a:r>
              <a:rPr sz="3800" dirty="0">
                <a:solidFill>
                  <a:srgbClr val="006633"/>
                </a:solidFill>
                <a:latin typeface="宋体" panose="02010600030101010101" pitchFamily="2" charset="-122"/>
                <a:cs typeface="宋体" panose="02010600030101010101" pitchFamily="2" charset="-122"/>
              </a:rPr>
              <a:t>网</a:t>
            </a:r>
            <a:r>
              <a:rPr sz="3800" spc="5" dirty="0">
                <a:solidFill>
                  <a:srgbClr val="006633"/>
                </a:solidFill>
                <a:latin typeface="宋体" panose="02010600030101010101" pitchFamily="2" charset="-122"/>
                <a:cs typeface="宋体" panose="02010600030101010101" pitchFamily="2" charset="-122"/>
              </a:rPr>
              <a:t>络</a:t>
            </a:r>
            <a:r>
              <a:rPr sz="3800" spc="-1040" dirty="0">
                <a:solidFill>
                  <a:srgbClr val="006633"/>
                </a:solidFill>
                <a:latin typeface="宋体" panose="02010600030101010101" pitchFamily="2" charset="-122"/>
                <a:cs typeface="宋体" panose="02010600030101010101" pitchFamily="2" charset="-122"/>
              </a:rPr>
              <a:t> </a:t>
            </a:r>
            <a:r>
              <a:rPr sz="3800" dirty="0">
                <a:solidFill>
                  <a:srgbClr val="006633"/>
                </a:solidFill>
                <a:latin typeface="Garamond" panose="02020404030301010803"/>
                <a:cs typeface="Garamond" panose="02020404030301010803"/>
              </a:rPr>
              <a:t>(3)</a:t>
            </a:r>
            <a:endParaRPr sz="3800">
              <a:latin typeface="Garamond" panose="02020404030301010803"/>
              <a:cs typeface="Garamond" panose="02020404030301010803"/>
            </a:endParaRPr>
          </a:p>
        </p:txBody>
      </p:sp>
      <p:sp>
        <p:nvSpPr>
          <p:cNvPr id="4" name="object 4"/>
          <p:cNvSpPr txBox="1"/>
          <p:nvPr/>
        </p:nvSpPr>
        <p:spPr>
          <a:xfrm>
            <a:off x="547052" y="1204277"/>
            <a:ext cx="1892300" cy="482600"/>
          </a:xfrm>
          <a:prstGeom prst="rect">
            <a:avLst/>
          </a:prstGeom>
        </p:spPr>
        <p:txBody>
          <a:bodyPr vert="horz" wrap="square" lIns="0" tIns="12700" rIns="0" bIns="0" rtlCol="0">
            <a:spAutoFit/>
          </a:bodyPr>
          <a:lstStyle/>
          <a:p>
            <a:pPr marL="355600" indent="-342900">
              <a:lnSpc>
                <a:spcPct val="100000"/>
              </a:lnSpc>
              <a:spcBef>
                <a:spcPts val="100"/>
              </a:spcBef>
              <a:buClr>
                <a:srgbClr val="CC9900"/>
              </a:buClr>
              <a:buSzPct val="65000"/>
              <a:buFont typeface="Wingdings" panose="05000000000000000000"/>
              <a:buChar char=""/>
              <a:tabLst>
                <a:tab pos="354965" algn="l"/>
                <a:tab pos="355600" algn="l"/>
              </a:tabLst>
            </a:pPr>
            <a:r>
              <a:rPr sz="3000" dirty="0">
                <a:latin typeface="宋体" panose="02010600030101010101" pitchFamily="2" charset="-122"/>
                <a:cs typeface="宋体" panose="02010600030101010101" pitchFamily="2" charset="-122"/>
              </a:rPr>
              <a:t>内容下载</a:t>
            </a:r>
            <a:endParaRPr sz="3000">
              <a:latin typeface="宋体" panose="02010600030101010101" pitchFamily="2" charset="-122"/>
              <a:cs typeface="宋体" panose="02010600030101010101" pitchFamily="2" charset="-122"/>
            </a:endParaRPr>
          </a:p>
        </p:txBody>
      </p:sp>
      <p:sp>
        <p:nvSpPr>
          <p:cNvPr id="5" name="object 5"/>
          <p:cNvSpPr/>
          <p:nvPr/>
        </p:nvSpPr>
        <p:spPr>
          <a:xfrm>
            <a:off x="1760220" y="2660904"/>
            <a:ext cx="381000" cy="355091"/>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494020" y="4337303"/>
            <a:ext cx="381000" cy="355092"/>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7475219" y="2584704"/>
            <a:ext cx="381000" cy="355091"/>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856219" y="4565903"/>
            <a:ext cx="381000" cy="355092"/>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5798820" y="2889504"/>
            <a:ext cx="762000" cy="711708"/>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7780019" y="4956428"/>
            <a:ext cx="295275" cy="276225"/>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7932419" y="4946903"/>
            <a:ext cx="304800" cy="304800"/>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8084819" y="4946903"/>
            <a:ext cx="304800" cy="304800"/>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5646420" y="3661028"/>
            <a:ext cx="295275" cy="276225"/>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5798820" y="3651503"/>
            <a:ext cx="304800" cy="304800"/>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5951220" y="3651503"/>
            <a:ext cx="304800" cy="304800"/>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6103620" y="3651503"/>
            <a:ext cx="304800" cy="304800"/>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6256020" y="3651503"/>
            <a:ext cx="304800" cy="304800"/>
          </a:xfrm>
          <a:prstGeom prst="rect">
            <a:avLst/>
          </a:prstGeom>
          <a:blipFill>
            <a:blip r:embed="rId4" cstate="print"/>
            <a:stretch>
              <a:fillRect/>
            </a:stretch>
          </a:blipFill>
        </p:spPr>
        <p:txBody>
          <a:bodyPr wrap="square" lIns="0" tIns="0" rIns="0" bIns="0" rtlCol="0"/>
          <a:lstStyle/>
          <a:p>
            <a:endParaRPr/>
          </a:p>
        </p:txBody>
      </p:sp>
      <p:sp>
        <p:nvSpPr>
          <p:cNvPr id="18" name="object 18"/>
          <p:cNvSpPr/>
          <p:nvPr/>
        </p:nvSpPr>
        <p:spPr>
          <a:xfrm>
            <a:off x="6408420" y="3651503"/>
            <a:ext cx="304800" cy="304800"/>
          </a:xfrm>
          <a:prstGeom prst="rect">
            <a:avLst/>
          </a:prstGeom>
          <a:blipFill>
            <a:blip r:embed="rId4" cstate="print"/>
            <a:stretch>
              <a:fillRect/>
            </a:stretch>
          </a:blipFill>
        </p:spPr>
        <p:txBody>
          <a:bodyPr wrap="square" lIns="0" tIns="0" rIns="0" bIns="0" rtlCol="0"/>
          <a:lstStyle/>
          <a:p>
            <a:endParaRPr/>
          </a:p>
        </p:txBody>
      </p:sp>
      <p:sp>
        <p:nvSpPr>
          <p:cNvPr id="19" name="object 19"/>
          <p:cNvSpPr/>
          <p:nvPr/>
        </p:nvSpPr>
        <p:spPr>
          <a:xfrm>
            <a:off x="7475219" y="2975229"/>
            <a:ext cx="295275" cy="276225"/>
          </a:xfrm>
          <a:prstGeom prst="rect">
            <a:avLst/>
          </a:prstGeom>
          <a:blipFill>
            <a:blip r:embed="rId3" cstate="print"/>
            <a:stretch>
              <a:fillRect/>
            </a:stretch>
          </a:blipFill>
        </p:spPr>
        <p:txBody>
          <a:bodyPr wrap="square" lIns="0" tIns="0" rIns="0" bIns="0" rtlCol="0"/>
          <a:lstStyle/>
          <a:p>
            <a:endParaRPr/>
          </a:p>
        </p:txBody>
      </p:sp>
      <p:sp>
        <p:nvSpPr>
          <p:cNvPr id="20" name="object 20"/>
          <p:cNvSpPr/>
          <p:nvPr/>
        </p:nvSpPr>
        <p:spPr>
          <a:xfrm>
            <a:off x="7627619" y="2965704"/>
            <a:ext cx="304800" cy="304800"/>
          </a:xfrm>
          <a:prstGeom prst="rect">
            <a:avLst/>
          </a:prstGeom>
          <a:blipFill>
            <a:blip r:embed="rId4" cstate="print"/>
            <a:stretch>
              <a:fillRect/>
            </a:stretch>
          </a:blipFill>
        </p:spPr>
        <p:txBody>
          <a:bodyPr wrap="square" lIns="0" tIns="0" rIns="0" bIns="0" rtlCol="0"/>
          <a:lstStyle/>
          <a:p>
            <a:endParaRPr/>
          </a:p>
        </p:txBody>
      </p:sp>
      <p:sp>
        <p:nvSpPr>
          <p:cNvPr id="21" name="object 21"/>
          <p:cNvSpPr/>
          <p:nvPr/>
        </p:nvSpPr>
        <p:spPr>
          <a:xfrm>
            <a:off x="1607819" y="3051429"/>
            <a:ext cx="295275" cy="276225"/>
          </a:xfrm>
          <a:prstGeom prst="rect">
            <a:avLst/>
          </a:prstGeom>
          <a:blipFill>
            <a:blip r:embed="rId3" cstate="print"/>
            <a:stretch>
              <a:fillRect/>
            </a:stretch>
          </a:blipFill>
        </p:spPr>
        <p:txBody>
          <a:bodyPr wrap="square" lIns="0" tIns="0" rIns="0" bIns="0" rtlCol="0"/>
          <a:lstStyle/>
          <a:p>
            <a:endParaRPr/>
          </a:p>
        </p:txBody>
      </p:sp>
      <p:sp>
        <p:nvSpPr>
          <p:cNvPr id="22" name="object 22"/>
          <p:cNvSpPr/>
          <p:nvPr/>
        </p:nvSpPr>
        <p:spPr>
          <a:xfrm>
            <a:off x="1760220" y="3041904"/>
            <a:ext cx="304800" cy="304800"/>
          </a:xfrm>
          <a:prstGeom prst="rect">
            <a:avLst/>
          </a:prstGeom>
          <a:blipFill>
            <a:blip r:embed="rId4" cstate="print"/>
            <a:stretch>
              <a:fillRect/>
            </a:stretch>
          </a:blipFill>
        </p:spPr>
        <p:txBody>
          <a:bodyPr wrap="square" lIns="0" tIns="0" rIns="0" bIns="0" rtlCol="0"/>
          <a:lstStyle/>
          <a:p>
            <a:endParaRPr/>
          </a:p>
        </p:txBody>
      </p:sp>
      <p:sp>
        <p:nvSpPr>
          <p:cNvPr id="23" name="object 23"/>
          <p:cNvSpPr/>
          <p:nvPr/>
        </p:nvSpPr>
        <p:spPr>
          <a:xfrm>
            <a:off x="1912620" y="3041904"/>
            <a:ext cx="304800" cy="304800"/>
          </a:xfrm>
          <a:prstGeom prst="rect">
            <a:avLst/>
          </a:prstGeom>
          <a:blipFill>
            <a:blip r:embed="rId4" cstate="print"/>
            <a:stretch>
              <a:fillRect/>
            </a:stretch>
          </a:blipFill>
        </p:spPr>
        <p:txBody>
          <a:bodyPr wrap="square" lIns="0" tIns="0" rIns="0" bIns="0" rtlCol="0"/>
          <a:lstStyle/>
          <a:p>
            <a:endParaRPr/>
          </a:p>
        </p:txBody>
      </p:sp>
      <p:sp>
        <p:nvSpPr>
          <p:cNvPr id="24" name="object 24"/>
          <p:cNvSpPr/>
          <p:nvPr/>
        </p:nvSpPr>
        <p:spPr>
          <a:xfrm>
            <a:off x="3055620" y="4413503"/>
            <a:ext cx="381000" cy="355092"/>
          </a:xfrm>
          <a:prstGeom prst="rect">
            <a:avLst/>
          </a:prstGeom>
          <a:blipFill>
            <a:blip r:embed="rId2" cstate="print"/>
            <a:stretch>
              <a:fillRect/>
            </a:stretch>
          </a:blipFill>
        </p:spPr>
        <p:txBody>
          <a:bodyPr wrap="square" lIns="0" tIns="0" rIns="0" bIns="0" rtlCol="0"/>
          <a:lstStyle/>
          <a:p>
            <a:endParaRPr/>
          </a:p>
        </p:txBody>
      </p:sp>
      <p:sp>
        <p:nvSpPr>
          <p:cNvPr id="25" name="object 25"/>
          <p:cNvSpPr/>
          <p:nvPr/>
        </p:nvSpPr>
        <p:spPr>
          <a:xfrm>
            <a:off x="3208020" y="4804028"/>
            <a:ext cx="295275" cy="276225"/>
          </a:xfrm>
          <a:prstGeom prst="rect">
            <a:avLst/>
          </a:prstGeom>
          <a:blipFill>
            <a:blip r:embed="rId3" cstate="print"/>
            <a:stretch>
              <a:fillRect/>
            </a:stretch>
          </a:blipFill>
        </p:spPr>
        <p:txBody>
          <a:bodyPr wrap="square" lIns="0" tIns="0" rIns="0" bIns="0" rtlCol="0"/>
          <a:lstStyle/>
          <a:p>
            <a:endParaRPr/>
          </a:p>
        </p:txBody>
      </p:sp>
      <p:sp>
        <p:nvSpPr>
          <p:cNvPr id="26" name="object 26"/>
          <p:cNvSpPr/>
          <p:nvPr/>
        </p:nvSpPr>
        <p:spPr>
          <a:xfrm>
            <a:off x="3360420" y="4794503"/>
            <a:ext cx="304800" cy="304800"/>
          </a:xfrm>
          <a:prstGeom prst="rect">
            <a:avLst/>
          </a:prstGeom>
          <a:blipFill>
            <a:blip r:embed="rId4" cstate="print"/>
            <a:stretch>
              <a:fillRect/>
            </a:stretch>
          </a:blipFill>
        </p:spPr>
        <p:txBody>
          <a:bodyPr wrap="square" lIns="0" tIns="0" rIns="0" bIns="0" rtlCol="0"/>
          <a:lstStyle/>
          <a:p>
            <a:endParaRPr/>
          </a:p>
        </p:txBody>
      </p:sp>
      <p:sp>
        <p:nvSpPr>
          <p:cNvPr id="27" name="object 27"/>
          <p:cNvSpPr/>
          <p:nvPr/>
        </p:nvSpPr>
        <p:spPr>
          <a:xfrm>
            <a:off x="5646420" y="4727828"/>
            <a:ext cx="295275" cy="276225"/>
          </a:xfrm>
          <a:prstGeom prst="rect">
            <a:avLst/>
          </a:prstGeom>
          <a:blipFill>
            <a:blip r:embed="rId3" cstate="print"/>
            <a:stretch>
              <a:fillRect/>
            </a:stretch>
          </a:blipFill>
        </p:spPr>
        <p:txBody>
          <a:bodyPr wrap="square" lIns="0" tIns="0" rIns="0" bIns="0" rtlCol="0"/>
          <a:lstStyle/>
          <a:p>
            <a:endParaRPr/>
          </a:p>
        </p:txBody>
      </p:sp>
      <p:sp>
        <p:nvSpPr>
          <p:cNvPr id="28" name="object 28"/>
          <p:cNvSpPr/>
          <p:nvPr/>
        </p:nvSpPr>
        <p:spPr>
          <a:xfrm>
            <a:off x="2065020" y="3041904"/>
            <a:ext cx="304800" cy="304800"/>
          </a:xfrm>
          <a:prstGeom prst="rect">
            <a:avLst/>
          </a:prstGeom>
          <a:blipFill>
            <a:blip r:embed="rId4" cstate="print"/>
            <a:stretch>
              <a:fillRect/>
            </a:stretch>
          </a:blipFill>
        </p:spPr>
        <p:txBody>
          <a:bodyPr wrap="square" lIns="0" tIns="0" rIns="0" bIns="0" rtlCol="0"/>
          <a:lstStyle/>
          <a:p>
            <a:endParaRPr/>
          </a:p>
        </p:txBody>
      </p:sp>
      <p:sp>
        <p:nvSpPr>
          <p:cNvPr id="29" name="object 29"/>
          <p:cNvSpPr/>
          <p:nvPr/>
        </p:nvSpPr>
        <p:spPr>
          <a:xfrm>
            <a:off x="3665220" y="2737104"/>
            <a:ext cx="762000" cy="711708"/>
          </a:xfrm>
          <a:prstGeom prst="rect">
            <a:avLst/>
          </a:prstGeom>
          <a:blipFill>
            <a:blip r:embed="rId2" cstate="print"/>
            <a:stretch>
              <a:fillRect/>
            </a:stretch>
          </a:blipFill>
        </p:spPr>
        <p:txBody>
          <a:bodyPr wrap="square" lIns="0" tIns="0" rIns="0" bIns="0" rtlCol="0"/>
          <a:lstStyle/>
          <a:p>
            <a:endParaRPr/>
          </a:p>
        </p:txBody>
      </p:sp>
      <p:sp>
        <p:nvSpPr>
          <p:cNvPr id="30" name="object 30"/>
          <p:cNvSpPr/>
          <p:nvPr/>
        </p:nvSpPr>
        <p:spPr>
          <a:xfrm>
            <a:off x="3665220" y="3584828"/>
            <a:ext cx="295275" cy="276225"/>
          </a:xfrm>
          <a:prstGeom prst="rect">
            <a:avLst/>
          </a:prstGeom>
          <a:blipFill>
            <a:blip r:embed="rId3" cstate="print"/>
            <a:stretch>
              <a:fillRect/>
            </a:stretch>
          </a:blipFill>
        </p:spPr>
        <p:txBody>
          <a:bodyPr wrap="square" lIns="0" tIns="0" rIns="0" bIns="0" rtlCol="0"/>
          <a:lstStyle/>
          <a:p>
            <a:endParaRPr/>
          </a:p>
        </p:txBody>
      </p:sp>
      <p:sp>
        <p:nvSpPr>
          <p:cNvPr id="31" name="object 31"/>
          <p:cNvSpPr/>
          <p:nvPr/>
        </p:nvSpPr>
        <p:spPr>
          <a:xfrm>
            <a:off x="3817620" y="3575303"/>
            <a:ext cx="304800" cy="304800"/>
          </a:xfrm>
          <a:prstGeom prst="rect">
            <a:avLst/>
          </a:prstGeom>
          <a:blipFill>
            <a:blip r:embed="rId4" cstate="print"/>
            <a:stretch>
              <a:fillRect/>
            </a:stretch>
          </a:blipFill>
        </p:spPr>
        <p:txBody>
          <a:bodyPr wrap="square" lIns="0" tIns="0" rIns="0" bIns="0" rtlCol="0"/>
          <a:lstStyle/>
          <a:p>
            <a:endParaRPr/>
          </a:p>
        </p:txBody>
      </p:sp>
      <p:sp>
        <p:nvSpPr>
          <p:cNvPr id="32" name="object 32"/>
          <p:cNvSpPr/>
          <p:nvPr/>
        </p:nvSpPr>
        <p:spPr>
          <a:xfrm>
            <a:off x="3970020" y="3575303"/>
            <a:ext cx="304800" cy="304800"/>
          </a:xfrm>
          <a:prstGeom prst="rect">
            <a:avLst/>
          </a:prstGeom>
          <a:blipFill>
            <a:blip r:embed="rId4" cstate="print"/>
            <a:stretch>
              <a:fillRect/>
            </a:stretch>
          </a:blipFill>
        </p:spPr>
        <p:txBody>
          <a:bodyPr wrap="square" lIns="0" tIns="0" rIns="0" bIns="0" rtlCol="0"/>
          <a:lstStyle/>
          <a:p>
            <a:endParaRPr/>
          </a:p>
        </p:txBody>
      </p:sp>
      <p:sp>
        <p:nvSpPr>
          <p:cNvPr id="33" name="object 33"/>
          <p:cNvSpPr/>
          <p:nvPr/>
        </p:nvSpPr>
        <p:spPr>
          <a:xfrm>
            <a:off x="4046220" y="1365503"/>
            <a:ext cx="762000" cy="711708"/>
          </a:xfrm>
          <a:prstGeom prst="rect">
            <a:avLst/>
          </a:prstGeom>
          <a:blipFill>
            <a:blip r:embed="rId2" cstate="print"/>
            <a:stretch>
              <a:fillRect/>
            </a:stretch>
          </a:blipFill>
        </p:spPr>
        <p:txBody>
          <a:bodyPr wrap="square" lIns="0" tIns="0" rIns="0" bIns="0" rtlCol="0"/>
          <a:lstStyle/>
          <a:p>
            <a:endParaRPr/>
          </a:p>
        </p:txBody>
      </p:sp>
      <p:sp>
        <p:nvSpPr>
          <p:cNvPr id="34" name="object 34"/>
          <p:cNvSpPr/>
          <p:nvPr/>
        </p:nvSpPr>
        <p:spPr>
          <a:xfrm>
            <a:off x="4046220" y="2213229"/>
            <a:ext cx="295275" cy="276225"/>
          </a:xfrm>
          <a:prstGeom prst="rect">
            <a:avLst/>
          </a:prstGeom>
          <a:blipFill>
            <a:blip r:embed="rId3" cstate="print"/>
            <a:stretch>
              <a:fillRect/>
            </a:stretch>
          </a:blipFill>
        </p:spPr>
        <p:txBody>
          <a:bodyPr wrap="square" lIns="0" tIns="0" rIns="0" bIns="0" rtlCol="0"/>
          <a:lstStyle/>
          <a:p>
            <a:endParaRPr/>
          </a:p>
        </p:txBody>
      </p:sp>
      <p:sp>
        <p:nvSpPr>
          <p:cNvPr id="35" name="object 35"/>
          <p:cNvSpPr/>
          <p:nvPr/>
        </p:nvSpPr>
        <p:spPr>
          <a:xfrm>
            <a:off x="4198620" y="2203704"/>
            <a:ext cx="304800" cy="304800"/>
          </a:xfrm>
          <a:prstGeom prst="rect">
            <a:avLst/>
          </a:prstGeom>
          <a:blipFill>
            <a:blip r:embed="rId4" cstate="print"/>
            <a:stretch>
              <a:fillRect/>
            </a:stretch>
          </a:blipFill>
        </p:spPr>
        <p:txBody>
          <a:bodyPr wrap="square" lIns="0" tIns="0" rIns="0" bIns="0" rtlCol="0"/>
          <a:lstStyle/>
          <a:p>
            <a:endParaRPr/>
          </a:p>
        </p:txBody>
      </p:sp>
      <p:sp>
        <p:nvSpPr>
          <p:cNvPr id="36" name="object 36"/>
          <p:cNvSpPr/>
          <p:nvPr/>
        </p:nvSpPr>
        <p:spPr>
          <a:xfrm>
            <a:off x="4351020" y="2203704"/>
            <a:ext cx="304800" cy="304800"/>
          </a:xfrm>
          <a:prstGeom prst="rect">
            <a:avLst/>
          </a:prstGeom>
          <a:blipFill>
            <a:blip r:embed="rId4" cstate="print"/>
            <a:stretch>
              <a:fillRect/>
            </a:stretch>
          </a:blipFill>
        </p:spPr>
        <p:txBody>
          <a:bodyPr wrap="square" lIns="0" tIns="0" rIns="0" bIns="0" rtlCol="0"/>
          <a:lstStyle/>
          <a:p>
            <a:endParaRPr/>
          </a:p>
        </p:txBody>
      </p:sp>
      <p:sp>
        <p:nvSpPr>
          <p:cNvPr id="37" name="object 37"/>
          <p:cNvSpPr/>
          <p:nvPr/>
        </p:nvSpPr>
        <p:spPr>
          <a:xfrm>
            <a:off x="5722620" y="1365503"/>
            <a:ext cx="762000" cy="711708"/>
          </a:xfrm>
          <a:prstGeom prst="rect">
            <a:avLst/>
          </a:prstGeom>
          <a:blipFill>
            <a:blip r:embed="rId2" cstate="print"/>
            <a:stretch>
              <a:fillRect/>
            </a:stretch>
          </a:blipFill>
        </p:spPr>
        <p:txBody>
          <a:bodyPr wrap="square" lIns="0" tIns="0" rIns="0" bIns="0" rtlCol="0"/>
          <a:lstStyle/>
          <a:p>
            <a:endParaRPr/>
          </a:p>
        </p:txBody>
      </p:sp>
      <p:sp>
        <p:nvSpPr>
          <p:cNvPr id="38" name="object 38"/>
          <p:cNvSpPr/>
          <p:nvPr/>
        </p:nvSpPr>
        <p:spPr>
          <a:xfrm>
            <a:off x="5875020" y="2213229"/>
            <a:ext cx="295275" cy="276225"/>
          </a:xfrm>
          <a:prstGeom prst="rect">
            <a:avLst/>
          </a:prstGeom>
          <a:blipFill>
            <a:blip r:embed="rId3" cstate="print"/>
            <a:stretch>
              <a:fillRect/>
            </a:stretch>
          </a:blipFill>
        </p:spPr>
        <p:txBody>
          <a:bodyPr wrap="square" lIns="0" tIns="0" rIns="0" bIns="0" rtlCol="0"/>
          <a:lstStyle/>
          <a:p>
            <a:endParaRPr/>
          </a:p>
        </p:txBody>
      </p:sp>
      <p:sp>
        <p:nvSpPr>
          <p:cNvPr id="39" name="object 39"/>
          <p:cNvSpPr/>
          <p:nvPr/>
        </p:nvSpPr>
        <p:spPr>
          <a:xfrm>
            <a:off x="6027420" y="2203704"/>
            <a:ext cx="304800" cy="304800"/>
          </a:xfrm>
          <a:prstGeom prst="rect">
            <a:avLst/>
          </a:prstGeom>
          <a:blipFill>
            <a:blip r:embed="rId4" cstate="print"/>
            <a:stretch>
              <a:fillRect/>
            </a:stretch>
          </a:blipFill>
        </p:spPr>
        <p:txBody>
          <a:bodyPr wrap="square" lIns="0" tIns="0" rIns="0" bIns="0" rtlCol="0"/>
          <a:lstStyle/>
          <a:p>
            <a:endParaRPr/>
          </a:p>
        </p:txBody>
      </p:sp>
      <p:sp>
        <p:nvSpPr>
          <p:cNvPr id="40" name="object 40"/>
          <p:cNvSpPr/>
          <p:nvPr/>
        </p:nvSpPr>
        <p:spPr>
          <a:xfrm>
            <a:off x="4808537" y="1822450"/>
            <a:ext cx="914400" cy="0"/>
          </a:xfrm>
          <a:custGeom>
            <a:avLst/>
            <a:gdLst/>
            <a:ahLst/>
            <a:cxnLst/>
            <a:rect l="l" t="t" r="r" b="b"/>
            <a:pathLst>
              <a:path w="914400">
                <a:moveTo>
                  <a:pt x="0" y="0"/>
                </a:moveTo>
                <a:lnTo>
                  <a:pt x="914400" y="0"/>
                </a:lnTo>
              </a:path>
            </a:pathLst>
          </a:custGeom>
          <a:ln w="38100">
            <a:solidFill>
              <a:srgbClr val="6600FF"/>
            </a:solidFill>
          </a:ln>
        </p:spPr>
        <p:txBody>
          <a:bodyPr wrap="square" lIns="0" tIns="0" rIns="0" bIns="0" rtlCol="0"/>
          <a:lstStyle/>
          <a:p>
            <a:endParaRPr/>
          </a:p>
        </p:txBody>
      </p:sp>
      <p:sp>
        <p:nvSpPr>
          <p:cNvPr id="41" name="object 41"/>
          <p:cNvSpPr/>
          <p:nvPr/>
        </p:nvSpPr>
        <p:spPr>
          <a:xfrm>
            <a:off x="5951537" y="2127250"/>
            <a:ext cx="0" cy="762000"/>
          </a:xfrm>
          <a:custGeom>
            <a:avLst/>
            <a:gdLst/>
            <a:ahLst/>
            <a:cxnLst/>
            <a:rect l="l" t="t" r="r" b="b"/>
            <a:pathLst>
              <a:path h="762000">
                <a:moveTo>
                  <a:pt x="0" y="0"/>
                </a:moveTo>
                <a:lnTo>
                  <a:pt x="0" y="762000"/>
                </a:lnTo>
              </a:path>
            </a:pathLst>
          </a:custGeom>
          <a:ln w="38100">
            <a:solidFill>
              <a:srgbClr val="6600FF"/>
            </a:solidFill>
          </a:ln>
        </p:spPr>
        <p:txBody>
          <a:bodyPr wrap="square" lIns="0" tIns="0" rIns="0" bIns="0" rtlCol="0"/>
          <a:lstStyle/>
          <a:p>
            <a:endParaRPr/>
          </a:p>
        </p:txBody>
      </p:sp>
      <p:sp>
        <p:nvSpPr>
          <p:cNvPr id="42" name="object 42"/>
          <p:cNvSpPr/>
          <p:nvPr/>
        </p:nvSpPr>
        <p:spPr>
          <a:xfrm>
            <a:off x="4503737" y="3270250"/>
            <a:ext cx="1295400" cy="0"/>
          </a:xfrm>
          <a:custGeom>
            <a:avLst/>
            <a:gdLst/>
            <a:ahLst/>
            <a:cxnLst/>
            <a:rect l="l" t="t" r="r" b="b"/>
            <a:pathLst>
              <a:path w="1295400">
                <a:moveTo>
                  <a:pt x="0" y="0"/>
                </a:moveTo>
                <a:lnTo>
                  <a:pt x="1295400" y="0"/>
                </a:lnTo>
              </a:path>
            </a:pathLst>
          </a:custGeom>
          <a:ln w="38100">
            <a:solidFill>
              <a:srgbClr val="6600FF"/>
            </a:solidFill>
          </a:ln>
        </p:spPr>
        <p:txBody>
          <a:bodyPr wrap="square" lIns="0" tIns="0" rIns="0" bIns="0" rtlCol="0"/>
          <a:lstStyle/>
          <a:p>
            <a:endParaRPr/>
          </a:p>
        </p:txBody>
      </p:sp>
      <p:sp>
        <p:nvSpPr>
          <p:cNvPr id="43" name="object 43"/>
          <p:cNvSpPr/>
          <p:nvPr/>
        </p:nvSpPr>
        <p:spPr>
          <a:xfrm>
            <a:off x="4104665" y="2045030"/>
            <a:ext cx="264795" cy="697865"/>
          </a:xfrm>
          <a:custGeom>
            <a:avLst/>
            <a:gdLst/>
            <a:ahLst/>
            <a:cxnLst/>
            <a:rect l="l" t="t" r="r" b="b"/>
            <a:pathLst>
              <a:path w="264795" h="697864">
                <a:moveTo>
                  <a:pt x="36144" y="697839"/>
                </a:moveTo>
                <a:lnTo>
                  <a:pt x="0" y="685800"/>
                </a:lnTo>
                <a:lnTo>
                  <a:pt x="228600" y="0"/>
                </a:lnTo>
                <a:lnTo>
                  <a:pt x="264744" y="12039"/>
                </a:lnTo>
                <a:lnTo>
                  <a:pt x="36144" y="697839"/>
                </a:lnTo>
                <a:close/>
              </a:path>
            </a:pathLst>
          </a:custGeom>
          <a:solidFill>
            <a:srgbClr val="6600FF"/>
          </a:solidFill>
        </p:spPr>
        <p:txBody>
          <a:bodyPr wrap="square" lIns="0" tIns="0" rIns="0" bIns="0" rtlCol="0"/>
          <a:lstStyle/>
          <a:p>
            <a:endParaRPr/>
          </a:p>
        </p:txBody>
      </p:sp>
      <p:sp>
        <p:nvSpPr>
          <p:cNvPr id="44" name="object 44"/>
          <p:cNvSpPr/>
          <p:nvPr/>
        </p:nvSpPr>
        <p:spPr>
          <a:xfrm>
            <a:off x="4718862" y="1961375"/>
            <a:ext cx="1094105" cy="1094105"/>
          </a:xfrm>
          <a:custGeom>
            <a:avLst/>
            <a:gdLst/>
            <a:ahLst/>
            <a:cxnLst/>
            <a:rect l="l" t="t" r="r" b="b"/>
            <a:pathLst>
              <a:path w="1094104" h="1094105">
                <a:moveTo>
                  <a:pt x="1066800" y="1093749"/>
                </a:moveTo>
                <a:lnTo>
                  <a:pt x="0" y="26949"/>
                </a:lnTo>
                <a:lnTo>
                  <a:pt x="26949" y="0"/>
                </a:lnTo>
                <a:lnTo>
                  <a:pt x="1093749" y="1066800"/>
                </a:lnTo>
                <a:lnTo>
                  <a:pt x="1066800" y="1093749"/>
                </a:lnTo>
                <a:close/>
              </a:path>
            </a:pathLst>
          </a:custGeom>
          <a:solidFill>
            <a:srgbClr val="6600FF"/>
          </a:solidFill>
        </p:spPr>
        <p:txBody>
          <a:bodyPr wrap="square" lIns="0" tIns="0" rIns="0" bIns="0" rtlCol="0"/>
          <a:lstStyle/>
          <a:p>
            <a:endParaRPr/>
          </a:p>
        </p:txBody>
      </p:sp>
      <p:sp>
        <p:nvSpPr>
          <p:cNvPr id="45" name="object 45"/>
          <p:cNvSpPr/>
          <p:nvPr/>
        </p:nvSpPr>
        <p:spPr>
          <a:xfrm>
            <a:off x="4340187" y="2035606"/>
            <a:ext cx="1394460" cy="1021715"/>
          </a:xfrm>
          <a:custGeom>
            <a:avLst/>
            <a:gdLst/>
            <a:ahLst/>
            <a:cxnLst/>
            <a:rect l="l" t="t" r="r" b="b"/>
            <a:pathLst>
              <a:path w="1394460" h="1021714">
                <a:moveTo>
                  <a:pt x="22301" y="1021486"/>
                </a:moveTo>
                <a:lnTo>
                  <a:pt x="0" y="990600"/>
                </a:lnTo>
                <a:lnTo>
                  <a:pt x="1371600" y="0"/>
                </a:lnTo>
                <a:lnTo>
                  <a:pt x="1393901" y="30886"/>
                </a:lnTo>
                <a:lnTo>
                  <a:pt x="22301" y="1021486"/>
                </a:lnTo>
                <a:close/>
              </a:path>
            </a:pathLst>
          </a:custGeom>
          <a:solidFill>
            <a:srgbClr val="6600FF"/>
          </a:solidFill>
        </p:spPr>
        <p:txBody>
          <a:bodyPr wrap="square" lIns="0" tIns="0" rIns="0" bIns="0" rtlCol="0"/>
          <a:lstStyle/>
          <a:p>
            <a:endParaRPr/>
          </a:p>
        </p:txBody>
      </p:sp>
      <p:sp>
        <p:nvSpPr>
          <p:cNvPr id="46" name="object 46"/>
          <p:cNvSpPr/>
          <p:nvPr/>
        </p:nvSpPr>
        <p:spPr>
          <a:xfrm>
            <a:off x="6473507" y="2035810"/>
            <a:ext cx="937260" cy="716280"/>
          </a:xfrm>
          <a:custGeom>
            <a:avLst/>
            <a:gdLst/>
            <a:ahLst/>
            <a:cxnLst/>
            <a:rect l="l" t="t" r="r" b="b"/>
            <a:pathLst>
              <a:path w="937259" h="716280">
                <a:moveTo>
                  <a:pt x="914400" y="716279"/>
                </a:moveTo>
                <a:lnTo>
                  <a:pt x="0" y="30479"/>
                </a:lnTo>
                <a:lnTo>
                  <a:pt x="22859" y="0"/>
                </a:lnTo>
                <a:lnTo>
                  <a:pt x="937259" y="685800"/>
                </a:lnTo>
                <a:lnTo>
                  <a:pt x="914400" y="716279"/>
                </a:lnTo>
                <a:close/>
              </a:path>
            </a:pathLst>
          </a:custGeom>
          <a:solidFill>
            <a:srgbClr val="996600"/>
          </a:solidFill>
        </p:spPr>
        <p:txBody>
          <a:bodyPr wrap="square" lIns="0" tIns="0" rIns="0" bIns="0" rtlCol="0"/>
          <a:lstStyle/>
          <a:p>
            <a:endParaRPr/>
          </a:p>
        </p:txBody>
      </p:sp>
      <p:sp>
        <p:nvSpPr>
          <p:cNvPr id="47" name="object 47"/>
          <p:cNvSpPr/>
          <p:nvPr/>
        </p:nvSpPr>
        <p:spPr>
          <a:xfrm>
            <a:off x="6941819" y="4794503"/>
            <a:ext cx="381000" cy="355092"/>
          </a:xfrm>
          <a:prstGeom prst="rect">
            <a:avLst/>
          </a:prstGeom>
          <a:blipFill>
            <a:blip r:embed="rId2" cstate="print"/>
            <a:stretch>
              <a:fillRect/>
            </a:stretch>
          </a:blipFill>
        </p:spPr>
        <p:txBody>
          <a:bodyPr wrap="square" lIns="0" tIns="0" rIns="0" bIns="0" rtlCol="0"/>
          <a:lstStyle/>
          <a:p>
            <a:endParaRPr/>
          </a:p>
        </p:txBody>
      </p:sp>
      <p:sp>
        <p:nvSpPr>
          <p:cNvPr id="48" name="object 48"/>
          <p:cNvSpPr/>
          <p:nvPr/>
        </p:nvSpPr>
        <p:spPr>
          <a:xfrm>
            <a:off x="6941819" y="5185028"/>
            <a:ext cx="295275" cy="276225"/>
          </a:xfrm>
          <a:prstGeom prst="rect">
            <a:avLst/>
          </a:prstGeom>
          <a:blipFill>
            <a:blip r:embed="rId3" cstate="print"/>
            <a:stretch>
              <a:fillRect/>
            </a:stretch>
          </a:blipFill>
        </p:spPr>
        <p:txBody>
          <a:bodyPr wrap="square" lIns="0" tIns="0" rIns="0" bIns="0" rtlCol="0"/>
          <a:lstStyle/>
          <a:p>
            <a:endParaRPr/>
          </a:p>
        </p:txBody>
      </p:sp>
      <p:sp>
        <p:nvSpPr>
          <p:cNvPr id="49" name="object 49"/>
          <p:cNvSpPr/>
          <p:nvPr/>
        </p:nvSpPr>
        <p:spPr>
          <a:xfrm>
            <a:off x="7094219" y="5175503"/>
            <a:ext cx="304800" cy="304800"/>
          </a:xfrm>
          <a:prstGeom prst="rect">
            <a:avLst/>
          </a:prstGeom>
          <a:blipFill>
            <a:blip r:embed="rId4" cstate="print"/>
            <a:stretch>
              <a:fillRect/>
            </a:stretch>
          </a:blipFill>
        </p:spPr>
        <p:txBody>
          <a:bodyPr wrap="square" lIns="0" tIns="0" rIns="0" bIns="0" rtlCol="0"/>
          <a:lstStyle/>
          <a:p>
            <a:endParaRPr/>
          </a:p>
        </p:txBody>
      </p:sp>
      <p:sp>
        <p:nvSpPr>
          <p:cNvPr id="50" name="object 50"/>
          <p:cNvSpPr/>
          <p:nvPr/>
        </p:nvSpPr>
        <p:spPr>
          <a:xfrm>
            <a:off x="2065020" y="1822704"/>
            <a:ext cx="381000" cy="355091"/>
          </a:xfrm>
          <a:prstGeom prst="rect">
            <a:avLst/>
          </a:prstGeom>
          <a:blipFill>
            <a:blip r:embed="rId2" cstate="print"/>
            <a:stretch>
              <a:fillRect/>
            </a:stretch>
          </a:blipFill>
        </p:spPr>
        <p:txBody>
          <a:bodyPr wrap="square" lIns="0" tIns="0" rIns="0" bIns="0" rtlCol="0"/>
          <a:lstStyle/>
          <a:p>
            <a:endParaRPr/>
          </a:p>
        </p:txBody>
      </p:sp>
      <p:sp>
        <p:nvSpPr>
          <p:cNvPr id="51" name="object 51"/>
          <p:cNvSpPr/>
          <p:nvPr/>
        </p:nvSpPr>
        <p:spPr>
          <a:xfrm>
            <a:off x="2065020" y="2213229"/>
            <a:ext cx="295275" cy="276225"/>
          </a:xfrm>
          <a:prstGeom prst="rect">
            <a:avLst/>
          </a:prstGeom>
          <a:blipFill>
            <a:blip r:embed="rId3" cstate="print"/>
            <a:stretch>
              <a:fillRect/>
            </a:stretch>
          </a:blipFill>
        </p:spPr>
        <p:txBody>
          <a:bodyPr wrap="square" lIns="0" tIns="0" rIns="0" bIns="0" rtlCol="0"/>
          <a:lstStyle/>
          <a:p>
            <a:endParaRPr/>
          </a:p>
        </p:txBody>
      </p:sp>
      <p:sp>
        <p:nvSpPr>
          <p:cNvPr id="52" name="object 52"/>
          <p:cNvSpPr/>
          <p:nvPr/>
        </p:nvSpPr>
        <p:spPr>
          <a:xfrm>
            <a:off x="2217420" y="2203704"/>
            <a:ext cx="304800" cy="304800"/>
          </a:xfrm>
          <a:prstGeom prst="rect">
            <a:avLst/>
          </a:prstGeom>
          <a:blipFill>
            <a:blip r:embed="rId4" cstate="print"/>
            <a:stretch>
              <a:fillRect/>
            </a:stretch>
          </a:blipFill>
        </p:spPr>
        <p:txBody>
          <a:bodyPr wrap="square" lIns="0" tIns="0" rIns="0" bIns="0" rtlCol="0"/>
          <a:lstStyle/>
          <a:p>
            <a:endParaRPr/>
          </a:p>
        </p:txBody>
      </p:sp>
      <p:sp>
        <p:nvSpPr>
          <p:cNvPr id="53" name="object 53"/>
          <p:cNvSpPr/>
          <p:nvPr/>
        </p:nvSpPr>
        <p:spPr>
          <a:xfrm>
            <a:off x="6473240" y="3560013"/>
            <a:ext cx="1395095" cy="1097280"/>
          </a:xfrm>
          <a:custGeom>
            <a:avLst/>
            <a:gdLst/>
            <a:ahLst/>
            <a:cxnLst/>
            <a:rect l="l" t="t" r="r" b="b"/>
            <a:pathLst>
              <a:path w="1395095" h="1097279">
                <a:moveTo>
                  <a:pt x="1371599" y="1096873"/>
                </a:moveTo>
                <a:lnTo>
                  <a:pt x="0" y="30073"/>
                </a:lnTo>
                <a:lnTo>
                  <a:pt x="23393" y="0"/>
                </a:lnTo>
                <a:lnTo>
                  <a:pt x="1394993" y="1066800"/>
                </a:lnTo>
                <a:lnTo>
                  <a:pt x="1371599" y="1096873"/>
                </a:lnTo>
                <a:close/>
              </a:path>
            </a:pathLst>
          </a:custGeom>
          <a:solidFill>
            <a:srgbClr val="996600"/>
          </a:solidFill>
        </p:spPr>
        <p:txBody>
          <a:bodyPr wrap="square" lIns="0" tIns="0" rIns="0" bIns="0" rtlCol="0"/>
          <a:lstStyle/>
          <a:p>
            <a:endParaRPr/>
          </a:p>
        </p:txBody>
      </p:sp>
      <p:sp>
        <p:nvSpPr>
          <p:cNvPr id="54" name="object 54"/>
          <p:cNvSpPr/>
          <p:nvPr/>
        </p:nvSpPr>
        <p:spPr>
          <a:xfrm>
            <a:off x="6239738" y="3565715"/>
            <a:ext cx="719455" cy="1238250"/>
          </a:xfrm>
          <a:custGeom>
            <a:avLst/>
            <a:gdLst/>
            <a:ahLst/>
            <a:cxnLst/>
            <a:rect l="l" t="t" r="r" b="b"/>
            <a:pathLst>
              <a:path w="719454" h="1238250">
                <a:moveTo>
                  <a:pt x="685800" y="1237869"/>
                </a:moveTo>
                <a:lnTo>
                  <a:pt x="0" y="18669"/>
                </a:lnTo>
                <a:lnTo>
                  <a:pt x="33197" y="0"/>
                </a:lnTo>
                <a:lnTo>
                  <a:pt x="718997" y="1219200"/>
                </a:lnTo>
                <a:lnTo>
                  <a:pt x="685800" y="1237869"/>
                </a:lnTo>
                <a:close/>
              </a:path>
            </a:pathLst>
          </a:custGeom>
          <a:solidFill>
            <a:srgbClr val="996600"/>
          </a:solidFill>
        </p:spPr>
        <p:txBody>
          <a:bodyPr wrap="square" lIns="0" tIns="0" rIns="0" bIns="0" rtlCol="0"/>
          <a:lstStyle/>
          <a:p>
            <a:endParaRPr/>
          </a:p>
        </p:txBody>
      </p:sp>
      <p:sp>
        <p:nvSpPr>
          <p:cNvPr id="55" name="object 55"/>
          <p:cNvSpPr/>
          <p:nvPr/>
        </p:nvSpPr>
        <p:spPr>
          <a:xfrm>
            <a:off x="5704865" y="3569030"/>
            <a:ext cx="264795" cy="697865"/>
          </a:xfrm>
          <a:custGeom>
            <a:avLst/>
            <a:gdLst/>
            <a:ahLst/>
            <a:cxnLst/>
            <a:rect l="l" t="t" r="r" b="b"/>
            <a:pathLst>
              <a:path w="264795" h="697864">
                <a:moveTo>
                  <a:pt x="36144" y="697839"/>
                </a:moveTo>
                <a:lnTo>
                  <a:pt x="0" y="685800"/>
                </a:lnTo>
                <a:lnTo>
                  <a:pt x="228600" y="0"/>
                </a:lnTo>
                <a:lnTo>
                  <a:pt x="264744" y="12039"/>
                </a:lnTo>
                <a:lnTo>
                  <a:pt x="36144" y="697839"/>
                </a:lnTo>
                <a:close/>
              </a:path>
            </a:pathLst>
          </a:custGeom>
          <a:solidFill>
            <a:srgbClr val="996600"/>
          </a:solidFill>
        </p:spPr>
        <p:txBody>
          <a:bodyPr wrap="square" lIns="0" tIns="0" rIns="0" bIns="0" rtlCol="0"/>
          <a:lstStyle/>
          <a:p>
            <a:endParaRPr/>
          </a:p>
        </p:txBody>
      </p:sp>
      <p:sp>
        <p:nvSpPr>
          <p:cNvPr id="56" name="object 56"/>
          <p:cNvSpPr/>
          <p:nvPr/>
        </p:nvSpPr>
        <p:spPr>
          <a:xfrm>
            <a:off x="3268078" y="3413048"/>
            <a:ext cx="566420" cy="934085"/>
          </a:xfrm>
          <a:custGeom>
            <a:avLst/>
            <a:gdLst/>
            <a:ahLst/>
            <a:cxnLst/>
            <a:rect l="l" t="t" r="r" b="b"/>
            <a:pathLst>
              <a:path w="566420" h="934085">
                <a:moveTo>
                  <a:pt x="32918" y="933602"/>
                </a:moveTo>
                <a:lnTo>
                  <a:pt x="0" y="914400"/>
                </a:lnTo>
                <a:lnTo>
                  <a:pt x="533400" y="0"/>
                </a:lnTo>
                <a:lnTo>
                  <a:pt x="566318" y="19202"/>
                </a:lnTo>
                <a:lnTo>
                  <a:pt x="32918" y="933602"/>
                </a:lnTo>
                <a:close/>
              </a:path>
            </a:pathLst>
          </a:custGeom>
          <a:solidFill>
            <a:srgbClr val="996600"/>
          </a:solidFill>
        </p:spPr>
        <p:txBody>
          <a:bodyPr wrap="square" lIns="0" tIns="0" rIns="0" bIns="0" rtlCol="0"/>
          <a:lstStyle/>
          <a:p>
            <a:endParaRPr/>
          </a:p>
        </p:txBody>
      </p:sp>
      <p:sp>
        <p:nvSpPr>
          <p:cNvPr id="57" name="object 57"/>
          <p:cNvSpPr/>
          <p:nvPr/>
        </p:nvSpPr>
        <p:spPr>
          <a:xfrm>
            <a:off x="2444534" y="1879688"/>
            <a:ext cx="1604010" cy="190500"/>
          </a:xfrm>
          <a:custGeom>
            <a:avLst/>
            <a:gdLst/>
            <a:ahLst/>
            <a:cxnLst/>
            <a:rect l="l" t="t" r="r" b="b"/>
            <a:pathLst>
              <a:path w="1604010" h="190500">
                <a:moveTo>
                  <a:pt x="3606" y="190322"/>
                </a:moveTo>
                <a:lnTo>
                  <a:pt x="0" y="152400"/>
                </a:lnTo>
                <a:lnTo>
                  <a:pt x="1600200" y="0"/>
                </a:lnTo>
                <a:lnTo>
                  <a:pt x="1603806" y="37922"/>
                </a:lnTo>
                <a:lnTo>
                  <a:pt x="3606" y="190322"/>
                </a:lnTo>
                <a:close/>
              </a:path>
            </a:pathLst>
          </a:custGeom>
          <a:solidFill>
            <a:srgbClr val="996600"/>
          </a:solidFill>
        </p:spPr>
        <p:txBody>
          <a:bodyPr wrap="square" lIns="0" tIns="0" rIns="0" bIns="0" rtlCol="0"/>
          <a:lstStyle/>
          <a:p>
            <a:endParaRPr/>
          </a:p>
        </p:txBody>
      </p:sp>
      <p:sp>
        <p:nvSpPr>
          <p:cNvPr id="58" name="object 58"/>
          <p:cNvSpPr/>
          <p:nvPr/>
        </p:nvSpPr>
        <p:spPr>
          <a:xfrm>
            <a:off x="2134463" y="2033358"/>
            <a:ext cx="1919605" cy="797560"/>
          </a:xfrm>
          <a:custGeom>
            <a:avLst/>
            <a:gdLst/>
            <a:ahLst/>
            <a:cxnLst/>
            <a:rect l="l" t="t" r="r" b="b"/>
            <a:pathLst>
              <a:path w="1919604" h="797560">
                <a:moveTo>
                  <a:pt x="14147" y="797382"/>
                </a:moveTo>
                <a:lnTo>
                  <a:pt x="0" y="762000"/>
                </a:lnTo>
                <a:lnTo>
                  <a:pt x="1904999" y="0"/>
                </a:lnTo>
                <a:lnTo>
                  <a:pt x="1919147" y="35382"/>
                </a:lnTo>
                <a:lnTo>
                  <a:pt x="14147" y="797382"/>
                </a:lnTo>
                <a:close/>
              </a:path>
            </a:pathLst>
          </a:custGeom>
          <a:solidFill>
            <a:srgbClr val="996600"/>
          </a:solidFill>
        </p:spPr>
        <p:txBody>
          <a:bodyPr wrap="square" lIns="0" tIns="0" rIns="0" bIns="0" rtlCol="0"/>
          <a:lstStyle/>
          <a:p>
            <a:endParaRPr/>
          </a:p>
        </p:txBody>
      </p:sp>
      <p:sp>
        <p:nvSpPr>
          <p:cNvPr id="59" name="object 59"/>
          <p:cNvSpPr txBox="1"/>
          <p:nvPr/>
        </p:nvSpPr>
        <p:spPr>
          <a:xfrm>
            <a:off x="6381115" y="1547812"/>
            <a:ext cx="841375" cy="268605"/>
          </a:xfrm>
          <a:prstGeom prst="rect">
            <a:avLst/>
          </a:prstGeom>
        </p:spPr>
        <p:txBody>
          <a:bodyPr vert="horz" wrap="square" lIns="0" tIns="12065" rIns="0" bIns="0" rtlCol="0">
            <a:spAutoFit/>
          </a:bodyPr>
          <a:lstStyle/>
          <a:p>
            <a:pPr marL="12700">
              <a:lnSpc>
                <a:spcPct val="100000"/>
              </a:lnSpc>
              <a:spcBef>
                <a:spcPts val="95"/>
              </a:spcBef>
            </a:pPr>
            <a:r>
              <a:rPr sz="1600" b="1" dirty="0">
                <a:latin typeface="宋体" panose="02010600030101010101" pitchFamily="2" charset="-122"/>
                <a:cs typeface="宋体" panose="02010600030101010101" pitchFamily="2" charset="-122"/>
              </a:rPr>
              <a:t>超级节</a:t>
            </a:r>
            <a:r>
              <a:rPr sz="1600" b="1" spc="-15" dirty="0">
                <a:latin typeface="宋体" panose="02010600030101010101" pitchFamily="2" charset="-122"/>
                <a:cs typeface="宋体" panose="02010600030101010101" pitchFamily="2" charset="-122"/>
              </a:rPr>
              <a:t>点</a:t>
            </a:r>
            <a:endParaRPr sz="1600">
              <a:latin typeface="宋体" panose="02010600030101010101" pitchFamily="2" charset="-122"/>
              <a:cs typeface="宋体" panose="02010600030101010101" pitchFamily="2" charset="-122"/>
            </a:endParaRPr>
          </a:p>
        </p:txBody>
      </p:sp>
      <p:sp>
        <p:nvSpPr>
          <p:cNvPr id="60" name="object 60"/>
          <p:cNvSpPr txBox="1"/>
          <p:nvPr/>
        </p:nvSpPr>
        <p:spPr>
          <a:xfrm rot="240000">
            <a:off x="4711260" y="4512227"/>
            <a:ext cx="516278" cy="229235"/>
          </a:xfrm>
          <a:prstGeom prst="rect">
            <a:avLst/>
          </a:prstGeom>
        </p:spPr>
        <p:txBody>
          <a:bodyPr vert="horz" wrap="square" lIns="0" tIns="0" rIns="0" bIns="0" rtlCol="0">
            <a:spAutoFit/>
          </a:bodyPr>
          <a:lstStyle/>
          <a:p>
            <a:pPr>
              <a:lnSpc>
                <a:spcPts val="1805"/>
              </a:lnSpc>
            </a:pPr>
            <a:r>
              <a:rPr sz="1800" b="1" spc="-15" dirty="0">
                <a:solidFill>
                  <a:srgbClr val="AEBE39"/>
                </a:solidFill>
                <a:latin typeface="宋体" panose="02010600030101010101" pitchFamily="2" charset="-122"/>
                <a:cs typeface="宋体" panose="02010600030101010101" pitchFamily="2" charset="-122"/>
              </a:rPr>
              <a:t>下</a:t>
            </a:r>
            <a:r>
              <a:rPr sz="1800" b="1" spc="-5" dirty="0">
                <a:solidFill>
                  <a:srgbClr val="AEBE39"/>
                </a:solidFill>
                <a:latin typeface="宋体" panose="02010600030101010101" pitchFamily="2" charset="-122"/>
                <a:cs typeface="宋体" panose="02010600030101010101" pitchFamily="2" charset="-122"/>
              </a:rPr>
              <a:t>载</a:t>
            </a:r>
            <a:endParaRPr sz="1800">
              <a:latin typeface="宋体" panose="02010600030101010101" pitchFamily="2" charset="-122"/>
              <a:cs typeface="宋体" panose="02010600030101010101" pitchFamily="2" charset="-122"/>
            </a:endParaRPr>
          </a:p>
        </p:txBody>
      </p:sp>
      <p:sp>
        <p:nvSpPr>
          <p:cNvPr id="61" name="object 61"/>
          <p:cNvSpPr/>
          <p:nvPr/>
        </p:nvSpPr>
        <p:spPr>
          <a:xfrm>
            <a:off x="3565525" y="4576762"/>
            <a:ext cx="3313429" cy="449580"/>
          </a:xfrm>
          <a:custGeom>
            <a:avLst/>
            <a:gdLst/>
            <a:ahLst/>
            <a:cxnLst/>
            <a:rect l="l" t="t" r="r" b="b"/>
            <a:pathLst>
              <a:path w="3313429" h="449579">
                <a:moveTo>
                  <a:pt x="107454" y="113626"/>
                </a:moveTo>
                <a:lnTo>
                  <a:pt x="0" y="44450"/>
                </a:lnTo>
                <a:lnTo>
                  <a:pt x="119811" y="0"/>
                </a:lnTo>
                <a:lnTo>
                  <a:pt x="116028" y="34785"/>
                </a:lnTo>
                <a:lnTo>
                  <a:pt x="87287" y="34785"/>
                </a:lnTo>
                <a:lnTo>
                  <a:pt x="83159" y="72656"/>
                </a:lnTo>
                <a:lnTo>
                  <a:pt x="111574" y="75747"/>
                </a:lnTo>
                <a:lnTo>
                  <a:pt x="107454" y="113626"/>
                </a:lnTo>
                <a:close/>
              </a:path>
              <a:path w="3313429" h="449579">
                <a:moveTo>
                  <a:pt x="111574" y="75747"/>
                </a:moveTo>
                <a:lnTo>
                  <a:pt x="83159" y="72656"/>
                </a:lnTo>
                <a:lnTo>
                  <a:pt x="87287" y="34785"/>
                </a:lnTo>
                <a:lnTo>
                  <a:pt x="115692" y="37874"/>
                </a:lnTo>
                <a:lnTo>
                  <a:pt x="111574" y="75747"/>
                </a:lnTo>
                <a:close/>
              </a:path>
              <a:path w="3313429" h="449579">
                <a:moveTo>
                  <a:pt x="115692" y="37874"/>
                </a:moveTo>
                <a:lnTo>
                  <a:pt x="87287" y="34785"/>
                </a:lnTo>
                <a:lnTo>
                  <a:pt x="116028" y="34785"/>
                </a:lnTo>
                <a:lnTo>
                  <a:pt x="115692" y="37874"/>
                </a:lnTo>
                <a:close/>
              </a:path>
              <a:path w="3313429" h="449579">
                <a:moveTo>
                  <a:pt x="3197419" y="411387"/>
                </a:moveTo>
                <a:lnTo>
                  <a:pt x="111574" y="75747"/>
                </a:lnTo>
                <a:lnTo>
                  <a:pt x="115692" y="37874"/>
                </a:lnTo>
                <a:lnTo>
                  <a:pt x="3201538" y="373515"/>
                </a:lnTo>
                <a:lnTo>
                  <a:pt x="3197419" y="411387"/>
                </a:lnTo>
                <a:close/>
              </a:path>
              <a:path w="3313429" h="449579">
                <a:moveTo>
                  <a:pt x="3287061" y="414477"/>
                </a:moveTo>
                <a:lnTo>
                  <a:pt x="3225825" y="414477"/>
                </a:lnTo>
                <a:lnTo>
                  <a:pt x="3229952" y="376605"/>
                </a:lnTo>
                <a:lnTo>
                  <a:pt x="3201538" y="373515"/>
                </a:lnTo>
                <a:lnTo>
                  <a:pt x="3205657" y="335635"/>
                </a:lnTo>
                <a:lnTo>
                  <a:pt x="3313112" y="404812"/>
                </a:lnTo>
                <a:lnTo>
                  <a:pt x="3287061" y="414477"/>
                </a:lnTo>
                <a:close/>
              </a:path>
              <a:path w="3313429" h="449579">
                <a:moveTo>
                  <a:pt x="3225825" y="414477"/>
                </a:moveTo>
                <a:lnTo>
                  <a:pt x="3197419" y="411387"/>
                </a:lnTo>
                <a:lnTo>
                  <a:pt x="3201538" y="373515"/>
                </a:lnTo>
                <a:lnTo>
                  <a:pt x="3229952" y="376605"/>
                </a:lnTo>
                <a:lnTo>
                  <a:pt x="3225825" y="414477"/>
                </a:lnTo>
                <a:close/>
              </a:path>
              <a:path w="3313429" h="449579">
                <a:moveTo>
                  <a:pt x="3193300" y="449262"/>
                </a:moveTo>
                <a:lnTo>
                  <a:pt x="3197419" y="411387"/>
                </a:lnTo>
                <a:lnTo>
                  <a:pt x="3225825" y="414477"/>
                </a:lnTo>
                <a:lnTo>
                  <a:pt x="3287061" y="414477"/>
                </a:lnTo>
                <a:lnTo>
                  <a:pt x="3193300" y="449262"/>
                </a:lnTo>
                <a:close/>
              </a:path>
            </a:pathLst>
          </a:custGeom>
          <a:solidFill>
            <a:srgbClr val="AEBE39"/>
          </a:solidFill>
        </p:spPr>
        <p:txBody>
          <a:bodyPr wrap="square" lIns="0" tIns="0" rIns="0" bIns="0" rtlCol="0"/>
          <a:lstStyle/>
          <a:p>
            <a:endParaRPr/>
          </a:p>
        </p:txBody>
      </p:sp>
      <p:sp>
        <p:nvSpPr>
          <p:cNvPr id="62" name="object 62"/>
          <p:cNvSpPr/>
          <p:nvPr/>
        </p:nvSpPr>
        <p:spPr>
          <a:xfrm>
            <a:off x="1822704" y="5480303"/>
            <a:ext cx="5943600" cy="685800"/>
          </a:xfrm>
          <a:custGeom>
            <a:avLst/>
            <a:gdLst/>
            <a:ahLst/>
            <a:cxnLst/>
            <a:rect l="l" t="t" r="r" b="b"/>
            <a:pathLst>
              <a:path w="5943600" h="685800">
                <a:moveTo>
                  <a:pt x="0" y="0"/>
                </a:moveTo>
                <a:lnTo>
                  <a:pt x="5943600" y="0"/>
                </a:lnTo>
                <a:lnTo>
                  <a:pt x="5943600" y="685800"/>
                </a:lnTo>
                <a:lnTo>
                  <a:pt x="0" y="685800"/>
                </a:lnTo>
                <a:lnTo>
                  <a:pt x="0" y="0"/>
                </a:lnTo>
                <a:close/>
              </a:path>
            </a:pathLst>
          </a:custGeom>
          <a:solidFill>
            <a:srgbClr val="CC9900"/>
          </a:solidFill>
        </p:spPr>
        <p:txBody>
          <a:bodyPr wrap="square" lIns="0" tIns="0" rIns="0" bIns="0" rtlCol="0"/>
          <a:lstStyle/>
          <a:p>
            <a:endParaRPr/>
          </a:p>
        </p:txBody>
      </p:sp>
      <p:sp>
        <p:nvSpPr>
          <p:cNvPr id="63" name="object 63"/>
          <p:cNvSpPr/>
          <p:nvPr/>
        </p:nvSpPr>
        <p:spPr>
          <a:xfrm>
            <a:off x="1817687" y="5475287"/>
            <a:ext cx="5953125" cy="695325"/>
          </a:xfrm>
          <a:custGeom>
            <a:avLst/>
            <a:gdLst/>
            <a:ahLst/>
            <a:cxnLst/>
            <a:rect l="l" t="t" r="r" b="b"/>
            <a:pathLst>
              <a:path w="5953125" h="695325">
                <a:moveTo>
                  <a:pt x="5953125" y="695325"/>
                </a:moveTo>
                <a:lnTo>
                  <a:pt x="0" y="695325"/>
                </a:lnTo>
                <a:lnTo>
                  <a:pt x="0" y="0"/>
                </a:lnTo>
                <a:lnTo>
                  <a:pt x="5953125" y="0"/>
                </a:lnTo>
                <a:lnTo>
                  <a:pt x="5953125" y="4762"/>
                </a:lnTo>
                <a:lnTo>
                  <a:pt x="9525" y="4762"/>
                </a:lnTo>
                <a:lnTo>
                  <a:pt x="4762" y="9525"/>
                </a:lnTo>
                <a:lnTo>
                  <a:pt x="9525" y="9525"/>
                </a:lnTo>
                <a:lnTo>
                  <a:pt x="9525" y="685800"/>
                </a:lnTo>
                <a:lnTo>
                  <a:pt x="4762" y="685800"/>
                </a:lnTo>
                <a:lnTo>
                  <a:pt x="9525" y="690562"/>
                </a:lnTo>
                <a:lnTo>
                  <a:pt x="5953125" y="690562"/>
                </a:lnTo>
                <a:lnTo>
                  <a:pt x="5953125" y="695325"/>
                </a:lnTo>
                <a:close/>
              </a:path>
              <a:path w="5953125" h="695325">
                <a:moveTo>
                  <a:pt x="9525" y="9525"/>
                </a:moveTo>
                <a:lnTo>
                  <a:pt x="4762" y="9525"/>
                </a:lnTo>
                <a:lnTo>
                  <a:pt x="9525" y="4762"/>
                </a:lnTo>
                <a:lnTo>
                  <a:pt x="9525" y="9525"/>
                </a:lnTo>
                <a:close/>
              </a:path>
              <a:path w="5953125" h="695325">
                <a:moveTo>
                  <a:pt x="5943600" y="9525"/>
                </a:moveTo>
                <a:lnTo>
                  <a:pt x="9525" y="9525"/>
                </a:lnTo>
                <a:lnTo>
                  <a:pt x="9525" y="4762"/>
                </a:lnTo>
                <a:lnTo>
                  <a:pt x="5943600" y="4762"/>
                </a:lnTo>
                <a:lnTo>
                  <a:pt x="5943600" y="9525"/>
                </a:lnTo>
                <a:close/>
              </a:path>
              <a:path w="5953125" h="695325">
                <a:moveTo>
                  <a:pt x="5943600" y="690562"/>
                </a:moveTo>
                <a:lnTo>
                  <a:pt x="5943600" y="4762"/>
                </a:lnTo>
                <a:lnTo>
                  <a:pt x="5948362" y="9525"/>
                </a:lnTo>
                <a:lnTo>
                  <a:pt x="5953125" y="9525"/>
                </a:lnTo>
                <a:lnTo>
                  <a:pt x="5953125" y="685800"/>
                </a:lnTo>
                <a:lnTo>
                  <a:pt x="5948362" y="685800"/>
                </a:lnTo>
                <a:lnTo>
                  <a:pt x="5943600" y="690562"/>
                </a:lnTo>
                <a:close/>
              </a:path>
              <a:path w="5953125" h="695325">
                <a:moveTo>
                  <a:pt x="5953125" y="9525"/>
                </a:moveTo>
                <a:lnTo>
                  <a:pt x="5948362" y="9525"/>
                </a:lnTo>
                <a:lnTo>
                  <a:pt x="5943600" y="4762"/>
                </a:lnTo>
                <a:lnTo>
                  <a:pt x="5953125" y="4762"/>
                </a:lnTo>
                <a:lnTo>
                  <a:pt x="5953125" y="9525"/>
                </a:lnTo>
                <a:close/>
              </a:path>
              <a:path w="5953125" h="695325">
                <a:moveTo>
                  <a:pt x="9525" y="690562"/>
                </a:moveTo>
                <a:lnTo>
                  <a:pt x="4762" y="685800"/>
                </a:lnTo>
                <a:lnTo>
                  <a:pt x="9525" y="685800"/>
                </a:lnTo>
                <a:lnTo>
                  <a:pt x="9525" y="690562"/>
                </a:lnTo>
                <a:close/>
              </a:path>
              <a:path w="5953125" h="695325">
                <a:moveTo>
                  <a:pt x="5943600" y="690562"/>
                </a:moveTo>
                <a:lnTo>
                  <a:pt x="9525" y="690562"/>
                </a:lnTo>
                <a:lnTo>
                  <a:pt x="9525" y="685800"/>
                </a:lnTo>
                <a:lnTo>
                  <a:pt x="5943600" y="685800"/>
                </a:lnTo>
                <a:lnTo>
                  <a:pt x="5943600" y="690562"/>
                </a:lnTo>
                <a:close/>
              </a:path>
              <a:path w="5953125" h="695325">
                <a:moveTo>
                  <a:pt x="5953125" y="690562"/>
                </a:moveTo>
                <a:lnTo>
                  <a:pt x="5943600" y="690562"/>
                </a:lnTo>
                <a:lnTo>
                  <a:pt x="5948362" y="685800"/>
                </a:lnTo>
                <a:lnTo>
                  <a:pt x="5953125" y="685800"/>
                </a:lnTo>
                <a:lnTo>
                  <a:pt x="5953125" y="690562"/>
                </a:lnTo>
                <a:close/>
              </a:path>
            </a:pathLst>
          </a:custGeom>
          <a:solidFill>
            <a:srgbClr val="000000"/>
          </a:solidFill>
        </p:spPr>
        <p:txBody>
          <a:bodyPr wrap="square" lIns="0" tIns="0" rIns="0" bIns="0" rtlCol="0"/>
          <a:lstStyle/>
          <a:p>
            <a:endParaRPr/>
          </a:p>
        </p:txBody>
      </p:sp>
      <p:sp>
        <p:nvSpPr>
          <p:cNvPr id="64" name="object 64"/>
          <p:cNvSpPr txBox="1"/>
          <p:nvPr/>
        </p:nvSpPr>
        <p:spPr>
          <a:xfrm>
            <a:off x="834389" y="4358322"/>
            <a:ext cx="6932295" cy="1617345"/>
          </a:xfrm>
          <a:prstGeom prst="rect">
            <a:avLst/>
          </a:prstGeom>
        </p:spPr>
        <p:txBody>
          <a:bodyPr vert="horz" wrap="square" lIns="0" tIns="161925" rIns="0" bIns="0" rtlCol="0">
            <a:spAutoFit/>
          </a:bodyPr>
          <a:lstStyle/>
          <a:p>
            <a:pPr marL="12700">
              <a:lnSpc>
                <a:spcPct val="100000"/>
              </a:lnSpc>
              <a:spcBef>
                <a:spcPts val="1275"/>
              </a:spcBef>
            </a:pPr>
            <a:r>
              <a:rPr sz="1800" b="1" dirty="0">
                <a:solidFill>
                  <a:srgbClr val="FF0000"/>
                </a:solidFill>
                <a:latin typeface="宋体" panose="02010600030101010101" pitchFamily="2" charset="-122"/>
                <a:cs typeface="宋体" panose="02010600030101010101" pitchFamily="2" charset="-122"/>
              </a:rPr>
              <a:t>拥</a:t>
            </a:r>
            <a:r>
              <a:rPr sz="1800" b="1" spc="-10" dirty="0">
                <a:solidFill>
                  <a:srgbClr val="FF0000"/>
                </a:solidFill>
                <a:latin typeface="宋体" panose="02010600030101010101" pitchFamily="2" charset="-122"/>
                <a:cs typeface="宋体" panose="02010600030101010101" pitchFamily="2" charset="-122"/>
              </a:rPr>
              <a:t>有</a:t>
            </a:r>
            <a:r>
              <a:rPr sz="1800" b="1" spc="-405" dirty="0">
                <a:solidFill>
                  <a:srgbClr val="FF0000"/>
                </a:solidFill>
                <a:latin typeface="宋体" panose="02010600030101010101" pitchFamily="2" charset="-122"/>
                <a:cs typeface="宋体" panose="02010600030101010101" pitchFamily="2" charset="-122"/>
              </a:rPr>
              <a:t> </a:t>
            </a:r>
            <a:r>
              <a:rPr sz="1800" b="1" spc="-5" dirty="0">
                <a:solidFill>
                  <a:srgbClr val="FF0000"/>
                </a:solidFill>
                <a:latin typeface="Arial" panose="020B0604020202020204"/>
                <a:cs typeface="Arial" panose="020B0604020202020204"/>
              </a:rPr>
              <a:t>xyz.mp3</a:t>
            </a:r>
            <a:r>
              <a:rPr sz="1800" b="1" dirty="0">
                <a:solidFill>
                  <a:srgbClr val="FF0000"/>
                </a:solidFill>
                <a:latin typeface="宋体" panose="02010600030101010101" pitchFamily="2" charset="-122"/>
                <a:cs typeface="宋体" panose="02010600030101010101" pitchFamily="2" charset="-122"/>
              </a:rPr>
              <a:t>的节</a:t>
            </a:r>
            <a:r>
              <a:rPr sz="1800" b="1" spc="-10" dirty="0">
                <a:solidFill>
                  <a:srgbClr val="FF0000"/>
                </a:solidFill>
                <a:latin typeface="宋体" panose="02010600030101010101" pitchFamily="2" charset="-122"/>
                <a:cs typeface="宋体" panose="02010600030101010101" pitchFamily="2" charset="-122"/>
              </a:rPr>
              <a:t>点</a:t>
            </a:r>
            <a:endParaRPr sz="1800">
              <a:latin typeface="宋体" panose="02010600030101010101" pitchFamily="2" charset="-122"/>
              <a:cs typeface="宋体" panose="02010600030101010101" pitchFamily="2" charset="-122"/>
            </a:endParaRPr>
          </a:p>
          <a:p>
            <a:pPr marL="1671320">
              <a:lnSpc>
                <a:spcPct val="100000"/>
              </a:lnSpc>
              <a:spcBef>
                <a:spcPts val="1180"/>
              </a:spcBef>
            </a:pPr>
            <a:r>
              <a:rPr sz="1800" b="1" spc="-5" dirty="0">
                <a:latin typeface="Arial" panose="020B0604020202020204"/>
                <a:cs typeface="Arial" panose="020B0604020202020204"/>
              </a:rPr>
              <a:t>1.2.3.4</a:t>
            </a:r>
            <a:endParaRPr sz="1800">
              <a:latin typeface="Arial" panose="020B0604020202020204"/>
              <a:cs typeface="Arial" panose="020B0604020202020204"/>
            </a:endParaRPr>
          </a:p>
          <a:p>
            <a:pPr>
              <a:lnSpc>
                <a:spcPct val="100000"/>
              </a:lnSpc>
            </a:pPr>
            <a:endParaRPr sz="2000">
              <a:latin typeface="Times New Roman" panose="02020603050405020304"/>
              <a:cs typeface="Times New Roman" panose="02020603050405020304"/>
            </a:endParaRPr>
          </a:p>
          <a:p>
            <a:pPr marL="1394460">
              <a:lnSpc>
                <a:spcPct val="100000"/>
              </a:lnSpc>
              <a:spcBef>
                <a:spcPts val="1155"/>
              </a:spcBef>
            </a:pPr>
            <a:r>
              <a:rPr sz="2000" b="1" dirty="0">
                <a:latin typeface="宋体" panose="02010600030101010101" pitchFamily="2" charset="-122"/>
                <a:cs typeface="宋体" panose="02010600030101010101" pitchFamily="2" charset="-122"/>
              </a:rPr>
              <a:t>直接从</a:t>
            </a:r>
            <a:r>
              <a:rPr sz="2000" b="1" spc="-5" dirty="0">
                <a:latin typeface="Arial" panose="020B0604020202020204"/>
                <a:cs typeface="Arial" panose="020B0604020202020204"/>
              </a:rPr>
              <a:t>peer</a:t>
            </a:r>
            <a:r>
              <a:rPr sz="2000" b="1" dirty="0">
                <a:latin typeface="宋体" panose="02010600030101010101" pitchFamily="2" charset="-122"/>
                <a:cs typeface="宋体" panose="02010600030101010101" pitchFamily="2" charset="-122"/>
              </a:rPr>
              <a:t>下载，不再需要经过超级节点</a:t>
            </a:r>
            <a:r>
              <a:rPr sz="2000" b="1" spc="-5" dirty="0">
                <a:latin typeface="宋体" panose="02010600030101010101" pitchFamily="2" charset="-122"/>
                <a:cs typeface="宋体" panose="02010600030101010101" pitchFamily="2" charset="-122"/>
              </a:rPr>
              <a:t>！！</a:t>
            </a:r>
            <a:endParaRPr sz="2000">
              <a:latin typeface="宋体" panose="02010600030101010101" pitchFamily="2" charset="-122"/>
              <a:cs typeface="宋体" panose="02010600030101010101" pitchFamily="2" charset="-122"/>
            </a:endParaRPr>
          </a:p>
        </p:txBody>
      </p:sp>
      <p:sp>
        <p:nvSpPr>
          <p:cNvPr id="65" name="object 65"/>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66" name="object 66"/>
          <p:cNvSpPr txBox="1">
            <a:spLocks noGrp="1"/>
          </p:cNvSpPr>
          <p:nvPr>
            <p:ph type="sldNum" sz="quarter" idx="4294967295"/>
          </p:nvPr>
        </p:nvSpPr>
        <p:spPr>
          <a:prstGeom prst="rect">
            <a:avLst/>
          </a:prstGeom>
        </p:spPr>
        <p:txBody>
          <a:bodyPr vert="horz" wrap="square" lIns="0" tIns="0" rIns="0" bIns="0" rtlCol="0">
            <a:spAutoFit/>
          </a:bodyPr>
          <a:lstStyle/>
          <a:p>
            <a:pPr marL="25400">
              <a:lnSpc>
                <a:spcPts val="1375"/>
              </a:lnSpc>
            </a:pPr>
            <a:fld id="{81D60167-4931-47E6-BA6A-407CBD079E47}" type="slidenum">
              <a:rPr dirty="0"/>
              <a:t>27</a:t>
            </a:fld>
            <a:endParaRPr dirty="0"/>
          </a:p>
        </p:txBody>
      </p:sp>
    </p:spTree>
    <p:extLst>
      <p:ext uri="{BB962C8B-B14F-4D97-AF65-F5344CB8AC3E}">
        <p14:creationId xmlns:p14="http://schemas.microsoft.com/office/powerpoint/2010/main" val="17041064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灯片编号占位符 5"/>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21D613D-6A89-43FE-A32D-09B8B62363EB}" type="slidenum">
              <a:rPr lang="en-US" altLang="zh-CN"/>
              <a:pPr/>
              <a:t>28</a:t>
            </a:fld>
            <a:endParaRPr lang="en-US" altLang="zh-CN"/>
          </a:p>
        </p:txBody>
      </p:sp>
      <p:sp>
        <p:nvSpPr>
          <p:cNvPr id="39938" name="Rectangle 2"/>
          <p:cNvSpPr>
            <a:spLocks noGrp="1" noChangeArrowheads="1"/>
          </p:cNvSpPr>
          <p:nvPr>
            <p:ph type="title"/>
          </p:nvPr>
        </p:nvSpPr>
        <p:spPr>
          <a:xfrm>
            <a:off x="512335" y="332655"/>
            <a:ext cx="8001000" cy="504057"/>
          </a:xfrm>
        </p:spPr>
        <p:txBody>
          <a:bodyPr>
            <a:normAutofit fontScale="90000"/>
          </a:bodyPr>
          <a:lstStyle/>
          <a:p>
            <a:r>
              <a:rPr lang="en-US" altLang="zh-CN" dirty="0"/>
              <a:t>P2P</a:t>
            </a:r>
            <a:r>
              <a:rPr lang="zh-CN" altLang="en-US" dirty="0"/>
              <a:t>文件共享系统的历史</a:t>
            </a:r>
            <a:r>
              <a:rPr lang="en-US" altLang="zh-CN" dirty="0"/>
              <a:t>- DHT</a:t>
            </a:r>
          </a:p>
        </p:txBody>
      </p:sp>
      <p:sp>
        <p:nvSpPr>
          <p:cNvPr id="39939" name="Rectangle 3"/>
          <p:cNvSpPr>
            <a:spLocks noGrp="1" noChangeArrowheads="1"/>
          </p:cNvSpPr>
          <p:nvPr>
            <p:ph type="body" sz="half" idx="1"/>
          </p:nvPr>
        </p:nvSpPr>
        <p:spPr>
          <a:xfrm>
            <a:off x="685800" y="2590800"/>
            <a:ext cx="7967663" cy="4267200"/>
          </a:xfrm>
        </p:spPr>
        <p:txBody>
          <a:bodyPr/>
          <a:lstStyle/>
          <a:p>
            <a:pPr eaLnBrk="1" hangingPunct="1"/>
            <a:endParaRPr lang="en-US" altLang="zh-CN" sz="2600"/>
          </a:p>
          <a:p>
            <a:pPr eaLnBrk="1" hangingPunct="1"/>
            <a:endParaRPr lang="en-US" altLang="zh-CN" sz="2600"/>
          </a:p>
          <a:p>
            <a:pPr eaLnBrk="1" hangingPunct="1"/>
            <a:endParaRPr lang="en-US" altLang="zh-CN" sz="2600"/>
          </a:p>
        </p:txBody>
      </p:sp>
      <p:sp>
        <p:nvSpPr>
          <p:cNvPr id="39940" name="AutoShape 4">
            <a:hlinkClick r:id="rId3" action="ppaction://hlinksldjump" highlightClick="1"/>
          </p:cNvPr>
          <p:cNvSpPr>
            <a:spLocks noChangeArrowheads="1"/>
          </p:cNvSpPr>
          <p:nvPr/>
        </p:nvSpPr>
        <p:spPr bwMode="auto">
          <a:xfrm>
            <a:off x="8839200" y="6553200"/>
            <a:ext cx="304800" cy="3048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941" name="Rectangle 5"/>
          <p:cNvSpPr>
            <a:spLocks noChangeArrowheads="1"/>
          </p:cNvSpPr>
          <p:nvPr/>
        </p:nvSpPr>
        <p:spPr bwMode="auto">
          <a:xfrm>
            <a:off x="357397" y="1052736"/>
            <a:ext cx="8272463"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defRPr>
            </a:lvl9pPr>
          </a:lstStyle>
          <a:p>
            <a:pPr eaLnBrk="1" hangingPunct="1"/>
            <a:r>
              <a:rPr lang="zh-CN" altLang="en-US" sz="2600" dirty="0"/>
              <a:t>为了在提高文件搜索效率的同时又不依靠于中心节点或局部中心节点，</a:t>
            </a:r>
            <a:r>
              <a:rPr lang="zh-CN" altLang="en-US" sz="2600" dirty="0">
                <a:solidFill>
                  <a:srgbClr val="C00000"/>
                </a:solidFill>
              </a:rPr>
              <a:t>结构化对等网</a:t>
            </a:r>
            <a:r>
              <a:rPr lang="zh-CN" altLang="en-US" sz="2600" dirty="0"/>
              <a:t>出现了，其典型代表是</a:t>
            </a:r>
            <a:r>
              <a:rPr lang="en-US" altLang="zh-CN" sz="2600" dirty="0"/>
              <a:t>Chord</a:t>
            </a:r>
            <a:r>
              <a:rPr lang="zh-CN" altLang="en-US" sz="2600" dirty="0"/>
              <a:t>、</a:t>
            </a:r>
            <a:r>
              <a:rPr lang="en-US" altLang="zh-CN" sz="2600" dirty="0"/>
              <a:t>Tapestry</a:t>
            </a:r>
            <a:r>
              <a:rPr lang="zh-CN" altLang="en-US" sz="2600" dirty="0"/>
              <a:t>、</a:t>
            </a:r>
            <a:r>
              <a:rPr lang="en-US" altLang="zh-CN" sz="2600" dirty="0"/>
              <a:t>Pastry</a:t>
            </a:r>
            <a:r>
              <a:rPr lang="zh-CN" altLang="en-US" sz="2600" dirty="0"/>
              <a:t>和</a:t>
            </a:r>
            <a:r>
              <a:rPr lang="en-US" altLang="zh-CN" sz="2600" dirty="0"/>
              <a:t>CAN</a:t>
            </a:r>
            <a:r>
              <a:rPr lang="zh-CN" altLang="en-US" sz="2600" dirty="0"/>
              <a:t>等。</a:t>
            </a:r>
          </a:p>
          <a:p>
            <a:pPr eaLnBrk="1" hangingPunct="1"/>
            <a:r>
              <a:rPr lang="zh-CN" altLang="en-US" sz="2600" dirty="0"/>
              <a:t>这类系统中没有中心服务器，是纯粹的对等网，其网络拓扑结构遵循特定的图，因而系统具有特定的结构。这类系统都基于</a:t>
            </a:r>
            <a:r>
              <a:rPr lang="zh-CN" altLang="en-US" sz="2600" dirty="0">
                <a:solidFill>
                  <a:srgbClr val="C00000"/>
                </a:solidFill>
              </a:rPr>
              <a:t>分布式哈希表（</a:t>
            </a:r>
            <a:r>
              <a:rPr lang="en-US" altLang="zh-CN" sz="2600" dirty="0">
                <a:solidFill>
                  <a:srgbClr val="C00000"/>
                </a:solidFill>
              </a:rPr>
              <a:t>Distributed Hash Table</a:t>
            </a:r>
            <a:r>
              <a:rPr lang="zh-CN" altLang="en-US" sz="2600" dirty="0">
                <a:solidFill>
                  <a:srgbClr val="C00000"/>
                </a:solidFill>
              </a:rPr>
              <a:t>，简称</a:t>
            </a:r>
            <a:r>
              <a:rPr lang="en-US" altLang="zh-CN" sz="2600" dirty="0">
                <a:solidFill>
                  <a:srgbClr val="C00000"/>
                </a:solidFill>
              </a:rPr>
              <a:t>DHT</a:t>
            </a:r>
            <a:r>
              <a:rPr lang="zh-CN" altLang="en-US" sz="2600" dirty="0"/>
              <a:t>）构建，因而也被称为分布式哈希表系统。</a:t>
            </a:r>
          </a:p>
          <a:p>
            <a:pPr eaLnBrk="1" hangingPunct="1"/>
            <a:endParaRPr lang="en-US" altLang="en-US" sz="2600" dirty="0"/>
          </a:p>
        </p:txBody>
      </p:sp>
    </p:spTree>
    <p:extLst>
      <p:ext uri="{BB962C8B-B14F-4D97-AF65-F5344CB8AC3E}">
        <p14:creationId xmlns:p14="http://schemas.microsoft.com/office/powerpoint/2010/main" val="26072955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6172200"/>
            <a:ext cx="8229600" cy="0"/>
          </a:xfrm>
          <a:custGeom>
            <a:avLst/>
            <a:gdLst/>
            <a:ahLst/>
            <a:cxnLst/>
            <a:rect l="l" t="t" r="r" b="b"/>
            <a:pathLst>
              <a:path w="8229600">
                <a:moveTo>
                  <a:pt x="0" y="0"/>
                </a:moveTo>
                <a:lnTo>
                  <a:pt x="8229600" y="0"/>
                </a:lnTo>
              </a:path>
            </a:pathLst>
          </a:custGeom>
          <a:ln w="19050">
            <a:solidFill>
              <a:srgbClr val="CC9900"/>
            </a:solidFill>
          </a:ln>
        </p:spPr>
        <p:txBody>
          <a:bodyPr wrap="square" lIns="0" tIns="0" rIns="0" bIns="0" rtlCol="0"/>
          <a:lstStyle/>
          <a:p>
            <a:endParaRPr/>
          </a:p>
        </p:txBody>
      </p:sp>
      <p:sp>
        <p:nvSpPr>
          <p:cNvPr id="3" name="object 3"/>
          <p:cNvSpPr txBox="1">
            <a:spLocks noGrp="1"/>
          </p:cNvSpPr>
          <p:nvPr>
            <p:ph type="title"/>
          </p:nvPr>
        </p:nvSpPr>
        <p:spPr>
          <a:xfrm>
            <a:off x="535940" y="258127"/>
            <a:ext cx="4076700" cy="665480"/>
          </a:xfrm>
          <a:prstGeom prst="rect">
            <a:avLst/>
          </a:prstGeom>
        </p:spPr>
        <p:txBody>
          <a:bodyPr vert="horz" wrap="square" lIns="0" tIns="12700" rIns="0" bIns="0" rtlCol="0">
            <a:spAutoFit/>
          </a:bodyPr>
          <a:lstStyle/>
          <a:p>
            <a:pPr marL="12700">
              <a:lnSpc>
                <a:spcPct val="100000"/>
              </a:lnSpc>
              <a:spcBef>
                <a:spcPts val="100"/>
              </a:spcBef>
            </a:pPr>
            <a:r>
              <a:rPr sz="4200" dirty="0">
                <a:solidFill>
                  <a:srgbClr val="006633"/>
                </a:solidFill>
                <a:latin typeface="宋体" panose="02010600030101010101" pitchFamily="2" charset="-122"/>
                <a:cs typeface="宋体" panose="02010600030101010101" pitchFamily="2" charset="-122"/>
              </a:rPr>
              <a:t>几种结构化的</a:t>
            </a:r>
            <a:r>
              <a:rPr sz="4200" dirty="0">
                <a:solidFill>
                  <a:srgbClr val="006633"/>
                </a:solidFill>
                <a:latin typeface="Garamond" panose="02020404030301010803"/>
                <a:cs typeface="Garamond" panose="02020404030301010803"/>
              </a:rPr>
              <a:t>P2P</a:t>
            </a:r>
            <a:endParaRPr sz="4200">
              <a:latin typeface="Garamond" panose="02020404030301010803"/>
              <a:cs typeface="Garamond" panose="02020404030301010803"/>
            </a:endParaRPr>
          </a:p>
        </p:txBody>
      </p:sp>
      <p:sp>
        <p:nvSpPr>
          <p:cNvPr id="4" name="object 4"/>
          <p:cNvSpPr/>
          <p:nvPr/>
        </p:nvSpPr>
        <p:spPr>
          <a:xfrm>
            <a:off x="559308" y="4255008"/>
            <a:ext cx="7542530" cy="914400"/>
          </a:xfrm>
          <a:custGeom>
            <a:avLst/>
            <a:gdLst/>
            <a:ahLst/>
            <a:cxnLst/>
            <a:rect l="l" t="t" r="r" b="b"/>
            <a:pathLst>
              <a:path w="7542530" h="914400">
                <a:moveTo>
                  <a:pt x="0" y="0"/>
                </a:moveTo>
                <a:lnTo>
                  <a:pt x="7542276" y="0"/>
                </a:lnTo>
                <a:lnTo>
                  <a:pt x="7542276" y="914400"/>
                </a:lnTo>
                <a:lnTo>
                  <a:pt x="0" y="914400"/>
                </a:lnTo>
                <a:lnTo>
                  <a:pt x="0" y="0"/>
                </a:lnTo>
                <a:close/>
              </a:path>
            </a:pathLst>
          </a:custGeom>
          <a:solidFill>
            <a:srgbClr val="CC9900"/>
          </a:solidFill>
        </p:spPr>
        <p:txBody>
          <a:bodyPr wrap="square" lIns="0" tIns="0" rIns="0" bIns="0" rtlCol="0"/>
          <a:lstStyle/>
          <a:p>
            <a:endParaRPr/>
          </a:p>
        </p:txBody>
      </p:sp>
      <p:sp>
        <p:nvSpPr>
          <p:cNvPr id="5" name="object 5"/>
          <p:cNvSpPr/>
          <p:nvPr/>
        </p:nvSpPr>
        <p:spPr>
          <a:xfrm>
            <a:off x="554037" y="4249737"/>
            <a:ext cx="7552055" cy="923925"/>
          </a:xfrm>
          <a:custGeom>
            <a:avLst/>
            <a:gdLst/>
            <a:ahLst/>
            <a:cxnLst/>
            <a:rect l="l" t="t" r="r" b="b"/>
            <a:pathLst>
              <a:path w="7552055" h="923925">
                <a:moveTo>
                  <a:pt x="7551737" y="923925"/>
                </a:moveTo>
                <a:lnTo>
                  <a:pt x="0" y="923925"/>
                </a:lnTo>
                <a:lnTo>
                  <a:pt x="0" y="0"/>
                </a:lnTo>
                <a:lnTo>
                  <a:pt x="7551737" y="0"/>
                </a:lnTo>
                <a:lnTo>
                  <a:pt x="7551737" y="4762"/>
                </a:lnTo>
                <a:lnTo>
                  <a:pt x="9525" y="4762"/>
                </a:lnTo>
                <a:lnTo>
                  <a:pt x="4762" y="9525"/>
                </a:lnTo>
                <a:lnTo>
                  <a:pt x="9525" y="9525"/>
                </a:lnTo>
                <a:lnTo>
                  <a:pt x="9525" y="914400"/>
                </a:lnTo>
                <a:lnTo>
                  <a:pt x="4762" y="914400"/>
                </a:lnTo>
                <a:lnTo>
                  <a:pt x="9525" y="919162"/>
                </a:lnTo>
                <a:lnTo>
                  <a:pt x="7551737" y="919162"/>
                </a:lnTo>
                <a:lnTo>
                  <a:pt x="7551737" y="923925"/>
                </a:lnTo>
                <a:close/>
              </a:path>
              <a:path w="7552055" h="923925">
                <a:moveTo>
                  <a:pt x="9525" y="9525"/>
                </a:moveTo>
                <a:lnTo>
                  <a:pt x="4762" y="9525"/>
                </a:lnTo>
                <a:lnTo>
                  <a:pt x="9525" y="4762"/>
                </a:lnTo>
                <a:lnTo>
                  <a:pt x="9525" y="9525"/>
                </a:lnTo>
                <a:close/>
              </a:path>
              <a:path w="7552055" h="923925">
                <a:moveTo>
                  <a:pt x="7542212" y="9525"/>
                </a:moveTo>
                <a:lnTo>
                  <a:pt x="9525" y="9525"/>
                </a:lnTo>
                <a:lnTo>
                  <a:pt x="9525" y="4762"/>
                </a:lnTo>
                <a:lnTo>
                  <a:pt x="7542212" y="4762"/>
                </a:lnTo>
                <a:lnTo>
                  <a:pt x="7542212" y="9525"/>
                </a:lnTo>
                <a:close/>
              </a:path>
              <a:path w="7552055" h="923925">
                <a:moveTo>
                  <a:pt x="7542212" y="919162"/>
                </a:moveTo>
                <a:lnTo>
                  <a:pt x="7542212" y="4762"/>
                </a:lnTo>
                <a:lnTo>
                  <a:pt x="7546975" y="9525"/>
                </a:lnTo>
                <a:lnTo>
                  <a:pt x="7551737" y="9525"/>
                </a:lnTo>
                <a:lnTo>
                  <a:pt x="7551737" y="914400"/>
                </a:lnTo>
                <a:lnTo>
                  <a:pt x="7546975" y="914400"/>
                </a:lnTo>
                <a:lnTo>
                  <a:pt x="7542212" y="919162"/>
                </a:lnTo>
                <a:close/>
              </a:path>
              <a:path w="7552055" h="923925">
                <a:moveTo>
                  <a:pt x="7551737" y="9525"/>
                </a:moveTo>
                <a:lnTo>
                  <a:pt x="7546975" y="9525"/>
                </a:lnTo>
                <a:lnTo>
                  <a:pt x="7542212" y="4762"/>
                </a:lnTo>
                <a:lnTo>
                  <a:pt x="7551737" y="4762"/>
                </a:lnTo>
                <a:lnTo>
                  <a:pt x="7551737" y="9525"/>
                </a:lnTo>
                <a:close/>
              </a:path>
              <a:path w="7552055" h="923925">
                <a:moveTo>
                  <a:pt x="9525" y="919162"/>
                </a:moveTo>
                <a:lnTo>
                  <a:pt x="4762" y="914400"/>
                </a:lnTo>
                <a:lnTo>
                  <a:pt x="9525" y="914400"/>
                </a:lnTo>
                <a:lnTo>
                  <a:pt x="9525" y="919162"/>
                </a:lnTo>
                <a:close/>
              </a:path>
              <a:path w="7552055" h="923925">
                <a:moveTo>
                  <a:pt x="7542212" y="919162"/>
                </a:moveTo>
                <a:lnTo>
                  <a:pt x="9525" y="919162"/>
                </a:lnTo>
                <a:lnTo>
                  <a:pt x="9525" y="914400"/>
                </a:lnTo>
                <a:lnTo>
                  <a:pt x="7542212" y="914400"/>
                </a:lnTo>
                <a:lnTo>
                  <a:pt x="7542212" y="919162"/>
                </a:lnTo>
                <a:close/>
              </a:path>
              <a:path w="7552055" h="923925">
                <a:moveTo>
                  <a:pt x="7551737" y="919162"/>
                </a:moveTo>
                <a:lnTo>
                  <a:pt x="7542212" y="919162"/>
                </a:lnTo>
                <a:lnTo>
                  <a:pt x="7546975" y="914400"/>
                </a:lnTo>
                <a:lnTo>
                  <a:pt x="7551737" y="914400"/>
                </a:lnTo>
                <a:lnTo>
                  <a:pt x="7551737" y="919162"/>
                </a:lnTo>
                <a:close/>
              </a:path>
            </a:pathLst>
          </a:custGeom>
          <a:solidFill>
            <a:srgbClr val="000000"/>
          </a:solidFill>
        </p:spPr>
        <p:txBody>
          <a:bodyPr wrap="square" lIns="0" tIns="0" rIns="0" bIns="0" rtlCol="0"/>
          <a:lstStyle/>
          <a:p>
            <a:endParaRPr/>
          </a:p>
        </p:txBody>
      </p:sp>
      <p:sp>
        <p:nvSpPr>
          <p:cNvPr id="6" name="object 6"/>
          <p:cNvSpPr txBox="1"/>
          <p:nvPr/>
        </p:nvSpPr>
        <p:spPr>
          <a:xfrm>
            <a:off x="559308" y="1763394"/>
            <a:ext cx="7542530" cy="3251200"/>
          </a:xfrm>
          <a:prstGeom prst="rect">
            <a:avLst/>
          </a:prstGeom>
        </p:spPr>
        <p:txBody>
          <a:bodyPr vert="horz" wrap="square" lIns="0" tIns="104139" rIns="0" bIns="0" rtlCol="0">
            <a:spAutoFit/>
          </a:bodyPr>
          <a:lstStyle/>
          <a:p>
            <a:pPr marL="463550" indent="-343535">
              <a:lnSpc>
                <a:spcPct val="100000"/>
              </a:lnSpc>
              <a:spcBef>
                <a:spcPts val="820"/>
              </a:spcBef>
              <a:buClr>
                <a:srgbClr val="CC9900"/>
              </a:buClr>
              <a:buSzPct val="65000"/>
              <a:buFont typeface="Wingdings" panose="05000000000000000000"/>
              <a:buChar char=""/>
              <a:tabLst>
                <a:tab pos="463550" algn="l"/>
                <a:tab pos="463550" algn="l"/>
              </a:tabLst>
            </a:pPr>
            <a:r>
              <a:rPr sz="3000" spc="-5" dirty="0">
                <a:latin typeface="Times New Roman" panose="02020603050405020304"/>
                <a:cs typeface="Times New Roman" panose="02020603050405020304"/>
              </a:rPr>
              <a:t>Chord</a:t>
            </a:r>
            <a:endParaRPr sz="3000">
              <a:latin typeface="Times New Roman" panose="02020603050405020304"/>
              <a:cs typeface="Times New Roman" panose="02020603050405020304"/>
            </a:endParaRPr>
          </a:p>
          <a:p>
            <a:pPr marL="463550" indent="-343535">
              <a:lnSpc>
                <a:spcPct val="100000"/>
              </a:lnSpc>
              <a:spcBef>
                <a:spcPts val="720"/>
              </a:spcBef>
              <a:buClr>
                <a:srgbClr val="CC9900"/>
              </a:buClr>
              <a:buSzPct val="65000"/>
              <a:buFont typeface="Wingdings" panose="05000000000000000000"/>
              <a:buChar char=""/>
              <a:tabLst>
                <a:tab pos="463550" algn="l"/>
                <a:tab pos="463550" algn="l"/>
              </a:tabLst>
            </a:pPr>
            <a:r>
              <a:rPr sz="3000" spc="-5" dirty="0">
                <a:latin typeface="Times New Roman" panose="02020603050405020304"/>
                <a:cs typeface="Times New Roman" panose="02020603050405020304"/>
              </a:rPr>
              <a:t>Pastry</a:t>
            </a:r>
            <a:endParaRPr sz="3000">
              <a:latin typeface="Times New Roman" panose="02020603050405020304"/>
              <a:cs typeface="Times New Roman" panose="02020603050405020304"/>
            </a:endParaRPr>
          </a:p>
          <a:p>
            <a:pPr marL="463550" indent="-343535">
              <a:lnSpc>
                <a:spcPct val="100000"/>
              </a:lnSpc>
              <a:spcBef>
                <a:spcPts val="720"/>
              </a:spcBef>
              <a:buClr>
                <a:srgbClr val="CC9900"/>
              </a:buClr>
              <a:buSzPct val="65000"/>
              <a:buFont typeface="Wingdings" panose="05000000000000000000"/>
              <a:buChar char=""/>
              <a:tabLst>
                <a:tab pos="463550" algn="l"/>
                <a:tab pos="463550" algn="l"/>
              </a:tabLst>
            </a:pPr>
            <a:r>
              <a:rPr sz="3000" spc="-5" dirty="0">
                <a:latin typeface="Times New Roman" panose="02020603050405020304"/>
                <a:cs typeface="Times New Roman" panose="02020603050405020304"/>
              </a:rPr>
              <a:t>CAN</a:t>
            </a:r>
            <a:endParaRPr sz="3000">
              <a:latin typeface="Times New Roman" panose="02020603050405020304"/>
              <a:cs typeface="Times New Roman" panose="02020603050405020304"/>
            </a:endParaRPr>
          </a:p>
          <a:p>
            <a:pPr marL="463550" indent="-343535">
              <a:lnSpc>
                <a:spcPct val="100000"/>
              </a:lnSpc>
              <a:spcBef>
                <a:spcPts val="720"/>
              </a:spcBef>
              <a:buClr>
                <a:srgbClr val="CC9900"/>
              </a:buClr>
              <a:buSzPct val="65000"/>
              <a:buFont typeface="Wingdings" panose="05000000000000000000"/>
              <a:buChar char=""/>
              <a:tabLst>
                <a:tab pos="463550" algn="l"/>
                <a:tab pos="463550" algn="l"/>
              </a:tabLst>
            </a:pPr>
            <a:r>
              <a:rPr sz="3000" spc="-5" dirty="0">
                <a:latin typeface="Times New Roman" panose="02020603050405020304"/>
                <a:cs typeface="Times New Roman" panose="02020603050405020304"/>
              </a:rPr>
              <a:t>Tapestry</a:t>
            </a:r>
            <a:endParaRPr sz="3000">
              <a:latin typeface="Times New Roman" panose="02020603050405020304"/>
              <a:cs typeface="Times New Roman" panose="02020603050405020304"/>
            </a:endParaRPr>
          </a:p>
          <a:p>
            <a:pPr>
              <a:lnSpc>
                <a:spcPct val="100000"/>
              </a:lnSpc>
              <a:spcBef>
                <a:spcPts val="35"/>
              </a:spcBef>
            </a:pPr>
            <a:endParaRPr sz="2850">
              <a:latin typeface="Times New Roman" panose="02020603050405020304"/>
              <a:cs typeface="Times New Roman" panose="02020603050405020304"/>
            </a:endParaRPr>
          </a:p>
          <a:p>
            <a:pPr marL="90805" marR="477520">
              <a:lnSpc>
                <a:spcPct val="100000"/>
              </a:lnSpc>
            </a:pPr>
            <a:r>
              <a:rPr sz="2000" b="1" dirty="0">
                <a:latin typeface="宋体" panose="02010600030101010101" pitchFamily="2" charset="-122"/>
                <a:cs typeface="宋体" panose="02010600030101010101" pitchFamily="2" charset="-122"/>
              </a:rPr>
              <a:t>结构化</a:t>
            </a:r>
            <a:r>
              <a:rPr sz="2000" b="1" spc="-5" dirty="0">
                <a:latin typeface="Times New Roman" panose="02020603050405020304"/>
                <a:cs typeface="Times New Roman" panose="02020603050405020304"/>
              </a:rPr>
              <a:t>P2P:</a:t>
            </a:r>
            <a:r>
              <a:rPr sz="2000" b="1" spc="-35" dirty="0">
                <a:latin typeface="Times New Roman" panose="02020603050405020304"/>
                <a:cs typeface="Times New Roman" panose="02020603050405020304"/>
              </a:rPr>
              <a:t> </a:t>
            </a:r>
            <a:r>
              <a:rPr sz="2000" b="1" dirty="0">
                <a:latin typeface="宋体" panose="02010600030101010101" pitchFamily="2" charset="-122"/>
                <a:cs typeface="宋体" panose="02010600030101010101" pitchFamily="2" charset="-122"/>
              </a:rPr>
              <a:t>直接根据查询内容的关键字定位其索引的存放节</a:t>
            </a:r>
            <a:r>
              <a:rPr sz="2000" b="1" spc="-5" dirty="0">
                <a:latin typeface="宋体" panose="02010600030101010101" pitchFamily="2" charset="-122"/>
                <a:cs typeface="宋体" panose="02010600030101010101" pitchFamily="2" charset="-122"/>
              </a:rPr>
              <a:t>点 </a:t>
            </a:r>
            <a:r>
              <a:rPr sz="2000" b="1" dirty="0">
                <a:latin typeface="宋体" panose="02010600030101010101" pitchFamily="2" charset="-122"/>
                <a:cs typeface="宋体" panose="02010600030101010101" pitchFamily="2" charset="-122"/>
              </a:rPr>
              <a:t>索引为</a:t>
            </a:r>
            <a:r>
              <a:rPr sz="2000" b="1" spc="-25" dirty="0">
                <a:latin typeface="Times New Roman" panose="02020603050405020304"/>
                <a:cs typeface="Times New Roman" panose="02020603050405020304"/>
              </a:rPr>
              <a:t>&lt;Key,</a:t>
            </a:r>
            <a:r>
              <a:rPr sz="2000" b="1" spc="-50" dirty="0">
                <a:latin typeface="Times New Roman" panose="02020603050405020304"/>
                <a:cs typeface="Times New Roman" panose="02020603050405020304"/>
              </a:rPr>
              <a:t> </a:t>
            </a:r>
            <a:r>
              <a:rPr sz="2000" b="1" spc="-35" dirty="0">
                <a:latin typeface="Times New Roman" panose="02020603050405020304"/>
                <a:cs typeface="Times New Roman" panose="02020603050405020304"/>
              </a:rPr>
              <a:t>Value&gt;</a:t>
            </a:r>
            <a:r>
              <a:rPr sz="2000" b="1" spc="-5" dirty="0">
                <a:latin typeface="宋体" panose="02010600030101010101" pitchFamily="2" charset="-122"/>
                <a:cs typeface="宋体" panose="02010600030101010101" pitchFamily="2" charset="-122"/>
              </a:rPr>
              <a:t>对</a:t>
            </a:r>
            <a:endParaRPr sz="2000">
              <a:latin typeface="宋体" panose="02010600030101010101" pitchFamily="2" charset="-122"/>
              <a:cs typeface="宋体" panose="02010600030101010101" pitchFamily="2" charset="-122"/>
            </a:endParaRPr>
          </a:p>
        </p:txBody>
      </p:sp>
      <p:sp>
        <p:nvSpPr>
          <p:cNvPr id="7" name="object 7"/>
          <p:cNvSpPr/>
          <p:nvPr/>
        </p:nvSpPr>
        <p:spPr>
          <a:xfrm>
            <a:off x="2997047" y="1708150"/>
            <a:ext cx="243204" cy="1828800"/>
          </a:xfrm>
          <a:custGeom>
            <a:avLst/>
            <a:gdLst/>
            <a:ahLst/>
            <a:cxnLst/>
            <a:rect l="l" t="t" r="r" b="b"/>
            <a:pathLst>
              <a:path w="243205" h="1828800">
                <a:moveTo>
                  <a:pt x="55156" y="12700"/>
                </a:moveTo>
                <a:lnTo>
                  <a:pt x="29171" y="12700"/>
                </a:lnTo>
                <a:lnTo>
                  <a:pt x="23304" y="0"/>
                </a:lnTo>
                <a:lnTo>
                  <a:pt x="49771" y="0"/>
                </a:lnTo>
                <a:lnTo>
                  <a:pt x="55156" y="12700"/>
                </a:lnTo>
                <a:close/>
              </a:path>
              <a:path w="243205" h="1828800">
                <a:moveTo>
                  <a:pt x="71043" y="25400"/>
                </a:moveTo>
                <a:lnTo>
                  <a:pt x="55460" y="25400"/>
                </a:lnTo>
                <a:lnTo>
                  <a:pt x="50228" y="12700"/>
                </a:lnTo>
                <a:lnTo>
                  <a:pt x="66116" y="12700"/>
                </a:lnTo>
                <a:lnTo>
                  <a:pt x="71043" y="25400"/>
                </a:lnTo>
                <a:close/>
              </a:path>
              <a:path w="243205" h="1828800">
                <a:moveTo>
                  <a:pt x="85318" y="38100"/>
                </a:moveTo>
                <a:lnTo>
                  <a:pt x="69646" y="38100"/>
                </a:lnTo>
                <a:lnTo>
                  <a:pt x="64884" y="25400"/>
                </a:lnTo>
                <a:lnTo>
                  <a:pt x="80911" y="25400"/>
                </a:lnTo>
                <a:lnTo>
                  <a:pt x="85318" y="38100"/>
                </a:lnTo>
                <a:close/>
              </a:path>
              <a:path w="243205" h="1828800">
                <a:moveTo>
                  <a:pt x="93967" y="50800"/>
                </a:moveTo>
                <a:lnTo>
                  <a:pt x="82372" y="50800"/>
                </a:lnTo>
                <a:lnTo>
                  <a:pt x="78155" y="38100"/>
                </a:lnTo>
                <a:lnTo>
                  <a:pt x="89814" y="38100"/>
                </a:lnTo>
                <a:lnTo>
                  <a:pt x="93967" y="50800"/>
                </a:lnTo>
                <a:close/>
              </a:path>
              <a:path w="243205" h="1828800">
                <a:moveTo>
                  <a:pt x="101612" y="63500"/>
                </a:moveTo>
                <a:lnTo>
                  <a:pt x="93433" y="63500"/>
                </a:lnTo>
                <a:lnTo>
                  <a:pt x="89827" y="50800"/>
                </a:lnTo>
                <a:lnTo>
                  <a:pt x="97904" y="50800"/>
                </a:lnTo>
                <a:lnTo>
                  <a:pt x="101612" y="63500"/>
                </a:lnTo>
                <a:close/>
              </a:path>
              <a:path w="243205" h="1828800">
                <a:moveTo>
                  <a:pt x="114096" y="88900"/>
                </a:moveTo>
                <a:lnTo>
                  <a:pt x="105206" y="88900"/>
                </a:lnTo>
                <a:lnTo>
                  <a:pt x="102527" y="76200"/>
                </a:lnTo>
                <a:lnTo>
                  <a:pt x="99771" y="76200"/>
                </a:lnTo>
                <a:lnTo>
                  <a:pt x="96608" y="63500"/>
                </a:lnTo>
                <a:lnTo>
                  <a:pt x="108343" y="63500"/>
                </a:lnTo>
                <a:lnTo>
                  <a:pt x="111353" y="76200"/>
                </a:lnTo>
                <a:lnTo>
                  <a:pt x="114096" y="88900"/>
                </a:lnTo>
                <a:close/>
              </a:path>
              <a:path w="243205" h="1828800">
                <a:moveTo>
                  <a:pt x="118821" y="101600"/>
                </a:moveTo>
                <a:lnTo>
                  <a:pt x="109677" y="101600"/>
                </a:lnTo>
                <a:lnTo>
                  <a:pt x="107505" y="88900"/>
                </a:lnTo>
                <a:lnTo>
                  <a:pt x="116598" y="88900"/>
                </a:lnTo>
                <a:lnTo>
                  <a:pt x="118821" y="101600"/>
                </a:lnTo>
                <a:close/>
              </a:path>
              <a:path w="243205" h="1828800">
                <a:moveTo>
                  <a:pt x="122453" y="114300"/>
                </a:moveTo>
                <a:lnTo>
                  <a:pt x="113131" y="114300"/>
                </a:lnTo>
                <a:lnTo>
                  <a:pt x="111493" y="101600"/>
                </a:lnTo>
                <a:lnTo>
                  <a:pt x="120776" y="101600"/>
                </a:lnTo>
                <a:lnTo>
                  <a:pt x="122453" y="114300"/>
                </a:lnTo>
                <a:close/>
              </a:path>
              <a:path w="243205" h="1828800">
                <a:moveTo>
                  <a:pt x="125717" y="139700"/>
                </a:moveTo>
                <a:lnTo>
                  <a:pt x="116230" y="139700"/>
                </a:lnTo>
                <a:lnTo>
                  <a:pt x="115455" y="127000"/>
                </a:lnTo>
                <a:lnTo>
                  <a:pt x="114439" y="127000"/>
                </a:lnTo>
                <a:lnTo>
                  <a:pt x="113093" y="114300"/>
                </a:lnTo>
                <a:lnTo>
                  <a:pt x="123837" y="114300"/>
                </a:lnTo>
                <a:lnTo>
                  <a:pt x="124917" y="127000"/>
                </a:lnTo>
                <a:lnTo>
                  <a:pt x="125717" y="139700"/>
                </a:lnTo>
                <a:close/>
              </a:path>
              <a:path w="243205" h="1828800">
                <a:moveTo>
                  <a:pt x="126974" y="774700"/>
                </a:moveTo>
                <a:lnTo>
                  <a:pt x="116992" y="774700"/>
                </a:lnTo>
                <a:lnTo>
                  <a:pt x="116839" y="762000"/>
                </a:lnTo>
                <a:lnTo>
                  <a:pt x="116839" y="152400"/>
                </a:lnTo>
                <a:lnTo>
                  <a:pt x="116674" y="139700"/>
                </a:lnTo>
                <a:lnTo>
                  <a:pt x="126199" y="139700"/>
                </a:lnTo>
                <a:lnTo>
                  <a:pt x="126364" y="152400"/>
                </a:lnTo>
                <a:lnTo>
                  <a:pt x="126364" y="762000"/>
                </a:lnTo>
                <a:lnTo>
                  <a:pt x="126504" y="762000"/>
                </a:lnTo>
                <a:lnTo>
                  <a:pt x="126974" y="774700"/>
                </a:lnTo>
                <a:close/>
              </a:path>
              <a:path w="243205" h="1828800">
                <a:moveTo>
                  <a:pt x="127736" y="787400"/>
                </a:moveTo>
                <a:lnTo>
                  <a:pt x="118275" y="787400"/>
                </a:lnTo>
                <a:lnTo>
                  <a:pt x="117475" y="774700"/>
                </a:lnTo>
                <a:lnTo>
                  <a:pt x="126961" y="774700"/>
                </a:lnTo>
                <a:lnTo>
                  <a:pt x="127736" y="787400"/>
                </a:lnTo>
                <a:close/>
              </a:path>
              <a:path w="243205" h="1828800">
                <a:moveTo>
                  <a:pt x="133565" y="812800"/>
                </a:moveTo>
                <a:lnTo>
                  <a:pt x="122415" y="812800"/>
                </a:lnTo>
                <a:lnTo>
                  <a:pt x="120738" y="800100"/>
                </a:lnTo>
                <a:lnTo>
                  <a:pt x="119354" y="787400"/>
                </a:lnTo>
                <a:lnTo>
                  <a:pt x="128752" y="787400"/>
                </a:lnTo>
                <a:lnTo>
                  <a:pt x="130098" y="800100"/>
                </a:lnTo>
                <a:lnTo>
                  <a:pt x="131648" y="800100"/>
                </a:lnTo>
                <a:lnTo>
                  <a:pt x="133565" y="812800"/>
                </a:lnTo>
                <a:close/>
              </a:path>
              <a:path w="243205" h="1828800">
                <a:moveTo>
                  <a:pt x="138049" y="825500"/>
                </a:moveTo>
                <a:lnTo>
                  <a:pt x="126593" y="825500"/>
                </a:lnTo>
                <a:lnTo>
                  <a:pt x="124371" y="812800"/>
                </a:lnTo>
                <a:lnTo>
                  <a:pt x="135623" y="812800"/>
                </a:lnTo>
                <a:lnTo>
                  <a:pt x="138049" y="825500"/>
                </a:lnTo>
                <a:close/>
              </a:path>
              <a:path w="243205" h="1828800">
                <a:moveTo>
                  <a:pt x="143510" y="838200"/>
                </a:moveTo>
                <a:lnTo>
                  <a:pt x="131838" y="838200"/>
                </a:lnTo>
                <a:lnTo>
                  <a:pt x="129095" y="825500"/>
                </a:lnTo>
                <a:lnTo>
                  <a:pt x="140588" y="825500"/>
                </a:lnTo>
                <a:lnTo>
                  <a:pt x="143510" y="838200"/>
                </a:lnTo>
                <a:close/>
              </a:path>
              <a:path w="243205" h="1828800">
                <a:moveTo>
                  <a:pt x="149860" y="850900"/>
                </a:moveTo>
                <a:lnTo>
                  <a:pt x="138099" y="850900"/>
                </a:lnTo>
                <a:lnTo>
                  <a:pt x="134848" y="838200"/>
                </a:lnTo>
                <a:lnTo>
                  <a:pt x="146481" y="838200"/>
                </a:lnTo>
                <a:lnTo>
                  <a:pt x="149860" y="850900"/>
                </a:lnTo>
                <a:close/>
              </a:path>
              <a:path w="243205" h="1828800">
                <a:moveTo>
                  <a:pt x="157060" y="863600"/>
                </a:moveTo>
                <a:lnTo>
                  <a:pt x="145287" y="863600"/>
                </a:lnTo>
                <a:lnTo>
                  <a:pt x="141579" y="850900"/>
                </a:lnTo>
                <a:lnTo>
                  <a:pt x="153250" y="850900"/>
                </a:lnTo>
                <a:lnTo>
                  <a:pt x="157060" y="863600"/>
                </a:lnTo>
                <a:close/>
              </a:path>
              <a:path w="243205" h="1828800">
                <a:moveTo>
                  <a:pt x="165036" y="876300"/>
                </a:moveTo>
                <a:lnTo>
                  <a:pt x="153377" y="876300"/>
                </a:lnTo>
                <a:lnTo>
                  <a:pt x="149225" y="863600"/>
                </a:lnTo>
                <a:lnTo>
                  <a:pt x="160820" y="863600"/>
                </a:lnTo>
                <a:lnTo>
                  <a:pt x="165036" y="876300"/>
                </a:lnTo>
                <a:close/>
              </a:path>
              <a:path w="243205" h="1828800">
                <a:moveTo>
                  <a:pt x="178307" y="889000"/>
                </a:moveTo>
                <a:lnTo>
                  <a:pt x="167030" y="889000"/>
                </a:lnTo>
                <a:lnTo>
                  <a:pt x="162280" y="876300"/>
                </a:lnTo>
                <a:lnTo>
                  <a:pt x="173545" y="876300"/>
                </a:lnTo>
                <a:lnTo>
                  <a:pt x="178307" y="889000"/>
                </a:lnTo>
                <a:close/>
              </a:path>
              <a:path w="243205" h="1828800">
                <a:moveTo>
                  <a:pt x="198119" y="901700"/>
                </a:moveTo>
                <a:lnTo>
                  <a:pt x="182372" y="901700"/>
                </a:lnTo>
                <a:lnTo>
                  <a:pt x="177076" y="889000"/>
                </a:lnTo>
                <a:lnTo>
                  <a:pt x="192735" y="889000"/>
                </a:lnTo>
                <a:lnTo>
                  <a:pt x="198119" y="901700"/>
                </a:lnTo>
                <a:close/>
              </a:path>
              <a:path w="243205" h="1828800">
                <a:moveTo>
                  <a:pt x="243192" y="914400"/>
                </a:moveTo>
                <a:lnTo>
                  <a:pt x="205066" y="914400"/>
                </a:lnTo>
                <a:lnTo>
                  <a:pt x="199174" y="901700"/>
                </a:lnTo>
                <a:lnTo>
                  <a:pt x="236943" y="901700"/>
                </a:lnTo>
                <a:lnTo>
                  <a:pt x="243192" y="914400"/>
                </a:lnTo>
                <a:close/>
              </a:path>
              <a:path w="243205" h="1828800">
                <a:moveTo>
                  <a:pt x="214020" y="927100"/>
                </a:moveTo>
                <a:lnTo>
                  <a:pt x="188036" y="927100"/>
                </a:lnTo>
                <a:lnTo>
                  <a:pt x="193662" y="914400"/>
                </a:lnTo>
                <a:lnTo>
                  <a:pt x="219887" y="914400"/>
                </a:lnTo>
                <a:lnTo>
                  <a:pt x="214020" y="927100"/>
                </a:lnTo>
                <a:close/>
              </a:path>
              <a:path w="243205" h="1828800">
                <a:moveTo>
                  <a:pt x="187731" y="939800"/>
                </a:moveTo>
                <a:lnTo>
                  <a:pt x="172148" y="939800"/>
                </a:lnTo>
                <a:lnTo>
                  <a:pt x="177279" y="927100"/>
                </a:lnTo>
                <a:lnTo>
                  <a:pt x="192963" y="927100"/>
                </a:lnTo>
                <a:lnTo>
                  <a:pt x="187731" y="939800"/>
                </a:lnTo>
                <a:close/>
              </a:path>
              <a:path w="243205" h="1828800">
                <a:moveTo>
                  <a:pt x="173545" y="952500"/>
                </a:moveTo>
                <a:lnTo>
                  <a:pt x="157873" y="952500"/>
                </a:lnTo>
                <a:lnTo>
                  <a:pt x="162445" y="939800"/>
                </a:lnTo>
                <a:lnTo>
                  <a:pt x="178307" y="939800"/>
                </a:lnTo>
                <a:lnTo>
                  <a:pt x="173545" y="952500"/>
                </a:lnTo>
                <a:close/>
              </a:path>
              <a:path w="243205" h="1828800">
                <a:moveTo>
                  <a:pt x="160820" y="965200"/>
                </a:moveTo>
                <a:lnTo>
                  <a:pt x="149351" y="965200"/>
                </a:lnTo>
                <a:lnTo>
                  <a:pt x="153517" y="952500"/>
                </a:lnTo>
                <a:lnTo>
                  <a:pt x="165036" y="952500"/>
                </a:lnTo>
                <a:lnTo>
                  <a:pt x="160820" y="965200"/>
                </a:lnTo>
                <a:close/>
              </a:path>
              <a:path w="243205" h="1828800">
                <a:moveTo>
                  <a:pt x="149758" y="977900"/>
                </a:moveTo>
                <a:lnTo>
                  <a:pt x="138188" y="977900"/>
                </a:lnTo>
                <a:lnTo>
                  <a:pt x="141681" y="965200"/>
                </a:lnTo>
                <a:lnTo>
                  <a:pt x="153365" y="965200"/>
                </a:lnTo>
                <a:lnTo>
                  <a:pt x="149758" y="977900"/>
                </a:lnTo>
                <a:close/>
              </a:path>
              <a:path w="243205" h="1828800">
                <a:moveTo>
                  <a:pt x="137985" y="1003300"/>
                </a:moveTo>
                <a:lnTo>
                  <a:pt x="129158" y="1003300"/>
                </a:lnTo>
                <a:lnTo>
                  <a:pt x="131838" y="990600"/>
                </a:lnTo>
                <a:lnTo>
                  <a:pt x="134937" y="977900"/>
                </a:lnTo>
                <a:lnTo>
                  <a:pt x="146583" y="977900"/>
                </a:lnTo>
                <a:lnTo>
                  <a:pt x="143421" y="990600"/>
                </a:lnTo>
                <a:lnTo>
                  <a:pt x="140665" y="990600"/>
                </a:lnTo>
                <a:lnTo>
                  <a:pt x="137985" y="1003300"/>
                </a:lnTo>
                <a:close/>
              </a:path>
              <a:path w="243205" h="1828800">
                <a:moveTo>
                  <a:pt x="133515" y="1016000"/>
                </a:moveTo>
                <a:lnTo>
                  <a:pt x="124421" y="1016000"/>
                </a:lnTo>
                <a:lnTo>
                  <a:pt x="126657" y="1003300"/>
                </a:lnTo>
                <a:lnTo>
                  <a:pt x="135686" y="1003300"/>
                </a:lnTo>
                <a:lnTo>
                  <a:pt x="133515" y="1016000"/>
                </a:lnTo>
                <a:close/>
              </a:path>
              <a:path w="243205" h="1828800">
                <a:moveTo>
                  <a:pt x="130060" y="1028700"/>
                </a:moveTo>
                <a:lnTo>
                  <a:pt x="120776" y="1028700"/>
                </a:lnTo>
                <a:lnTo>
                  <a:pt x="122453" y="1016000"/>
                </a:lnTo>
                <a:lnTo>
                  <a:pt x="131699" y="1016000"/>
                </a:lnTo>
                <a:lnTo>
                  <a:pt x="130060" y="1028700"/>
                </a:lnTo>
                <a:close/>
              </a:path>
              <a:path w="243205" h="1828800">
                <a:moveTo>
                  <a:pt x="126961" y="1054100"/>
                </a:moveTo>
                <a:lnTo>
                  <a:pt x="117487" y="1054100"/>
                </a:lnTo>
                <a:lnTo>
                  <a:pt x="118275" y="1041400"/>
                </a:lnTo>
                <a:lnTo>
                  <a:pt x="119380" y="1028700"/>
                </a:lnTo>
                <a:lnTo>
                  <a:pt x="130098" y="1028700"/>
                </a:lnTo>
                <a:lnTo>
                  <a:pt x="128752" y="1041400"/>
                </a:lnTo>
                <a:lnTo>
                  <a:pt x="127736" y="1041400"/>
                </a:lnTo>
                <a:lnTo>
                  <a:pt x="126961" y="1054100"/>
                </a:lnTo>
                <a:close/>
              </a:path>
              <a:path w="243205" h="1828800">
                <a:moveTo>
                  <a:pt x="126187" y="1689100"/>
                </a:moveTo>
                <a:lnTo>
                  <a:pt x="116217" y="1689100"/>
                </a:lnTo>
                <a:lnTo>
                  <a:pt x="116687" y="1676400"/>
                </a:lnTo>
                <a:lnTo>
                  <a:pt x="116839" y="1676400"/>
                </a:lnTo>
                <a:lnTo>
                  <a:pt x="116839" y="1066800"/>
                </a:lnTo>
                <a:lnTo>
                  <a:pt x="117005" y="1054100"/>
                </a:lnTo>
                <a:lnTo>
                  <a:pt x="126517" y="1054100"/>
                </a:lnTo>
                <a:lnTo>
                  <a:pt x="126352" y="1066800"/>
                </a:lnTo>
                <a:lnTo>
                  <a:pt x="126352" y="1676400"/>
                </a:lnTo>
                <a:lnTo>
                  <a:pt x="126187" y="1689100"/>
                </a:lnTo>
                <a:close/>
              </a:path>
              <a:path w="243205" h="1828800">
                <a:moveTo>
                  <a:pt x="124917" y="1701800"/>
                </a:moveTo>
                <a:lnTo>
                  <a:pt x="115455" y="1701800"/>
                </a:lnTo>
                <a:lnTo>
                  <a:pt x="116230" y="1689100"/>
                </a:lnTo>
                <a:lnTo>
                  <a:pt x="125704" y="1689100"/>
                </a:lnTo>
                <a:lnTo>
                  <a:pt x="124917" y="1701800"/>
                </a:lnTo>
                <a:close/>
              </a:path>
              <a:path w="243205" h="1828800">
                <a:moveTo>
                  <a:pt x="120738" y="1727200"/>
                </a:moveTo>
                <a:lnTo>
                  <a:pt x="109626" y="1727200"/>
                </a:lnTo>
                <a:lnTo>
                  <a:pt x="111544" y="1714500"/>
                </a:lnTo>
                <a:lnTo>
                  <a:pt x="113093" y="1714500"/>
                </a:lnTo>
                <a:lnTo>
                  <a:pt x="114439" y="1701800"/>
                </a:lnTo>
                <a:lnTo>
                  <a:pt x="123812" y="1701800"/>
                </a:lnTo>
                <a:lnTo>
                  <a:pt x="122415" y="1714500"/>
                </a:lnTo>
                <a:lnTo>
                  <a:pt x="120738" y="1727200"/>
                </a:lnTo>
                <a:close/>
              </a:path>
              <a:path w="243205" h="1828800">
                <a:moveTo>
                  <a:pt x="116535" y="1739900"/>
                </a:moveTo>
                <a:lnTo>
                  <a:pt x="105143" y="1739900"/>
                </a:lnTo>
                <a:lnTo>
                  <a:pt x="107568" y="1727200"/>
                </a:lnTo>
                <a:lnTo>
                  <a:pt x="118770" y="1727200"/>
                </a:lnTo>
                <a:lnTo>
                  <a:pt x="116535" y="1739900"/>
                </a:lnTo>
                <a:close/>
              </a:path>
              <a:path w="243205" h="1828800">
                <a:moveTo>
                  <a:pt x="111353" y="1752600"/>
                </a:moveTo>
                <a:lnTo>
                  <a:pt x="99682" y="1752600"/>
                </a:lnTo>
                <a:lnTo>
                  <a:pt x="102603" y="1739900"/>
                </a:lnTo>
                <a:lnTo>
                  <a:pt x="114033" y="1739900"/>
                </a:lnTo>
                <a:lnTo>
                  <a:pt x="111353" y="1752600"/>
                </a:lnTo>
                <a:close/>
              </a:path>
              <a:path w="243205" h="1828800">
                <a:moveTo>
                  <a:pt x="105003" y="1765300"/>
                </a:moveTo>
                <a:lnTo>
                  <a:pt x="93332" y="1765300"/>
                </a:lnTo>
                <a:lnTo>
                  <a:pt x="96710" y="1752600"/>
                </a:lnTo>
                <a:lnTo>
                  <a:pt x="108254" y="1752600"/>
                </a:lnTo>
                <a:lnTo>
                  <a:pt x="105003" y="1765300"/>
                </a:lnTo>
                <a:close/>
              </a:path>
              <a:path w="243205" h="1828800">
                <a:moveTo>
                  <a:pt x="97789" y="1778000"/>
                </a:moveTo>
                <a:lnTo>
                  <a:pt x="86131" y="1778000"/>
                </a:lnTo>
                <a:lnTo>
                  <a:pt x="89941" y="1765300"/>
                </a:lnTo>
                <a:lnTo>
                  <a:pt x="101511" y="1765300"/>
                </a:lnTo>
                <a:lnTo>
                  <a:pt x="97789" y="1778000"/>
                </a:lnTo>
                <a:close/>
              </a:path>
              <a:path w="243205" h="1828800">
                <a:moveTo>
                  <a:pt x="89674" y="1790700"/>
                </a:moveTo>
                <a:lnTo>
                  <a:pt x="78155" y="1790700"/>
                </a:lnTo>
                <a:lnTo>
                  <a:pt x="82372" y="1778000"/>
                </a:lnTo>
                <a:lnTo>
                  <a:pt x="93840" y="1778000"/>
                </a:lnTo>
                <a:lnTo>
                  <a:pt x="89674" y="1790700"/>
                </a:lnTo>
                <a:close/>
              </a:path>
              <a:path w="243205" h="1828800">
                <a:moveTo>
                  <a:pt x="75984" y="1803400"/>
                </a:moveTo>
                <a:lnTo>
                  <a:pt x="64884" y="1803400"/>
                </a:lnTo>
                <a:lnTo>
                  <a:pt x="69646" y="1790700"/>
                </a:lnTo>
                <a:lnTo>
                  <a:pt x="80746" y="1790700"/>
                </a:lnTo>
                <a:lnTo>
                  <a:pt x="75984" y="1803400"/>
                </a:lnTo>
                <a:close/>
              </a:path>
              <a:path w="243205" h="1828800">
                <a:moveTo>
                  <a:pt x="60617" y="1816100"/>
                </a:moveTo>
                <a:lnTo>
                  <a:pt x="45072" y="1816100"/>
                </a:lnTo>
                <a:lnTo>
                  <a:pt x="50457" y="1803400"/>
                </a:lnTo>
                <a:lnTo>
                  <a:pt x="65912" y="1803400"/>
                </a:lnTo>
                <a:lnTo>
                  <a:pt x="60617" y="1816100"/>
                </a:lnTo>
                <a:close/>
              </a:path>
              <a:path w="243205" h="1828800">
                <a:moveTo>
                  <a:pt x="37858" y="1828800"/>
                </a:moveTo>
                <a:lnTo>
                  <a:pt x="0" y="1828800"/>
                </a:lnTo>
                <a:lnTo>
                  <a:pt x="6248" y="1816100"/>
                </a:lnTo>
                <a:lnTo>
                  <a:pt x="43764" y="1816100"/>
                </a:lnTo>
                <a:lnTo>
                  <a:pt x="37858" y="1828800"/>
                </a:lnTo>
                <a:close/>
              </a:path>
            </a:pathLst>
          </a:custGeom>
          <a:solidFill>
            <a:srgbClr val="000000"/>
          </a:solidFill>
        </p:spPr>
        <p:txBody>
          <a:bodyPr wrap="square" lIns="0" tIns="0" rIns="0" bIns="0" rtlCol="0"/>
          <a:lstStyle/>
          <a:p>
            <a:endParaRPr/>
          </a:p>
        </p:txBody>
      </p:sp>
      <p:sp>
        <p:nvSpPr>
          <p:cNvPr id="8" name="object 8"/>
          <p:cNvSpPr/>
          <p:nvPr/>
        </p:nvSpPr>
        <p:spPr>
          <a:xfrm>
            <a:off x="3462251" y="2306781"/>
            <a:ext cx="3624349" cy="665018"/>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10" name="object 10"/>
          <p:cNvSpPr txBox="1">
            <a:spLocks noGrp="1"/>
          </p:cNvSpPr>
          <p:nvPr>
            <p:ph type="sldNum" sz="quarter" idx="4294967295"/>
          </p:nvPr>
        </p:nvSpPr>
        <p:spPr>
          <a:prstGeom prst="rect">
            <a:avLst/>
          </a:prstGeom>
        </p:spPr>
        <p:txBody>
          <a:bodyPr vert="horz" wrap="square" lIns="0" tIns="0" rIns="0" bIns="0" rtlCol="0">
            <a:spAutoFit/>
          </a:bodyPr>
          <a:lstStyle/>
          <a:p>
            <a:pPr marL="25400">
              <a:lnSpc>
                <a:spcPts val="1375"/>
              </a:lnSpc>
            </a:pPr>
            <a:fld id="{81D60167-4931-47E6-BA6A-407CBD079E47}" type="slidenum">
              <a:rPr dirty="0"/>
              <a:t>29</a:t>
            </a:fld>
            <a:endParaRPr dirty="0"/>
          </a:p>
        </p:txBody>
      </p:sp>
    </p:spTree>
    <p:extLst>
      <p:ext uri="{BB962C8B-B14F-4D97-AF65-F5344CB8AC3E}">
        <p14:creationId xmlns:p14="http://schemas.microsoft.com/office/powerpoint/2010/main" val="2406497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294967295"/>
          </p:nvPr>
        </p:nvSpPr>
        <p:spPr/>
        <p:txBody>
          <a:bodyPr/>
          <a:lstStyle/>
          <a:p>
            <a:fld id="{A6F49F9E-8F65-4F2B-8892-1E71842CF864}" type="slidenum">
              <a:rPr lang="en-US" altLang="zh-CN" smtClean="0"/>
              <a:t>3</a:t>
            </a:fld>
            <a:endParaRPr lang="en-US" altLang="zh-CN" dirty="0"/>
          </a:p>
        </p:txBody>
      </p:sp>
      <p:sp>
        <p:nvSpPr>
          <p:cNvPr id="5" name="标题 1"/>
          <p:cNvSpPr txBox="1">
            <a:spLocks/>
          </p:cNvSpPr>
          <p:nvPr/>
        </p:nvSpPr>
        <p:spPr>
          <a:xfrm>
            <a:off x="539552" y="12145"/>
            <a:ext cx="7772400" cy="762000"/>
          </a:xfrm>
          <a:prstGeom prst="rect">
            <a:avLst/>
          </a:prstGeom>
        </p:spPr>
        <p:txBody>
          <a:bodyPr vert="horz" lIns="91440" tIns="45720" rIns="91440" bIns="45720" rtlCol="0" anchor="b" anchorCtr="0">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buFontTx/>
            </a:pPr>
            <a:r>
              <a:rPr lang="zh-CN" altLang="en-US" sz="3200" dirty="0">
                <a:solidFill>
                  <a:srgbClr val="000000"/>
                </a:solidFill>
              </a:rPr>
              <a:t>社交网络信息获取</a:t>
            </a:r>
            <a:r>
              <a:rPr lang="en-US" altLang="zh-CN" sz="3200" dirty="0">
                <a:solidFill>
                  <a:srgbClr val="000000"/>
                </a:solidFill>
              </a:rPr>
              <a:t>-web</a:t>
            </a:r>
            <a:r>
              <a:rPr lang="zh-CN" altLang="en-US" sz="3200" dirty="0">
                <a:solidFill>
                  <a:srgbClr val="000000"/>
                </a:solidFill>
              </a:rPr>
              <a:t>历史</a:t>
            </a:r>
          </a:p>
        </p:txBody>
      </p:sp>
      <p:pic>
        <p:nvPicPr>
          <p:cNvPr id="7" name="图片 6"/>
          <p:cNvPicPr>
            <a:picLocks noChangeAspect="1"/>
          </p:cNvPicPr>
          <p:nvPr/>
        </p:nvPicPr>
        <p:blipFill>
          <a:blip r:embed="rId3"/>
          <a:stretch>
            <a:fillRect/>
          </a:stretch>
        </p:blipFill>
        <p:spPr>
          <a:xfrm>
            <a:off x="2195736" y="1052736"/>
            <a:ext cx="4540413" cy="2088232"/>
          </a:xfrm>
          <a:prstGeom prst="rect">
            <a:avLst/>
          </a:prstGeom>
        </p:spPr>
      </p:pic>
      <p:sp>
        <p:nvSpPr>
          <p:cNvPr id="8" name="矩形 7"/>
          <p:cNvSpPr/>
          <p:nvPr/>
        </p:nvSpPr>
        <p:spPr>
          <a:xfrm>
            <a:off x="395536" y="3501008"/>
            <a:ext cx="8352928" cy="2031325"/>
          </a:xfrm>
          <a:prstGeom prst="rect">
            <a:avLst/>
          </a:prstGeom>
        </p:spPr>
        <p:txBody>
          <a:bodyPr wrap="square">
            <a:spAutoFit/>
          </a:bodyPr>
          <a:lstStyle/>
          <a:p>
            <a:pPr marL="285750" indent="-285750" algn="just">
              <a:buFont typeface="Wingdings" panose="05000000000000000000" pitchFamily="2" charset="2"/>
              <a:buChar char="p"/>
            </a:pPr>
            <a:r>
              <a:rPr lang="en-US" altLang="zh-CN" dirty="0">
                <a:latin typeface="+mn-ea"/>
              </a:rPr>
              <a:t> Tim Berners-Lee</a:t>
            </a:r>
            <a:r>
              <a:rPr lang="zh-CN" altLang="en-US" dirty="0">
                <a:latin typeface="+mn-ea"/>
              </a:rPr>
              <a:t>在</a:t>
            </a:r>
            <a:r>
              <a:rPr lang="en-US" altLang="zh-CN" dirty="0">
                <a:latin typeface="+mn-ea"/>
              </a:rPr>
              <a:t>1989</a:t>
            </a:r>
            <a:r>
              <a:rPr lang="zh-CN" altLang="en-US" dirty="0">
                <a:latin typeface="+mn-ea"/>
              </a:rPr>
              <a:t>年提出了概念性的</a:t>
            </a:r>
            <a:r>
              <a:rPr lang="en-US" altLang="zh-CN" dirty="0">
                <a:latin typeface="+mn-ea"/>
              </a:rPr>
              <a:t>Web</a:t>
            </a:r>
            <a:r>
              <a:rPr lang="zh-CN" altLang="en-US" dirty="0">
                <a:latin typeface="+mn-ea"/>
              </a:rPr>
              <a:t>，然后在</a:t>
            </a:r>
            <a:r>
              <a:rPr lang="en-US" altLang="zh-CN" dirty="0">
                <a:latin typeface="+mn-ea"/>
              </a:rPr>
              <a:t>1990</a:t>
            </a:r>
            <a:r>
              <a:rPr lang="zh-CN" altLang="en-US" dirty="0">
                <a:latin typeface="+mn-ea"/>
              </a:rPr>
              <a:t>年</a:t>
            </a:r>
            <a:r>
              <a:rPr lang="en-US" altLang="zh-CN" dirty="0">
                <a:latin typeface="+mn-ea"/>
              </a:rPr>
              <a:t>12</a:t>
            </a:r>
            <a:r>
              <a:rPr lang="zh-CN" altLang="en-US" dirty="0">
                <a:latin typeface="+mn-ea"/>
              </a:rPr>
              <a:t>月成功验证了</a:t>
            </a:r>
            <a:r>
              <a:rPr lang="en-US" altLang="zh-CN" dirty="0">
                <a:latin typeface="+mn-ea"/>
              </a:rPr>
              <a:t>Web</a:t>
            </a:r>
            <a:r>
              <a:rPr lang="zh-CN" altLang="en-US" dirty="0">
                <a:latin typeface="+mn-ea"/>
              </a:rPr>
              <a:t>，并在</a:t>
            </a:r>
            <a:r>
              <a:rPr lang="en-US" altLang="zh-CN" dirty="0">
                <a:latin typeface="+mn-ea"/>
              </a:rPr>
              <a:t>1991</a:t>
            </a:r>
            <a:r>
              <a:rPr lang="zh-CN" altLang="en-US" dirty="0">
                <a:latin typeface="+mn-ea"/>
              </a:rPr>
              <a:t>年年初发布了第一个</a:t>
            </a:r>
            <a:r>
              <a:rPr lang="en-US" altLang="zh-CN" dirty="0">
                <a:latin typeface="+mn-ea"/>
              </a:rPr>
              <a:t>Web</a:t>
            </a:r>
            <a:r>
              <a:rPr lang="zh-CN" altLang="en-US" dirty="0">
                <a:latin typeface="+mn-ea"/>
              </a:rPr>
              <a:t>服务器，也就是万维网。</a:t>
            </a:r>
            <a:endParaRPr lang="en-US" altLang="zh-CN" dirty="0">
              <a:latin typeface="+mn-ea"/>
            </a:endParaRPr>
          </a:p>
          <a:p>
            <a:pPr marL="285750" indent="-285750" algn="just">
              <a:buFont typeface="Wingdings" panose="05000000000000000000" pitchFamily="2" charset="2"/>
              <a:buChar char="p"/>
            </a:pPr>
            <a:endParaRPr lang="en-US" altLang="zh-CN" dirty="0"/>
          </a:p>
          <a:p>
            <a:pPr marL="285750" indent="-285750">
              <a:buFont typeface="Wingdings" panose="05000000000000000000" pitchFamily="2" charset="2"/>
              <a:buChar char="p"/>
            </a:pPr>
            <a:r>
              <a:rPr lang="zh-CN" altLang="en-US" dirty="0">
                <a:latin typeface="+mn-ea"/>
              </a:rPr>
              <a:t>Web 1.0时代开始于1994年，其主要特征是大量使用</a:t>
            </a:r>
            <a:r>
              <a:rPr lang="zh-CN" altLang="en-US" dirty="0">
                <a:solidFill>
                  <a:srgbClr val="FF0000"/>
                </a:solidFill>
                <a:latin typeface="+mn-ea"/>
              </a:rPr>
              <a:t>静态</a:t>
            </a:r>
            <a:r>
              <a:rPr lang="zh-CN" altLang="en-US" dirty="0">
                <a:latin typeface="+mn-ea"/>
              </a:rPr>
              <a:t>的 HTML（</a:t>
            </a:r>
            <a:r>
              <a:rPr lang="en-US" altLang="zh-CN" dirty="0">
                <a:latin typeface="+mn-ea"/>
              </a:rPr>
              <a:t>hyper text  markup language</a:t>
            </a:r>
            <a:r>
              <a:rPr lang="zh-CN" altLang="en-US" dirty="0">
                <a:latin typeface="+mn-ea"/>
              </a:rPr>
              <a:t>） 网页来发布信息，并开始使用浏览器来获取信息，这个时候主要是</a:t>
            </a:r>
            <a:r>
              <a:rPr lang="zh-CN" altLang="en-US" dirty="0">
                <a:solidFill>
                  <a:srgbClr val="FF0000"/>
                </a:solidFill>
                <a:latin typeface="+mn-ea"/>
              </a:rPr>
              <a:t>单向的信息传递</a:t>
            </a:r>
            <a:r>
              <a:rPr lang="zh-CN" altLang="en-US" dirty="0">
                <a:latin typeface="+mn-ea"/>
              </a:rPr>
              <a:t>。 Web1.0 只解决了人对信息搜索、聚合的需求，而没有解决人与人之间沟通、互动和参与的需求，所以Web2.0应运而生。</a:t>
            </a:r>
          </a:p>
        </p:txBody>
      </p:sp>
      <p:sp>
        <p:nvSpPr>
          <p:cNvPr id="9" name="文本框 8"/>
          <p:cNvSpPr txBox="1"/>
          <p:nvPr/>
        </p:nvSpPr>
        <p:spPr>
          <a:xfrm>
            <a:off x="3030552" y="5707707"/>
            <a:ext cx="3082895" cy="369332"/>
          </a:xfrm>
          <a:prstGeom prst="rect">
            <a:avLst/>
          </a:prstGeom>
          <a:noFill/>
        </p:spPr>
        <p:txBody>
          <a:bodyPr wrap="none" rtlCol="0">
            <a:spAutoFit/>
          </a:bodyPr>
          <a:lstStyle/>
          <a:p>
            <a:r>
              <a:rPr lang="zh-CN" altLang="en-US" b="1" dirty="0">
                <a:solidFill>
                  <a:srgbClr val="C00000"/>
                </a:solidFill>
              </a:rPr>
              <a:t>信息投喂  用户被动接受信息</a:t>
            </a:r>
          </a:p>
        </p:txBody>
      </p:sp>
    </p:spTree>
    <p:extLst>
      <p:ext uri="{BB962C8B-B14F-4D97-AF65-F5344CB8AC3E}">
        <p14:creationId xmlns:p14="http://schemas.microsoft.com/office/powerpoint/2010/main" val="2360670617"/>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6172200"/>
            <a:ext cx="8229600" cy="0"/>
          </a:xfrm>
          <a:custGeom>
            <a:avLst/>
            <a:gdLst/>
            <a:ahLst/>
            <a:cxnLst/>
            <a:rect l="l" t="t" r="r" b="b"/>
            <a:pathLst>
              <a:path w="8229600">
                <a:moveTo>
                  <a:pt x="0" y="0"/>
                </a:moveTo>
                <a:lnTo>
                  <a:pt x="8229600" y="0"/>
                </a:lnTo>
              </a:path>
            </a:pathLst>
          </a:custGeom>
          <a:ln w="19050">
            <a:solidFill>
              <a:srgbClr val="CC9900"/>
            </a:solidFill>
          </a:ln>
        </p:spPr>
        <p:txBody>
          <a:bodyPr wrap="square" lIns="0" tIns="0" rIns="0" bIns="0" rtlCol="0"/>
          <a:lstStyle/>
          <a:p>
            <a:endParaRPr/>
          </a:p>
        </p:txBody>
      </p:sp>
      <p:sp>
        <p:nvSpPr>
          <p:cNvPr id="3" name="object 3"/>
          <p:cNvSpPr txBox="1">
            <a:spLocks noGrp="1"/>
          </p:cNvSpPr>
          <p:nvPr>
            <p:ph type="title"/>
          </p:nvPr>
        </p:nvSpPr>
        <p:spPr>
          <a:xfrm>
            <a:off x="535940" y="269557"/>
            <a:ext cx="5487670" cy="665480"/>
          </a:xfrm>
          <a:prstGeom prst="rect">
            <a:avLst/>
          </a:prstGeom>
        </p:spPr>
        <p:txBody>
          <a:bodyPr vert="horz" wrap="square" lIns="0" tIns="12700" rIns="0" bIns="0" rtlCol="0">
            <a:spAutoFit/>
          </a:bodyPr>
          <a:lstStyle/>
          <a:p>
            <a:pPr marL="12700">
              <a:lnSpc>
                <a:spcPct val="100000"/>
              </a:lnSpc>
              <a:spcBef>
                <a:spcPts val="100"/>
              </a:spcBef>
            </a:pPr>
            <a:r>
              <a:rPr sz="4200" spc="-5" dirty="0">
                <a:solidFill>
                  <a:srgbClr val="006633"/>
                </a:solidFill>
                <a:latin typeface="Garamond" panose="02020404030301010803"/>
                <a:cs typeface="Garamond" panose="02020404030301010803"/>
              </a:rPr>
              <a:t>DHT</a:t>
            </a:r>
            <a:r>
              <a:rPr sz="4200" dirty="0">
                <a:solidFill>
                  <a:srgbClr val="006633"/>
                </a:solidFill>
                <a:latin typeface="宋体" panose="02010600030101010101" pitchFamily="2" charset="-122"/>
                <a:cs typeface="宋体" panose="02010600030101010101" pitchFamily="2" charset="-122"/>
              </a:rPr>
              <a:t>原理</a:t>
            </a:r>
            <a:r>
              <a:rPr sz="4200" spc="-5" dirty="0">
                <a:solidFill>
                  <a:srgbClr val="006633"/>
                </a:solidFill>
              </a:rPr>
              <a:t>—</a:t>
            </a:r>
            <a:r>
              <a:rPr sz="4200" spc="-5" dirty="0">
                <a:solidFill>
                  <a:srgbClr val="006633"/>
                </a:solidFill>
                <a:latin typeface="Garamond" panose="02020404030301010803"/>
                <a:cs typeface="Garamond" panose="02020404030301010803"/>
              </a:rPr>
              <a:t>Hash</a:t>
            </a:r>
            <a:r>
              <a:rPr sz="4200" dirty="0">
                <a:solidFill>
                  <a:srgbClr val="006633"/>
                </a:solidFill>
                <a:latin typeface="宋体" panose="02010600030101010101" pitchFamily="2" charset="-122"/>
                <a:cs typeface="宋体" panose="02010600030101010101" pitchFamily="2" charset="-122"/>
              </a:rPr>
              <a:t>函数</a:t>
            </a:r>
            <a:r>
              <a:rPr sz="4200" dirty="0">
                <a:solidFill>
                  <a:srgbClr val="006633"/>
                </a:solidFill>
                <a:latin typeface="Garamond" panose="02020404030301010803"/>
                <a:cs typeface="Garamond" panose="02020404030301010803"/>
              </a:rPr>
              <a:t>(1)</a:t>
            </a:r>
            <a:endParaRPr sz="4200">
              <a:latin typeface="Garamond" panose="02020404030301010803"/>
              <a:cs typeface="Garamond" panose="02020404030301010803"/>
            </a:endParaRPr>
          </a:p>
        </p:txBody>
      </p:sp>
      <p:sp>
        <p:nvSpPr>
          <p:cNvPr id="4" name="object 4"/>
          <p:cNvSpPr txBox="1"/>
          <p:nvPr/>
        </p:nvSpPr>
        <p:spPr>
          <a:xfrm>
            <a:off x="535940" y="1147646"/>
            <a:ext cx="8238490" cy="4206875"/>
          </a:xfrm>
          <a:prstGeom prst="rect">
            <a:avLst/>
          </a:prstGeom>
        </p:spPr>
        <p:txBody>
          <a:bodyPr vert="horz" wrap="square" lIns="0" tIns="97155" rIns="0" bIns="0" rtlCol="0">
            <a:spAutoFit/>
          </a:bodyPr>
          <a:lstStyle/>
          <a:p>
            <a:pPr marL="355600" indent="-342900">
              <a:lnSpc>
                <a:spcPct val="100000"/>
              </a:lnSpc>
              <a:spcBef>
                <a:spcPts val="765"/>
              </a:spcBef>
              <a:buClr>
                <a:srgbClr val="CC9900"/>
              </a:buClr>
              <a:buSzPct val="65000"/>
              <a:buFont typeface="Wingdings" panose="05000000000000000000"/>
              <a:buChar char=""/>
              <a:tabLst>
                <a:tab pos="354965" algn="l"/>
                <a:tab pos="355600" algn="l"/>
              </a:tabLst>
            </a:pPr>
            <a:r>
              <a:rPr sz="2600" dirty="0">
                <a:latin typeface="宋体" panose="02010600030101010101" pitchFamily="2" charset="-122"/>
                <a:cs typeface="宋体" panose="02010600030101010101" pitchFamily="2" charset="-122"/>
              </a:rPr>
              <a:t>单向散列函数也称为</a:t>
            </a:r>
            <a:r>
              <a:rPr sz="2600" spc="-5" dirty="0">
                <a:latin typeface="Times New Roman" panose="02020603050405020304"/>
                <a:cs typeface="Times New Roman" panose="02020603050405020304"/>
              </a:rPr>
              <a:t>Hash</a:t>
            </a:r>
            <a:r>
              <a:rPr sz="2600" dirty="0">
                <a:latin typeface="宋体" panose="02010600030101010101" pitchFamily="2" charset="-122"/>
                <a:cs typeface="宋体" panose="02010600030101010101" pitchFamily="2" charset="-122"/>
              </a:rPr>
              <a:t>函</a:t>
            </a:r>
            <a:r>
              <a:rPr sz="2600" spc="5" dirty="0">
                <a:latin typeface="宋体" panose="02010600030101010101" pitchFamily="2" charset="-122"/>
                <a:cs typeface="宋体" panose="02010600030101010101" pitchFamily="2" charset="-122"/>
              </a:rPr>
              <a:t>数</a:t>
            </a:r>
            <a:endParaRPr sz="2600">
              <a:latin typeface="宋体" panose="02010600030101010101" pitchFamily="2" charset="-122"/>
              <a:cs typeface="宋体" panose="02010600030101010101" pitchFamily="2" charset="-122"/>
            </a:endParaRPr>
          </a:p>
          <a:p>
            <a:pPr marL="682625" marR="5080" lvl="1" indent="-325755">
              <a:lnSpc>
                <a:spcPct val="100000"/>
              </a:lnSpc>
              <a:spcBef>
                <a:spcPts val="555"/>
              </a:spcBef>
              <a:buClr>
                <a:srgbClr val="3A812E"/>
              </a:buClr>
              <a:buSzPct val="59000"/>
              <a:buFont typeface="Wingdings" panose="05000000000000000000"/>
              <a:buChar char=""/>
              <a:tabLst>
                <a:tab pos="681990" algn="l"/>
                <a:tab pos="682625" algn="l"/>
              </a:tabLst>
            </a:pPr>
            <a:r>
              <a:rPr sz="2200" dirty="0">
                <a:latin typeface="宋体" panose="02010600030101010101" pitchFamily="2" charset="-122"/>
                <a:cs typeface="宋体" panose="02010600030101010101" pitchFamily="2" charset="-122"/>
              </a:rPr>
              <a:t>根据给定的一段任意长的消息计算出一个固定长度的比特串</a:t>
            </a:r>
            <a:r>
              <a:rPr sz="2200" spc="-5" dirty="0">
                <a:latin typeface="宋体" panose="02010600030101010101" pitchFamily="2" charset="-122"/>
                <a:cs typeface="宋体" panose="02010600030101010101" pitchFamily="2" charset="-122"/>
              </a:rPr>
              <a:t>， </a:t>
            </a:r>
            <a:r>
              <a:rPr sz="2200" dirty="0">
                <a:latin typeface="宋体" panose="02010600030101010101" pitchFamily="2" charset="-122"/>
                <a:cs typeface="宋体" panose="02010600030101010101" pitchFamily="2" charset="-122"/>
              </a:rPr>
              <a:t>通常称为消息摘要</a:t>
            </a:r>
            <a:r>
              <a:rPr sz="2200" spc="-5" dirty="0">
                <a:latin typeface="Times New Roman" panose="02020603050405020304"/>
                <a:cs typeface="Times New Roman" panose="02020603050405020304"/>
              </a:rPr>
              <a:t>(MD</a:t>
            </a:r>
            <a:r>
              <a:rPr sz="2200" spc="-5" dirty="0">
                <a:latin typeface="宋体" panose="02010600030101010101" pitchFamily="2" charset="-122"/>
                <a:cs typeface="宋体" panose="02010600030101010101" pitchFamily="2" charset="-122"/>
              </a:rPr>
              <a:t>：</a:t>
            </a:r>
            <a:r>
              <a:rPr sz="2200" spc="-5" dirty="0">
                <a:latin typeface="Times New Roman" panose="02020603050405020304"/>
                <a:cs typeface="Times New Roman" panose="02020603050405020304"/>
              </a:rPr>
              <a:t>Message Digest)</a:t>
            </a:r>
            <a:endParaRPr sz="2200">
              <a:latin typeface="Times New Roman" panose="02020603050405020304"/>
              <a:cs typeface="Times New Roman" panose="02020603050405020304"/>
            </a:endParaRPr>
          </a:p>
          <a:p>
            <a:pPr marL="355600" indent="-342900">
              <a:lnSpc>
                <a:spcPct val="100000"/>
              </a:lnSpc>
              <a:spcBef>
                <a:spcPts val="590"/>
              </a:spcBef>
              <a:buClr>
                <a:srgbClr val="CC9900"/>
              </a:buClr>
              <a:buSzPct val="65000"/>
              <a:buFont typeface="Wingdings" panose="05000000000000000000"/>
              <a:buChar char=""/>
              <a:tabLst>
                <a:tab pos="354965" algn="l"/>
                <a:tab pos="355600" algn="l"/>
              </a:tabLst>
            </a:pPr>
            <a:r>
              <a:rPr sz="2600" spc="-5" dirty="0">
                <a:latin typeface="Times New Roman" panose="02020603050405020304"/>
                <a:cs typeface="Times New Roman" panose="02020603050405020304"/>
              </a:rPr>
              <a:t>Hash</a:t>
            </a:r>
            <a:r>
              <a:rPr sz="2600" dirty="0">
                <a:latin typeface="宋体" panose="02010600030101010101" pitchFamily="2" charset="-122"/>
                <a:cs typeface="宋体" panose="02010600030101010101" pitchFamily="2" charset="-122"/>
              </a:rPr>
              <a:t>函数有以下特性</a:t>
            </a:r>
            <a:r>
              <a:rPr sz="2600" spc="5" dirty="0">
                <a:latin typeface="宋体" panose="02010600030101010101" pitchFamily="2" charset="-122"/>
                <a:cs typeface="宋体" panose="02010600030101010101" pitchFamily="2" charset="-122"/>
              </a:rPr>
              <a:t>：</a:t>
            </a:r>
            <a:endParaRPr sz="2600">
              <a:latin typeface="宋体" panose="02010600030101010101" pitchFamily="2" charset="-122"/>
              <a:cs typeface="宋体" panose="02010600030101010101" pitchFamily="2" charset="-122"/>
            </a:endParaRPr>
          </a:p>
          <a:p>
            <a:pPr marL="682625" lvl="1" indent="-326390">
              <a:lnSpc>
                <a:spcPct val="100000"/>
              </a:lnSpc>
              <a:spcBef>
                <a:spcPts val="550"/>
              </a:spcBef>
              <a:buClr>
                <a:srgbClr val="3A812E"/>
              </a:buClr>
              <a:buSzPct val="59000"/>
              <a:buFont typeface="Wingdings" panose="05000000000000000000"/>
              <a:buChar char=""/>
              <a:tabLst>
                <a:tab pos="681990" algn="l"/>
                <a:tab pos="682625" algn="l"/>
              </a:tabLst>
            </a:pPr>
            <a:r>
              <a:rPr sz="2200" dirty="0">
                <a:latin typeface="宋体" panose="02010600030101010101" pitchFamily="2" charset="-122"/>
                <a:cs typeface="宋体" panose="02010600030101010101" pitchFamily="2" charset="-122"/>
              </a:rPr>
              <a:t>给</a:t>
            </a:r>
            <a:r>
              <a:rPr sz="2200" spc="-5" dirty="0">
                <a:latin typeface="宋体" panose="02010600030101010101" pitchFamily="2" charset="-122"/>
                <a:cs typeface="宋体" panose="02010600030101010101" pitchFamily="2" charset="-122"/>
              </a:rPr>
              <a:t>定</a:t>
            </a:r>
            <a:r>
              <a:rPr sz="2200" spc="-550" dirty="0">
                <a:latin typeface="宋体" panose="02010600030101010101" pitchFamily="2" charset="-122"/>
                <a:cs typeface="宋体" panose="02010600030101010101" pitchFamily="2" charset="-122"/>
              </a:rPr>
              <a:t> </a:t>
            </a:r>
            <a:r>
              <a:rPr sz="2200" spc="-5" dirty="0">
                <a:latin typeface="Times New Roman" panose="02020603050405020304"/>
                <a:cs typeface="Times New Roman" panose="02020603050405020304"/>
              </a:rPr>
              <a:t>M</a:t>
            </a:r>
            <a:r>
              <a:rPr sz="2200" spc="-5" dirty="0">
                <a:latin typeface="宋体" panose="02010600030101010101" pitchFamily="2" charset="-122"/>
                <a:cs typeface="宋体" panose="02010600030101010101" pitchFamily="2" charset="-122"/>
              </a:rPr>
              <a:t>，</a:t>
            </a:r>
            <a:r>
              <a:rPr sz="2200" dirty="0">
                <a:latin typeface="宋体" panose="02010600030101010101" pitchFamily="2" charset="-122"/>
                <a:cs typeface="宋体" panose="02010600030101010101" pitchFamily="2" charset="-122"/>
              </a:rPr>
              <a:t>易于计算</a:t>
            </a:r>
            <a:r>
              <a:rPr sz="2200" spc="-5" dirty="0">
                <a:latin typeface="宋体" panose="02010600030101010101" pitchFamily="2" charset="-122"/>
                <a:cs typeface="宋体" panose="02010600030101010101" pitchFamily="2" charset="-122"/>
              </a:rPr>
              <a:t>出</a:t>
            </a:r>
            <a:r>
              <a:rPr sz="2200" spc="-545" dirty="0">
                <a:latin typeface="宋体" panose="02010600030101010101" pitchFamily="2" charset="-122"/>
                <a:cs typeface="宋体" panose="02010600030101010101" pitchFamily="2" charset="-122"/>
              </a:rPr>
              <a:t> </a:t>
            </a:r>
            <a:r>
              <a:rPr sz="2200" dirty="0">
                <a:latin typeface="宋体" panose="02010600030101010101" pitchFamily="2" charset="-122"/>
                <a:cs typeface="宋体" panose="02010600030101010101" pitchFamily="2" charset="-122"/>
              </a:rPr>
              <a:t>消息摘要</a:t>
            </a:r>
            <a:r>
              <a:rPr sz="2200" spc="-5" dirty="0">
                <a:latin typeface="Times New Roman" panose="02020603050405020304"/>
                <a:cs typeface="Times New Roman" panose="02020603050405020304"/>
              </a:rPr>
              <a:t>MD</a:t>
            </a:r>
            <a:r>
              <a:rPr sz="2200" spc="-5" dirty="0">
                <a:latin typeface="宋体" panose="02010600030101010101" pitchFamily="2" charset="-122"/>
                <a:cs typeface="宋体" panose="02010600030101010101" pitchFamily="2" charset="-122"/>
              </a:rPr>
              <a:t>（</a:t>
            </a:r>
            <a:r>
              <a:rPr sz="2200" spc="-5" dirty="0">
                <a:latin typeface="Times New Roman" panose="02020603050405020304"/>
                <a:cs typeface="Times New Roman" panose="02020603050405020304"/>
              </a:rPr>
              <a:t>M</a:t>
            </a:r>
            <a:r>
              <a:rPr sz="2200" spc="-5" dirty="0">
                <a:latin typeface="宋体" panose="02010600030101010101" pitchFamily="2" charset="-122"/>
                <a:cs typeface="宋体" panose="02010600030101010101" pitchFamily="2" charset="-122"/>
              </a:rPr>
              <a:t>）</a:t>
            </a:r>
            <a:endParaRPr sz="2200">
              <a:latin typeface="宋体" panose="02010600030101010101" pitchFamily="2" charset="-122"/>
              <a:cs typeface="宋体" panose="02010600030101010101" pitchFamily="2" charset="-122"/>
            </a:endParaRPr>
          </a:p>
          <a:p>
            <a:pPr marL="682625" lvl="1" indent="-326390">
              <a:lnSpc>
                <a:spcPct val="100000"/>
              </a:lnSpc>
              <a:spcBef>
                <a:spcPts val="525"/>
              </a:spcBef>
              <a:buClr>
                <a:srgbClr val="3A812E"/>
              </a:buClr>
              <a:buSzPct val="59000"/>
              <a:buFont typeface="Wingdings" panose="05000000000000000000"/>
              <a:buChar char=""/>
              <a:tabLst>
                <a:tab pos="681990" algn="l"/>
                <a:tab pos="682625" algn="l"/>
              </a:tabLst>
            </a:pPr>
            <a:r>
              <a:rPr sz="2200" dirty="0">
                <a:latin typeface="宋体" panose="02010600030101010101" pitchFamily="2" charset="-122"/>
                <a:cs typeface="宋体" panose="02010600030101010101" pitchFamily="2" charset="-122"/>
              </a:rPr>
              <a:t>只给</a:t>
            </a:r>
            <a:r>
              <a:rPr sz="2200" spc="-5" dirty="0">
                <a:latin typeface="宋体" panose="02010600030101010101" pitchFamily="2" charset="-122"/>
                <a:cs typeface="宋体" panose="02010600030101010101" pitchFamily="2" charset="-122"/>
              </a:rPr>
              <a:t>出</a:t>
            </a:r>
            <a:r>
              <a:rPr sz="2200" spc="-550" dirty="0">
                <a:latin typeface="宋体" panose="02010600030101010101" pitchFamily="2" charset="-122"/>
                <a:cs typeface="宋体" panose="02010600030101010101" pitchFamily="2" charset="-122"/>
              </a:rPr>
              <a:t> </a:t>
            </a:r>
            <a:r>
              <a:rPr sz="2200" spc="-5" dirty="0">
                <a:latin typeface="Times New Roman" panose="02020603050405020304"/>
                <a:cs typeface="Times New Roman" panose="02020603050405020304"/>
              </a:rPr>
              <a:t>MD</a:t>
            </a:r>
            <a:r>
              <a:rPr sz="2200" spc="-5" dirty="0">
                <a:latin typeface="宋体" panose="02010600030101010101" pitchFamily="2" charset="-122"/>
                <a:cs typeface="宋体" panose="02010600030101010101" pitchFamily="2" charset="-122"/>
              </a:rPr>
              <a:t>（</a:t>
            </a:r>
            <a:r>
              <a:rPr sz="2200" spc="-5" dirty="0">
                <a:latin typeface="Times New Roman" panose="02020603050405020304"/>
                <a:cs typeface="Times New Roman" panose="02020603050405020304"/>
              </a:rPr>
              <a:t>M</a:t>
            </a:r>
            <a:r>
              <a:rPr sz="2200" spc="-5" dirty="0">
                <a:latin typeface="宋体" panose="02010600030101010101" pitchFamily="2" charset="-122"/>
                <a:cs typeface="宋体" panose="02010600030101010101" pitchFamily="2" charset="-122"/>
              </a:rPr>
              <a:t>），</a:t>
            </a:r>
            <a:r>
              <a:rPr sz="2200" dirty="0">
                <a:latin typeface="宋体" panose="02010600030101010101" pitchFamily="2" charset="-122"/>
                <a:cs typeface="宋体" panose="02010600030101010101" pitchFamily="2" charset="-122"/>
              </a:rPr>
              <a:t>几乎无法找</a:t>
            </a:r>
            <a:r>
              <a:rPr sz="2200" spc="-5" dirty="0">
                <a:latin typeface="宋体" panose="02010600030101010101" pitchFamily="2" charset="-122"/>
                <a:cs typeface="宋体" panose="02010600030101010101" pitchFamily="2" charset="-122"/>
              </a:rPr>
              <a:t>出</a:t>
            </a:r>
            <a:r>
              <a:rPr sz="2200" spc="-545" dirty="0">
                <a:latin typeface="宋体" panose="02010600030101010101" pitchFamily="2" charset="-122"/>
                <a:cs typeface="宋体" panose="02010600030101010101" pitchFamily="2" charset="-122"/>
              </a:rPr>
              <a:t> </a:t>
            </a:r>
            <a:r>
              <a:rPr sz="2200" spc="-5" dirty="0">
                <a:latin typeface="Times New Roman" panose="02020603050405020304"/>
                <a:cs typeface="Times New Roman" panose="02020603050405020304"/>
              </a:rPr>
              <a:t>M</a:t>
            </a:r>
            <a:endParaRPr sz="2200">
              <a:latin typeface="Times New Roman" panose="02020603050405020304"/>
              <a:cs typeface="Times New Roman" panose="02020603050405020304"/>
            </a:endParaRPr>
          </a:p>
          <a:p>
            <a:pPr marL="682625" lvl="1" indent="-326390">
              <a:lnSpc>
                <a:spcPct val="100000"/>
              </a:lnSpc>
              <a:spcBef>
                <a:spcPts val="530"/>
              </a:spcBef>
              <a:buClr>
                <a:srgbClr val="3A812E"/>
              </a:buClr>
              <a:buSzPct val="59000"/>
              <a:buFont typeface="Wingdings" panose="05000000000000000000"/>
              <a:buChar char=""/>
              <a:tabLst>
                <a:tab pos="681990" algn="l"/>
                <a:tab pos="682625" algn="l"/>
              </a:tabLst>
            </a:pPr>
            <a:r>
              <a:rPr sz="2200" dirty="0">
                <a:latin typeface="宋体" panose="02010600030101010101" pitchFamily="2" charset="-122"/>
                <a:cs typeface="宋体" panose="02010600030101010101" pitchFamily="2" charset="-122"/>
              </a:rPr>
              <a:t>无法找到两条具有同样相同摘要的不同消</a:t>
            </a:r>
            <a:r>
              <a:rPr sz="2200" spc="-5" dirty="0">
                <a:latin typeface="宋体" panose="02010600030101010101" pitchFamily="2" charset="-122"/>
                <a:cs typeface="宋体" panose="02010600030101010101" pitchFamily="2" charset="-122"/>
              </a:rPr>
              <a:t>息</a:t>
            </a:r>
            <a:endParaRPr sz="2200">
              <a:latin typeface="宋体" panose="02010600030101010101" pitchFamily="2" charset="-122"/>
              <a:cs typeface="宋体" panose="02010600030101010101" pitchFamily="2" charset="-122"/>
            </a:endParaRPr>
          </a:p>
          <a:p>
            <a:pPr marL="355600" indent="-342900">
              <a:lnSpc>
                <a:spcPct val="100000"/>
              </a:lnSpc>
              <a:spcBef>
                <a:spcPts val="590"/>
              </a:spcBef>
              <a:buClr>
                <a:srgbClr val="CC9900"/>
              </a:buClr>
              <a:buSzPct val="65000"/>
              <a:buFont typeface="Wingdings" panose="05000000000000000000"/>
              <a:buChar char=""/>
              <a:tabLst>
                <a:tab pos="354965" algn="l"/>
                <a:tab pos="355600" algn="l"/>
              </a:tabLst>
            </a:pPr>
            <a:r>
              <a:rPr sz="2600" dirty="0">
                <a:latin typeface="宋体" panose="02010600030101010101" pitchFamily="2" charset="-122"/>
                <a:cs typeface="宋体" panose="02010600030101010101" pitchFamily="2" charset="-122"/>
              </a:rPr>
              <a:t>常用</a:t>
            </a:r>
            <a:r>
              <a:rPr sz="2600" spc="-5" dirty="0">
                <a:latin typeface="Times New Roman" panose="02020603050405020304"/>
                <a:cs typeface="Times New Roman" panose="02020603050405020304"/>
              </a:rPr>
              <a:t>Hash</a:t>
            </a:r>
            <a:r>
              <a:rPr sz="2600" dirty="0">
                <a:latin typeface="宋体" panose="02010600030101010101" pitchFamily="2" charset="-122"/>
                <a:cs typeface="宋体" panose="02010600030101010101" pitchFamily="2" charset="-122"/>
              </a:rPr>
              <a:t>函</a:t>
            </a:r>
            <a:r>
              <a:rPr sz="2600" spc="5" dirty="0">
                <a:latin typeface="宋体" panose="02010600030101010101" pitchFamily="2" charset="-122"/>
                <a:cs typeface="宋体" panose="02010600030101010101" pitchFamily="2" charset="-122"/>
              </a:rPr>
              <a:t>数</a:t>
            </a:r>
            <a:endParaRPr sz="2600">
              <a:latin typeface="宋体" panose="02010600030101010101" pitchFamily="2" charset="-122"/>
              <a:cs typeface="宋体" panose="02010600030101010101" pitchFamily="2" charset="-122"/>
            </a:endParaRPr>
          </a:p>
          <a:p>
            <a:pPr marL="682625" lvl="1" indent="-326390">
              <a:lnSpc>
                <a:spcPct val="100000"/>
              </a:lnSpc>
              <a:spcBef>
                <a:spcPts val="550"/>
              </a:spcBef>
              <a:buClr>
                <a:srgbClr val="3A812E"/>
              </a:buClr>
              <a:buSzPct val="59000"/>
              <a:buFont typeface="Wingdings" panose="05000000000000000000"/>
              <a:buChar char=""/>
              <a:tabLst>
                <a:tab pos="681990" algn="l"/>
                <a:tab pos="682625" algn="l"/>
              </a:tabLst>
            </a:pPr>
            <a:r>
              <a:rPr sz="2200" spc="-5" dirty="0">
                <a:latin typeface="Times New Roman" panose="02020603050405020304"/>
                <a:cs typeface="Times New Roman" panose="02020603050405020304"/>
              </a:rPr>
              <a:t>MD5</a:t>
            </a:r>
            <a:r>
              <a:rPr sz="2200" spc="-5" dirty="0">
                <a:latin typeface="宋体" panose="02010600030101010101" pitchFamily="2" charset="-122"/>
                <a:cs typeface="宋体" panose="02010600030101010101" pitchFamily="2" charset="-122"/>
              </a:rPr>
              <a:t>：</a:t>
            </a:r>
            <a:r>
              <a:rPr sz="2200" dirty="0">
                <a:latin typeface="宋体" panose="02010600030101010101" pitchFamily="2" charset="-122"/>
                <a:cs typeface="宋体" panose="02010600030101010101" pitchFamily="2" charset="-122"/>
              </a:rPr>
              <a:t>消息任意长度，消息摘要</a:t>
            </a:r>
            <a:r>
              <a:rPr sz="2200" spc="-5" dirty="0">
                <a:latin typeface="Times New Roman" panose="02020603050405020304"/>
                <a:cs typeface="Times New Roman" panose="02020603050405020304"/>
              </a:rPr>
              <a:t>128</a:t>
            </a:r>
            <a:r>
              <a:rPr sz="2200" dirty="0">
                <a:latin typeface="宋体" panose="02010600030101010101" pitchFamily="2" charset="-122"/>
                <a:cs typeface="宋体" panose="02010600030101010101" pitchFamily="2" charset="-122"/>
              </a:rPr>
              <a:t>比</a:t>
            </a:r>
            <a:r>
              <a:rPr sz="2200" spc="-5" dirty="0">
                <a:latin typeface="宋体" panose="02010600030101010101" pitchFamily="2" charset="-122"/>
                <a:cs typeface="宋体" panose="02010600030101010101" pitchFamily="2" charset="-122"/>
              </a:rPr>
              <a:t>特</a:t>
            </a:r>
            <a:endParaRPr sz="2200">
              <a:latin typeface="宋体" panose="02010600030101010101" pitchFamily="2" charset="-122"/>
              <a:cs typeface="宋体" panose="02010600030101010101" pitchFamily="2" charset="-122"/>
            </a:endParaRPr>
          </a:p>
          <a:p>
            <a:pPr marL="682625" lvl="1" indent="-326390">
              <a:lnSpc>
                <a:spcPct val="100000"/>
              </a:lnSpc>
              <a:spcBef>
                <a:spcPts val="525"/>
              </a:spcBef>
              <a:buClr>
                <a:srgbClr val="3A812E"/>
              </a:buClr>
              <a:buSzPct val="59000"/>
              <a:buFont typeface="Wingdings" panose="05000000000000000000"/>
              <a:buChar char=""/>
              <a:tabLst>
                <a:tab pos="681990" algn="l"/>
                <a:tab pos="682625" algn="l"/>
              </a:tabLst>
            </a:pPr>
            <a:r>
              <a:rPr sz="2200" spc="-5" dirty="0">
                <a:latin typeface="Times New Roman" panose="02020603050405020304"/>
                <a:cs typeface="Times New Roman" panose="02020603050405020304"/>
              </a:rPr>
              <a:t>SHA-1</a:t>
            </a:r>
            <a:r>
              <a:rPr sz="2200" spc="-5" dirty="0">
                <a:latin typeface="宋体" panose="02010600030101010101" pitchFamily="2" charset="-122"/>
                <a:cs typeface="宋体" panose="02010600030101010101" pitchFamily="2" charset="-122"/>
              </a:rPr>
              <a:t>：</a:t>
            </a:r>
            <a:r>
              <a:rPr sz="2200" dirty="0">
                <a:latin typeface="宋体" panose="02010600030101010101" pitchFamily="2" charset="-122"/>
                <a:cs typeface="宋体" panose="02010600030101010101" pitchFamily="2" charset="-122"/>
              </a:rPr>
              <a:t>消息任意长度，消息摘要</a:t>
            </a:r>
            <a:r>
              <a:rPr sz="2200" spc="-5" dirty="0">
                <a:latin typeface="Times New Roman" panose="02020603050405020304"/>
                <a:cs typeface="Times New Roman" panose="02020603050405020304"/>
              </a:rPr>
              <a:t>160</a:t>
            </a:r>
            <a:r>
              <a:rPr sz="2200" dirty="0">
                <a:latin typeface="宋体" panose="02010600030101010101" pitchFamily="2" charset="-122"/>
                <a:cs typeface="宋体" panose="02010600030101010101" pitchFamily="2" charset="-122"/>
              </a:rPr>
              <a:t>比</a:t>
            </a:r>
            <a:r>
              <a:rPr sz="2200" spc="-5" dirty="0">
                <a:latin typeface="宋体" panose="02010600030101010101" pitchFamily="2" charset="-122"/>
                <a:cs typeface="宋体" panose="02010600030101010101" pitchFamily="2" charset="-122"/>
              </a:rPr>
              <a:t>特</a:t>
            </a:r>
            <a:endParaRPr sz="2200">
              <a:latin typeface="宋体" panose="02010600030101010101" pitchFamily="2" charset="-122"/>
              <a:cs typeface="宋体" panose="02010600030101010101" pitchFamily="2" charset="-122"/>
            </a:endParaRPr>
          </a:p>
        </p:txBody>
      </p:sp>
      <p:sp>
        <p:nvSpPr>
          <p:cNvPr id="5" name="object 5"/>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6" name="object 6"/>
          <p:cNvSpPr txBox="1">
            <a:spLocks noGrp="1"/>
          </p:cNvSpPr>
          <p:nvPr>
            <p:ph type="sldNum" sz="quarter" idx="4294967295"/>
          </p:nvPr>
        </p:nvSpPr>
        <p:spPr>
          <a:prstGeom prst="rect">
            <a:avLst/>
          </a:prstGeom>
        </p:spPr>
        <p:txBody>
          <a:bodyPr vert="horz" wrap="square" lIns="0" tIns="0" rIns="0" bIns="0" rtlCol="0">
            <a:spAutoFit/>
          </a:bodyPr>
          <a:lstStyle/>
          <a:p>
            <a:pPr marL="25400">
              <a:lnSpc>
                <a:spcPts val="1375"/>
              </a:lnSpc>
            </a:pPr>
            <a:fld id="{81D60167-4931-47E6-BA6A-407CBD079E47}" type="slidenum">
              <a:rPr dirty="0"/>
              <a:t>30</a:t>
            </a:fld>
            <a:endParaRPr dirty="0"/>
          </a:p>
        </p:txBody>
      </p:sp>
    </p:spTree>
    <p:extLst>
      <p:ext uri="{BB962C8B-B14F-4D97-AF65-F5344CB8AC3E}">
        <p14:creationId xmlns:p14="http://schemas.microsoft.com/office/powerpoint/2010/main" val="26586348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6172200"/>
            <a:ext cx="8229600" cy="0"/>
          </a:xfrm>
          <a:custGeom>
            <a:avLst/>
            <a:gdLst/>
            <a:ahLst/>
            <a:cxnLst/>
            <a:rect l="l" t="t" r="r" b="b"/>
            <a:pathLst>
              <a:path w="8229600">
                <a:moveTo>
                  <a:pt x="0" y="0"/>
                </a:moveTo>
                <a:lnTo>
                  <a:pt x="8229600" y="0"/>
                </a:lnTo>
              </a:path>
            </a:pathLst>
          </a:custGeom>
          <a:ln w="19050">
            <a:solidFill>
              <a:srgbClr val="CC9900"/>
            </a:solidFill>
          </a:ln>
        </p:spPr>
        <p:txBody>
          <a:bodyPr wrap="square" lIns="0" tIns="0" rIns="0" bIns="0" rtlCol="0"/>
          <a:lstStyle/>
          <a:p>
            <a:endParaRPr/>
          </a:p>
        </p:txBody>
      </p:sp>
      <p:sp>
        <p:nvSpPr>
          <p:cNvPr id="3" name="object 3"/>
          <p:cNvSpPr txBox="1">
            <a:spLocks noGrp="1"/>
          </p:cNvSpPr>
          <p:nvPr>
            <p:ph type="title"/>
          </p:nvPr>
        </p:nvSpPr>
        <p:spPr>
          <a:xfrm>
            <a:off x="535940" y="269557"/>
            <a:ext cx="5487670" cy="665480"/>
          </a:xfrm>
          <a:prstGeom prst="rect">
            <a:avLst/>
          </a:prstGeom>
        </p:spPr>
        <p:txBody>
          <a:bodyPr vert="horz" wrap="square" lIns="0" tIns="12700" rIns="0" bIns="0" rtlCol="0">
            <a:spAutoFit/>
          </a:bodyPr>
          <a:lstStyle/>
          <a:p>
            <a:pPr marL="12700">
              <a:lnSpc>
                <a:spcPct val="100000"/>
              </a:lnSpc>
              <a:spcBef>
                <a:spcPts val="100"/>
              </a:spcBef>
            </a:pPr>
            <a:r>
              <a:rPr sz="4200" spc="-5" dirty="0">
                <a:solidFill>
                  <a:srgbClr val="006633"/>
                </a:solidFill>
                <a:latin typeface="Garamond" panose="02020404030301010803"/>
                <a:cs typeface="Garamond" panose="02020404030301010803"/>
              </a:rPr>
              <a:t>DHT</a:t>
            </a:r>
            <a:r>
              <a:rPr sz="4200" dirty="0">
                <a:solidFill>
                  <a:srgbClr val="006633"/>
                </a:solidFill>
                <a:latin typeface="宋体" panose="02010600030101010101" pitchFamily="2" charset="-122"/>
                <a:cs typeface="宋体" panose="02010600030101010101" pitchFamily="2" charset="-122"/>
              </a:rPr>
              <a:t>原理</a:t>
            </a:r>
            <a:r>
              <a:rPr sz="4200" spc="-5" dirty="0">
                <a:solidFill>
                  <a:srgbClr val="006633"/>
                </a:solidFill>
              </a:rPr>
              <a:t>—</a:t>
            </a:r>
            <a:r>
              <a:rPr sz="4200" spc="-5" dirty="0">
                <a:solidFill>
                  <a:srgbClr val="006633"/>
                </a:solidFill>
                <a:latin typeface="Garamond" panose="02020404030301010803"/>
                <a:cs typeface="Garamond" panose="02020404030301010803"/>
              </a:rPr>
              <a:t>Hash</a:t>
            </a:r>
            <a:r>
              <a:rPr sz="4200" dirty="0">
                <a:solidFill>
                  <a:srgbClr val="006633"/>
                </a:solidFill>
                <a:latin typeface="宋体" panose="02010600030101010101" pitchFamily="2" charset="-122"/>
                <a:cs typeface="宋体" panose="02010600030101010101" pitchFamily="2" charset="-122"/>
              </a:rPr>
              <a:t>函数</a:t>
            </a:r>
            <a:r>
              <a:rPr sz="4200" dirty="0">
                <a:solidFill>
                  <a:srgbClr val="006633"/>
                </a:solidFill>
                <a:latin typeface="Garamond" panose="02020404030301010803"/>
                <a:cs typeface="Garamond" panose="02020404030301010803"/>
              </a:rPr>
              <a:t>(2)</a:t>
            </a:r>
            <a:endParaRPr sz="4200">
              <a:latin typeface="Garamond" panose="02020404030301010803"/>
              <a:cs typeface="Garamond" panose="02020404030301010803"/>
            </a:endParaRPr>
          </a:p>
        </p:txBody>
      </p:sp>
      <p:sp>
        <p:nvSpPr>
          <p:cNvPr id="4" name="object 4"/>
          <p:cNvSpPr txBox="1"/>
          <p:nvPr/>
        </p:nvSpPr>
        <p:spPr>
          <a:xfrm>
            <a:off x="535940" y="1479092"/>
            <a:ext cx="7807959" cy="2962275"/>
          </a:xfrm>
          <a:prstGeom prst="rect">
            <a:avLst/>
          </a:prstGeom>
        </p:spPr>
        <p:txBody>
          <a:bodyPr vert="horz" wrap="square" lIns="0" tIns="135890" rIns="0" bIns="0" rtlCol="0">
            <a:spAutoFit/>
          </a:bodyPr>
          <a:lstStyle/>
          <a:p>
            <a:pPr marL="355600" indent="-342900">
              <a:lnSpc>
                <a:spcPct val="100000"/>
              </a:lnSpc>
              <a:spcBef>
                <a:spcPts val="1070"/>
              </a:spcBef>
              <a:buClr>
                <a:srgbClr val="CC9900"/>
              </a:buClr>
              <a:buSzPct val="65000"/>
              <a:buFont typeface="Wingdings" panose="05000000000000000000"/>
              <a:buChar char=""/>
              <a:tabLst>
                <a:tab pos="355600" algn="l"/>
              </a:tabLst>
            </a:pPr>
            <a:r>
              <a:rPr sz="3900" spc="-5" dirty="0">
                <a:latin typeface="Times New Roman" panose="02020603050405020304"/>
                <a:cs typeface="Times New Roman" panose="02020603050405020304"/>
              </a:rPr>
              <a:t>Hash</a:t>
            </a:r>
            <a:r>
              <a:rPr sz="3900" dirty="0">
                <a:latin typeface="宋体" panose="02010600030101010101" pitchFamily="2" charset="-122"/>
                <a:cs typeface="宋体" panose="02010600030101010101" pitchFamily="2" charset="-122"/>
              </a:rPr>
              <a:t>函数应用于</a:t>
            </a:r>
            <a:r>
              <a:rPr sz="3900" dirty="0">
                <a:latin typeface="Times New Roman" panose="02020603050405020304"/>
                <a:cs typeface="Times New Roman" panose="02020603050405020304"/>
              </a:rPr>
              <a:t>P2P</a:t>
            </a:r>
            <a:r>
              <a:rPr sz="3900" dirty="0">
                <a:latin typeface="宋体" panose="02010600030101010101" pitchFamily="2" charset="-122"/>
                <a:cs typeface="宋体" panose="02010600030101010101" pitchFamily="2" charset="-122"/>
              </a:rPr>
              <a:t>的特性</a:t>
            </a:r>
            <a:endParaRPr sz="3900">
              <a:latin typeface="宋体" panose="02010600030101010101" pitchFamily="2" charset="-122"/>
              <a:cs typeface="宋体" panose="02010600030101010101" pitchFamily="2" charset="-122"/>
            </a:endParaRPr>
          </a:p>
          <a:p>
            <a:pPr marL="682625" marR="5080" lvl="1" indent="-325755">
              <a:lnSpc>
                <a:spcPct val="100000"/>
              </a:lnSpc>
              <a:spcBef>
                <a:spcPts val="880"/>
              </a:spcBef>
              <a:buClr>
                <a:srgbClr val="3A812E"/>
              </a:buClr>
              <a:buSzPct val="60000"/>
              <a:buFont typeface="Wingdings" panose="05000000000000000000"/>
              <a:buChar char=""/>
              <a:tabLst>
                <a:tab pos="682625" algn="l"/>
              </a:tabLst>
            </a:pPr>
            <a:r>
              <a:rPr sz="3500" dirty="0">
                <a:latin typeface="宋体" panose="02010600030101010101" pitchFamily="2" charset="-122"/>
                <a:cs typeface="宋体" panose="02010600030101010101" pitchFamily="2" charset="-122"/>
              </a:rPr>
              <a:t>唯一性：不同的输入明文，对应着不 同的输出摘</a:t>
            </a:r>
            <a:r>
              <a:rPr sz="3500" spc="5" dirty="0">
                <a:latin typeface="宋体" panose="02010600030101010101" pitchFamily="2" charset="-122"/>
                <a:cs typeface="宋体" panose="02010600030101010101" pitchFamily="2" charset="-122"/>
              </a:rPr>
              <a:t>要</a:t>
            </a:r>
            <a:endParaRPr sz="3500">
              <a:latin typeface="宋体" panose="02010600030101010101" pitchFamily="2" charset="-122"/>
              <a:cs typeface="宋体" panose="02010600030101010101" pitchFamily="2" charset="-122"/>
            </a:endParaRPr>
          </a:p>
          <a:p>
            <a:pPr marL="1035050" marR="95250" lvl="2" indent="-351155">
              <a:lnSpc>
                <a:spcPct val="100000"/>
              </a:lnSpc>
              <a:spcBef>
                <a:spcPts val="750"/>
              </a:spcBef>
              <a:buClr>
                <a:srgbClr val="CC9900"/>
              </a:buClr>
              <a:buSzPct val="65000"/>
              <a:buFont typeface="Wingdings" panose="05000000000000000000"/>
              <a:buChar char=""/>
              <a:tabLst>
                <a:tab pos="1034415" algn="l"/>
                <a:tab pos="1035050" algn="l"/>
              </a:tabLst>
            </a:pPr>
            <a:r>
              <a:rPr sz="3100" dirty="0">
                <a:latin typeface="宋体" panose="02010600030101010101" pitchFamily="2" charset="-122"/>
                <a:cs typeface="宋体" panose="02010600030101010101" pitchFamily="2" charset="-122"/>
              </a:rPr>
              <a:t>将节点</a:t>
            </a:r>
            <a:r>
              <a:rPr sz="3100" spc="-10" dirty="0">
                <a:latin typeface="Times New Roman" panose="02020603050405020304"/>
                <a:cs typeface="Times New Roman" panose="02020603050405020304"/>
              </a:rPr>
              <a:t>I</a:t>
            </a:r>
            <a:r>
              <a:rPr sz="3100" spc="-5" dirty="0">
                <a:latin typeface="Times New Roman" panose="02020603050405020304"/>
                <a:cs typeface="Times New Roman" panose="02020603050405020304"/>
              </a:rPr>
              <a:t>P</a:t>
            </a:r>
            <a:r>
              <a:rPr sz="3100" dirty="0">
                <a:latin typeface="宋体" panose="02010600030101010101" pitchFamily="2" charset="-122"/>
                <a:cs typeface="宋体" panose="02010600030101010101" pitchFamily="2" charset="-122"/>
              </a:rPr>
              <a:t>地址的摘要作为节点</a:t>
            </a:r>
            <a:r>
              <a:rPr sz="3100" spc="-10" dirty="0">
                <a:latin typeface="Times New Roman" panose="02020603050405020304"/>
                <a:cs typeface="Times New Roman" panose="02020603050405020304"/>
              </a:rPr>
              <a:t>I</a:t>
            </a:r>
            <a:r>
              <a:rPr sz="3100" spc="-5" dirty="0">
                <a:latin typeface="Times New Roman" panose="02020603050405020304"/>
                <a:cs typeface="Times New Roman" panose="02020603050405020304"/>
              </a:rPr>
              <a:t>D</a:t>
            </a:r>
            <a:r>
              <a:rPr sz="3100" dirty="0">
                <a:latin typeface="宋体" panose="02010600030101010101" pitchFamily="2" charset="-122"/>
                <a:cs typeface="宋体" panose="02010600030101010101" pitchFamily="2" charset="-122"/>
              </a:rPr>
              <a:t>，保</a:t>
            </a:r>
            <a:r>
              <a:rPr sz="3100" spc="-5" dirty="0">
                <a:latin typeface="宋体" panose="02010600030101010101" pitchFamily="2" charset="-122"/>
                <a:cs typeface="宋体" panose="02010600030101010101" pitchFamily="2" charset="-122"/>
              </a:rPr>
              <a:t>证 </a:t>
            </a:r>
            <a:r>
              <a:rPr sz="3100" dirty="0">
                <a:latin typeface="宋体" panose="02010600030101010101" pitchFamily="2" charset="-122"/>
                <a:cs typeface="宋体" panose="02010600030101010101" pitchFamily="2" charset="-122"/>
              </a:rPr>
              <a:t>了节点</a:t>
            </a:r>
            <a:r>
              <a:rPr sz="3100" spc="-10" dirty="0">
                <a:latin typeface="Times New Roman" panose="02020603050405020304"/>
                <a:cs typeface="Times New Roman" panose="02020603050405020304"/>
              </a:rPr>
              <a:t>ID</a:t>
            </a:r>
            <a:r>
              <a:rPr sz="3100" dirty="0">
                <a:latin typeface="宋体" panose="02010600030101010101" pitchFamily="2" charset="-122"/>
                <a:cs typeface="宋体" panose="02010600030101010101" pitchFamily="2" charset="-122"/>
              </a:rPr>
              <a:t>在</a:t>
            </a:r>
            <a:r>
              <a:rPr sz="3100" spc="-5" dirty="0">
                <a:latin typeface="Times New Roman" panose="02020603050405020304"/>
                <a:cs typeface="Times New Roman" panose="02020603050405020304"/>
              </a:rPr>
              <a:t>P2P</a:t>
            </a:r>
            <a:r>
              <a:rPr sz="3100" dirty="0">
                <a:latin typeface="宋体" panose="02010600030101010101" pitchFamily="2" charset="-122"/>
                <a:cs typeface="宋体" panose="02010600030101010101" pitchFamily="2" charset="-122"/>
              </a:rPr>
              <a:t>环境下的唯一</a:t>
            </a:r>
            <a:r>
              <a:rPr sz="3100" spc="-5" dirty="0">
                <a:latin typeface="宋体" panose="02010600030101010101" pitchFamily="2" charset="-122"/>
                <a:cs typeface="宋体" panose="02010600030101010101" pitchFamily="2" charset="-122"/>
              </a:rPr>
              <a:t>性</a:t>
            </a:r>
            <a:endParaRPr sz="3100">
              <a:latin typeface="宋体" panose="02010600030101010101" pitchFamily="2" charset="-122"/>
              <a:cs typeface="宋体" panose="02010600030101010101" pitchFamily="2" charset="-122"/>
            </a:endParaRPr>
          </a:p>
        </p:txBody>
      </p:sp>
      <p:sp>
        <p:nvSpPr>
          <p:cNvPr id="5" name="object 5"/>
          <p:cNvSpPr txBox="1"/>
          <p:nvPr/>
        </p:nvSpPr>
        <p:spPr>
          <a:xfrm>
            <a:off x="880110" y="4991227"/>
            <a:ext cx="7479030" cy="756920"/>
          </a:xfrm>
          <a:prstGeom prst="rect">
            <a:avLst/>
          </a:prstGeom>
        </p:spPr>
        <p:txBody>
          <a:bodyPr vert="horz" wrap="square" lIns="0" tIns="73025" rIns="0" bIns="0" rtlCol="0">
            <a:spAutoFit/>
          </a:bodyPr>
          <a:lstStyle/>
          <a:p>
            <a:pPr marL="12700">
              <a:lnSpc>
                <a:spcPct val="100000"/>
              </a:lnSpc>
              <a:spcBef>
                <a:spcPts val="575"/>
              </a:spcBef>
            </a:pPr>
            <a:r>
              <a:rPr sz="2000" spc="-5" dirty="0">
                <a:latin typeface="Times New Roman" panose="02020603050405020304"/>
                <a:cs typeface="Times New Roman" panose="02020603050405020304"/>
              </a:rPr>
              <a:t>SHA-1(“202.38.64.1”)</a:t>
            </a:r>
            <a:r>
              <a:rPr sz="2000" spc="5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=24b92cb1d2b81a47472a93d06af3d85a42e463ea</a:t>
            </a:r>
            <a:endParaRPr sz="2000">
              <a:latin typeface="Times New Roman" panose="02020603050405020304"/>
              <a:cs typeface="Times New Roman" panose="02020603050405020304"/>
            </a:endParaRPr>
          </a:p>
          <a:p>
            <a:pPr marL="12700">
              <a:lnSpc>
                <a:spcPct val="100000"/>
              </a:lnSpc>
              <a:spcBef>
                <a:spcPts val="480"/>
              </a:spcBef>
            </a:pPr>
            <a:r>
              <a:rPr sz="2000" spc="-5" dirty="0">
                <a:latin typeface="Times New Roman" panose="02020603050405020304"/>
                <a:cs typeface="Times New Roman" panose="02020603050405020304"/>
              </a:rPr>
              <a:t>SHA-1(“202.38.64.2”)</a:t>
            </a:r>
            <a:r>
              <a:rPr sz="2000" spc="3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=e1d9b25dee874b0c51db4c4ba7c9ae2b766fbf27</a:t>
            </a:r>
            <a:endParaRPr sz="2000">
              <a:latin typeface="Times New Roman" panose="02020603050405020304"/>
              <a:cs typeface="Times New Roman" panose="02020603050405020304"/>
            </a:endParaRPr>
          </a:p>
        </p:txBody>
      </p:sp>
      <p:sp>
        <p:nvSpPr>
          <p:cNvPr id="6" name="object 6"/>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7" name="object 7"/>
          <p:cNvSpPr txBox="1">
            <a:spLocks noGrp="1"/>
          </p:cNvSpPr>
          <p:nvPr>
            <p:ph type="sldNum" sz="quarter" idx="4294967295"/>
          </p:nvPr>
        </p:nvSpPr>
        <p:spPr>
          <a:prstGeom prst="rect">
            <a:avLst/>
          </a:prstGeom>
        </p:spPr>
        <p:txBody>
          <a:bodyPr vert="horz" wrap="square" lIns="0" tIns="0" rIns="0" bIns="0" rtlCol="0">
            <a:spAutoFit/>
          </a:bodyPr>
          <a:lstStyle/>
          <a:p>
            <a:pPr marL="25400">
              <a:lnSpc>
                <a:spcPts val="1375"/>
              </a:lnSpc>
            </a:pPr>
            <a:fld id="{81D60167-4931-47E6-BA6A-407CBD079E47}" type="slidenum">
              <a:rPr dirty="0"/>
              <a:t>31</a:t>
            </a:fld>
            <a:endParaRPr dirty="0"/>
          </a:p>
        </p:txBody>
      </p:sp>
    </p:spTree>
    <p:extLst>
      <p:ext uri="{BB962C8B-B14F-4D97-AF65-F5344CB8AC3E}">
        <p14:creationId xmlns:p14="http://schemas.microsoft.com/office/powerpoint/2010/main" val="1990022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6172200"/>
            <a:ext cx="8229600" cy="0"/>
          </a:xfrm>
          <a:custGeom>
            <a:avLst/>
            <a:gdLst/>
            <a:ahLst/>
            <a:cxnLst/>
            <a:rect l="l" t="t" r="r" b="b"/>
            <a:pathLst>
              <a:path w="8229600">
                <a:moveTo>
                  <a:pt x="0" y="0"/>
                </a:moveTo>
                <a:lnTo>
                  <a:pt x="8229600" y="0"/>
                </a:lnTo>
              </a:path>
            </a:pathLst>
          </a:custGeom>
          <a:ln w="19050">
            <a:solidFill>
              <a:srgbClr val="CC9900"/>
            </a:solidFill>
          </a:ln>
        </p:spPr>
        <p:txBody>
          <a:bodyPr wrap="square" lIns="0" tIns="0" rIns="0" bIns="0" rtlCol="0"/>
          <a:lstStyle/>
          <a:p>
            <a:endParaRPr/>
          </a:p>
        </p:txBody>
      </p:sp>
      <p:sp>
        <p:nvSpPr>
          <p:cNvPr id="3" name="object 3"/>
          <p:cNvSpPr txBox="1">
            <a:spLocks noGrp="1"/>
          </p:cNvSpPr>
          <p:nvPr>
            <p:ph type="title"/>
          </p:nvPr>
        </p:nvSpPr>
        <p:spPr>
          <a:xfrm>
            <a:off x="535940" y="269557"/>
            <a:ext cx="4531995" cy="665480"/>
          </a:xfrm>
          <a:prstGeom prst="rect">
            <a:avLst/>
          </a:prstGeom>
        </p:spPr>
        <p:txBody>
          <a:bodyPr vert="horz" wrap="square" lIns="0" tIns="12700" rIns="0" bIns="0" rtlCol="0">
            <a:spAutoFit/>
          </a:bodyPr>
          <a:lstStyle/>
          <a:p>
            <a:pPr marL="12700">
              <a:lnSpc>
                <a:spcPct val="100000"/>
              </a:lnSpc>
              <a:spcBef>
                <a:spcPts val="100"/>
              </a:spcBef>
            </a:pPr>
            <a:r>
              <a:rPr sz="4200" spc="-5" dirty="0">
                <a:solidFill>
                  <a:srgbClr val="006633"/>
                </a:solidFill>
                <a:latin typeface="Garamond" panose="02020404030301010803"/>
                <a:cs typeface="Garamond" panose="02020404030301010803"/>
              </a:rPr>
              <a:t>DHT</a:t>
            </a:r>
            <a:r>
              <a:rPr sz="4200" dirty="0">
                <a:solidFill>
                  <a:srgbClr val="006633"/>
                </a:solidFill>
                <a:latin typeface="宋体" panose="02010600030101010101" pitchFamily="2" charset="-122"/>
                <a:cs typeface="宋体" panose="02010600030101010101" pitchFamily="2" charset="-122"/>
              </a:rPr>
              <a:t>原理</a:t>
            </a:r>
            <a:r>
              <a:rPr sz="4200" dirty="0">
                <a:solidFill>
                  <a:srgbClr val="006633"/>
                </a:solidFill>
              </a:rPr>
              <a:t>—</a:t>
            </a:r>
            <a:r>
              <a:rPr sz="4200" dirty="0">
                <a:solidFill>
                  <a:srgbClr val="006633"/>
                </a:solidFill>
                <a:latin typeface="宋体" panose="02010600030101010101" pitchFamily="2" charset="-122"/>
                <a:cs typeface="宋体" panose="02010600030101010101" pitchFamily="2" charset="-122"/>
              </a:rPr>
              <a:t>过程</a:t>
            </a:r>
            <a:r>
              <a:rPr sz="4200" spc="-1135" dirty="0">
                <a:solidFill>
                  <a:srgbClr val="006633"/>
                </a:solidFill>
                <a:latin typeface="宋体" panose="02010600030101010101" pitchFamily="2" charset="-122"/>
                <a:cs typeface="宋体" panose="02010600030101010101" pitchFamily="2" charset="-122"/>
              </a:rPr>
              <a:t> </a:t>
            </a:r>
            <a:r>
              <a:rPr sz="4200" dirty="0">
                <a:solidFill>
                  <a:srgbClr val="006633"/>
                </a:solidFill>
                <a:latin typeface="Garamond" panose="02020404030301010803"/>
                <a:cs typeface="Garamond" panose="02020404030301010803"/>
              </a:rPr>
              <a:t>(1)</a:t>
            </a:r>
            <a:endParaRPr sz="4200">
              <a:latin typeface="Garamond" panose="02020404030301010803"/>
              <a:cs typeface="Garamond" panose="02020404030301010803"/>
            </a:endParaRPr>
          </a:p>
        </p:txBody>
      </p:sp>
      <p:sp>
        <p:nvSpPr>
          <p:cNvPr id="4" name="object 4"/>
          <p:cNvSpPr txBox="1"/>
          <p:nvPr/>
        </p:nvSpPr>
        <p:spPr>
          <a:xfrm>
            <a:off x="535940" y="1547494"/>
            <a:ext cx="8110220" cy="4499610"/>
          </a:xfrm>
          <a:prstGeom prst="rect">
            <a:avLst/>
          </a:prstGeom>
        </p:spPr>
        <p:txBody>
          <a:bodyPr vert="horz" wrap="square" lIns="0" tIns="13335" rIns="0" bIns="0" rtlCol="0">
            <a:spAutoFit/>
          </a:bodyPr>
          <a:lstStyle/>
          <a:p>
            <a:pPr marL="355600" indent="-342900">
              <a:lnSpc>
                <a:spcPct val="100000"/>
              </a:lnSpc>
              <a:spcBef>
                <a:spcPts val="105"/>
              </a:spcBef>
              <a:buClr>
                <a:srgbClr val="CC9900"/>
              </a:buClr>
              <a:buSzPct val="65000"/>
              <a:buFont typeface="Wingdings" panose="05000000000000000000"/>
              <a:buChar char=""/>
              <a:tabLst>
                <a:tab pos="354965" algn="l"/>
                <a:tab pos="355600" algn="l"/>
              </a:tabLst>
            </a:pPr>
            <a:r>
              <a:rPr sz="2600" dirty="0">
                <a:latin typeface="宋体" panose="02010600030101010101" pitchFamily="2" charset="-122"/>
                <a:cs typeface="宋体" panose="02010600030101010101" pitchFamily="2" charset="-122"/>
              </a:rPr>
              <a:t>将内容索引抽象为</a:t>
            </a:r>
            <a:r>
              <a:rPr sz="2600" spc="-5" dirty="0">
                <a:latin typeface="Times New Roman" panose="02020603050405020304"/>
                <a:cs typeface="Times New Roman" panose="02020603050405020304"/>
              </a:rPr>
              <a:t>&lt;K,</a:t>
            </a:r>
            <a:r>
              <a:rPr sz="2600" spc="-10" dirty="0">
                <a:latin typeface="Times New Roman" panose="02020603050405020304"/>
                <a:cs typeface="Times New Roman" panose="02020603050405020304"/>
              </a:rPr>
              <a:t> </a:t>
            </a:r>
            <a:r>
              <a:rPr sz="2600" spc="-5" dirty="0">
                <a:latin typeface="Times New Roman" panose="02020603050405020304"/>
                <a:cs typeface="Times New Roman" panose="02020603050405020304"/>
              </a:rPr>
              <a:t>V&gt;</a:t>
            </a:r>
            <a:r>
              <a:rPr sz="2600" spc="5" dirty="0">
                <a:latin typeface="宋体" panose="02010600030101010101" pitchFamily="2" charset="-122"/>
                <a:cs typeface="宋体" panose="02010600030101010101" pitchFamily="2" charset="-122"/>
              </a:rPr>
              <a:t>对</a:t>
            </a:r>
            <a:endParaRPr sz="2600">
              <a:latin typeface="宋体" panose="02010600030101010101" pitchFamily="2" charset="-122"/>
              <a:cs typeface="宋体" panose="02010600030101010101" pitchFamily="2" charset="-122"/>
            </a:endParaRPr>
          </a:p>
          <a:p>
            <a:pPr marL="682625" lvl="1" indent="-326390">
              <a:lnSpc>
                <a:spcPct val="100000"/>
              </a:lnSpc>
              <a:buClr>
                <a:srgbClr val="3A812E"/>
              </a:buClr>
              <a:buSzPct val="59000"/>
              <a:buFont typeface="Wingdings" panose="05000000000000000000"/>
              <a:buChar char=""/>
              <a:tabLst>
                <a:tab pos="681990" algn="l"/>
                <a:tab pos="682625" algn="l"/>
              </a:tabLst>
            </a:pPr>
            <a:r>
              <a:rPr sz="2300" spc="-5" dirty="0">
                <a:latin typeface="Times New Roman" panose="02020603050405020304"/>
                <a:cs typeface="Times New Roman" panose="02020603050405020304"/>
              </a:rPr>
              <a:t>K</a:t>
            </a:r>
            <a:r>
              <a:rPr sz="2300" dirty="0">
                <a:latin typeface="宋体" panose="02010600030101010101" pitchFamily="2" charset="-122"/>
                <a:cs typeface="宋体" panose="02010600030101010101" pitchFamily="2" charset="-122"/>
              </a:rPr>
              <a:t>是</a:t>
            </a:r>
            <a:r>
              <a:rPr sz="2300" dirty="0">
                <a:solidFill>
                  <a:srgbClr val="CC3300"/>
                </a:solidFill>
                <a:latin typeface="宋体" panose="02010600030101010101" pitchFamily="2" charset="-122"/>
                <a:cs typeface="宋体" panose="02010600030101010101" pitchFamily="2" charset="-122"/>
              </a:rPr>
              <a:t>内容关键字的</a:t>
            </a:r>
            <a:r>
              <a:rPr sz="2300" spc="-5" dirty="0">
                <a:solidFill>
                  <a:srgbClr val="CC3300"/>
                </a:solidFill>
                <a:latin typeface="Times New Roman" panose="02020603050405020304"/>
                <a:cs typeface="Times New Roman" panose="02020603050405020304"/>
              </a:rPr>
              <a:t>Hash</a:t>
            </a:r>
            <a:r>
              <a:rPr sz="2300" dirty="0">
                <a:solidFill>
                  <a:srgbClr val="CC3300"/>
                </a:solidFill>
                <a:latin typeface="宋体" panose="02010600030101010101" pitchFamily="2" charset="-122"/>
                <a:cs typeface="宋体" panose="02010600030101010101" pitchFamily="2" charset="-122"/>
              </a:rPr>
              <a:t>摘</a:t>
            </a:r>
            <a:r>
              <a:rPr sz="2300" spc="5" dirty="0">
                <a:solidFill>
                  <a:srgbClr val="CC3300"/>
                </a:solidFill>
                <a:latin typeface="宋体" panose="02010600030101010101" pitchFamily="2" charset="-122"/>
                <a:cs typeface="宋体" panose="02010600030101010101" pitchFamily="2" charset="-122"/>
              </a:rPr>
              <a:t>要</a:t>
            </a:r>
            <a:endParaRPr sz="2300">
              <a:latin typeface="宋体" panose="02010600030101010101" pitchFamily="2" charset="-122"/>
              <a:cs typeface="宋体" panose="02010600030101010101" pitchFamily="2" charset="-122"/>
            </a:endParaRPr>
          </a:p>
          <a:p>
            <a:pPr marL="1035050" lvl="2" indent="-351790">
              <a:lnSpc>
                <a:spcPts val="2270"/>
              </a:lnSpc>
              <a:spcBef>
                <a:spcPts val="10"/>
              </a:spcBef>
              <a:buClr>
                <a:srgbClr val="CC9900"/>
              </a:buClr>
              <a:buSzPct val="63000"/>
              <a:buFont typeface="Wingdings" panose="05000000000000000000"/>
              <a:buChar char=""/>
              <a:tabLst>
                <a:tab pos="1034415" algn="l"/>
                <a:tab pos="1035050" algn="l"/>
              </a:tabLst>
            </a:pPr>
            <a:r>
              <a:rPr sz="1900" spc="-5" dirty="0">
                <a:latin typeface="Times New Roman" panose="02020603050405020304"/>
                <a:cs typeface="Times New Roman" panose="02020603050405020304"/>
              </a:rPr>
              <a:t>K =</a:t>
            </a:r>
            <a:r>
              <a:rPr sz="1900" dirty="0">
                <a:latin typeface="Times New Roman" panose="02020603050405020304"/>
                <a:cs typeface="Times New Roman" panose="02020603050405020304"/>
              </a:rPr>
              <a:t> </a:t>
            </a:r>
            <a:r>
              <a:rPr sz="1900" spc="-5" dirty="0">
                <a:latin typeface="Times New Roman" panose="02020603050405020304"/>
                <a:cs typeface="Times New Roman" panose="02020603050405020304"/>
              </a:rPr>
              <a:t>Hash(key)</a:t>
            </a:r>
            <a:endParaRPr sz="1900">
              <a:latin typeface="Times New Roman" panose="02020603050405020304"/>
              <a:cs typeface="Times New Roman" panose="02020603050405020304"/>
            </a:endParaRPr>
          </a:p>
          <a:p>
            <a:pPr marL="682625" lvl="1" indent="-326390">
              <a:lnSpc>
                <a:spcPts val="2745"/>
              </a:lnSpc>
              <a:buClr>
                <a:srgbClr val="3A812E"/>
              </a:buClr>
              <a:buSzPct val="59000"/>
              <a:buFont typeface="Wingdings" panose="05000000000000000000"/>
              <a:buChar char=""/>
              <a:tabLst>
                <a:tab pos="681990" algn="l"/>
                <a:tab pos="682625" algn="l"/>
              </a:tabLst>
            </a:pPr>
            <a:r>
              <a:rPr sz="2300" spc="-5" dirty="0">
                <a:latin typeface="Times New Roman" panose="02020603050405020304"/>
                <a:cs typeface="Times New Roman" panose="02020603050405020304"/>
              </a:rPr>
              <a:t>V</a:t>
            </a:r>
            <a:r>
              <a:rPr sz="2300" dirty="0">
                <a:latin typeface="宋体" panose="02010600030101010101" pitchFamily="2" charset="-122"/>
                <a:cs typeface="宋体" panose="02010600030101010101" pitchFamily="2" charset="-122"/>
              </a:rPr>
              <a:t>是存放内容的实际位置，例如节点</a:t>
            </a:r>
            <a:r>
              <a:rPr sz="2300" spc="-5" dirty="0">
                <a:latin typeface="Times New Roman" panose="02020603050405020304"/>
                <a:cs typeface="Times New Roman" panose="02020603050405020304"/>
              </a:rPr>
              <a:t>IP</a:t>
            </a:r>
            <a:r>
              <a:rPr sz="2300" dirty="0">
                <a:latin typeface="宋体" panose="02010600030101010101" pitchFamily="2" charset="-122"/>
                <a:cs typeface="宋体" panose="02010600030101010101" pitchFamily="2" charset="-122"/>
              </a:rPr>
              <a:t>地址</a:t>
            </a:r>
            <a:r>
              <a:rPr sz="2300" spc="5" dirty="0">
                <a:latin typeface="宋体" panose="02010600030101010101" pitchFamily="2" charset="-122"/>
                <a:cs typeface="宋体" panose="02010600030101010101" pitchFamily="2" charset="-122"/>
              </a:rPr>
              <a:t>等</a:t>
            </a:r>
            <a:endParaRPr sz="2300">
              <a:latin typeface="宋体" panose="02010600030101010101" pitchFamily="2" charset="-122"/>
              <a:cs typeface="宋体" panose="02010600030101010101" pitchFamily="2" charset="-122"/>
            </a:endParaRPr>
          </a:p>
          <a:p>
            <a:pPr marL="355600" marR="108585" indent="-342900">
              <a:lnSpc>
                <a:spcPts val="2510"/>
              </a:lnSpc>
              <a:spcBef>
                <a:spcPts val="585"/>
              </a:spcBef>
              <a:buClr>
                <a:srgbClr val="CC9900"/>
              </a:buClr>
              <a:buSzPct val="65000"/>
              <a:buFont typeface="Wingdings" panose="05000000000000000000"/>
              <a:buChar char=""/>
              <a:tabLst>
                <a:tab pos="354965" algn="l"/>
                <a:tab pos="355600" algn="l"/>
              </a:tabLst>
            </a:pPr>
            <a:r>
              <a:rPr sz="2600" dirty="0">
                <a:latin typeface="宋体" panose="02010600030101010101" pitchFamily="2" charset="-122"/>
                <a:cs typeface="宋体" panose="02010600030101010101" pitchFamily="2" charset="-122"/>
              </a:rPr>
              <a:t>所有的</a:t>
            </a:r>
            <a:r>
              <a:rPr sz="2600" spc="-5" dirty="0">
                <a:latin typeface="Times New Roman" panose="02020603050405020304"/>
                <a:cs typeface="Times New Roman" panose="02020603050405020304"/>
              </a:rPr>
              <a:t>&lt;K,</a:t>
            </a:r>
            <a:r>
              <a:rPr sz="2600" spc="-75" dirty="0">
                <a:latin typeface="Times New Roman" panose="02020603050405020304"/>
                <a:cs typeface="Times New Roman" panose="02020603050405020304"/>
              </a:rPr>
              <a:t> </a:t>
            </a:r>
            <a:r>
              <a:rPr sz="2600" spc="-5" dirty="0">
                <a:latin typeface="Times New Roman" panose="02020603050405020304"/>
                <a:cs typeface="Times New Roman" panose="02020603050405020304"/>
              </a:rPr>
              <a:t>V&gt;</a:t>
            </a:r>
            <a:r>
              <a:rPr sz="2600" dirty="0">
                <a:latin typeface="宋体" panose="02010600030101010101" pitchFamily="2" charset="-122"/>
                <a:cs typeface="宋体" panose="02010600030101010101" pitchFamily="2" charset="-122"/>
              </a:rPr>
              <a:t>对组成一张大的</a:t>
            </a:r>
            <a:r>
              <a:rPr sz="2600" spc="-5" dirty="0">
                <a:latin typeface="Times New Roman" panose="02020603050405020304"/>
                <a:cs typeface="Times New Roman" panose="02020603050405020304"/>
              </a:rPr>
              <a:t>Hash</a:t>
            </a:r>
            <a:r>
              <a:rPr sz="2600" dirty="0">
                <a:latin typeface="宋体" panose="02010600030101010101" pitchFamily="2" charset="-122"/>
                <a:cs typeface="宋体" panose="02010600030101010101" pitchFamily="2" charset="-122"/>
              </a:rPr>
              <a:t>表，因此该表存</a:t>
            </a:r>
            <a:r>
              <a:rPr sz="2600" spc="5" dirty="0">
                <a:latin typeface="宋体" panose="02010600030101010101" pitchFamily="2" charset="-122"/>
                <a:cs typeface="宋体" panose="02010600030101010101" pitchFamily="2" charset="-122"/>
              </a:rPr>
              <a:t>储 </a:t>
            </a:r>
            <a:r>
              <a:rPr sz="2600" dirty="0">
                <a:latin typeface="宋体" panose="02010600030101010101" pitchFamily="2" charset="-122"/>
                <a:cs typeface="宋体" panose="02010600030101010101" pitchFamily="2" charset="-122"/>
              </a:rPr>
              <a:t>了所有内容的信</a:t>
            </a:r>
            <a:r>
              <a:rPr sz="2600" spc="5" dirty="0">
                <a:latin typeface="宋体" panose="02010600030101010101" pitchFamily="2" charset="-122"/>
                <a:cs typeface="宋体" panose="02010600030101010101" pitchFamily="2" charset="-122"/>
              </a:rPr>
              <a:t>息</a:t>
            </a:r>
            <a:endParaRPr sz="2600">
              <a:latin typeface="宋体" panose="02010600030101010101" pitchFamily="2" charset="-122"/>
              <a:cs typeface="宋体" panose="02010600030101010101" pitchFamily="2" charset="-122"/>
            </a:endParaRPr>
          </a:p>
          <a:p>
            <a:pPr marL="355600" marR="5080" indent="-342900">
              <a:lnSpc>
                <a:spcPct val="80000"/>
              </a:lnSpc>
              <a:spcBef>
                <a:spcPts val="620"/>
              </a:spcBef>
              <a:buClr>
                <a:srgbClr val="CC9900"/>
              </a:buClr>
              <a:buSzPct val="65000"/>
              <a:buFont typeface="Wingdings" panose="05000000000000000000"/>
              <a:buChar char=""/>
              <a:tabLst>
                <a:tab pos="354965" algn="l"/>
                <a:tab pos="355600" algn="l"/>
              </a:tabLst>
            </a:pPr>
            <a:r>
              <a:rPr sz="2600" dirty="0">
                <a:latin typeface="宋体" panose="02010600030101010101" pitchFamily="2" charset="-122"/>
                <a:cs typeface="宋体" panose="02010600030101010101" pitchFamily="2" charset="-122"/>
              </a:rPr>
              <a:t>每个节点都随机生成一个标识</a:t>
            </a:r>
            <a:r>
              <a:rPr sz="2600" spc="-5" dirty="0">
                <a:latin typeface="Times New Roman" panose="02020603050405020304"/>
                <a:cs typeface="Times New Roman" panose="02020603050405020304"/>
              </a:rPr>
              <a:t>(ID)</a:t>
            </a:r>
            <a:r>
              <a:rPr sz="2600" spc="-5" dirty="0">
                <a:latin typeface="宋体" panose="02010600030101010101" pitchFamily="2" charset="-122"/>
                <a:cs typeface="宋体" panose="02010600030101010101" pitchFamily="2" charset="-122"/>
              </a:rPr>
              <a:t>，</a:t>
            </a:r>
            <a:r>
              <a:rPr sz="2600" dirty="0">
                <a:latin typeface="宋体" panose="02010600030101010101" pitchFamily="2" charset="-122"/>
                <a:cs typeface="宋体" panose="02010600030101010101" pitchFamily="2" charset="-122"/>
              </a:rPr>
              <a:t>把</a:t>
            </a:r>
            <a:r>
              <a:rPr sz="2600" spc="-5" dirty="0">
                <a:latin typeface="Times New Roman" panose="02020603050405020304"/>
                <a:cs typeface="Times New Roman" panose="02020603050405020304"/>
              </a:rPr>
              <a:t>Hash</a:t>
            </a:r>
            <a:r>
              <a:rPr sz="2600" dirty="0">
                <a:latin typeface="宋体" panose="02010600030101010101" pitchFamily="2" charset="-122"/>
                <a:cs typeface="宋体" panose="02010600030101010101" pitchFamily="2" charset="-122"/>
              </a:rPr>
              <a:t>表分割</a:t>
            </a:r>
            <a:r>
              <a:rPr sz="2600" spc="5" dirty="0">
                <a:latin typeface="宋体" panose="02010600030101010101" pitchFamily="2" charset="-122"/>
                <a:cs typeface="宋体" panose="02010600030101010101" pitchFamily="2" charset="-122"/>
              </a:rPr>
              <a:t>成 </a:t>
            </a:r>
            <a:r>
              <a:rPr sz="2600" dirty="0">
                <a:latin typeface="宋体" panose="02010600030101010101" pitchFamily="2" charset="-122"/>
                <a:cs typeface="宋体" panose="02010600030101010101" pitchFamily="2" charset="-122"/>
              </a:rPr>
              <a:t>许多小块，按特定规则</a:t>
            </a:r>
            <a:r>
              <a:rPr sz="2600" spc="-5" dirty="0">
                <a:latin typeface="Times New Roman" panose="02020603050405020304"/>
                <a:cs typeface="Times New Roman" panose="02020603050405020304"/>
              </a:rPr>
              <a:t>(</a:t>
            </a:r>
            <a:r>
              <a:rPr sz="2600" dirty="0">
                <a:latin typeface="宋体" panose="02010600030101010101" pitchFamily="2" charset="-122"/>
                <a:cs typeface="宋体" panose="02010600030101010101" pitchFamily="2" charset="-122"/>
              </a:rPr>
              <a:t>即</a:t>
            </a:r>
            <a:r>
              <a:rPr sz="2600" spc="-5" dirty="0">
                <a:latin typeface="Times New Roman" panose="02020603050405020304"/>
                <a:cs typeface="Times New Roman" panose="02020603050405020304"/>
              </a:rPr>
              <a:t>K</a:t>
            </a:r>
            <a:r>
              <a:rPr sz="2600" dirty="0">
                <a:latin typeface="宋体" panose="02010600030101010101" pitchFamily="2" charset="-122"/>
                <a:cs typeface="宋体" panose="02010600030101010101" pitchFamily="2" charset="-122"/>
              </a:rPr>
              <a:t>和节点</a:t>
            </a:r>
            <a:r>
              <a:rPr sz="2600" spc="-5" dirty="0">
                <a:latin typeface="Times New Roman" panose="02020603050405020304"/>
                <a:cs typeface="Times New Roman" panose="02020603050405020304"/>
              </a:rPr>
              <a:t>ID</a:t>
            </a:r>
            <a:r>
              <a:rPr sz="2600" dirty="0">
                <a:latin typeface="宋体" panose="02010600030101010101" pitchFamily="2" charset="-122"/>
                <a:cs typeface="宋体" panose="02010600030101010101" pitchFamily="2" charset="-122"/>
              </a:rPr>
              <a:t>之间的映射关系</a:t>
            </a:r>
            <a:r>
              <a:rPr sz="2600" dirty="0">
                <a:latin typeface="Times New Roman" panose="02020603050405020304"/>
                <a:cs typeface="Times New Roman" panose="02020603050405020304"/>
              </a:rPr>
              <a:t>) </a:t>
            </a:r>
            <a:r>
              <a:rPr sz="2600" dirty="0">
                <a:latin typeface="宋体" panose="02010600030101010101" pitchFamily="2" charset="-122"/>
                <a:cs typeface="宋体" panose="02010600030101010101" pitchFamily="2" charset="-122"/>
              </a:rPr>
              <a:t>分布到网络中去，节点按这个规则在应用层上形成</a:t>
            </a:r>
            <a:r>
              <a:rPr sz="2600" spc="5" dirty="0">
                <a:latin typeface="宋体" panose="02010600030101010101" pitchFamily="2" charset="-122"/>
                <a:cs typeface="宋体" panose="02010600030101010101" pitchFamily="2" charset="-122"/>
              </a:rPr>
              <a:t>一 </a:t>
            </a:r>
            <a:r>
              <a:rPr sz="2600" dirty="0">
                <a:latin typeface="宋体" panose="02010600030101010101" pitchFamily="2" charset="-122"/>
                <a:cs typeface="宋体" panose="02010600030101010101" pitchFamily="2" charset="-122"/>
              </a:rPr>
              <a:t>个结构化的重叠网</a:t>
            </a:r>
            <a:r>
              <a:rPr sz="2600" spc="5" dirty="0">
                <a:latin typeface="宋体" panose="02010600030101010101" pitchFamily="2" charset="-122"/>
                <a:cs typeface="宋体" panose="02010600030101010101" pitchFamily="2" charset="-122"/>
              </a:rPr>
              <a:t>络</a:t>
            </a:r>
            <a:endParaRPr sz="2600">
              <a:latin typeface="宋体" panose="02010600030101010101" pitchFamily="2" charset="-122"/>
              <a:cs typeface="宋体" panose="02010600030101010101" pitchFamily="2" charset="-122"/>
            </a:endParaRPr>
          </a:p>
          <a:p>
            <a:pPr marL="355600" marR="242570" indent="-342900" algn="just">
              <a:lnSpc>
                <a:spcPct val="80000"/>
              </a:lnSpc>
              <a:spcBef>
                <a:spcPts val="610"/>
              </a:spcBef>
              <a:buClr>
                <a:srgbClr val="CC9900"/>
              </a:buClr>
              <a:buSzPct val="65000"/>
              <a:buFont typeface="Wingdings" panose="05000000000000000000"/>
              <a:buChar char=""/>
              <a:tabLst>
                <a:tab pos="355600" algn="l"/>
              </a:tabLst>
            </a:pPr>
            <a:r>
              <a:rPr sz="2600" dirty="0">
                <a:latin typeface="宋体" panose="02010600030101010101" pitchFamily="2" charset="-122"/>
                <a:cs typeface="宋体" panose="02010600030101010101" pitchFamily="2" charset="-122"/>
              </a:rPr>
              <a:t>给定查询内容的</a:t>
            </a:r>
            <a:r>
              <a:rPr sz="2600" spc="-5" dirty="0">
                <a:latin typeface="Times New Roman" panose="02020603050405020304"/>
                <a:cs typeface="Times New Roman" panose="02020603050405020304"/>
              </a:rPr>
              <a:t>K</a:t>
            </a:r>
            <a:r>
              <a:rPr sz="2600" dirty="0">
                <a:latin typeface="宋体" panose="02010600030101010101" pitchFamily="2" charset="-122"/>
                <a:cs typeface="宋体" panose="02010600030101010101" pitchFamily="2" charset="-122"/>
              </a:rPr>
              <a:t>值，可以根据</a:t>
            </a:r>
            <a:r>
              <a:rPr sz="2600" spc="-5" dirty="0">
                <a:latin typeface="Times New Roman" panose="02020603050405020304"/>
                <a:cs typeface="Times New Roman" panose="02020603050405020304"/>
              </a:rPr>
              <a:t>K</a:t>
            </a:r>
            <a:r>
              <a:rPr sz="2600" dirty="0">
                <a:latin typeface="宋体" panose="02010600030101010101" pitchFamily="2" charset="-122"/>
                <a:cs typeface="宋体" panose="02010600030101010101" pitchFamily="2" charset="-122"/>
              </a:rPr>
              <a:t>和节点</a:t>
            </a:r>
            <a:r>
              <a:rPr sz="2600" spc="-5" dirty="0">
                <a:latin typeface="Times New Roman" panose="02020603050405020304"/>
                <a:cs typeface="Times New Roman" panose="02020603050405020304"/>
              </a:rPr>
              <a:t>ID</a:t>
            </a:r>
            <a:r>
              <a:rPr sz="2600" dirty="0">
                <a:latin typeface="宋体" panose="02010600030101010101" pitchFamily="2" charset="-122"/>
                <a:cs typeface="宋体" panose="02010600030101010101" pitchFamily="2" charset="-122"/>
              </a:rPr>
              <a:t>之间的</a:t>
            </a:r>
            <a:r>
              <a:rPr sz="2600" spc="5" dirty="0">
                <a:latin typeface="宋体" panose="02010600030101010101" pitchFamily="2" charset="-122"/>
                <a:cs typeface="宋体" panose="02010600030101010101" pitchFamily="2" charset="-122"/>
              </a:rPr>
              <a:t>映 </a:t>
            </a:r>
            <a:r>
              <a:rPr sz="2600" dirty="0">
                <a:latin typeface="宋体" panose="02010600030101010101" pitchFamily="2" charset="-122"/>
                <a:cs typeface="宋体" panose="02010600030101010101" pitchFamily="2" charset="-122"/>
              </a:rPr>
              <a:t>射关系在重叠网络上找到相应的</a:t>
            </a:r>
            <a:r>
              <a:rPr sz="2600" spc="-5" dirty="0">
                <a:latin typeface="Times New Roman" panose="02020603050405020304"/>
                <a:cs typeface="Times New Roman" panose="02020603050405020304"/>
              </a:rPr>
              <a:t>V</a:t>
            </a:r>
            <a:r>
              <a:rPr sz="2600" dirty="0">
                <a:latin typeface="宋体" panose="02010600030101010101" pitchFamily="2" charset="-122"/>
                <a:cs typeface="宋体" panose="02010600030101010101" pitchFamily="2" charset="-122"/>
              </a:rPr>
              <a:t>值，从而获得存储 文件的节点</a:t>
            </a:r>
            <a:r>
              <a:rPr sz="2600" spc="-5" dirty="0">
                <a:latin typeface="Times New Roman" panose="02020603050405020304"/>
                <a:cs typeface="Times New Roman" panose="02020603050405020304"/>
              </a:rPr>
              <a:t>IP</a:t>
            </a:r>
            <a:r>
              <a:rPr sz="2600" dirty="0">
                <a:latin typeface="宋体" panose="02010600030101010101" pitchFamily="2" charset="-122"/>
                <a:cs typeface="宋体" panose="02010600030101010101" pitchFamily="2" charset="-122"/>
              </a:rPr>
              <a:t>地</a:t>
            </a:r>
            <a:r>
              <a:rPr sz="2600" spc="5" dirty="0">
                <a:latin typeface="宋体" panose="02010600030101010101" pitchFamily="2" charset="-122"/>
                <a:cs typeface="宋体" panose="02010600030101010101" pitchFamily="2" charset="-122"/>
              </a:rPr>
              <a:t>址</a:t>
            </a:r>
            <a:endParaRPr sz="2600">
              <a:latin typeface="宋体" panose="02010600030101010101" pitchFamily="2" charset="-122"/>
              <a:cs typeface="宋体" panose="02010600030101010101" pitchFamily="2" charset="-122"/>
            </a:endParaRPr>
          </a:p>
        </p:txBody>
      </p:sp>
      <p:sp>
        <p:nvSpPr>
          <p:cNvPr id="5" name="object 5"/>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6" name="object 6"/>
          <p:cNvSpPr txBox="1">
            <a:spLocks noGrp="1"/>
          </p:cNvSpPr>
          <p:nvPr>
            <p:ph type="sldNum" sz="quarter" idx="4294967295"/>
          </p:nvPr>
        </p:nvSpPr>
        <p:spPr>
          <a:prstGeom prst="rect">
            <a:avLst/>
          </a:prstGeom>
        </p:spPr>
        <p:txBody>
          <a:bodyPr vert="horz" wrap="square" lIns="0" tIns="0" rIns="0" bIns="0" rtlCol="0">
            <a:spAutoFit/>
          </a:bodyPr>
          <a:lstStyle/>
          <a:p>
            <a:pPr marL="25400">
              <a:lnSpc>
                <a:spcPts val="1375"/>
              </a:lnSpc>
            </a:pPr>
            <a:fld id="{81D60167-4931-47E6-BA6A-407CBD079E47}" type="slidenum">
              <a:rPr dirty="0"/>
              <a:t>32</a:t>
            </a:fld>
            <a:endParaRPr dirty="0"/>
          </a:p>
        </p:txBody>
      </p:sp>
    </p:spTree>
    <p:extLst>
      <p:ext uri="{BB962C8B-B14F-4D97-AF65-F5344CB8AC3E}">
        <p14:creationId xmlns:p14="http://schemas.microsoft.com/office/powerpoint/2010/main" val="33694554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16468" y="6172200"/>
            <a:ext cx="370840" cy="0"/>
          </a:xfrm>
          <a:custGeom>
            <a:avLst/>
            <a:gdLst/>
            <a:ahLst/>
            <a:cxnLst/>
            <a:rect l="l" t="t" r="r" b="b"/>
            <a:pathLst>
              <a:path w="370840">
                <a:moveTo>
                  <a:pt x="0" y="0"/>
                </a:moveTo>
                <a:lnTo>
                  <a:pt x="370332" y="0"/>
                </a:lnTo>
              </a:path>
            </a:pathLst>
          </a:custGeom>
          <a:ln w="19050">
            <a:solidFill>
              <a:srgbClr val="CC9900"/>
            </a:solidFill>
          </a:ln>
        </p:spPr>
        <p:txBody>
          <a:bodyPr wrap="square" lIns="0" tIns="0" rIns="0" bIns="0" rtlCol="0"/>
          <a:lstStyle/>
          <a:p>
            <a:endParaRPr/>
          </a:p>
        </p:txBody>
      </p:sp>
      <p:sp>
        <p:nvSpPr>
          <p:cNvPr id="3" name="object 3"/>
          <p:cNvSpPr/>
          <p:nvPr/>
        </p:nvSpPr>
        <p:spPr>
          <a:xfrm>
            <a:off x="4658867" y="6172200"/>
            <a:ext cx="1295400" cy="0"/>
          </a:xfrm>
          <a:custGeom>
            <a:avLst/>
            <a:gdLst/>
            <a:ahLst/>
            <a:cxnLst/>
            <a:rect l="l" t="t" r="r" b="b"/>
            <a:pathLst>
              <a:path w="1295400">
                <a:moveTo>
                  <a:pt x="0" y="0"/>
                </a:moveTo>
                <a:lnTo>
                  <a:pt x="1295399" y="0"/>
                </a:lnTo>
              </a:path>
            </a:pathLst>
          </a:custGeom>
          <a:ln w="19050">
            <a:solidFill>
              <a:srgbClr val="CC9900"/>
            </a:solidFill>
          </a:ln>
        </p:spPr>
        <p:txBody>
          <a:bodyPr wrap="square" lIns="0" tIns="0" rIns="0" bIns="0" rtlCol="0"/>
          <a:lstStyle/>
          <a:p>
            <a:endParaRPr/>
          </a:p>
        </p:txBody>
      </p:sp>
      <p:sp>
        <p:nvSpPr>
          <p:cNvPr id="4" name="object 4"/>
          <p:cNvSpPr/>
          <p:nvPr/>
        </p:nvSpPr>
        <p:spPr>
          <a:xfrm>
            <a:off x="457200" y="6172200"/>
            <a:ext cx="1763395" cy="0"/>
          </a:xfrm>
          <a:custGeom>
            <a:avLst/>
            <a:gdLst/>
            <a:ahLst/>
            <a:cxnLst/>
            <a:rect l="l" t="t" r="r" b="b"/>
            <a:pathLst>
              <a:path w="1763395">
                <a:moveTo>
                  <a:pt x="0" y="0"/>
                </a:moveTo>
                <a:lnTo>
                  <a:pt x="1763268" y="0"/>
                </a:lnTo>
              </a:path>
            </a:pathLst>
          </a:custGeom>
          <a:ln w="19050">
            <a:solidFill>
              <a:srgbClr val="CC9900"/>
            </a:solidFill>
          </a:ln>
        </p:spPr>
        <p:txBody>
          <a:bodyPr wrap="square" lIns="0" tIns="0" rIns="0" bIns="0" rtlCol="0"/>
          <a:lstStyle/>
          <a:p>
            <a:endParaRPr/>
          </a:p>
        </p:txBody>
      </p:sp>
      <p:sp>
        <p:nvSpPr>
          <p:cNvPr id="5" name="object 5"/>
          <p:cNvSpPr txBox="1">
            <a:spLocks noGrp="1"/>
          </p:cNvSpPr>
          <p:nvPr>
            <p:ph type="title"/>
          </p:nvPr>
        </p:nvSpPr>
        <p:spPr>
          <a:xfrm>
            <a:off x="535940" y="269557"/>
            <a:ext cx="4531995" cy="665480"/>
          </a:xfrm>
          <a:prstGeom prst="rect">
            <a:avLst/>
          </a:prstGeom>
        </p:spPr>
        <p:txBody>
          <a:bodyPr vert="horz" wrap="square" lIns="0" tIns="12700" rIns="0" bIns="0" rtlCol="0">
            <a:spAutoFit/>
          </a:bodyPr>
          <a:lstStyle/>
          <a:p>
            <a:pPr marL="12700">
              <a:lnSpc>
                <a:spcPct val="100000"/>
              </a:lnSpc>
              <a:spcBef>
                <a:spcPts val="100"/>
              </a:spcBef>
            </a:pPr>
            <a:r>
              <a:rPr sz="4200" spc="-5" dirty="0">
                <a:solidFill>
                  <a:srgbClr val="006633"/>
                </a:solidFill>
                <a:latin typeface="Garamond" panose="02020404030301010803"/>
                <a:cs typeface="Garamond" panose="02020404030301010803"/>
              </a:rPr>
              <a:t>DHT</a:t>
            </a:r>
            <a:r>
              <a:rPr sz="4200" dirty="0">
                <a:solidFill>
                  <a:srgbClr val="006633"/>
                </a:solidFill>
                <a:latin typeface="宋体" panose="02010600030101010101" pitchFamily="2" charset="-122"/>
                <a:cs typeface="宋体" panose="02010600030101010101" pitchFamily="2" charset="-122"/>
              </a:rPr>
              <a:t>原理</a:t>
            </a:r>
            <a:r>
              <a:rPr sz="4200" dirty="0">
                <a:solidFill>
                  <a:srgbClr val="006633"/>
                </a:solidFill>
              </a:rPr>
              <a:t>—</a:t>
            </a:r>
            <a:r>
              <a:rPr sz="4200" dirty="0">
                <a:solidFill>
                  <a:srgbClr val="006633"/>
                </a:solidFill>
                <a:latin typeface="宋体" panose="02010600030101010101" pitchFamily="2" charset="-122"/>
                <a:cs typeface="宋体" panose="02010600030101010101" pitchFamily="2" charset="-122"/>
              </a:rPr>
              <a:t>过程</a:t>
            </a:r>
            <a:r>
              <a:rPr sz="4200" spc="-1135" dirty="0">
                <a:solidFill>
                  <a:srgbClr val="006633"/>
                </a:solidFill>
                <a:latin typeface="宋体" panose="02010600030101010101" pitchFamily="2" charset="-122"/>
                <a:cs typeface="宋体" panose="02010600030101010101" pitchFamily="2" charset="-122"/>
              </a:rPr>
              <a:t> </a:t>
            </a:r>
            <a:r>
              <a:rPr sz="4200" dirty="0">
                <a:solidFill>
                  <a:srgbClr val="006633"/>
                </a:solidFill>
                <a:latin typeface="Garamond" panose="02020404030301010803"/>
                <a:cs typeface="Garamond" panose="02020404030301010803"/>
              </a:rPr>
              <a:t>(2)</a:t>
            </a:r>
            <a:endParaRPr sz="4200">
              <a:latin typeface="Garamond" panose="02020404030301010803"/>
              <a:cs typeface="Garamond" panose="02020404030301010803"/>
            </a:endParaRPr>
          </a:p>
        </p:txBody>
      </p:sp>
      <p:sp>
        <p:nvSpPr>
          <p:cNvPr id="6" name="object 6"/>
          <p:cNvSpPr/>
          <p:nvPr/>
        </p:nvSpPr>
        <p:spPr>
          <a:xfrm>
            <a:off x="2906267" y="1743455"/>
            <a:ext cx="2438400" cy="2057400"/>
          </a:xfrm>
          <a:custGeom>
            <a:avLst/>
            <a:gdLst/>
            <a:ahLst/>
            <a:cxnLst/>
            <a:rect l="l" t="t" r="r" b="b"/>
            <a:pathLst>
              <a:path w="2438400" h="2057400">
                <a:moveTo>
                  <a:pt x="0" y="0"/>
                </a:moveTo>
                <a:lnTo>
                  <a:pt x="2438400" y="0"/>
                </a:lnTo>
                <a:lnTo>
                  <a:pt x="2438400" y="2057400"/>
                </a:lnTo>
                <a:lnTo>
                  <a:pt x="0" y="2057400"/>
                </a:lnTo>
                <a:lnTo>
                  <a:pt x="0" y="0"/>
                </a:lnTo>
                <a:close/>
              </a:path>
            </a:pathLst>
          </a:custGeom>
          <a:solidFill>
            <a:srgbClr val="CC9900"/>
          </a:solidFill>
        </p:spPr>
        <p:txBody>
          <a:bodyPr wrap="square" lIns="0" tIns="0" rIns="0" bIns="0" rtlCol="0"/>
          <a:lstStyle/>
          <a:p>
            <a:endParaRPr/>
          </a:p>
        </p:txBody>
      </p:sp>
      <p:sp>
        <p:nvSpPr>
          <p:cNvPr id="7" name="object 7"/>
          <p:cNvSpPr/>
          <p:nvPr/>
        </p:nvSpPr>
        <p:spPr>
          <a:xfrm>
            <a:off x="2901950" y="1738312"/>
            <a:ext cx="2447925" cy="2066925"/>
          </a:xfrm>
          <a:custGeom>
            <a:avLst/>
            <a:gdLst/>
            <a:ahLst/>
            <a:cxnLst/>
            <a:rect l="l" t="t" r="r" b="b"/>
            <a:pathLst>
              <a:path w="2447925" h="2066925">
                <a:moveTo>
                  <a:pt x="2447925" y="2066925"/>
                </a:moveTo>
                <a:lnTo>
                  <a:pt x="0" y="2066925"/>
                </a:lnTo>
                <a:lnTo>
                  <a:pt x="0" y="0"/>
                </a:lnTo>
                <a:lnTo>
                  <a:pt x="2447925" y="0"/>
                </a:lnTo>
                <a:lnTo>
                  <a:pt x="2447925" y="4762"/>
                </a:lnTo>
                <a:lnTo>
                  <a:pt x="9525" y="4762"/>
                </a:lnTo>
                <a:lnTo>
                  <a:pt x="4762" y="9525"/>
                </a:lnTo>
                <a:lnTo>
                  <a:pt x="9525" y="9525"/>
                </a:lnTo>
                <a:lnTo>
                  <a:pt x="9525" y="2057400"/>
                </a:lnTo>
                <a:lnTo>
                  <a:pt x="4762" y="2057400"/>
                </a:lnTo>
                <a:lnTo>
                  <a:pt x="9525" y="2062162"/>
                </a:lnTo>
                <a:lnTo>
                  <a:pt x="2447925" y="2062162"/>
                </a:lnTo>
                <a:lnTo>
                  <a:pt x="2447925" y="2066925"/>
                </a:lnTo>
                <a:close/>
              </a:path>
              <a:path w="2447925" h="2066925">
                <a:moveTo>
                  <a:pt x="9525" y="9525"/>
                </a:moveTo>
                <a:lnTo>
                  <a:pt x="4762" y="9525"/>
                </a:lnTo>
                <a:lnTo>
                  <a:pt x="9525" y="4762"/>
                </a:lnTo>
                <a:lnTo>
                  <a:pt x="9525" y="9525"/>
                </a:lnTo>
                <a:close/>
              </a:path>
              <a:path w="2447925" h="2066925">
                <a:moveTo>
                  <a:pt x="2438400" y="9525"/>
                </a:moveTo>
                <a:lnTo>
                  <a:pt x="9525" y="9525"/>
                </a:lnTo>
                <a:lnTo>
                  <a:pt x="9525" y="4762"/>
                </a:lnTo>
                <a:lnTo>
                  <a:pt x="2438400" y="4762"/>
                </a:lnTo>
                <a:lnTo>
                  <a:pt x="2438400" y="9525"/>
                </a:lnTo>
                <a:close/>
              </a:path>
              <a:path w="2447925" h="2066925">
                <a:moveTo>
                  <a:pt x="2438400" y="2062162"/>
                </a:moveTo>
                <a:lnTo>
                  <a:pt x="2438400" y="4762"/>
                </a:lnTo>
                <a:lnTo>
                  <a:pt x="2443162" y="9525"/>
                </a:lnTo>
                <a:lnTo>
                  <a:pt x="2447925" y="9525"/>
                </a:lnTo>
                <a:lnTo>
                  <a:pt x="2447925" y="2057400"/>
                </a:lnTo>
                <a:lnTo>
                  <a:pt x="2443162" y="2057400"/>
                </a:lnTo>
                <a:lnTo>
                  <a:pt x="2438400" y="2062162"/>
                </a:lnTo>
                <a:close/>
              </a:path>
              <a:path w="2447925" h="2066925">
                <a:moveTo>
                  <a:pt x="2447925" y="9525"/>
                </a:moveTo>
                <a:lnTo>
                  <a:pt x="2443162" y="9525"/>
                </a:lnTo>
                <a:lnTo>
                  <a:pt x="2438400" y="4762"/>
                </a:lnTo>
                <a:lnTo>
                  <a:pt x="2447925" y="4762"/>
                </a:lnTo>
                <a:lnTo>
                  <a:pt x="2447925" y="9525"/>
                </a:lnTo>
                <a:close/>
              </a:path>
              <a:path w="2447925" h="2066925">
                <a:moveTo>
                  <a:pt x="9525" y="2062162"/>
                </a:moveTo>
                <a:lnTo>
                  <a:pt x="4762" y="2057400"/>
                </a:lnTo>
                <a:lnTo>
                  <a:pt x="9525" y="2057400"/>
                </a:lnTo>
                <a:lnTo>
                  <a:pt x="9525" y="2062162"/>
                </a:lnTo>
                <a:close/>
              </a:path>
              <a:path w="2447925" h="2066925">
                <a:moveTo>
                  <a:pt x="2438400" y="2062162"/>
                </a:moveTo>
                <a:lnTo>
                  <a:pt x="9525" y="2062162"/>
                </a:lnTo>
                <a:lnTo>
                  <a:pt x="9525" y="2057400"/>
                </a:lnTo>
                <a:lnTo>
                  <a:pt x="2438400" y="2057400"/>
                </a:lnTo>
                <a:lnTo>
                  <a:pt x="2438400" y="2062162"/>
                </a:lnTo>
                <a:close/>
              </a:path>
              <a:path w="2447925" h="2066925">
                <a:moveTo>
                  <a:pt x="2447925" y="2062162"/>
                </a:moveTo>
                <a:lnTo>
                  <a:pt x="2438400" y="2062162"/>
                </a:lnTo>
                <a:lnTo>
                  <a:pt x="2443162" y="2057400"/>
                </a:lnTo>
                <a:lnTo>
                  <a:pt x="2447925" y="2057400"/>
                </a:lnTo>
                <a:lnTo>
                  <a:pt x="2447925" y="2062162"/>
                </a:lnTo>
                <a:close/>
              </a:path>
            </a:pathLst>
          </a:custGeom>
          <a:solidFill>
            <a:srgbClr val="000000"/>
          </a:solidFill>
        </p:spPr>
        <p:txBody>
          <a:bodyPr wrap="square" lIns="0" tIns="0" rIns="0" bIns="0" rtlCol="0"/>
          <a:lstStyle/>
          <a:p>
            <a:endParaRPr/>
          </a:p>
        </p:txBody>
      </p:sp>
      <p:sp>
        <p:nvSpPr>
          <p:cNvPr id="8" name="object 8"/>
          <p:cNvSpPr/>
          <p:nvPr/>
        </p:nvSpPr>
        <p:spPr>
          <a:xfrm>
            <a:off x="1511808" y="2200655"/>
            <a:ext cx="685800" cy="990600"/>
          </a:xfrm>
          <a:custGeom>
            <a:avLst/>
            <a:gdLst/>
            <a:ahLst/>
            <a:cxnLst/>
            <a:rect l="l" t="t" r="r" b="b"/>
            <a:pathLst>
              <a:path w="685800" h="990600">
                <a:moveTo>
                  <a:pt x="0" y="0"/>
                </a:moveTo>
                <a:lnTo>
                  <a:pt x="685800" y="0"/>
                </a:lnTo>
                <a:lnTo>
                  <a:pt x="685800" y="990600"/>
                </a:lnTo>
                <a:lnTo>
                  <a:pt x="0" y="990600"/>
                </a:lnTo>
                <a:lnTo>
                  <a:pt x="0" y="0"/>
                </a:lnTo>
                <a:close/>
              </a:path>
            </a:pathLst>
          </a:custGeom>
          <a:solidFill>
            <a:srgbClr val="CC9900"/>
          </a:solidFill>
        </p:spPr>
        <p:txBody>
          <a:bodyPr wrap="square" lIns="0" tIns="0" rIns="0" bIns="0" rtlCol="0"/>
          <a:lstStyle/>
          <a:p>
            <a:endParaRPr/>
          </a:p>
        </p:txBody>
      </p:sp>
      <p:sp>
        <p:nvSpPr>
          <p:cNvPr id="9" name="object 9"/>
          <p:cNvSpPr/>
          <p:nvPr/>
        </p:nvSpPr>
        <p:spPr>
          <a:xfrm>
            <a:off x="1506537" y="2195512"/>
            <a:ext cx="695325" cy="1000125"/>
          </a:xfrm>
          <a:custGeom>
            <a:avLst/>
            <a:gdLst/>
            <a:ahLst/>
            <a:cxnLst/>
            <a:rect l="l" t="t" r="r" b="b"/>
            <a:pathLst>
              <a:path w="695325" h="1000125">
                <a:moveTo>
                  <a:pt x="695325" y="1000125"/>
                </a:moveTo>
                <a:lnTo>
                  <a:pt x="0" y="1000125"/>
                </a:lnTo>
                <a:lnTo>
                  <a:pt x="0" y="0"/>
                </a:lnTo>
                <a:lnTo>
                  <a:pt x="695325" y="0"/>
                </a:lnTo>
                <a:lnTo>
                  <a:pt x="695325" y="4762"/>
                </a:lnTo>
                <a:lnTo>
                  <a:pt x="9525" y="4762"/>
                </a:lnTo>
                <a:lnTo>
                  <a:pt x="4762" y="9525"/>
                </a:lnTo>
                <a:lnTo>
                  <a:pt x="9525" y="9525"/>
                </a:lnTo>
                <a:lnTo>
                  <a:pt x="9525" y="990600"/>
                </a:lnTo>
                <a:lnTo>
                  <a:pt x="4762" y="990600"/>
                </a:lnTo>
                <a:lnTo>
                  <a:pt x="9525" y="995362"/>
                </a:lnTo>
                <a:lnTo>
                  <a:pt x="695325" y="995362"/>
                </a:lnTo>
                <a:lnTo>
                  <a:pt x="695325" y="1000125"/>
                </a:lnTo>
                <a:close/>
              </a:path>
              <a:path w="695325" h="1000125">
                <a:moveTo>
                  <a:pt x="9525" y="9525"/>
                </a:moveTo>
                <a:lnTo>
                  <a:pt x="4762" y="9525"/>
                </a:lnTo>
                <a:lnTo>
                  <a:pt x="9525" y="4762"/>
                </a:lnTo>
                <a:lnTo>
                  <a:pt x="9525" y="9525"/>
                </a:lnTo>
                <a:close/>
              </a:path>
              <a:path w="695325" h="1000125">
                <a:moveTo>
                  <a:pt x="685800" y="9525"/>
                </a:moveTo>
                <a:lnTo>
                  <a:pt x="9525" y="9525"/>
                </a:lnTo>
                <a:lnTo>
                  <a:pt x="9525" y="4762"/>
                </a:lnTo>
                <a:lnTo>
                  <a:pt x="685800" y="4762"/>
                </a:lnTo>
                <a:lnTo>
                  <a:pt x="685800" y="9525"/>
                </a:lnTo>
                <a:close/>
              </a:path>
              <a:path w="695325" h="1000125">
                <a:moveTo>
                  <a:pt x="685800" y="995362"/>
                </a:moveTo>
                <a:lnTo>
                  <a:pt x="685800" y="4762"/>
                </a:lnTo>
                <a:lnTo>
                  <a:pt x="690562" y="9525"/>
                </a:lnTo>
                <a:lnTo>
                  <a:pt x="695325" y="9525"/>
                </a:lnTo>
                <a:lnTo>
                  <a:pt x="695325" y="990600"/>
                </a:lnTo>
                <a:lnTo>
                  <a:pt x="690562" y="990600"/>
                </a:lnTo>
                <a:lnTo>
                  <a:pt x="685800" y="995362"/>
                </a:lnTo>
                <a:close/>
              </a:path>
              <a:path w="695325" h="1000125">
                <a:moveTo>
                  <a:pt x="695325" y="9525"/>
                </a:moveTo>
                <a:lnTo>
                  <a:pt x="690562" y="9525"/>
                </a:lnTo>
                <a:lnTo>
                  <a:pt x="685800" y="4762"/>
                </a:lnTo>
                <a:lnTo>
                  <a:pt x="695325" y="4762"/>
                </a:lnTo>
                <a:lnTo>
                  <a:pt x="695325" y="9525"/>
                </a:lnTo>
                <a:close/>
              </a:path>
              <a:path w="695325" h="1000125">
                <a:moveTo>
                  <a:pt x="9525" y="995362"/>
                </a:moveTo>
                <a:lnTo>
                  <a:pt x="4762" y="990600"/>
                </a:lnTo>
                <a:lnTo>
                  <a:pt x="9525" y="990600"/>
                </a:lnTo>
                <a:lnTo>
                  <a:pt x="9525" y="995362"/>
                </a:lnTo>
                <a:close/>
              </a:path>
              <a:path w="695325" h="1000125">
                <a:moveTo>
                  <a:pt x="685800" y="995362"/>
                </a:moveTo>
                <a:lnTo>
                  <a:pt x="9525" y="995362"/>
                </a:lnTo>
                <a:lnTo>
                  <a:pt x="9525" y="990600"/>
                </a:lnTo>
                <a:lnTo>
                  <a:pt x="685800" y="990600"/>
                </a:lnTo>
                <a:lnTo>
                  <a:pt x="685800" y="995362"/>
                </a:lnTo>
                <a:close/>
              </a:path>
              <a:path w="695325" h="1000125">
                <a:moveTo>
                  <a:pt x="695325" y="995362"/>
                </a:moveTo>
                <a:lnTo>
                  <a:pt x="685800" y="995362"/>
                </a:lnTo>
                <a:lnTo>
                  <a:pt x="690562" y="990600"/>
                </a:lnTo>
                <a:lnTo>
                  <a:pt x="695325" y="990600"/>
                </a:lnTo>
                <a:lnTo>
                  <a:pt x="695325" y="995362"/>
                </a:lnTo>
                <a:close/>
              </a:path>
            </a:pathLst>
          </a:custGeom>
          <a:solidFill>
            <a:srgbClr val="000000"/>
          </a:solidFill>
        </p:spPr>
        <p:txBody>
          <a:bodyPr wrap="square" lIns="0" tIns="0" rIns="0" bIns="0" rtlCol="0"/>
          <a:lstStyle/>
          <a:p>
            <a:endParaRPr/>
          </a:p>
        </p:txBody>
      </p:sp>
      <p:sp>
        <p:nvSpPr>
          <p:cNvPr id="10" name="object 10"/>
          <p:cNvSpPr txBox="1"/>
          <p:nvPr/>
        </p:nvSpPr>
        <p:spPr>
          <a:xfrm>
            <a:off x="1511808" y="2533015"/>
            <a:ext cx="685800" cy="299720"/>
          </a:xfrm>
          <a:prstGeom prst="rect">
            <a:avLst/>
          </a:prstGeom>
        </p:spPr>
        <p:txBody>
          <a:bodyPr vert="horz" wrap="square" lIns="0" tIns="12700" rIns="0" bIns="0" rtlCol="0">
            <a:spAutoFit/>
          </a:bodyPr>
          <a:lstStyle/>
          <a:p>
            <a:pPr marL="112395">
              <a:lnSpc>
                <a:spcPct val="100000"/>
              </a:lnSpc>
              <a:spcBef>
                <a:spcPts val="100"/>
              </a:spcBef>
            </a:pPr>
            <a:r>
              <a:rPr sz="1800" b="1" dirty="0">
                <a:latin typeface="宋体" panose="02010600030101010101" pitchFamily="2" charset="-122"/>
                <a:cs typeface="宋体" panose="02010600030101010101" pitchFamily="2" charset="-122"/>
              </a:rPr>
              <a:t>内</a:t>
            </a:r>
            <a:r>
              <a:rPr sz="1800" b="1" spc="-10" dirty="0">
                <a:latin typeface="宋体" panose="02010600030101010101" pitchFamily="2" charset="-122"/>
                <a:cs typeface="宋体" panose="02010600030101010101" pitchFamily="2" charset="-122"/>
              </a:rPr>
              <a:t>容</a:t>
            </a:r>
            <a:endParaRPr sz="1800">
              <a:latin typeface="宋体" panose="02010600030101010101" pitchFamily="2" charset="-122"/>
              <a:cs typeface="宋体" panose="02010600030101010101" pitchFamily="2" charset="-122"/>
            </a:endParaRPr>
          </a:p>
        </p:txBody>
      </p:sp>
      <p:sp>
        <p:nvSpPr>
          <p:cNvPr id="11" name="object 11"/>
          <p:cNvSpPr/>
          <p:nvPr/>
        </p:nvSpPr>
        <p:spPr>
          <a:xfrm>
            <a:off x="3030626" y="2271712"/>
            <a:ext cx="2219147" cy="542289"/>
          </a:xfrm>
          <a:prstGeom prst="rect">
            <a:avLst/>
          </a:prstGeom>
          <a:blipFill>
            <a:blip r:embed="rId2" cstate="print"/>
            <a:stretch>
              <a:fillRect/>
            </a:stretch>
          </a:blipFill>
        </p:spPr>
        <p:txBody>
          <a:bodyPr wrap="square" lIns="0" tIns="0" rIns="0" bIns="0" rtlCol="0"/>
          <a:lstStyle/>
          <a:p>
            <a:endParaRPr/>
          </a:p>
        </p:txBody>
      </p:sp>
      <p:sp>
        <p:nvSpPr>
          <p:cNvPr id="12" name="object 12"/>
          <p:cNvSpPr txBox="1"/>
          <p:nvPr/>
        </p:nvSpPr>
        <p:spPr>
          <a:xfrm>
            <a:off x="3350031" y="2392692"/>
            <a:ext cx="158051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宋体" panose="02010600030101010101" pitchFamily="2" charset="-122"/>
                <a:cs typeface="宋体" panose="02010600030101010101" pitchFamily="2" charset="-122"/>
              </a:rPr>
              <a:t>内容关键字</a:t>
            </a:r>
            <a:r>
              <a:rPr sz="1800" b="1" dirty="0">
                <a:latin typeface="Tahoma" panose="020B0604030504040204"/>
                <a:cs typeface="Tahoma" panose="020B0604030504040204"/>
              </a:rPr>
              <a:t>key</a:t>
            </a:r>
            <a:endParaRPr sz="1800">
              <a:latin typeface="Tahoma" panose="020B0604030504040204"/>
              <a:cs typeface="Tahoma" panose="020B0604030504040204"/>
            </a:endParaRPr>
          </a:p>
        </p:txBody>
      </p:sp>
      <p:sp>
        <p:nvSpPr>
          <p:cNvPr id="13" name="object 13"/>
          <p:cNvSpPr/>
          <p:nvPr/>
        </p:nvSpPr>
        <p:spPr>
          <a:xfrm>
            <a:off x="3030626" y="2881312"/>
            <a:ext cx="2219147" cy="923289"/>
          </a:xfrm>
          <a:prstGeom prst="rect">
            <a:avLst/>
          </a:prstGeom>
          <a:blipFill>
            <a:blip r:embed="rId3" cstate="print"/>
            <a:stretch>
              <a:fillRect/>
            </a:stretch>
          </a:blipFill>
        </p:spPr>
        <p:txBody>
          <a:bodyPr wrap="square" lIns="0" tIns="0" rIns="0" bIns="0" rtlCol="0"/>
          <a:lstStyle/>
          <a:p>
            <a:endParaRPr/>
          </a:p>
        </p:txBody>
      </p:sp>
      <p:sp>
        <p:nvSpPr>
          <p:cNvPr id="14" name="object 14"/>
          <p:cNvSpPr txBox="1"/>
          <p:nvPr/>
        </p:nvSpPr>
        <p:spPr>
          <a:xfrm>
            <a:off x="3092856" y="3043478"/>
            <a:ext cx="2092960" cy="586740"/>
          </a:xfrm>
          <a:prstGeom prst="rect">
            <a:avLst/>
          </a:prstGeom>
        </p:spPr>
        <p:txBody>
          <a:bodyPr vert="horz" wrap="square" lIns="0" tIns="12700" rIns="0" bIns="0" rtlCol="0">
            <a:spAutoFit/>
          </a:bodyPr>
          <a:lstStyle/>
          <a:p>
            <a:pPr algn="ctr">
              <a:lnSpc>
                <a:spcPct val="100000"/>
              </a:lnSpc>
              <a:spcBef>
                <a:spcPts val="100"/>
              </a:spcBef>
            </a:pPr>
            <a:r>
              <a:rPr sz="1800" b="1" dirty="0">
                <a:latin typeface="宋体" panose="02010600030101010101" pitchFamily="2" charset="-122"/>
                <a:cs typeface="宋体" panose="02010600030101010101" pitchFamily="2" charset="-122"/>
              </a:rPr>
              <a:t>内容存储位置等信</a:t>
            </a:r>
            <a:r>
              <a:rPr sz="1800" b="1" spc="-10" dirty="0">
                <a:latin typeface="宋体" panose="02010600030101010101" pitchFamily="2" charset="-122"/>
                <a:cs typeface="宋体" panose="02010600030101010101" pitchFamily="2" charset="-122"/>
              </a:rPr>
              <a:t>息</a:t>
            </a:r>
            <a:endParaRPr sz="1800">
              <a:latin typeface="宋体" panose="02010600030101010101" pitchFamily="2" charset="-122"/>
              <a:cs typeface="宋体" panose="02010600030101010101" pitchFamily="2" charset="-122"/>
            </a:endParaRPr>
          </a:p>
          <a:p>
            <a:pPr algn="ctr">
              <a:lnSpc>
                <a:spcPct val="100000"/>
              </a:lnSpc>
              <a:spcBef>
                <a:spcPts val="100"/>
              </a:spcBef>
            </a:pPr>
            <a:r>
              <a:rPr sz="1800" b="1" spc="-5" dirty="0">
                <a:latin typeface="Tahoma" panose="020B0604030504040204"/>
                <a:cs typeface="Tahoma" panose="020B0604030504040204"/>
              </a:rPr>
              <a:t>value</a:t>
            </a:r>
            <a:endParaRPr sz="1800">
              <a:latin typeface="Tahoma" panose="020B0604030504040204"/>
              <a:cs typeface="Tahoma" panose="020B0604030504040204"/>
            </a:endParaRPr>
          </a:p>
        </p:txBody>
      </p:sp>
      <p:sp>
        <p:nvSpPr>
          <p:cNvPr id="15" name="object 15"/>
          <p:cNvSpPr txBox="1"/>
          <p:nvPr/>
        </p:nvSpPr>
        <p:spPr>
          <a:xfrm>
            <a:off x="3653472" y="1915795"/>
            <a:ext cx="94361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宋体" panose="02010600030101010101" pitchFamily="2" charset="-122"/>
                <a:cs typeface="宋体" panose="02010600030101010101" pitchFamily="2" charset="-122"/>
              </a:rPr>
              <a:t>内容索</a:t>
            </a:r>
            <a:r>
              <a:rPr sz="1800" b="1" spc="-10" dirty="0">
                <a:latin typeface="宋体" panose="02010600030101010101" pitchFamily="2" charset="-122"/>
                <a:cs typeface="宋体" panose="02010600030101010101" pitchFamily="2" charset="-122"/>
              </a:rPr>
              <a:t>引</a:t>
            </a:r>
            <a:endParaRPr sz="1800">
              <a:latin typeface="宋体" panose="02010600030101010101" pitchFamily="2" charset="-122"/>
              <a:cs typeface="宋体" panose="02010600030101010101" pitchFamily="2" charset="-122"/>
            </a:endParaRPr>
          </a:p>
        </p:txBody>
      </p:sp>
      <p:sp>
        <p:nvSpPr>
          <p:cNvPr id="16" name="object 16"/>
          <p:cNvSpPr/>
          <p:nvPr/>
        </p:nvSpPr>
        <p:spPr>
          <a:xfrm>
            <a:off x="2273807" y="2581655"/>
            <a:ext cx="685800" cy="228600"/>
          </a:xfrm>
          <a:custGeom>
            <a:avLst/>
            <a:gdLst/>
            <a:ahLst/>
            <a:cxnLst/>
            <a:rect l="l" t="t" r="r" b="b"/>
            <a:pathLst>
              <a:path w="685800" h="228600">
                <a:moveTo>
                  <a:pt x="513588" y="228600"/>
                </a:moveTo>
                <a:lnTo>
                  <a:pt x="513588" y="170688"/>
                </a:lnTo>
                <a:lnTo>
                  <a:pt x="0" y="170688"/>
                </a:lnTo>
                <a:lnTo>
                  <a:pt x="0" y="56388"/>
                </a:lnTo>
                <a:lnTo>
                  <a:pt x="513588" y="56388"/>
                </a:lnTo>
                <a:lnTo>
                  <a:pt x="513588" y="0"/>
                </a:lnTo>
                <a:lnTo>
                  <a:pt x="685800" y="114300"/>
                </a:lnTo>
                <a:lnTo>
                  <a:pt x="513588" y="228600"/>
                </a:lnTo>
                <a:close/>
              </a:path>
            </a:pathLst>
          </a:custGeom>
          <a:solidFill>
            <a:srgbClr val="AEBE39"/>
          </a:solidFill>
        </p:spPr>
        <p:txBody>
          <a:bodyPr wrap="square" lIns="0" tIns="0" rIns="0" bIns="0" rtlCol="0"/>
          <a:lstStyle/>
          <a:p>
            <a:endParaRPr/>
          </a:p>
        </p:txBody>
      </p:sp>
      <p:sp>
        <p:nvSpPr>
          <p:cNvPr id="17" name="object 17"/>
          <p:cNvSpPr/>
          <p:nvPr/>
        </p:nvSpPr>
        <p:spPr>
          <a:xfrm>
            <a:off x="2268537" y="2572372"/>
            <a:ext cx="699770" cy="247015"/>
          </a:xfrm>
          <a:custGeom>
            <a:avLst/>
            <a:gdLst/>
            <a:ahLst/>
            <a:cxnLst/>
            <a:rect l="l" t="t" r="r" b="b"/>
            <a:pathLst>
              <a:path w="699769" h="247014">
                <a:moveTo>
                  <a:pt x="514350" y="66052"/>
                </a:moveTo>
                <a:lnTo>
                  <a:pt x="514350" y="0"/>
                </a:lnTo>
                <a:lnTo>
                  <a:pt x="527703" y="8902"/>
                </a:lnTo>
                <a:lnTo>
                  <a:pt x="523875" y="8902"/>
                </a:lnTo>
                <a:lnTo>
                  <a:pt x="516470" y="12865"/>
                </a:lnTo>
                <a:lnTo>
                  <a:pt x="523875" y="17801"/>
                </a:lnTo>
                <a:lnTo>
                  <a:pt x="523875" y="61290"/>
                </a:lnTo>
                <a:lnTo>
                  <a:pt x="519112" y="61290"/>
                </a:lnTo>
                <a:lnTo>
                  <a:pt x="514350" y="66052"/>
                </a:lnTo>
                <a:close/>
              </a:path>
              <a:path w="699769" h="247014">
                <a:moveTo>
                  <a:pt x="523875" y="17801"/>
                </a:moveTo>
                <a:lnTo>
                  <a:pt x="516470" y="12865"/>
                </a:lnTo>
                <a:lnTo>
                  <a:pt x="523875" y="8902"/>
                </a:lnTo>
                <a:lnTo>
                  <a:pt x="523875" y="17801"/>
                </a:lnTo>
                <a:close/>
              </a:path>
              <a:path w="699769" h="247014">
                <a:moveTo>
                  <a:pt x="681977" y="123202"/>
                </a:moveTo>
                <a:lnTo>
                  <a:pt x="523875" y="17801"/>
                </a:lnTo>
                <a:lnTo>
                  <a:pt x="523875" y="8902"/>
                </a:lnTo>
                <a:lnTo>
                  <a:pt x="527703" y="8902"/>
                </a:lnTo>
                <a:lnTo>
                  <a:pt x="693204" y="119240"/>
                </a:lnTo>
                <a:lnTo>
                  <a:pt x="687920" y="119240"/>
                </a:lnTo>
                <a:lnTo>
                  <a:pt x="681977" y="123202"/>
                </a:lnTo>
                <a:close/>
              </a:path>
              <a:path w="699769" h="247014">
                <a:moveTo>
                  <a:pt x="514350" y="185115"/>
                </a:moveTo>
                <a:lnTo>
                  <a:pt x="0" y="185115"/>
                </a:lnTo>
                <a:lnTo>
                  <a:pt x="0" y="61290"/>
                </a:lnTo>
                <a:lnTo>
                  <a:pt x="514350" y="61290"/>
                </a:lnTo>
                <a:lnTo>
                  <a:pt x="514350" y="66052"/>
                </a:lnTo>
                <a:lnTo>
                  <a:pt x="9525" y="66052"/>
                </a:lnTo>
                <a:lnTo>
                  <a:pt x="4762" y="70815"/>
                </a:lnTo>
                <a:lnTo>
                  <a:pt x="9525" y="70815"/>
                </a:lnTo>
                <a:lnTo>
                  <a:pt x="9525" y="175590"/>
                </a:lnTo>
                <a:lnTo>
                  <a:pt x="4762" y="175590"/>
                </a:lnTo>
                <a:lnTo>
                  <a:pt x="9525" y="180352"/>
                </a:lnTo>
                <a:lnTo>
                  <a:pt x="514350" y="180352"/>
                </a:lnTo>
                <a:lnTo>
                  <a:pt x="514350" y="185115"/>
                </a:lnTo>
                <a:close/>
              </a:path>
              <a:path w="699769" h="247014">
                <a:moveTo>
                  <a:pt x="523875" y="70815"/>
                </a:moveTo>
                <a:lnTo>
                  <a:pt x="9525" y="70815"/>
                </a:lnTo>
                <a:lnTo>
                  <a:pt x="9525" y="66052"/>
                </a:lnTo>
                <a:lnTo>
                  <a:pt x="514350" y="66052"/>
                </a:lnTo>
                <a:lnTo>
                  <a:pt x="519112" y="61290"/>
                </a:lnTo>
                <a:lnTo>
                  <a:pt x="523875" y="61290"/>
                </a:lnTo>
                <a:lnTo>
                  <a:pt x="523875" y="70815"/>
                </a:lnTo>
                <a:close/>
              </a:path>
              <a:path w="699769" h="247014">
                <a:moveTo>
                  <a:pt x="9525" y="70815"/>
                </a:moveTo>
                <a:lnTo>
                  <a:pt x="4762" y="70815"/>
                </a:lnTo>
                <a:lnTo>
                  <a:pt x="9525" y="66052"/>
                </a:lnTo>
                <a:lnTo>
                  <a:pt x="9525" y="70815"/>
                </a:lnTo>
                <a:close/>
              </a:path>
              <a:path w="699769" h="247014">
                <a:moveTo>
                  <a:pt x="687920" y="127165"/>
                </a:moveTo>
                <a:lnTo>
                  <a:pt x="681977" y="123202"/>
                </a:lnTo>
                <a:lnTo>
                  <a:pt x="687920" y="119240"/>
                </a:lnTo>
                <a:lnTo>
                  <a:pt x="687920" y="127165"/>
                </a:lnTo>
                <a:close/>
              </a:path>
              <a:path w="699769" h="247014">
                <a:moveTo>
                  <a:pt x="693204" y="127165"/>
                </a:moveTo>
                <a:lnTo>
                  <a:pt x="687920" y="127165"/>
                </a:lnTo>
                <a:lnTo>
                  <a:pt x="687920" y="119240"/>
                </a:lnTo>
                <a:lnTo>
                  <a:pt x="693204" y="119240"/>
                </a:lnTo>
                <a:lnTo>
                  <a:pt x="699147" y="123202"/>
                </a:lnTo>
                <a:lnTo>
                  <a:pt x="693204" y="127165"/>
                </a:lnTo>
                <a:close/>
              </a:path>
              <a:path w="699769" h="247014">
                <a:moveTo>
                  <a:pt x="527703" y="237502"/>
                </a:moveTo>
                <a:lnTo>
                  <a:pt x="523875" y="237502"/>
                </a:lnTo>
                <a:lnTo>
                  <a:pt x="523875" y="228604"/>
                </a:lnTo>
                <a:lnTo>
                  <a:pt x="681977" y="123202"/>
                </a:lnTo>
                <a:lnTo>
                  <a:pt x="687920" y="127165"/>
                </a:lnTo>
                <a:lnTo>
                  <a:pt x="693204" y="127165"/>
                </a:lnTo>
                <a:lnTo>
                  <a:pt x="527703" y="237502"/>
                </a:lnTo>
                <a:close/>
              </a:path>
              <a:path w="699769" h="247014">
                <a:moveTo>
                  <a:pt x="9525" y="180352"/>
                </a:moveTo>
                <a:lnTo>
                  <a:pt x="4762" y="175590"/>
                </a:lnTo>
                <a:lnTo>
                  <a:pt x="9525" y="175590"/>
                </a:lnTo>
                <a:lnTo>
                  <a:pt x="9525" y="180352"/>
                </a:lnTo>
                <a:close/>
              </a:path>
              <a:path w="699769" h="247014">
                <a:moveTo>
                  <a:pt x="523875" y="185115"/>
                </a:moveTo>
                <a:lnTo>
                  <a:pt x="519112" y="185115"/>
                </a:lnTo>
                <a:lnTo>
                  <a:pt x="514350" y="180352"/>
                </a:lnTo>
                <a:lnTo>
                  <a:pt x="9525" y="180352"/>
                </a:lnTo>
                <a:lnTo>
                  <a:pt x="9525" y="175590"/>
                </a:lnTo>
                <a:lnTo>
                  <a:pt x="523875" y="175590"/>
                </a:lnTo>
                <a:lnTo>
                  <a:pt x="523875" y="185115"/>
                </a:lnTo>
                <a:close/>
              </a:path>
              <a:path w="699769" h="247014">
                <a:moveTo>
                  <a:pt x="514350" y="246405"/>
                </a:moveTo>
                <a:lnTo>
                  <a:pt x="514350" y="180352"/>
                </a:lnTo>
                <a:lnTo>
                  <a:pt x="519112" y="185115"/>
                </a:lnTo>
                <a:lnTo>
                  <a:pt x="523875" y="185115"/>
                </a:lnTo>
                <a:lnTo>
                  <a:pt x="523875" y="228604"/>
                </a:lnTo>
                <a:lnTo>
                  <a:pt x="516470" y="233540"/>
                </a:lnTo>
                <a:lnTo>
                  <a:pt x="523875" y="237502"/>
                </a:lnTo>
                <a:lnTo>
                  <a:pt x="527703" y="237502"/>
                </a:lnTo>
                <a:lnTo>
                  <a:pt x="514350" y="246405"/>
                </a:lnTo>
                <a:close/>
              </a:path>
              <a:path w="699769" h="247014">
                <a:moveTo>
                  <a:pt x="523875" y="237502"/>
                </a:moveTo>
                <a:lnTo>
                  <a:pt x="516470" y="233540"/>
                </a:lnTo>
                <a:lnTo>
                  <a:pt x="523875" y="228604"/>
                </a:lnTo>
                <a:lnTo>
                  <a:pt x="523875" y="237502"/>
                </a:lnTo>
                <a:close/>
              </a:path>
            </a:pathLst>
          </a:custGeom>
          <a:solidFill>
            <a:srgbClr val="000000"/>
          </a:solidFill>
        </p:spPr>
        <p:txBody>
          <a:bodyPr wrap="square" lIns="0" tIns="0" rIns="0" bIns="0" rtlCol="0"/>
          <a:lstStyle/>
          <a:p>
            <a:endParaRPr/>
          </a:p>
        </p:txBody>
      </p:sp>
      <p:sp>
        <p:nvSpPr>
          <p:cNvPr id="18" name="object 18"/>
          <p:cNvSpPr/>
          <p:nvPr/>
        </p:nvSpPr>
        <p:spPr>
          <a:xfrm>
            <a:off x="5398008" y="2657855"/>
            <a:ext cx="1752600" cy="228600"/>
          </a:xfrm>
          <a:custGeom>
            <a:avLst/>
            <a:gdLst/>
            <a:ahLst/>
            <a:cxnLst/>
            <a:rect l="l" t="t" r="r" b="b"/>
            <a:pathLst>
              <a:path w="1752600" h="228600">
                <a:moveTo>
                  <a:pt x="1313688" y="228600"/>
                </a:moveTo>
                <a:lnTo>
                  <a:pt x="1313688" y="170688"/>
                </a:lnTo>
                <a:lnTo>
                  <a:pt x="0" y="170688"/>
                </a:lnTo>
                <a:lnTo>
                  <a:pt x="0" y="56388"/>
                </a:lnTo>
                <a:lnTo>
                  <a:pt x="1313688" y="56388"/>
                </a:lnTo>
                <a:lnTo>
                  <a:pt x="1313688" y="0"/>
                </a:lnTo>
                <a:lnTo>
                  <a:pt x="1752599" y="114300"/>
                </a:lnTo>
                <a:lnTo>
                  <a:pt x="1313688" y="228600"/>
                </a:lnTo>
                <a:close/>
              </a:path>
            </a:pathLst>
          </a:custGeom>
          <a:solidFill>
            <a:srgbClr val="AEBE39"/>
          </a:solidFill>
        </p:spPr>
        <p:txBody>
          <a:bodyPr wrap="square" lIns="0" tIns="0" rIns="0" bIns="0" rtlCol="0"/>
          <a:lstStyle/>
          <a:p>
            <a:endParaRPr/>
          </a:p>
        </p:txBody>
      </p:sp>
      <p:sp>
        <p:nvSpPr>
          <p:cNvPr id="19" name="object 19"/>
          <p:cNvSpPr/>
          <p:nvPr/>
        </p:nvSpPr>
        <p:spPr>
          <a:xfrm>
            <a:off x="5392737" y="2651315"/>
            <a:ext cx="1776730" cy="241300"/>
          </a:xfrm>
          <a:custGeom>
            <a:avLst/>
            <a:gdLst/>
            <a:ahLst/>
            <a:cxnLst/>
            <a:rect l="l" t="t" r="r" b="b"/>
            <a:pathLst>
              <a:path w="1776729" h="241300">
                <a:moveTo>
                  <a:pt x="1314450" y="63309"/>
                </a:moveTo>
                <a:lnTo>
                  <a:pt x="1314450" y="0"/>
                </a:lnTo>
                <a:lnTo>
                  <a:pt x="1338062" y="6159"/>
                </a:lnTo>
                <a:lnTo>
                  <a:pt x="1323975" y="6159"/>
                </a:lnTo>
                <a:lnTo>
                  <a:pt x="1318005" y="10769"/>
                </a:lnTo>
                <a:lnTo>
                  <a:pt x="1323975" y="12326"/>
                </a:lnTo>
                <a:lnTo>
                  <a:pt x="1323975" y="58547"/>
                </a:lnTo>
                <a:lnTo>
                  <a:pt x="1319212" y="58547"/>
                </a:lnTo>
                <a:lnTo>
                  <a:pt x="1314450" y="63309"/>
                </a:lnTo>
                <a:close/>
              </a:path>
              <a:path w="1776729" h="241300">
                <a:moveTo>
                  <a:pt x="1323975" y="12326"/>
                </a:moveTo>
                <a:lnTo>
                  <a:pt x="1318005" y="10769"/>
                </a:lnTo>
                <a:lnTo>
                  <a:pt x="1323975" y="6159"/>
                </a:lnTo>
                <a:lnTo>
                  <a:pt x="1323975" y="12326"/>
                </a:lnTo>
                <a:close/>
              </a:path>
              <a:path w="1776729" h="241300">
                <a:moveTo>
                  <a:pt x="1738483" y="120459"/>
                </a:moveTo>
                <a:lnTo>
                  <a:pt x="1323975" y="12326"/>
                </a:lnTo>
                <a:lnTo>
                  <a:pt x="1323975" y="6159"/>
                </a:lnTo>
                <a:lnTo>
                  <a:pt x="1338062" y="6159"/>
                </a:lnTo>
                <a:lnTo>
                  <a:pt x="1758561" y="115849"/>
                </a:lnTo>
                <a:lnTo>
                  <a:pt x="1756155" y="115849"/>
                </a:lnTo>
                <a:lnTo>
                  <a:pt x="1738483" y="120459"/>
                </a:lnTo>
                <a:close/>
              </a:path>
              <a:path w="1776729" h="241300">
                <a:moveTo>
                  <a:pt x="1314450" y="182372"/>
                </a:moveTo>
                <a:lnTo>
                  <a:pt x="0" y="182372"/>
                </a:lnTo>
                <a:lnTo>
                  <a:pt x="0" y="58547"/>
                </a:lnTo>
                <a:lnTo>
                  <a:pt x="1314450" y="58547"/>
                </a:lnTo>
                <a:lnTo>
                  <a:pt x="1314450" y="63309"/>
                </a:lnTo>
                <a:lnTo>
                  <a:pt x="9525" y="63309"/>
                </a:lnTo>
                <a:lnTo>
                  <a:pt x="4762" y="68072"/>
                </a:lnTo>
                <a:lnTo>
                  <a:pt x="9525" y="68072"/>
                </a:lnTo>
                <a:lnTo>
                  <a:pt x="9525" y="172847"/>
                </a:lnTo>
                <a:lnTo>
                  <a:pt x="4762" y="172847"/>
                </a:lnTo>
                <a:lnTo>
                  <a:pt x="9525" y="177609"/>
                </a:lnTo>
                <a:lnTo>
                  <a:pt x="1314450" y="177609"/>
                </a:lnTo>
                <a:lnTo>
                  <a:pt x="1314450" y="182372"/>
                </a:lnTo>
                <a:close/>
              </a:path>
              <a:path w="1776729" h="241300">
                <a:moveTo>
                  <a:pt x="1323975" y="68072"/>
                </a:moveTo>
                <a:lnTo>
                  <a:pt x="9525" y="68072"/>
                </a:lnTo>
                <a:lnTo>
                  <a:pt x="9525" y="63309"/>
                </a:lnTo>
                <a:lnTo>
                  <a:pt x="1314450" y="63309"/>
                </a:lnTo>
                <a:lnTo>
                  <a:pt x="1319212" y="58547"/>
                </a:lnTo>
                <a:lnTo>
                  <a:pt x="1323975" y="58547"/>
                </a:lnTo>
                <a:lnTo>
                  <a:pt x="1323975" y="68072"/>
                </a:lnTo>
                <a:close/>
              </a:path>
              <a:path w="1776729" h="241300">
                <a:moveTo>
                  <a:pt x="9525" y="68072"/>
                </a:moveTo>
                <a:lnTo>
                  <a:pt x="4762" y="68072"/>
                </a:lnTo>
                <a:lnTo>
                  <a:pt x="9525" y="63309"/>
                </a:lnTo>
                <a:lnTo>
                  <a:pt x="9525" y="68072"/>
                </a:lnTo>
                <a:close/>
              </a:path>
              <a:path w="1776729" h="241300">
                <a:moveTo>
                  <a:pt x="1756155" y="125069"/>
                </a:moveTo>
                <a:lnTo>
                  <a:pt x="1738483" y="120459"/>
                </a:lnTo>
                <a:lnTo>
                  <a:pt x="1756155" y="115849"/>
                </a:lnTo>
                <a:lnTo>
                  <a:pt x="1756155" y="125069"/>
                </a:lnTo>
                <a:close/>
              </a:path>
              <a:path w="1776729" h="241300">
                <a:moveTo>
                  <a:pt x="1758561" y="125069"/>
                </a:moveTo>
                <a:lnTo>
                  <a:pt x="1756155" y="125069"/>
                </a:lnTo>
                <a:lnTo>
                  <a:pt x="1756155" y="115849"/>
                </a:lnTo>
                <a:lnTo>
                  <a:pt x="1758561" y="115849"/>
                </a:lnTo>
                <a:lnTo>
                  <a:pt x="1776234" y="120459"/>
                </a:lnTo>
                <a:lnTo>
                  <a:pt x="1758561" y="125069"/>
                </a:lnTo>
                <a:close/>
              </a:path>
              <a:path w="1776729" h="241300">
                <a:moveTo>
                  <a:pt x="1338062" y="234759"/>
                </a:moveTo>
                <a:lnTo>
                  <a:pt x="1323975" y="234759"/>
                </a:lnTo>
                <a:lnTo>
                  <a:pt x="1323975" y="228592"/>
                </a:lnTo>
                <a:lnTo>
                  <a:pt x="1738483" y="120459"/>
                </a:lnTo>
                <a:lnTo>
                  <a:pt x="1756155" y="125069"/>
                </a:lnTo>
                <a:lnTo>
                  <a:pt x="1758561" y="125069"/>
                </a:lnTo>
                <a:lnTo>
                  <a:pt x="1338062" y="234759"/>
                </a:lnTo>
                <a:close/>
              </a:path>
              <a:path w="1776729" h="241300">
                <a:moveTo>
                  <a:pt x="9525" y="177609"/>
                </a:moveTo>
                <a:lnTo>
                  <a:pt x="4762" y="172847"/>
                </a:lnTo>
                <a:lnTo>
                  <a:pt x="9525" y="172847"/>
                </a:lnTo>
                <a:lnTo>
                  <a:pt x="9525" y="177609"/>
                </a:lnTo>
                <a:close/>
              </a:path>
              <a:path w="1776729" h="241300">
                <a:moveTo>
                  <a:pt x="1323975" y="182372"/>
                </a:moveTo>
                <a:lnTo>
                  <a:pt x="1319212" y="182372"/>
                </a:lnTo>
                <a:lnTo>
                  <a:pt x="1314450" y="177609"/>
                </a:lnTo>
                <a:lnTo>
                  <a:pt x="9525" y="177609"/>
                </a:lnTo>
                <a:lnTo>
                  <a:pt x="9525" y="172847"/>
                </a:lnTo>
                <a:lnTo>
                  <a:pt x="1323975" y="172847"/>
                </a:lnTo>
                <a:lnTo>
                  <a:pt x="1323975" y="182372"/>
                </a:lnTo>
                <a:close/>
              </a:path>
              <a:path w="1776729" h="241300">
                <a:moveTo>
                  <a:pt x="1314450" y="240919"/>
                </a:moveTo>
                <a:lnTo>
                  <a:pt x="1314450" y="177609"/>
                </a:lnTo>
                <a:lnTo>
                  <a:pt x="1319212" y="182372"/>
                </a:lnTo>
                <a:lnTo>
                  <a:pt x="1323975" y="182372"/>
                </a:lnTo>
                <a:lnTo>
                  <a:pt x="1323975" y="228592"/>
                </a:lnTo>
                <a:lnTo>
                  <a:pt x="1318005" y="230149"/>
                </a:lnTo>
                <a:lnTo>
                  <a:pt x="1323975" y="234759"/>
                </a:lnTo>
                <a:lnTo>
                  <a:pt x="1338062" y="234759"/>
                </a:lnTo>
                <a:lnTo>
                  <a:pt x="1314450" y="240919"/>
                </a:lnTo>
                <a:close/>
              </a:path>
              <a:path w="1776729" h="241300">
                <a:moveTo>
                  <a:pt x="1323975" y="234759"/>
                </a:moveTo>
                <a:lnTo>
                  <a:pt x="1318005" y="230149"/>
                </a:lnTo>
                <a:lnTo>
                  <a:pt x="1323975" y="228592"/>
                </a:lnTo>
                <a:lnTo>
                  <a:pt x="1323975" y="234759"/>
                </a:lnTo>
                <a:close/>
              </a:path>
            </a:pathLst>
          </a:custGeom>
          <a:solidFill>
            <a:srgbClr val="000000"/>
          </a:solidFill>
        </p:spPr>
        <p:txBody>
          <a:bodyPr wrap="square" lIns="0" tIns="0" rIns="0" bIns="0" rtlCol="0"/>
          <a:lstStyle/>
          <a:p>
            <a:endParaRPr/>
          </a:p>
        </p:txBody>
      </p:sp>
      <p:sp>
        <p:nvSpPr>
          <p:cNvPr id="20" name="object 20"/>
          <p:cNvSpPr txBox="1"/>
          <p:nvPr/>
        </p:nvSpPr>
        <p:spPr>
          <a:xfrm>
            <a:off x="5552440" y="2233295"/>
            <a:ext cx="156019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ahoma" panose="020B0604030504040204"/>
                <a:cs typeface="Tahoma" panose="020B0604030504040204"/>
              </a:rPr>
              <a:t>K=Hash(key)</a:t>
            </a:r>
            <a:endParaRPr sz="1800">
              <a:latin typeface="Tahoma" panose="020B0604030504040204"/>
              <a:cs typeface="Tahoma" panose="020B0604030504040204"/>
            </a:endParaRPr>
          </a:p>
        </p:txBody>
      </p:sp>
      <p:sp>
        <p:nvSpPr>
          <p:cNvPr id="21" name="object 21"/>
          <p:cNvSpPr txBox="1"/>
          <p:nvPr/>
        </p:nvSpPr>
        <p:spPr>
          <a:xfrm>
            <a:off x="2308860" y="2220595"/>
            <a:ext cx="48387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宋体" panose="02010600030101010101" pitchFamily="2" charset="-122"/>
                <a:cs typeface="宋体" panose="02010600030101010101" pitchFamily="2" charset="-122"/>
              </a:rPr>
              <a:t>提</a:t>
            </a:r>
            <a:r>
              <a:rPr sz="1800" b="1" spc="-10" dirty="0">
                <a:latin typeface="宋体" panose="02010600030101010101" pitchFamily="2" charset="-122"/>
                <a:cs typeface="宋体" panose="02010600030101010101" pitchFamily="2" charset="-122"/>
              </a:rPr>
              <a:t>取</a:t>
            </a:r>
            <a:endParaRPr sz="1800">
              <a:latin typeface="宋体" panose="02010600030101010101" pitchFamily="2" charset="-122"/>
              <a:cs typeface="宋体" panose="02010600030101010101" pitchFamily="2" charset="-122"/>
            </a:endParaRPr>
          </a:p>
        </p:txBody>
      </p:sp>
      <p:sp>
        <p:nvSpPr>
          <p:cNvPr id="22" name="object 22"/>
          <p:cNvSpPr/>
          <p:nvPr/>
        </p:nvSpPr>
        <p:spPr>
          <a:xfrm>
            <a:off x="7245350" y="1204912"/>
            <a:ext cx="542925" cy="3362325"/>
          </a:xfrm>
          <a:custGeom>
            <a:avLst/>
            <a:gdLst/>
            <a:ahLst/>
            <a:cxnLst/>
            <a:rect l="l" t="t" r="r" b="b"/>
            <a:pathLst>
              <a:path w="542925" h="3362325">
                <a:moveTo>
                  <a:pt x="542925" y="3362325"/>
                </a:moveTo>
                <a:lnTo>
                  <a:pt x="0" y="3362325"/>
                </a:lnTo>
                <a:lnTo>
                  <a:pt x="0" y="0"/>
                </a:lnTo>
                <a:lnTo>
                  <a:pt x="542925" y="0"/>
                </a:lnTo>
                <a:lnTo>
                  <a:pt x="542925" y="4762"/>
                </a:lnTo>
                <a:lnTo>
                  <a:pt x="9525" y="4762"/>
                </a:lnTo>
                <a:lnTo>
                  <a:pt x="4762" y="9525"/>
                </a:lnTo>
                <a:lnTo>
                  <a:pt x="9525" y="9525"/>
                </a:lnTo>
                <a:lnTo>
                  <a:pt x="9525" y="3352800"/>
                </a:lnTo>
                <a:lnTo>
                  <a:pt x="4762" y="3352800"/>
                </a:lnTo>
                <a:lnTo>
                  <a:pt x="9525" y="3357562"/>
                </a:lnTo>
                <a:lnTo>
                  <a:pt x="542925" y="3357562"/>
                </a:lnTo>
                <a:lnTo>
                  <a:pt x="542925" y="3362325"/>
                </a:lnTo>
                <a:close/>
              </a:path>
              <a:path w="542925" h="3362325">
                <a:moveTo>
                  <a:pt x="9525" y="9525"/>
                </a:moveTo>
                <a:lnTo>
                  <a:pt x="4762" y="9525"/>
                </a:lnTo>
                <a:lnTo>
                  <a:pt x="9525" y="4762"/>
                </a:lnTo>
                <a:lnTo>
                  <a:pt x="9525" y="9525"/>
                </a:lnTo>
                <a:close/>
              </a:path>
              <a:path w="542925" h="3362325">
                <a:moveTo>
                  <a:pt x="533400" y="9525"/>
                </a:moveTo>
                <a:lnTo>
                  <a:pt x="9525" y="9525"/>
                </a:lnTo>
                <a:lnTo>
                  <a:pt x="9525" y="4762"/>
                </a:lnTo>
                <a:lnTo>
                  <a:pt x="533400" y="4762"/>
                </a:lnTo>
                <a:lnTo>
                  <a:pt x="533400" y="9525"/>
                </a:lnTo>
                <a:close/>
              </a:path>
              <a:path w="542925" h="3362325">
                <a:moveTo>
                  <a:pt x="533400" y="3357562"/>
                </a:moveTo>
                <a:lnTo>
                  <a:pt x="533400" y="4762"/>
                </a:lnTo>
                <a:lnTo>
                  <a:pt x="538162" y="9525"/>
                </a:lnTo>
                <a:lnTo>
                  <a:pt x="542925" y="9525"/>
                </a:lnTo>
                <a:lnTo>
                  <a:pt x="542925" y="3352800"/>
                </a:lnTo>
                <a:lnTo>
                  <a:pt x="538162" y="3352800"/>
                </a:lnTo>
                <a:lnTo>
                  <a:pt x="533400" y="3357562"/>
                </a:lnTo>
                <a:close/>
              </a:path>
              <a:path w="542925" h="3362325">
                <a:moveTo>
                  <a:pt x="542925" y="9525"/>
                </a:moveTo>
                <a:lnTo>
                  <a:pt x="538162" y="9525"/>
                </a:lnTo>
                <a:lnTo>
                  <a:pt x="533400" y="4762"/>
                </a:lnTo>
                <a:lnTo>
                  <a:pt x="542925" y="4762"/>
                </a:lnTo>
                <a:lnTo>
                  <a:pt x="542925" y="9525"/>
                </a:lnTo>
                <a:close/>
              </a:path>
              <a:path w="542925" h="3362325">
                <a:moveTo>
                  <a:pt x="9525" y="3357562"/>
                </a:moveTo>
                <a:lnTo>
                  <a:pt x="4762" y="3352800"/>
                </a:lnTo>
                <a:lnTo>
                  <a:pt x="9525" y="3352800"/>
                </a:lnTo>
                <a:lnTo>
                  <a:pt x="9525" y="3357562"/>
                </a:lnTo>
                <a:close/>
              </a:path>
              <a:path w="542925" h="3362325">
                <a:moveTo>
                  <a:pt x="533400" y="3357562"/>
                </a:moveTo>
                <a:lnTo>
                  <a:pt x="9525" y="3357562"/>
                </a:lnTo>
                <a:lnTo>
                  <a:pt x="9525" y="3352800"/>
                </a:lnTo>
                <a:lnTo>
                  <a:pt x="533400" y="3352800"/>
                </a:lnTo>
                <a:lnTo>
                  <a:pt x="533400" y="3357562"/>
                </a:lnTo>
                <a:close/>
              </a:path>
              <a:path w="542925" h="3362325">
                <a:moveTo>
                  <a:pt x="542925" y="3357562"/>
                </a:moveTo>
                <a:lnTo>
                  <a:pt x="533400" y="3357562"/>
                </a:lnTo>
                <a:lnTo>
                  <a:pt x="538162" y="3352800"/>
                </a:lnTo>
                <a:lnTo>
                  <a:pt x="542925" y="3352800"/>
                </a:lnTo>
                <a:lnTo>
                  <a:pt x="542925" y="3357562"/>
                </a:lnTo>
                <a:close/>
              </a:path>
            </a:pathLst>
          </a:custGeom>
          <a:solidFill>
            <a:srgbClr val="000000"/>
          </a:solidFill>
        </p:spPr>
        <p:txBody>
          <a:bodyPr wrap="square" lIns="0" tIns="0" rIns="0" bIns="0" rtlCol="0"/>
          <a:lstStyle/>
          <a:p>
            <a:endParaRPr/>
          </a:p>
        </p:txBody>
      </p:sp>
      <p:graphicFrame>
        <p:nvGraphicFramePr>
          <p:cNvPr id="23" name="object 23"/>
          <p:cNvGraphicFramePr>
            <a:graphicFrameLocks noGrp="1"/>
          </p:cNvGraphicFramePr>
          <p:nvPr/>
        </p:nvGraphicFramePr>
        <p:xfrm>
          <a:off x="7249668" y="1210055"/>
          <a:ext cx="533400" cy="3352799"/>
        </p:xfrm>
        <a:graphic>
          <a:graphicData uri="http://schemas.openxmlformats.org/drawingml/2006/table">
            <a:tbl>
              <a:tblPr firstRow="1" bandRow="1">
                <a:tableStyleId>{2D5ABB26-0587-4C30-8999-92F81FD0307C}</a:tableStyleId>
              </a:tblPr>
              <a:tblGrid>
                <a:gridCol w="533400">
                  <a:extLst>
                    <a:ext uri="{9D8B030D-6E8A-4147-A177-3AD203B41FA5}">
                      <a16:colId xmlns:a16="http://schemas.microsoft.com/office/drawing/2014/main" val="20000"/>
                    </a:ext>
                  </a:extLst>
                </a:gridCol>
              </a:tblGrid>
              <a:tr h="152019">
                <a:tc>
                  <a:txBody>
                    <a:bodyPr/>
                    <a:lstStyle/>
                    <a:p>
                      <a:pPr>
                        <a:lnSpc>
                          <a:spcPct val="100000"/>
                        </a:lnSpc>
                      </a:pPr>
                      <a:endParaRPr sz="800">
                        <a:latin typeface="Times New Roman" panose="02020603050405020304"/>
                        <a:cs typeface="Times New Roman" panose="02020603050405020304"/>
                      </a:endParaRPr>
                    </a:p>
                  </a:txBody>
                  <a:tcPr marL="0" marR="0" marT="0" marB="0">
                    <a:lnB w="9525">
                      <a:solidFill>
                        <a:srgbClr val="000000"/>
                      </a:solidFill>
                      <a:prstDash val="solid"/>
                    </a:lnB>
                    <a:solidFill>
                      <a:srgbClr val="CC9900"/>
                    </a:solidFill>
                  </a:tcPr>
                </a:tc>
                <a:extLst>
                  <a:ext uri="{0D108BD9-81ED-4DB2-BD59-A6C34878D82A}">
                    <a16:rowId xmlns:a16="http://schemas.microsoft.com/office/drawing/2014/main" val="10000"/>
                  </a:ext>
                </a:extLst>
              </a:tr>
              <a:tr h="152400">
                <a:tc>
                  <a:txBody>
                    <a:bodyPr/>
                    <a:lstStyle/>
                    <a:p>
                      <a:pPr>
                        <a:lnSpc>
                          <a:spcPct val="100000"/>
                        </a:lnSpc>
                      </a:pPr>
                      <a:endParaRPr sz="800">
                        <a:latin typeface="Times New Roman" panose="02020603050405020304"/>
                        <a:cs typeface="Times New Roman" panose="02020603050405020304"/>
                      </a:endParaRPr>
                    </a:p>
                  </a:txBody>
                  <a:tcPr marL="0" marR="0" marT="0" marB="0">
                    <a:lnT w="9525">
                      <a:solidFill>
                        <a:srgbClr val="000000"/>
                      </a:solidFill>
                      <a:prstDash val="solid"/>
                    </a:lnT>
                    <a:lnB w="9525">
                      <a:solidFill>
                        <a:srgbClr val="000000"/>
                      </a:solidFill>
                      <a:prstDash val="solid"/>
                    </a:lnB>
                    <a:solidFill>
                      <a:srgbClr val="CC9900"/>
                    </a:solidFill>
                  </a:tcPr>
                </a:tc>
                <a:extLst>
                  <a:ext uri="{0D108BD9-81ED-4DB2-BD59-A6C34878D82A}">
                    <a16:rowId xmlns:a16="http://schemas.microsoft.com/office/drawing/2014/main" val="10001"/>
                  </a:ext>
                </a:extLst>
              </a:tr>
              <a:tr h="152400">
                <a:tc>
                  <a:txBody>
                    <a:bodyPr/>
                    <a:lstStyle/>
                    <a:p>
                      <a:pPr>
                        <a:lnSpc>
                          <a:spcPct val="100000"/>
                        </a:lnSpc>
                      </a:pPr>
                      <a:endParaRPr sz="800">
                        <a:latin typeface="Times New Roman" panose="02020603050405020304"/>
                        <a:cs typeface="Times New Roman" panose="02020603050405020304"/>
                      </a:endParaRPr>
                    </a:p>
                  </a:txBody>
                  <a:tcPr marL="0" marR="0" marT="0" marB="0">
                    <a:lnT w="9525">
                      <a:solidFill>
                        <a:srgbClr val="000000"/>
                      </a:solidFill>
                      <a:prstDash val="solid"/>
                    </a:lnT>
                    <a:lnB w="9525">
                      <a:solidFill>
                        <a:srgbClr val="000000"/>
                      </a:solidFill>
                      <a:prstDash val="solid"/>
                    </a:lnB>
                    <a:solidFill>
                      <a:srgbClr val="CC9900"/>
                    </a:solidFill>
                  </a:tcPr>
                </a:tc>
                <a:extLst>
                  <a:ext uri="{0D108BD9-81ED-4DB2-BD59-A6C34878D82A}">
                    <a16:rowId xmlns:a16="http://schemas.microsoft.com/office/drawing/2014/main" val="10002"/>
                  </a:ext>
                </a:extLst>
              </a:tr>
              <a:tr h="152400">
                <a:tc>
                  <a:txBody>
                    <a:bodyPr/>
                    <a:lstStyle/>
                    <a:p>
                      <a:pPr>
                        <a:lnSpc>
                          <a:spcPct val="100000"/>
                        </a:lnSpc>
                      </a:pPr>
                      <a:endParaRPr sz="800">
                        <a:latin typeface="Times New Roman" panose="02020603050405020304"/>
                        <a:cs typeface="Times New Roman" panose="02020603050405020304"/>
                      </a:endParaRPr>
                    </a:p>
                  </a:txBody>
                  <a:tcPr marL="0" marR="0" marT="0" marB="0">
                    <a:lnT w="9525">
                      <a:solidFill>
                        <a:srgbClr val="000000"/>
                      </a:solidFill>
                      <a:prstDash val="solid"/>
                    </a:lnT>
                    <a:lnB w="9525">
                      <a:solidFill>
                        <a:srgbClr val="000000"/>
                      </a:solidFill>
                      <a:prstDash val="solid"/>
                    </a:lnB>
                    <a:solidFill>
                      <a:srgbClr val="CC9900"/>
                    </a:solidFill>
                  </a:tcPr>
                </a:tc>
                <a:extLst>
                  <a:ext uri="{0D108BD9-81ED-4DB2-BD59-A6C34878D82A}">
                    <a16:rowId xmlns:a16="http://schemas.microsoft.com/office/drawing/2014/main" val="10003"/>
                  </a:ext>
                </a:extLst>
              </a:tr>
              <a:tr h="152400">
                <a:tc>
                  <a:txBody>
                    <a:bodyPr/>
                    <a:lstStyle/>
                    <a:p>
                      <a:pPr>
                        <a:lnSpc>
                          <a:spcPct val="100000"/>
                        </a:lnSpc>
                      </a:pPr>
                      <a:endParaRPr sz="800">
                        <a:latin typeface="Times New Roman" panose="02020603050405020304"/>
                        <a:cs typeface="Times New Roman" panose="02020603050405020304"/>
                      </a:endParaRPr>
                    </a:p>
                  </a:txBody>
                  <a:tcPr marL="0" marR="0" marT="0" marB="0">
                    <a:lnT w="9525">
                      <a:solidFill>
                        <a:srgbClr val="000000"/>
                      </a:solidFill>
                      <a:prstDash val="solid"/>
                    </a:lnT>
                    <a:lnB w="9525">
                      <a:solidFill>
                        <a:srgbClr val="000000"/>
                      </a:solidFill>
                      <a:prstDash val="solid"/>
                    </a:lnB>
                    <a:solidFill>
                      <a:srgbClr val="CC9900"/>
                    </a:solidFill>
                  </a:tcPr>
                </a:tc>
                <a:extLst>
                  <a:ext uri="{0D108BD9-81ED-4DB2-BD59-A6C34878D82A}">
                    <a16:rowId xmlns:a16="http://schemas.microsoft.com/office/drawing/2014/main" val="10004"/>
                  </a:ext>
                </a:extLst>
              </a:tr>
              <a:tr h="152400">
                <a:tc>
                  <a:txBody>
                    <a:bodyPr/>
                    <a:lstStyle/>
                    <a:p>
                      <a:pPr>
                        <a:lnSpc>
                          <a:spcPct val="100000"/>
                        </a:lnSpc>
                      </a:pPr>
                      <a:endParaRPr sz="800">
                        <a:latin typeface="Times New Roman" panose="02020603050405020304"/>
                        <a:cs typeface="Times New Roman" panose="02020603050405020304"/>
                      </a:endParaRPr>
                    </a:p>
                  </a:txBody>
                  <a:tcPr marL="0" marR="0" marT="0" marB="0">
                    <a:lnT w="9525">
                      <a:solidFill>
                        <a:srgbClr val="000000"/>
                      </a:solidFill>
                      <a:prstDash val="solid"/>
                    </a:lnT>
                    <a:lnB w="9525">
                      <a:solidFill>
                        <a:srgbClr val="000000"/>
                      </a:solidFill>
                      <a:prstDash val="solid"/>
                    </a:lnB>
                    <a:solidFill>
                      <a:srgbClr val="CC9900"/>
                    </a:solidFill>
                  </a:tcPr>
                </a:tc>
                <a:extLst>
                  <a:ext uri="{0D108BD9-81ED-4DB2-BD59-A6C34878D82A}">
                    <a16:rowId xmlns:a16="http://schemas.microsoft.com/office/drawing/2014/main" val="10005"/>
                  </a:ext>
                </a:extLst>
              </a:tr>
              <a:tr h="152400">
                <a:tc>
                  <a:txBody>
                    <a:bodyPr/>
                    <a:lstStyle/>
                    <a:p>
                      <a:pPr>
                        <a:lnSpc>
                          <a:spcPct val="100000"/>
                        </a:lnSpc>
                      </a:pPr>
                      <a:endParaRPr sz="800">
                        <a:latin typeface="Times New Roman" panose="02020603050405020304"/>
                        <a:cs typeface="Times New Roman" panose="02020603050405020304"/>
                      </a:endParaRPr>
                    </a:p>
                  </a:txBody>
                  <a:tcPr marL="0" marR="0" marT="0" marB="0">
                    <a:lnT w="9525">
                      <a:solidFill>
                        <a:srgbClr val="000000"/>
                      </a:solidFill>
                      <a:prstDash val="solid"/>
                    </a:lnT>
                    <a:lnB w="9525">
                      <a:solidFill>
                        <a:srgbClr val="000000"/>
                      </a:solidFill>
                      <a:prstDash val="solid"/>
                    </a:lnB>
                    <a:solidFill>
                      <a:srgbClr val="CC9900"/>
                    </a:solidFill>
                  </a:tcPr>
                </a:tc>
                <a:extLst>
                  <a:ext uri="{0D108BD9-81ED-4DB2-BD59-A6C34878D82A}">
                    <a16:rowId xmlns:a16="http://schemas.microsoft.com/office/drawing/2014/main" val="10006"/>
                  </a:ext>
                </a:extLst>
              </a:tr>
              <a:tr h="152400">
                <a:tc>
                  <a:txBody>
                    <a:bodyPr/>
                    <a:lstStyle/>
                    <a:p>
                      <a:pPr>
                        <a:lnSpc>
                          <a:spcPct val="100000"/>
                        </a:lnSpc>
                      </a:pPr>
                      <a:endParaRPr sz="800">
                        <a:latin typeface="Times New Roman" panose="02020603050405020304"/>
                        <a:cs typeface="Times New Roman" panose="02020603050405020304"/>
                      </a:endParaRPr>
                    </a:p>
                  </a:txBody>
                  <a:tcPr marL="0" marR="0" marT="0" marB="0">
                    <a:lnT w="9525">
                      <a:solidFill>
                        <a:srgbClr val="000000"/>
                      </a:solidFill>
                      <a:prstDash val="solid"/>
                    </a:lnT>
                    <a:lnB w="9525">
                      <a:solidFill>
                        <a:srgbClr val="000000"/>
                      </a:solidFill>
                      <a:prstDash val="solid"/>
                    </a:lnB>
                    <a:solidFill>
                      <a:srgbClr val="CC9900"/>
                    </a:solidFill>
                  </a:tcPr>
                </a:tc>
                <a:extLst>
                  <a:ext uri="{0D108BD9-81ED-4DB2-BD59-A6C34878D82A}">
                    <a16:rowId xmlns:a16="http://schemas.microsoft.com/office/drawing/2014/main" val="10007"/>
                  </a:ext>
                </a:extLst>
              </a:tr>
              <a:tr h="152400">
                <a:tc>
                  <a:txBody>
                    <a:bodyPr/>
                    <a:lstStyle/>
                    <a:p>
                      <a:pPr>
                        <a:lnSpc>
                          <a:spcPct val="100000"/>
                        </a:lnSpc>
                      </a:pPr>
                      <a:endParaRPr sz="800">
                        <a:latin typeface="Times New Roman" panose="02020603050405020304"/>
                        <a:cs typeface="Times New Roman" panose="02020603050405020304"/>
                      </a:endParaRPr>
                    </a:p>
                  </a:txBody>
                  <a:tcPr marL="0" marR="0" marT="0" marB="0">
                    <a:lnT w="9525">
                      <a:solidFill>
                        <a:srgbClr val="000000"/>
                      </a:solidFill>
                      <a:prstDash val="solid"/>
                    </a:lnT>
                    <a:lnB w="9525">
                      <a:solidFill>
                        <a:srgbClr val="000000"/>
                      </a:solidFill>
                      <a:prstDash val="solid"/>
                    </a:lnB>
                    <a:solidFill>
                      <a:srgbClr val="CC9900"/>
                    </a:solidFill>
                  </a:tcPr>
                </a:tc>
                <a:extLst>
                  <a:ext uri="{0D108BD9-81ED-4DB2-BD59-A6C34878D82A}">
                    <a16:rowId xmlns:a16="http://schemas.microsoft.com/office/drawing/2014/main" val="10008"/>
                  </a:ext>
                </a:extLst>
              </a:tr>
              <a:tr h="152400">
                <a:tc>
                  <a:txBody>
                    <a:bodyPr/>
                    <a:lstStyle/>
                    <a:p>
                      <a:pPr>
                        <a:lnSpc>
                          <a:spcPct val="100000"/>
                        </a:lnSpc>
                      </a:pPr>
                      <a:endParaRPr sz="800">
                        <a:latin typeface="Times New Roman" panose="02020603050405020304"/>
                        <a:cs typeface="Times New Roman" panose="02020603050405020304"/>
                      </a:endParaRPr>
                    </a:p>
                  </a:txBody>
                  <a:tcPr marL="0" marR="0" marT="0" marB="0">
                    <a:lnT w="9525">
                      <a:solidFill>
                        <a:srgbClr val="000000"/>
                      </a:solidFill>
                      <a:prstDash val="solid"/>
                    </a:lnT>
                    <a:lnB w="9525">
                      <a:solidFill>
                        <a:srgbClr val="000000"/>
                      </a:solidFill>
                      <a:prstDash val="solid"/>
                    </a:lnB>
                    <a:solidFill>
                      <a:srgbClr val="CC9900"/>
                    </a:solidFill>
                  </a:tcPr>
                </a:tc>
                <a:extLst>
                  <a:ext uri="{0D108BD9-81ED-4DB2-BD59-A6C34878D82A}">
                    <a16:rowId xmlns:a16="http://schemas.microsoft.com/office/drawing/2014/main" val="10009"/>
                  </a:ext>
                </a:extLst>
              </a:tr>
              <a:tr h="152400">
                <a:tc>
                  <a:txBody>
                    <a:bodyPr/>
                    <a:lstStyle/>
                    <a:p>
                      <a:pPr>
                        <a:lnSpc>
                          <a:spcPct val="100000"/>
                        </a:lnSpc>
                      </a:pPr>
                      <a:endParaRPr sz="800">
                        <a:latin typeface="Times New Roman" panose="02020603050405020304"/>
                        <a:cs typeface="Times New Roman" panose="02020603050405020304"/>
                      </a:endParaRPr>
                    </a:p>
                  </a:txBody>
                  <a:tcPr marL="0" marR="0" marT="0" marB="0">
                    <a:lnT w="9525">
                      <a:solidFill>
                        <a:srgbClr val="000000"/>
                      </a:solidFill>
                      <a:prstDash val="solid"/>
                    </a:lnT>
                    <a:lnB w="9525">
                      <a:solidFill>
                        <a:srgbClr val="000000"/>
                      </a:solidFill>
                      <a:prstDash val="solid"/>
                    </a:lnB>
                    <a:solidFill>
                      <a:srgbClr val="CC9900"/>
                    </a:solidFill>
                  </a:tcPr>
                </a:tc>
                <a:extLst>
                  <a:ext uri="{0D108BD9-81ED-4DB2-BD59-A6C34878D82A}">
                    <a16:rowId xmlns:a16="http://schemas.microsoft.com/office/drawing/2014/main" val="10010"/>
                  </a:ext>
                </a:extLst>
              </a:tr>
              <a:tr h="152400">
                <a:tc>
                  <a:txBody>
                    <a:bodyPr/>
                    <a:lstStyle/>
                    <a:p>
                      <a:pPr>
                        <a:lnSpc>
                          <a:spcPct val="100000"/>
                        </a:lnSpc>
                      </a:pPr>
                      <a:endParaRPr sz="800">
                        <a:latin typeface="Times New Roman" panose="02020603050405020304"/>
                        <a:cs typeface="Times New Roman" panose="02020603050405020304"/>
                      </a:endParaRPr>
                    </a:p>
                  </a:txBody>
                  <a:tcPr marL="0" marR="0" marT="0" marB="0">
                    <a:lnT w="9525">
                      <a:solidFill>
                        <a:srgbClr val="000000"/>
                      </a:solidFill>
                      <a:prstDash val="solid"/>
                    </a:lnT>
                    <a:lnB w="9525">
                      <a:solidFill>
                        <a:srgbClr val="000000"/>
                      </a:solidFill>
                      <a:prstDash val="solid"/>
                    </a:lnB>
                    <a:solidFill>
                      <a:srgbClr val="CC9900"/>
                    </a:solidFill>
                  </a:tcPr>
                </a:tc>
                <a:extLst>
                  <a:ext uri="{0D108BD9-81ED-4DB2-BD59-A6C34878D82A}">
                    <a16:rowId xmlns:a16="http://schemas.microsoft.com/office/drawing/2014/main" val="10011"/>
                  </a:ext>
                </a:extLst>
              </a:tr>
              <a:tr h="152400">
                <a:tc>
                  <a:txBody>
                    <a:bodyPr/>
                    <a:lstStyle/>
                    <a:p>
                      <a:pPr>
                        <a:lnSpc>
                          <a:spcPct val="100000"/>
                        </a:lnSpc>
                      </a:pPr>
                      <a:endParaRPr sz="800">
                        <a:latin typeface="Times New Roman" panose="02020603050405020304"/>
                        <a:cs typeface="Times New Roman" panose="02020603050405020304"/>
                      </a:endParaRPr>
                    </a:p>
                  </a:txBody>
                  <a:tcPr marL="0" marR="0" marT="0" marB="0">
                    <a:lnT w="9525">
                      <a:solidFill>
                        <a:srgbClr val="000000"/>
                      </a:solidFill>
                      <a:prstDash val="solid"/>
                    </a:lnT>
                    <a:lnB w="9525">
                      <a:solidFill>
                        <a:srgbClr val="000000"/>
                      </a:solidFill>
                      <a:prstDash val="solid"/>
                    </a:lnB>
                    <a:solidFill>
                      <a:srgbClr val="CC9900"/>
                    </a:solidFill>
                  </a:tcPr>
                </a:tc>
                <a:extLst>
                  <a:ext uri="{0D108BD9-81ED-4DB2-BD59-A6C34878D82A}">
                    <a16:rowId xmlns:a16="http://schemas.microsoft.com/office/drawing/2014/main" val="10012"/>
                  </a:ext>
                </a:extLst>
              </a:tr>
              <a:tr h="152400">
                <a:tc>
                  <a:txBody>
                    <a:bodyPr/>
                    <a:lstStyle/>
                    <a:p>
                      <a:pPr>
                        <a:lnSpc>
                          <a:spcPct val="100000"/>
                        </a:lnSpc>
                      </a:pPr>
                      <a:endParaRPr sz="800">
                        <a:latin typeface="Times New Roman" panose="02020603050405020304"/>
                        <a:cs typeface="Times New Roman" panose="02020603050405020304"/>
                      </a:endParaRPr>
                    </a:p>
                  </a:txBody>
                  <a:tcPr marL="0" marR="0" marT="0" marB="0">
                    <a:lnT w="9525">
                      <a:solidFill>
                        <a:srgbClr val="000000"/>
                      </a:solidFill>
                      <a:prstDash val="solid"/>
                    </a:lnT>
                    <a:lnB w="9525">
                      <a:solidFill>
                        <a:srgbClr val="000000"/>
                      </a:solidFill>
                      <a:prstDash val="solid"/>
                    </a:lnB>
                    <a:solidFill>
                      <a:srgbClr val="CC9900"/>
                    </a:solidFill>
                  </a:tcPr>
                </a:tc>
                <a:extLst>
                  <a:ext uri="{0D108BD9-81ED-4DB2-BD59-A6C34878D82A}">
                    <a16:rowId xmlns:a16="http://schemas.microsoft.com/office/drawing/2014/main" val="10013"/>
                  </a:ext>
                </a:extLst>
              </a:tr>
              <a:tr h="152400">
                <a:tc>
                  <a:txBody>
                    <a:bodyPr/>
                    <a:lstStyle/>
                    <a:p>
                      <a:pPr>
                        <a:lnSpc>
                          <a:spcPct val="100000"/>
                        </a:lnSpc>
                      </a:pPr>
                      <a:endParaRPr sz="800">
                        <a:latin typeface="Times New Roman" panose="02020603050405020304"/>
                        <a:cs typeface="Times New Roman" panose="02020603050405020304"/>
                      </a:endParaRPr>
                    </a:p>
                  </a:txBody>
                  <a:tcPr marL="0" marR="0" marT="0" marB="0">
                    <a:lnT w="9525">
                      <a:solidFill>
                        <a:srgbClr val="000000"/>
                      </a:solidFill>
                      <a:prstDash val="solid"/>
                    </a:lnT>
                    <a:lnB w="9525">
                      <a:solidFill>
                        <a:srgbClr val="000000"/>
                      </a:solidFill>
                      <a:prstDash val="solid"/>
                    </a:lnB>
                    <a:solidFill>
                      <a:srgbClr val="CC9900"/>
                    </a:solidFill>
                  </a:tcPr>
                </a:tc>
                <a:extLst>
                  <a:ext uri="{0D108BD9-81ED-4DB2-BD59-A6C34878D82A}">
                    <a16:rowId xmlns:a16="http://schemas.microsoft.com/office/drawing/2014/main" val="10014"/>
                  </a:ext>
                </a:extLst>
              </a:tr>
              <a:tr h="152400">
                <a:tc>
                  <a:txBody>
                    <a:bodyPr/>
                    <a:lstStyle/>
                    <a:p>
                      <a:pPr>
                        <a:lnSpc>
                          <a:spcPct val="100000"/>
                        </a:lnSpc>
                      </a:pPr>
                      <a:endParaRPr sz="800">
                        <a:latin typeface="Times New Roman" panose="02020603050405020304"/>
                        <a:cs typeface="Times New Roman" panose="02020603050405020304"/>
                      </a:endParaRPr>
                    </a:p>
                  </a:txBody>
                  <a:tcPr marL="0" marR="0" marT="0" marB="0">
                    <a:lnT w="9525">
                      <a:solidFill>
                        <a:srgbClr val="000000"/>
                      </a:solidFill>
                      <a:prstDash val="solid"/>
                    </a:lnT>
                    <a:lnB w="9525">
                      <a:solidFill>
                        <a:srgbClr val="000000"/>
                      </a:solidFill>
                      <a:prstDash val="solid"/>
                    </a:lnB>
                    <a:solidFill>
                      <a:srgbClr val="CC9900"/>
                    </a:solidFill>
                  </a:tcPr>
                </a:tc>
                <a:extLst>
                  <a:ext uri="{0D108BD9-81ED-4DB2-BD59-A6C34878D82A}">
                    <a16:rowId xmlns:a16="http://schemas.microsoft.com/office/drawing/2014/main" val="10015"/>
                  </a:ext>
                </a:extLst>
              </a:tr>
              <a:tr h="152400">
                <a:tc>
                  <a:txBody>
                    <a:bodyPr/>
                    <a:lstStyle/>
                    <a:p>
                      <a:pPr>
                        <a:lnSpc>
                          <a:spcPct val="100000"/>
                        </a:lnSpc>
                      </a:pPr>
                      <a:endParaRPr sz="800">
                        <a:latin typeface="Times New Roman" panose="02020603050405020304"/>
                        <a:cs typeface="Times New Roman" panose="02020603050405020304"/>
                      </a:endParaRPr>
                    </a:p>
                  </a:txBody>
                  <a:tcPr marL="0" marR="0" marT="0" marB="0">
                    <a:lnT w="9525">
                      <a:solidFill>
                        <a:srgbClr val="000000"/>
                      </a:solidFill>
                      <a:prstDash val="solid"/>
                    </a:lnT>
                    <a:lnB w="9525">
                      <a:solidFill>
                        <a:srgbClr val="000000"/>
                      </a:solidFill>
                      <a:prstDash val="solid"/>
                    </a:lnB>
                    <a:solidFill>
                      <a:srgbClr val="CC9900"/>
                    </a:solidFill>
                  </a:tcPr>
                </a:tc>
                <a:extLst>
                  <a:ext uri="{0D108BD9-81ED-4DB2-BD59-A6C34878D82A}">
                    <a16:rowId xmlns:a16="http://schemas.microsoft.com/office/drawing/2014/main" val="10016"/>
                  </a:ext>
                </a:extLst>
              </a:tr>
              <a:tr h="152400">
                <a:tc>
                  <a:txBody>
                    <a:bodyPr/>
                    <a:lstStyle/>
                    <a:p>
                      <a:pPr>
                        <a:lnSpc>
                          <a:spcPct val="100000"/>
                        </a:lnSpc>
                      </a:pPr>
                      <a:endParaRPr sz="800">
                        <a:latin typeface="Times New Roman" panose="02020603050405020304"/>
                        <a:cs typeface="Times New Roman" panose="02020603050405020304"/>
                      </a:endParaRPr>
                    </a:p>
                  </a:txBody>
                  <a:tcPr marL="0" marR="0" marT="0" marB="0">
                    <a:lnT w="9525">
                      <a:solidFill>
                        <a:srgbClr val="000000"/>
                      </a:solidFill>
                      <a:prstDash val="solid"/>
                    </a:lnT>
                    <a:lnB w="9525">
                      <a:solidFill>
                        <a:srgbClr val="000000"/>
                      </a:solidFill>
                      <a:prstDash val="solid"/>
                    </a:lnB>
                    <a:solidFill>
                      <a:srgbClr val="CC9900"/>
                    </a:solidFill>
                  </a:tcPr>
                </a:tc>
                <a:extLst>
                  <a:ext uri="{0D108BD9-81ED-4DB2-BD59-A6C34878D82A}">
                    <a16:rowId xmlns:a16="http://schemas.microsoft.com/office/drawing/2014/main" val="10017"/>
                  </a:ext>
                </a:extLst>
              </a:tr>
              <a:tr h="152400">
                <a:tc>
                  <a:txBody>
                    <a:bodyPr/>
                    <a:lstStyle/>
                    <a:p>
                      <a:pPr>
                        <a:lnSpc>
                          <a:spcPct val="100000"/>
                        </a:lnSpc>
                      </a:pPr>
                      <a:endParaRPr sz="800">
                        <a:latin typeface="Times New Roman" panose="02020603050405020304"/>
                        <a:cs typeface="Times New Roman" panose="02020603050405020304"/>
                      </a:endParaRPr>
                    </a:p>
                  </a:txBody>
                  <a:tcPr marL="0" marR="0" marT="0" marB="0">
                    <a:lnT w="9525">
                      <a:solidFill>
                        <a:srgbClr val="000000"/>
                      </a:solidFill>
                      <a:prstDash val="solid"/>
                    </a:lnT>
                    <a:lnB w="9525">
                      <a:solidFill>
                        <a:srgbClr val="000000"/>
                      </a:solidFill>
                      <a:prstDash val="solid"/>
                    </a:lnB>
                    <a:solidFill>
                      <a:srgbClr val="CC9900"/>
                    </a:solidFill>
                  </a:tcPr>
                </a:tc>
                <a:extLst>
                  <a:ext uri="{0D108BD9-81ED-4DB2-BD59-A6C34878D82A}">
                    <a16:rowId xmlns:a16="http://schemas.microsoft.com/office/drawing/2014/main" val="10018"/>
                  </a:ext>
                </a:extLst>
              </a:tr>
              <a:tr h="152400">
                <a:tc>
                  <a:txBody>
                    <a:bodyPr/>
                    <a:lstStyle/>
                    <a:p>
                      <a:pPr>
                        <a:lnSpc>
                          <a:spcPct val="100000"/>
                        </a:lnSpc>
                      </a:pPr>
                      <a:endParaRPr sz="800">
                        <a:latin typeface="Times New Roman" panose="02020603050405020304"/>
                        <a:cs typeface="Times New Roman" panose="02020603050405020304"/>
                      </a:endParaRPr>
                    </a:p>
                  </a:txBody>
                  <a:tcPr marL="0" marR="0" marT="0" marB="0">
                    <a:lnT w="9525">
                      <a:solidFill>
                        <a:srgbClr val="000000"/>
                      </a:solidFill>
                      <a:prstDash val="solid"/>
                    </a:lnT>
                    <a:lnB w="9525">
                      <a:solidFill>
                        <a:srgbClr val="000000"/>
                      </a:solidFill>
                      <a:prstDash val="solid"/>
                    </a:lnB>
                    <a:solidFill>
                      <a:srgbClr val="CC9900"/>
                    </a:solidFill>
                  </a:tcPr>
                </a:tc>
                <a:extLst>
                  <a:ext uri="{0D108BD9-81ED-4DB2-BD59-A6C34878D82A}">
                    <a16:rowId xmlns:a16="http://schemas.microsoft.com/office/drawing/2014/main" val="10019"/>
                  </a:ext>
                </a:extLst>
              </a:tr>
              <a:tr h="152400">
                <a:tc>
                  <a:txBody>
                    <a:bodyPr/>
                    <a:lstStyle/>
                    <a:p>
                      <a:pPr>
                        <a:lnSpc>
                          <a:spcPct val="100000"/>
                        </a:lnSpc>
                      </a:pPr>
                      <a:endParaRPr sz="800">
                        <a:latin typeface="Times New Roman" panose="02020603050405020304"/>
                        <a:cs typeface="Times New Roman" panose="02020603050405020304"/>
                      </a:endParaRPr>
                    </a:p>
                  </a:txBody>
                  <a:tcPr marL="0" marR="0" marT="0" marB="0">
                    <a:lnT w="9525">
                      <a:solidFill>
                        <a:srgbClr val="000000"/>
                      </a:solidFill>
                      <a:prstDash val="solid"/>
                    </a:lnT>
                    <a:lnB w="9525">
                      <a:solidFill>
                        <a:srgbClr val="000000"/>
                      </a:solidFill>
                      <a:prstDash val="solid"/>
                    </a:lnB>
                    <a:solidFill>
                      <a:srgbClr val="CC9900"/>
                    </a:solidFill>
                  </a:tcPr>
                </a:tc>
                <a:extLst>
                  <a:ext uri="{0D108BD9-81ED-4DB2-BD59-A6C34878D82A}">
                    <a16:rowId xmlns:a16="http://schemas.microsoft.com/office/drawing/2014/main" val="10020"/>
                  </a:ext>
                </a:extLst>
              </a:tr>
              <a:tr h="152780">
                <a:tc>
                  <a:txBody>
                    <a:bodyPr/>
                    <a:lstStyle/>
                    <a:p>
                      <a:pPr>
                        <a:lnSpc>
                          <a:spcPct val="100000"/>
                        </a:lnSpc>
                      </a:pPr>
                      <a:endParaRPr sz="800">
                        <a:latin typeface="Times New Roman" panose="02020603050405020304"/>
                        <a:cs typeface="Times New Roman" panose="02020603050405020304"/>
                      </a:endParaRPr>
                    </a:p>
                  </a:txBody>
                  <a:tcPr marL="0" marR="0" marT="0" marB="0">
                    <a:lnT w="9525">
                      <a:solidFill>
                        <a:srgbClr val="000000"/>
                      </a:solidFill>
                      <a:prstDash val="solid"/>
                    </a:lnT>
                    <a:solidFill>
                      <a:srgbClr val="CC9900"/>
                    </a:solidFill>
                  </a:tcPr>
                </a:tc>
                <a:extLst>
                  <a:ext uri="{0D108BD9-81ED-4DB2-BD59-A6C34878D82A}">
                    <a16:rowId xmlns:a16="http://schemas.microsoft.com/office/drawing/2014/main" val="10021"/>
                  </a:ext>
                </a:extLst>
              </a:tr>
            </a:tbl>
          </a:graphicData>
        </a:graphic>
      </p:graphicFrame>
      <p:sp>
        <p:nvSpPr>
          <p:cNvPr id="24" name="object 24"/>
          <p:cNvSpPr txBox="1"/>
          <p:nvPr/>
        </p:nvSpPr>
        <p:spPr>
          <a:xfrm>
            <a:off x="7226807" y="829055"/>
            <a:ext cx="533400" cy="337185"/>
          </a:xfrm>
          <a:prstGeom prst="rect">
            <a:avLst/>
          </a:prstGeom>
          <a:solidFill>
            <a:srgbClr val="CC9900"/>
          </a:solidFill>
        </p:spPr>
        <p:txBody>
          <a:bodyPr vert="horz" wrap="square" lIns="0" tIns="33020" rIns="0" bIns="0" rtlCol="0">
            <a:spAutoFit/>
          </a:bodyPr>
          <a:lstStyle/>
          <a:p>
            <a:pPr marL="90805">
              <a:lnSpc>
                <a:spcPct val="100000"/>
              </a:lnSpc>
              <a:spcBef>
                <a:spcPts val="260"/>
              </a:spcBef>
            </a:pPr>
            <a:r>
              <a:rPr sz="1600" b="1" spc="-5" dirty="0">
                <a:latin typeface="Times New Roman" panose="02020603050405020304"/>
                <a:cs typeface="Times New Roman" panose="02020603050405020304"/>
              </a:rPr>
              <a:t>k</a:t>
            </a:r>
            <a:r>
              <a:rPr sz="1600" b="1" spc="-25" dirty="0">
                <a:latin typeface="Times New Roman" panose="02020603050405020304"/>
                <a:cs typeface="Times New Roman" panose="02020603050405020304"/>
              </a:rPr>
              <a:t> </a:t>
            </a:r>
            <a:r>
              <a:rPr sz="1600" b="1" spc="-5" dirty="0">
                <a:latin typeface="Times New Roman" panose="02020603050405020304"/>
                <a:cs typeface="Times New Roman" panose="02020603050405020304"/>
              </a:rPr>
              <a:t>v</a:t>
            </a:r>
            <a:endParaRPr sz="1600">
              <a:latin typeface="Times New Roman" panose="02020603050405020304"/>
              <a:cs typeface="Times New Roman" panose="02020603050405020304"/>
            </a:endParaRPr>
          </a:p>
        </p:txBody>
      </p:sp>
      <p:sp>
        <p:nvSpPr>
          <p:cNvPr id="25" name="object 25"/>
          <p:cNvSpPr/>
          <p:nvPr/>
        </p:nvSpPr>
        <p:spPr>
          <a:xfrm>
            <a:off x="467868" y="5081015"/>
            <a:ext cx="838200" cy="914400"/>
          </a:xfrm>
          <a:custGeom>
            <a:avLst/>
            <a:gdLst/>
            <a:ahLst/>
            <a:cxnLst/>
            <a:rect l="l" t="t" r="r" b="b"/>
            <a:pathLst>
              <a:path w="838200" h="914400">
                <a:moveTo>
                  <a:pt x="0" y="0"/>
                </a:moveTo>
                <a:lnTo>
                  <a:pt x="838200" y="0"/>
                </a:lnTo>
                <a:lnTo>
                  <a:pt x="838200" y="914400"/>
                </a:lnTo>
                <a:lnTo>
                  <a:pt x="0" y="914400"/>
                </a:lnTo>
                <a:lnTo>
                  <a:pt x="0" y="0"/>
                </a:lnTo>
                <a:close/>
              </a:path>
            </a:pathLst>
          </a:custGeom>
          <a:solidFill>
            <a:srgbClr val="CC9900"/>
          </a:solidFill>
        </p:spPr>
        <p:txBody>
          <a:bodyPr wrap="square" lIns="0" tIns="0" rIns="0" bIns="0" rtlCol="0"/>
          <a:lstStyle/>
          <a:p>
            <a:endParaRPr/>
          </a:p>
        </p:txBody>
      </p:sp>
      <p:sp>
        <p:nvSpPr>
          <p:cNvPr id="26" name="object 26"/>
          <p:cNvSpPr/>
          <p:nvPr/>
        </p:nvSpPr>
        <p:spPr>
          <a:xfrm>
            <a:off x="463550" y="5076825"/>
            <a:ext cx="847725" cy="923925"/>
          </a:xfrm>
          <a:custGeom>
            <a:avLst/>
            <a:gdLst/>
            <a:ahLst/>
            <a:cxnLst/>
            <a:rect l="l" t="t" r="r" b="b"/>
            <a:pathLst>
              <a:path w="847725" h="923925">
                <a:moveTo>
                  <a:pt x="847725" y="923925"/>
                </a:moveTo>
                <a:lnTo>
                  <a:pt x="0" y="923925"/>
                </a:lnTo>
                <a:lnTo>
                  <a:pt x="0" y="0"/>
                </a:lnTo>
                <a:lnTo>
                  <a:pt x="847725" y="0"/>
                </a:lnTo>
                <a:lnTo>
                  <a:pt x="847725" y="4762"/>
                </a:lnTo>
                <a:lnTo>
                  <a:pt x="9525" y="4762"/>
                </a:lnTo>
                <a:lnTo>
                  <a:pt x="4762" y="9525"/>
                </a:lnTo>
                <a:lnTo>
                  <a:pt x="9525" y="9525"/>
                </a:lnTo>
                <a:lnTo>
                  <a:pt x="9525" y="914400"/>
                </a:lnTo>
                <a:lnTo>
                  <a:pt x="4762" y="914400"/>
                </a:lnTo>
                <a:lnTo>
                  <a:pt x="9525" y="919162"/>
                </a:lnTo>
                <a:lnTo>
                  <a:pt x="847725" y="919162"/>
                </a:lnTo>
                <a:lnTo>
                  <a:pt x="847725" y="923925"/>
                </a:lnTo>
                <a:close/>
              </a:path>
              <a:path w="847725" h="923925">
                <a:moveTo>
                  <a:pt x="9525" y="9525"/>
                </a:moveTo>
                <a:lnTo>
                  <a:pt x="4762" y="9525"/>
                </a:lnTo>
                <a:lnTo>
                  <a:pt x="9525" y="4762"/>
                </a:lnTo>
                <a:lnTo>
                  <a:pt x="9525" y="9525"/>
                </a:lnTo>
                <a:close/>
              </a:path>
              <a:path w="847725" h="923925">
                <a:moveTo>
                  <a:pt x="838200" y="9525"/>
                </a:moveTo>
                <a:lnTo>
                  <a:pt x="9525" y="9525"/>
                </a:lnTo>
                <a:lnTo>
                  <a:pt x="9525" y="4762"/>
                </a:lnTo>
                <a:lnTo>
                  <a:pt x="838200" y="4762"/>
                </a:lnTo>
                <a:lnTo>
                  <a:pt x="838200" y="9525"/>
                </a:lnTo>
                <a:close/>
              </a:path>
              <a:path w="847725" h="923925">
                <a:moveTo>
                  <a:pt x="838200" y="919162"/>
                </a:moveTo>
                <a:lnTo>
                  <a:pt x="838200" y="4762"/>
                </a:lnTo>
                <a:lnTo>
                  <a:pt x="842962" y="9525"/>
                </a:lnTo>
                <a:lnTo>
                  <a:pt x="847725" y="9525"/>
                </a:lnTo>
                <a:lnTo>
                  <a:pt x="847725" y="914400"/>
                </a:lnTo>
                <a:lnTo>
                  <a:pt x="842962" y="914400"/>
                </a:lnTo>
                <a:lnTo>
                  <a:pt x="838200" y="919162"/>
                </a:lnTo>
                <a:close/>
              </a:path>
              <a:path w="847725" h="923925">
                <a:moveTo>
                  <a:pt x="847725" y="9525"/>
                </a:moveTo>
                <a:lnTo>
                  <a:pt x="842962" y="9525"/>
                </a:lnTo>
                <a:lnTo>
                  <a:pt x="838200" y="4762"/>
                </a:lnTo>
                <a:lnTo>
                  <a:pt x="847725" y="4762"/>
                </a:lnTo>
                <a:lnTo>
                  <a:pt x="847725" y="9525"/>
                </a:lnTo>
                <a:close/>
              </a:path>
              <a:path w="847725" h="923925">
                <a:moveTo>
                  <a:pt x="9525" y="919162"/>
                </a:moveTo>
                <a:lnTo>
                  <a:pt x="4762" y="914400"/>
                </a:lnTo>
                <a:lnTo>
                  <a:pt x="9525" y="914400"/>
                </a:lnTo>
                <a:lnTo>
                  <a:pt x="9525" y="919162"/>
                </a:lnTo>
                <a:close/>
              </a:path>
              <a:path w="847725" h="923925">
                <a:moveTo>
                  <a:pt x="838200" y="919162"/>
                </a:moveTo>
                <a:lnTo>
                  <a:pt x="9525" y="919162"/>
                </a:lnTo>
                <a:lnTo>
                  <a:pt x="9525" y="914400"/>
                </a:lnTo>
                <a:lnTo>
                  <a:pt x="838200" y="914400"/>
                </a:lnTo>
                <a:lnTo>
                  <a:pt x="838200" y="919162"/>
                </a:lnTo>
                <a:close/>
              </a:path>
              <a:path w="847725" h="923925">
                <a:moveTo>
                  <a:pt x="847725" y="919162"/>
                </a:moveTo>
                <a:lnTo>
                  <a:pt x="838200" y="919162"/>
                </a:lnTo>
                <a:lnTo>
                  <a:pt x="842962" y="914400"/>
                </a:lnTo>
                <a:lnTo>
                  <a:pt x="847725" y="914400"/>
                </a:lnTo>
                <a:lnTo>
                  <a:pt x="847725" y="919162"/>
                </a:lnTo>
                <a:close/>
              </a:path>
            </a:pathLst>
          </a:custGeom>
          <a:solidFill>
            <a:srgbClr val="000000"/>
          </a:solidFill>
        </p:spPr>
        <p:txBody>
          <a:bodyPr wrap="square" lIns="0" tIns="0" rIns="0" bIns="0" rtlCol="0"/>
          <a:lstStyle/>
          <a:p>
            <a:endParaRPr/>
          </a:p>
        </p:txBody>
      </p:sp>
      <p:sp>
        <p:nvSpPr>
          <p:cNvPr id="27" name="object 27"/>
          <p:cNvSpPr txBox="1"/>
          <p:nvPr/>
        </p:nvSpPr>
        <p:spPr>
          <a:xfrm>
            <a:off x="467868" y="5239067"/>
            <a:ext cx="838200" cy="574040"/>
          </a:xfrm>
          <a:prstGeom prst="rect">
            <a:avLst/>
          </a:prstGeom>
        </p:spPr>
        <p:txBody>
          <a:bodyPr vert="horz" wrap="square" lIns="0" tIns="12700" rIns="0" bIns="0" rtlCol="0">
            <a:spAutoFit/>
          </a:bodyPr>
          <a:lstStyle/>
          <a:p>
            <a:pPr marL="189230" marR="182245">
              <a:lnSpc>
                <a:spcPct val="100000"/>
              </a:lnSpc>
              <a:spcBef>
                <a:spcPts val="100"/>
              </a:spcBef>
            </a:pPr>
            <a:r>
              <a:rPr sz="1800" b="1" dirty="0">
                <a:latin typeface="宋体" panose="02010600030101010101" pitchFamily="2" charset="-122"/>
                <a:cs typeface="宋体" panose="02010600030101010101" pitchFamily="2" charset="-122"/>
              </a:rPr>
              <a:t>电</a:t>
            </a:r>
            <a:r>
              <a:rPr sz="1800" b="1" spc="-10" dirty="0">
                <a:latin typeface="宋体" panose="02010600030101010101" pitchFamily="2" charset="-122"/>
                <a:cs typeface="宋体" panose="02010600030101010101" pitchFamily="2" charset="-122"/>
              </a:rPr>
              <a:t>影 </a:t>
            </a:r>
            <a:r>
              <a:rPr sz="1800" b="1" dirty="0">
                <a:latin typeface="宋体" panose="02010600030101010101" pitchFamily="2" charset="-122"/>
                <a:cs typeface="宋体" panose="02010600030101010101" pitchFamily="2" charset="-122"/>
              </a:rPr>
              <a:t>夜</a:t>
            </a:r>
            <a:r>
              <a:rPr sz="1800" b="1" spc="-10" dirty="0">
                <a:latin typeface="宋体" panose="02010600030101010101" pitchFamily="2" charset="-122"/>
                <a:cs typeface="宋体" panose="02010600030101010101" pitchFamily="2" charset="-122"/>
              </a:rPr>
              <a:t>宴</a:t>
            </a:r>
            <a:endParaRPr sz="1800">
              <a:latin typeface="宋体" panose="02010600030101010101" pitchFamily="2" charset="-122"/>
              <a:cs typeface="宋体" panose="02010600030101010101" pitchFamily="2" charset="-122"/>
            </a:endParaRPr>
          </a:p>
        </p:txBody>
      </p:sp>
      <p:sp>
        <p:nvSpPr>
          <p:cNvPr id="28" name="object 28"/>
          <p:cNvSpPr/>
          <p:nvPr/>
        </p:nvSpPr>
        <p:spPr>
          <a:xfrm>
            <a:off x="1382267" y="5385815"/>
            <a:ext cx="685800" cy="228600"/>
          </a:xfrm>
          <a:custGeom>
            <a:avLst/>
            <a:gdLst/>
            <a:ahLst/>
            <a:cxnLst/>
            <a:rect l="l" t="t" r="r" b="b"/>
            <a:pathLst>
              <a:path w="685800" h="228600">
                <a:moveTo>
                  <a:pt x="515112" y="228600"/>
                </a:moveTo>
                <a:lnTo>
                  <a:pt x="515112" y="172212"/>
                </a:lnTo>
                <a:lnTo>
                  <a:pt x="0" y="172212"/>
                </a:lnTo>
                <a:lnTo>
                  <a:pt x="0" y="57912"/>
                </a:lnTo>
                <a:lnTo>
                  <a:pt x="515112" y="57912"/>
                </a:lnTo>
                <a:lnTo>
                  <a:pt x="515112" y="0"/>
                </a:lnTo>
                <a:lnTo>
                  <a:pt x="685800" y="114300"/>
                </a:lnTo>
                <a:lnTo>
                  <a:pt x="515112" y="228600"/>
                </a:lnTo>
                <a:close/>
              </a:path>
            </a:pathLst>
          </a:custGeom>
          <a:solidFill>
            <a:srgbClr val="AEBE39"/>
          </a:solidFill>
        </p:spPr>
        <p:txBody>
          <a:bodyPr wrap="square" lIns="0" tIns="0" rIns="0" bIns="0" rtlCol="0"/>
          <a:lstStyle/>
          <a:p>
            <a:endParaRPr/>
          </a:p>
        </p:txBody>
      </p:sp>
      <p:sp>
        <p:nvSpPr>
          <p:cNvPr id="29" name="object 29"/>
          <p:cNvSpPr/>
          <p:nvPr/>
        </p:nvSpPr>
        <p:spPr>
          <a:xfrm>
            <a:off x="1377950" y="5377484"/>
            <a:ext cx="699770" cy="247015"/>
          </a:xfrm>
          <a:custGeom>
            <a:avLst/>
            <a:gdLst/>
            <a:ahLst/>
            <a:cxnLst/>
            <a:rect l="l" t="t" r="r" b="b"/>
            <a:pathLst>
              <a:path w="699769" h="247014">
                <a:moveTo>
                  <a:pt x="514350" y="66052"/>
                </a:moveTo>
                <a:lnTo>
                  <a:pt x="514350" y="0"/>
                </a:lnTo>
                <a:lnTo>
                  <a:pt x="527703" y="8902"/>
                </a:lnTo>
                <a:lnTo>
                  <a:pt x="523875" y="8902"/>
                </a:lnTo>
                <a:lnTo>
                  <a:pt x="516470" y="12865"/>
                </a:lnTo>
                <a:lnTo>
                  <a:pt x="523875" y="17801"/>
                </a:lnTo>
                <a:lnTo>
                  <a:pt x="523875" y="61290"/>
                </a:lnTo>
                <a:lnTo>
                  <a:pt x="519112" y="61290"/>
                </a:lnTo>
                <a:lnTo>
                  <a:pt x="514350" y="66052"/>
                </a:lnTo>
                <a:close/>
              </a:path>
              <a:path w="699769" h="247014">
                <a:moveTo>
                  <a:pt x="523875" y="17801"/>
                </a:moveTo>
                <a:lnTo>
                  <a:pt x="516470" y="12865"/>
                </a:lnTo>
                <a:lnTo>
                  <a:pt x="523875" y="8902"/>
                </a:lnTo>
                <a:lnTo>
                  <a:pt x="523875" y="17801"/>
                </a:lnTo>
                <a:close/>
              </a:path>
              <a:path w="699769" h="247014">
                <a:moveTo>
                  <a:pt x="681977" y="123202"/>
                </a:moveTo>
                <a:lnTo>
                  <a:pt x="523875" y="17801"/>
                </a:lnTo>
                <a:lnTo>
                  <a:pt x="523875" y="8902"/>
                </a:lnTo>
                <a:lnTo>
                  <a:pt x="527703" y="8902"/>
                </a:lnTo>
                <a:lnTo>
                  <a:pt x="693204" y="119240"/>
                </a:lnTo>
                <a:lnTo>
                  <a:pt x="687920" y="119240"/>
                </a:lnTo>
                <a:lnTo>
                  <a:pt x="681977" y="123202"/>
                </a:lnTo>
                <a:close/>
              </a:path>
              <a:path w="699769" h="247014">
                <a:moveTo>
                  <a:pt x="514350" y="185115"/>
                </a:moveTo>
                <a:lnTo>
                  <a:pt x="0" y="185115"/>
                </a:lnTo>
                <a:lnTo>
                  <a:pt x="0" y="61290"/>
                </a:lnTo>
                <a:lnTo>
                  <a:pt x="514350" y="61290"/>
                </a:lnTo>
                <a:lnTo>
                  <a:pt x="514350" y="66052"/>
                </a:lnTo>
                <a:lnTo>
                  <a:pt x="9525" y="66052"/>
                </a:lnTo>
                <a:lnTo>
                  <a:pt x="4762" y="70815"/>
                </a:lnTo>
                <a:lnTo>
                  <a:pt x="9525" y="70815"/>
                </a:lnTo>
                <a:lnTo>
                  <a:pt x="9525" y="175590"/>
                </a:lnTo>
                <a:lnTo>
                  <a:pt x="4762" y="175590"/>
                </a:lnTo>
                <a:lnTo>
                  <a:pt x="9525" y="180352"/>
                </a:lnTo>
                <a:lnTo>
                  <a:pt x="514350" y="180352"/>
                </a:lnTo>
                <a:lnTo>
                  <a:pt x="514350" y="185115"/>
                </a:lnTo>
                <a:close/>
              </a:path>
              <a:path w="699769" h="247014">
                <a:moveTo>
                  <a:pt x="523875" y="70815"/>
                </a:moveTo>
                <a:lnTo>
                  <a:pt x="9525" y="70815"/>
                </a:lnTo>
                <a:lnTo>
                  <a:pt x="9525" y="66052"/>
                </a:lnTo>
                <a:lnTo>
                  <a:pt x="514350" y="66052"/>
                </a:lnTo>
                <a:lnTo>
                  <a:pt x="519112" y="61290"/>
                </a:lnTo>
                <a:lnTo>
                  <a:pt x="523875" y="61290"/>
                </a:lnTo>
                <a:lnTo>
                  <a:pt x="523875" y="70815"/>
                </a:lnTo>
                <a:close/>
              </a:path>
              <a:path w="699769" h="247014">
                <a:moveTo>
                  <a:pt x="9525" y="70815"/>
                </a:moveTo>
                <a:lnTo>
                  <a:pt x="4762" y="70815"/>
                </a:lnTo>
                <a:lnTo>
                  <a:pt x="9525" y="66052"/>
                </a:lnTo>
                <a:lnTo>
                  <a:pt x="9525" y="70815"/>
                </a:lnTo>
                <a:close/>
              </a:path>
              <a:path w="699769" h="247014">
                <a:moveTo>
                  <a:pt x="687920" y="127165"/>
                </a:moveTo>
                <a:lnTo>
                  <a:pt x="681977" y="123202"/>
                </a:lnTo>
                <a:lnTo>
                  <a:pt x="687920" y="119240"/>
                </a:lnTo>
                <a:lnTo>
                  <a:pt x="687920" y="127165"/>
                </a:lnTo>
                <a:close/>
              </a:path>
              <a:path w="699769" h="247014">
                <a:moveTo>
                  <a:pt x="693204" y="127165"/>
                </a:moveTo>
                <a:lnTo>
                  <a:pt x="687920" y="127165"/>
                </a:lnTo>
                <a:lnTo>
                  <a:pt x="687920" y="119240"/>
                </a:lnTo>
                <a:lnTo>
                  <a:pt x="693204" y="119240"/>
                </a:lnTo>
                <a:lnTo>
                  <a:pt x="699147" y="123202"/>
                </a:lnTo>
                <a:lnTo>
                  <a:pt x="693204" y="127165"/>
                </a:lnTo>
                <a:close/>
              </a:path>
              <a:path w="699769" h="247014">
                <a:moveTo>
                  <a:pt x="527703" y="237502"/>
                </a:moveTo>
                <a:lnTo>
                  <a:pt x="523875" y="237502"/>
                </a:lnTo>
                <a:lnTo>
                  <a:pt x="523875" y="228604"/>
                </a:lnTo>
                <a:lnTo>
                  <a:pt x="681977" y="123202"/>
                </a:lnTo>
                <a:lnTo>
                  <a:pt x="687920" y="127165"/>
                </a:lnTo>
                <a:lnTo>
                  <a:pt x="693204" y="127165"/>
                </a:lnTo>
                <a:lnTo>
                  <a:pt x="527703" y="237502"/>
                </a:lnTo>
                <a:close/>
              </a:path>
              <a:path w="699769" h="247014">
                <a:moveTo>
                  <a:pt x="9525" y="180352"/>
                </a:moveTo>
                <a:lnTo>
                  <a:pt x="4762" y="175590"/>
                </a:lnTo>
                <a:lnTo>
                  <a:pt x="9525" y="175590"/>
                </a:lnTo>
                <a:lnTo>
                  <a:pt x="9525" y="180352"/>
                </a:lnTo>
                <a:close/>
              </a:path>
              <a:path w="699769" h="247014">
                <a:moveTo>
                  <a:pt x="523875" y="185115"/>
                </a:moveTo>
                <a:lnTo>
                  <a:pt x="519112" y="185115"/>
                </a:lnTo>
                <a:lnTo>
                  <a:pt x="514350" y="180352"/>
                </a:lnTo>
                <a:lnTo>
                  <a:pt x="9525" y="180352"/>
                </a:lnTo>
                <a:lnTo>
                  <a:pt x="9525" y="175590"/>
                </a:lnTo>
                <a:lnTo>
                  <a:pt x="523875" y="175590"/>
                </a:lnTo>
                <a:lnTo>
                  <a:pt x="523875" y="185115"/>
                </a:lnTo>
                <a:close/>
              </a:path>
              <a:path w="699769" h="247014">
                <a:moveTo>
                  <a:pt x="514350" y="246405"/>
                </a:moveTo>
                <a:lnTo>
                  <a:pt x="514350" y="180352"/>
                </a:lnTo>
                <a:lnTo>
                  <a:pt x="519112" y="185115"/>
                </a:lnTo>
                <a:lnTo>
                  <a:pt x="523875" y="185115"/>
                </a:lnTo>
                <a:lnTo>
                  <a:pt x="523875" y="228604"/>
                </a:lnTo>
                <a:lnTo>
                  <a:pt x="516470" y="233540"/>
                </a:lnTo>
                <a:lnTo>
                  <a:pt x="523875" y="237502"/>
                </a:lnTo>
                <a:lnTo>
                  <a:pt x="527703" y="237502"/>
                </a:lnTo>
                <a:lnTo>
                  <a:pt x="514350" y="246405"/>
                </a:lnTo>
                <a:close/>
              </a:path>
              <a:path w="699769" h="247014">
                <a:moveTo>
                  <a:pt x="523875" y="237502"/>
                </a:moveTo>
                <a:lnTo>
                  <a:pt x="516470" y="233540"/>
                </a:lnTo>
                <a:lnTo>
                  <a:pt x="523875" y="228604"/>
                </a:lnTo>
                <a:lnTo>
                  <a:pt x="523875" y="237502"/>
                </a:lnTo>
                <a:close/>
              </a:path>
            </a:pathLst>
          </a:custGeom>
          <a:solidFill>
            <a:srgbClr val="000000"/>
          </a:solidFill>
        </p:spPr>
        <p:txBody>
          <a:bodyPr wrap="square" lIns="0" tIns="0" rIns="0" bIns="0" rtlCol="0"/>
          <a:lstStyle/>
          <a:p>
            <a:endParaRPr/>
          </a:p>
        </p:txBody>
      </p:sp>
      <p:sp>
        <p:nvSpPr>
          <p:cNvPr id="30" name="object 30"/>
          <p:cNvSpPr/>
          <p:nvPr/>
        </p:nvSpPr>
        <p:spPr>
          <a:xfrm>
            <a:off x="2220467" y="4547615"/>
            <a:ext cx="2438400" cy="1905000"/>
          </a:xfrm>
          <a:custGeom>
            <a:avLst/>
            <a:gdLst/>
            <a:ahLst/>
            <a:cxnLst/>
            <a:rect l="l" t="t" r="r" b="b"/>
            <a:pathLst>
              <a:path w="2438400" h="1905000">
                <a:moveTo>
                  <a:pt x="0" y="0"/>
                </a:moveTo>
                <a:lnTo>
                  <a:pt x="2438400" y="0"/>
                </a:lnTo>
                <a:lnTo>
                  <a:pt x="2438400" y="1905000"/>
                </a:lnTo>
                <a:lnTo>
                  <a:pt x="0" y="1905000"/>
                </a:lnTo>
                <a:lnTo>
                  <a:pt x="0" y="0"/>
                </a:lnTo>
                <a:close/>
              </a:path>
            </a:pathLst>
          </a:custGeom>
          <a:solidFill>
            <a:srgbClr val="CC9900"/>
          </a:solidFill>
        </p:spPr>
        <p:txBody>
          <a:bodyPr wrap="square" lIns="0" tIns="0" rIns="0" bIns="0" rtlCol="0"/>
          <a:lstStyle/>
          <a:p>
            <a:endParaRPr/>
          </a:p>
        </p:txBody>
      </p:sp>
      <p:sp>
        <p:nvSpPr>
          <p:cNvPr id="31" name="object 31"/>
          <p:cNvSpPr/>
          <p:nvPr/>
        </p:nvSpPr>
        <p:spPr>
          <a:xfrm>
            <a:off x="2216150" y="4543425"/>
            <a:ext cx="2447925" cy="1914525"/>
          </a:xfrm>
          <a:custGeom>
            <a:avLst/>
            <a:gdLst/>
            <a:ahLst/>
            <a:cxnLst/>
            <a:rect l="l" t="t" r="r" b="b"/>
            <a:pathLst>
              <a:path w="2447925" h="1914525">
                <a:moveTo>
                  <a:pt x="2447925" y="1914525"/>
                </a:moveTo>
                <a:lnTo>
                  <a:pt x="0" y="1914525"/>
                </a:lnTo>
                <a:lnTo>
                  <a:pt x="0" y="0"/>
                </a:lnTo>
                <a:lnTo>
                  <a:pt x="2447925" y="0"/>
                </a:lnTo>
                <a:lnTo>
                  <a:pt x="2447925" y="4762"/>
                </a:lnTo>
                <a:lnTo>
                  <a:pt x="9525" y="4762"/>
                </a:lnTo>
                <a:lnTo>
                  <a:pt x="4762" y="9525"/>
                </a:lnTo>
                <a:lnTo>
                  <a:pt x="9525" y="9525"/>
                </a:lnTo>
                <a:lnTo>
                  <a:pt x="9525" y="1905000"/>
                </a:lnTo>
                <a:lnTo>
                  <a:pt x="4762" y="1905000"/>
                </a:lnTo>
                <a:lnTo>
                  <a:pt x="9525" y="1909762"/>
                </a:lnTo>
                <a:lnTo>
                  <a:pt x="2447925" y="1909762"/>
                </a:lnTo>
                <a:lnTo>
                  <a:pt x="2447925" y="1914525"/>
                </a:lnTo>
                <a:close/>
              </a:path>
              <a:path w="2447925" h="1914525">
                <a:moveTo>
                  <a:pt x="9525" y="9525"/>
                </a:moveTo>
                <a:lnTo>
                  <a:pt x="4762" y="9525"/>
                </a:lnTo>
                <a:lnTo>
                  <a:pt x="9525" y="4762"/>
                </a:lnTo>
                <a:lnTo>
                  <a:pt x="9525" y="9525"/>
                </a:lnTo>
                <a:close/>
              </a:path>
              <a:path w="2447925" h="1914525">
                <a:moveTo>
                  <a:pt x="2438400" y="9525"/>
                </a:moveTo>
                <a:lnTo>
                  <a:pt x="9525" y="9525"/>
                </a:lnTo>
                <a:lnTo>
                  <a:pt x="9525" y="4762"/>
                </a:lnTo>
                <a:lnTo>
                  <a:pt x="2438400" y="4762"/>
                </a:lnTo>
                <a:lnTo>
                  <a:pt x="2438400" y="9525"/>
                </a:lnTo>
                <a:close/>
              </a:path>
              <a:path w="2447925" h="1914525">
                <a:moveTo>
                  <a:pt x="2438400" y="1909762"/>
                </a:moveTo>
                <a:lnTo>
                  <a:pt x="2438400" y="4762"/>
                </a:lnTo>
                <a:lnTo>
                  <a:pt x="2443162" y="9525"/>
                </a:lnTo>
                <a:lnTo>
                  <a:pt x="2447925" y="9525"/>
                </a:lnTo>
                <a:lnTo>
                  <a:pt x="2447925" y="1905000"/>
                </a:lnTo>
                <a:lnTo>
                  <a:pt x="2443162" y="1905000"/>
                </a:lnTo>
                <a:lnTo>
                  <a:pt x="2438400" y="1909762"/>
                </a:lnTo>
                <a:close/>
              </a:path>
              <a:path w="2447925" h="1914525">
                <a:moveTo>
                  <a:pt x="2447925" y="9525"/>
                </a:moveTo>
                <a:lnTo>
                  <a:pt x="2443162" y="9525"/>
                </a:lnTo>
                <a:lnTo>
                  <a:pt x="2438400" y="4762"/>
                </a:lnTo>
                <a:lnTo>
                  <a:pt x="2447925" y="4762"/>
                </a:lnTo>
                <a:lnTo>
                  <a:pt x="2447925" y="9525"/>
                </a:lnTo>
                <a:close/>
              </a:path>
              <a:path w="2447925" h="1914525">
                <a:moveTo>
                  <a:pt x="9525" y="1909762"/>
                </a:moveTo>
                <a:lnTo>
                  <a:pt x="4762" y="1905000"/>
                </a:lnTo>
                <a:lnTo>
                  <a:pt x="9525" y="1905000"/>
                </a:lnTo>
                <a:lnTo>
                  <a:pt x="9525" y="1909762"/>
                </a:lnTo>
                <a:close/>
              </a:path>
              <a:path w="2447925" h="1914525">
                <a:moveTo>
                  <a:pt x="2438400" y="1909762"/>
                </a:moveTo>
                <a:lnTo>
                  <a:pt x="9525" y="1909762"/>
                </a:lnTo>
                <a:lnTo>
                  <a:pt x="9525" y="1905000"/>
                </a:lnTo>
                <a:lnTo>
                  <a:pt x="2438400" y="1905000"/>
                </a:lnTo>
                <a:lnTo>
                  <a:pt x="2438400" y="1909762"/>
                </a:lnTo>
                <a:close/>
              </a:path>
              <a:path w="2447925" h="1914525">
                <a:moveTo>
                  <a:pt x="2447925" y="1909762"/>
                </a:moveTo>
                <a:lnTo>
                  <a:pt x="2438400" y="1909762"/>
                </a:lnTo>
                <a:lnTo>
                  <a:pt x="2443162" y="1905000"/>
                </a:lnTo>
                <a:lnTo>
                  <a:pt x="2447925" y="1905000"/>
                </a:lnTo>
                <a:lnTo>
                  <a:pt x="2447925" y="1909762"/>
                </a:lnTo>
                <a:close/>
              </a:path>
            </a:pathLst>
          </a:custGeom>
          <a:solidFill>
            <a:srgbClr val="000000"/>
          </a:solidFill>
        </p:spPr>
        <p:txBody>
          <a:bodyPr wrap="square" lIns="0" tIns="0" rIns="0" bIns="0" rtlCol="0"/>
          <a:lstStyle/>
          <a:p>
            <a:endParaRPr/>
          </a:p>
        </p:txBody>
      </p:sp>
      <p:sp>
        <p:nvSpPr>
          <p:cNvPr id="32" name="object 32"/>
          <p:cNvSpPr/>
          <p:nvPr/>
        </p:nvSpPr>
        <p:spPr>
          <a:xfrm>
            <a:off x="2344826" y="4924425"/>
            <a:ext cx="2219147" cy="542289"/>
          </a:xfrm>
          <a:prstGeom prst="rect">
            <a:avLst/>
          </a:prstGeom>
          <a:blipFill>
            <a:blip r:embed="rId4" cstate="print"/>
            <a:stretch>
              <a:fillRect/>
            </a:stretch>
          </a:blipFill>
        </p:spPr>
        <p:txBody>
          <a:bodyPr wrap="square" lIns="0" tIns="0" rIns="0" bIns="0" rtlCol="0"/>
          <a:lstStyle/>
          <a:p>
            <a:endParaRPr/>
          </a:p>
        </p:txBody>
      </p:sp>
      <p:sp>
        <p:nvSpPr>
          <p:cNvPr id="33" name="object 33"/>
          <p:cNvSpPr/>
          <p:nvPr/>
        </p:nvSpPr>
        <p:spPr>
          <a:xfrm>
            <a:off x="2344826" y="5534025"/>
            <a:ext cx="2219147" cy="923289"/>
          </a:xfrm>
          <a:prstGeom prst="rect">
            <a:avLst/>
          </a:prstGeom>
          <a:blipFill>
            <a:blip r:embed="rId5" cstate="print"/>
            <a:stretch>
              <a:fillRect/>
            </a:stretch>
          </a:blipFill>
        </p:spPr>
        <p:txBody>
          <a:bodyPr wrap="square" lIns="0" tIns="0" rIns="0" bIns="0" rtlCol="0"/>
          <a:lstStyle/>
          <a:p>
            <a:endParaRPr/>
          </a:p>
        </p:txBody>
      </p:sp>
      <p:sp>
        <p:nvSpPr>
          <p:cNvPr id="34" name="object 34"/>
          <p:cNvSpPr txBox="1"/>
          <p:nvPr/>
        </p:nvSpPr>
        <p:spPr>
          <a:xfrm>
            <a:off x="2629306" y="5799696"/>
            <a:ext cx="1661795" cy="391160"/>
          </a:xfrm>
          <a:prstGeom prst="rect">
            <a:avLst/>
          </a:prstGeom>
        </p:spPr>
        <p:txBody>
          <a:bodyPr vert="horz" wrap="square" lIns="0" tIns="12700" rIns="0" bIns="0" rtlCol="0">
            <a:spAutoFit/>
          </a:bodyPr>
          <a:lstStyle/>
          <a:p>
            <a:pPr marL="460375" marR="5080" indent="-460375">
              <a:lnSpc>
                <a:spcPct val="100000"/>
              </a:lnSpc>
              <a:spcBef>
                <a:spcPts val="100"/>
              </a:spcBef>
            </a:pPr>
            <a:r>
              <a:rPr sz="1200" b="1" spc="-5" dirty="0">
                <a:latin typeface="Tahoma" panose="020B0604030504040204"/>
                <a:cs typeface="Tahoma" panose="020B0604030504040204"/>
                <a:hlinkClick r:id="rId6"/>
              </a:rPr>
              <a:t>http://video.com.cn/ </a:t>
            </a:r>
            <a:r>
              <a:rPr sz="1200" b="1" spc="-5" dirty="0">
                <a:latin typeface="Tahoma" panose="020B0604030504040204"/>
                <a:cs typeface="Tahoma" panose="020B0604030504040204"/>
              </a:rPr>
              <a:t> yeyan.avi</a:t>
            </a:r>
            <a:endParaRPr sz="1200">
              <a:latin typeface="Tahoma" panose="020B0604030504040204"/>
              <a:cs typeface="Tahoma" panose="020B0604030504040204"/>
            </a:endParaRPr>
          </a:p>
        </p:txBody>
      </p:sp>
      <p:sp>
        <p:nvSpPr>
          <p:cNvPr id="35" name="object 35"/>
          <p:cNvSpPr txBox="1"/>
          <p:nvPr/>
        </p:nvSpPr>
        <p:spPr>
          <a:xfrm>
            <a:off x="2879496" y="4568507"/>
            <a:ext cx="1160780" cy="764540"/>
          </a:xfrm>
          <a:prstGeom prst="rect">
            <a:avLst/>
          </a:prstGeom>
        </p:spPr>
        <p:txBody>
          <a:bodyPr vert="horz" wrap="square" lIns="0" tIns="12700" rIns="0" bIns="0" rtlCol="0">
            <a:spAutoFit/>
          </a:bodyPr>
          <a:lstStyle/>
          <a:p>
            <a:pPr marL="100330">
              <a:lnSpc>
                <a:spcPct val="100000"/>
              </a:lnSpc>
              <a:spcBef>
                <a:spcPts val="100"/>
              </a:spcBef>
            </a:pPr>
            <a:r>
              <a:rPr sz="1800" b="1" dirty="0">
                <a:latin typeface="宋体" panose="02010600030101010101" pitchFamily="2" charset="-122"/>
                <a:cs typeface="宋体" panose="02010600030101010101" pitchFamily="2" charset="-122"/>
              </a:rPr>
              <a:t>内容索</a:t>
            </a:r>
            <a:r>
              <a:rPr sz="1800" b="1" spc="-10" dirty="0">
                <a:latin typeface="宋体" panose="02010600030101010101" pitchFamily="2" charset="-122"/>
                <a:cs typeface="宋体" panose="02010600030101010101" pitchFamily="2" charset="-122"/>
              </a:rPr>
              <a:t>引</a:t>
            </a:r>
            <a:endParaRPr sz="1800">
              <a:latin typeface="宋体" panose="02010600030101010101" pitchFamily="2" charset="-122"/>
              <a:cs typeface="宋体" panose="02010600030101010101" pitchFamily="2" charset="-122"/>
            </a:endParaRPr>
          </a:p>
          <a:p>
            <a:pPr>
              <a:lnSpc>
                <a:spcPct val="100000"/>
              </a:lnSpc>
              <a:spcBef>
                <a:spcPts val="1495"/>
              </a:spcBef>
            </a:pPr>
            <a:r>
              <a:rPr sz="1800" b="1" dirty="0">
                <a:latin typeface="宋体" panose="02010600030101010101" pitchFamily="2" charset="-122"/>
                <a:cs typeface="宋体" panose="02010600030101010101" pitchFamily="2" charset="-122"/>
              </a:rPr>
              <a:t>电影、夜</a:t>
            </a:r>
            <a:r>
              <a:rPr sz="1800" b="1" spc="-10" dirty="0">
                <a:latin typeface="宋体" panose="02010600030101010101" pitchFamily="2" charset="-122"/>
                <a:cs typeface="宋体" panose="02010600030101010101" pitchFamily="2" charset="-122"/>
              </a:rPr>
              <a:t>宴</a:t>
            </a:r>
            <a:endParaRPr sz="1800">
              <a:latin typeface="宋体" panose="02010600030101010101" pitchFamily="2" charset="-122"/>
              <a:cs typeface="宋体" panose="02010600030101010101" pitchFamily="2" charset="-122"/>
            </a:endParaRPr>
          </a:p>
        </p:txBody>
      </p:sp>
      <p:sp>
        <p:nvSpPr>
          <p:cNvPr id="36" name="object 36"/>
          <p:cNvSpPr/>
          <p:nvPr/>
        </p:nvSpPr>
        <p:spPr>
          <a:xfrm>
            <a:off x="4735067" y="5309615"/>
            <a:ext cx="1219200" cy="304800"/>
          </a:xfrm>
          <a:custGeom>
            <a:avLst/>
            <a:gdLst/>
            <a:ahLst/>
            <a:cxnLst/>
            <a:rect l="l" t="t" r="r" b="b"/>
            <a:pathLst>
              <a:path w="1219200" h="304800">
                <a:moveTo>
                  <a:pt x="914400" y="304800"/>
                </a:moveTo>
                <a:lnTo>
                  <a:pt x="914400" y="228600"/>
                </a:lnTo>
                <a:lnTo>
                  <a:pt x="0" y="228600"/>
                </a:lnTo>
                <a:lnTo>
                  <a:pt x="0" y="76200"/>
                </a:lnTo>
                <a:lnTo>
                  <a:pt x="914400" y="76200"/>
                </a:lnTo>
                <a:lnTo>
                  <a:pt x="914400" y="0"/>
                </a:lnTo>
                <a:lnTo>
                  <a:pt x="1219200" y="152400"/>
                </a:lnTo>
                <a:lnTo>
                  <a:pt x="914400" y="304800"/>
                </a:lnTo>
                <a:close/>
              </a:path>
            </a:pathLst>
          </a:custGeom>
          <a:solidFill>
            <a:srgbClr val="AEBE39"/>
          </a:solidFill>
        </p:spPr>
        <p:txBody>
          <a:bodyPr wrap="square" lIns="0" tIns="0" rIns="0" bIns="0" rtlCol="0"/>
          <a:lstStyle/>
          <a:p>
            <a:endParaRPr/>
          </a:p>
        </p:txBody>
      </p:sp>
      <p:sp>
        <p:nvSpPr>
          <p:cNvPr id="37" name="object 37"/>
          <p:cNvSpPr/>
          <p:nvPr/>
        </p:nvSpPr>
        <p:spPr>
          <a:xfrm>
            <a:off x="4730750" y="5302478"/>
            <a:ext cx="1235075" cy="320675"/>
          </a:xfrm>
          <a:custGeom>
            <a:avLst/>
            <a:gdLst/>
            <a:ahLst/>
            <a:cxnLst/>
            <a:rect l="l" t="t" r="r" b="b"/>
            <a:pathLst>
              <a:path w="1235075" h="320675">
                <a:moveTo>
                  <a:pt x="914400" y="83908"/>
                </a:moveTo>
                <a:lnTo>
                  <a:pt x="914400" y="0"/>
                </a:lnTo>
                <a:lnTo>
                  <a:pt x="929817" y="7708"/>
                </a:lnTo>
                <a:lnTo>
                  <a:pt x="923925" y="7708"/>
                </a:lnTo>
                <a:lnTo>
                  <a:pt x="917028" y="11963"/>
                </a:lnTo>
                <a:lnTo>
                  <a:pt x="923925" y="15411"/>
                </a:lnTo>
                <a:lnTo>
                  <a:pt x="923925" y="79146"/>
                </a:lnTo>
                <a:lnTo>
                  <a:pt x="919162" y="79146"/>
                </a:lnTo>
                <a:lnTo>
                  <a:pt x="914400" y="83908"/>
                </a:lnTo>
                <a:close/>
              </a:path>
              <a:path w="1235075" h="320675">
                <a:moveTo>
                  <a:pt x="923925" y="15411"/>
                </a:moveTo>
                <a:lnTo>
                  <a:pt x="917028" y="11963"/>
                </a:lnTo>
                <a:lnTo>
                  <a:pt x="923925" y="7708"/>
                </a:lnTo>
                <a:lnTo>
                  <a:pt x="923925" y="15411"/>
                </a:lnTo>
                <a:close/>
              </a:path>
              <a:path w="1235075" h="320675">
                <a:moveTo>
                  <a:pt x="1213319" y="160108"/>
                </a:moveTo>
                <a:lnTo>
                  <a:pt x="923925" y="15411"/>
                </a:lnTo>
                <a:lnTo>
                  <a:pt x="923925" y="7708"/>
                </a:lnTo>
                <a:lnTo>
                  <a:pt x="929817" y="7708"/>
                </a:lnTo>
                <a:lnTo>
                  <a:pt x="1226108" y="155854"/>
                </a:lnTo>
                <a:lnTo>
                  <a:pt x="1221828" y="155854"/>
                </a:lnTo>
                <a:lnTo>
                  <a:pt x="1213319" y="160108"/>
                </a:lnTo>
                <a:close/>
              </a:path>
              <a:path w="1235075" h="320675">
                <a:moveTo>
                  <a:pt x="914400" y="241071"/>
                </a:moveTo>
                <a:lnTo>
                  <a:pt x="0" y="241071"/>
                </a:lnTo>
                <a:lnTo>
                  <a:pt x="0" y="79146"/>
                </a:lnTo>
                <a:lnTo>
                  <a:pt x="914400" y="79146"/>
                </a:lnTo>
                <a:lnTo>
                  <a:pt x="914400" y="83908"/>
                </a:lnTo>
                <a:lnTo>
                  <a:pt x="9525" y="83908"/>
                </a:lnTo>
                <a:lnTo>
                  <a:pt x="4762" y="88671"/>
                </a:lnTo>
                <a:lnTo>
                  <a:pt x="9525" y="88671"/>
                </a:lnTo>
                <a:lnTo>
                  <a:pt x="9525" y="231546"/>
                </a:lnTo>
                <a:lnTo>
                  <a:pt x="4762" y="231546"/>
                </a:lnTo>
                <a:lnTo>
                  <a:pt x="9525" y="236308"/>
                </a:lnTo>
                <a:lnTo>
                  <a:pt x="914400" y="236308"/>
                </a:lnTo>
                <a:lnTo>
                  <a:pt x="914400" y="241071"/>
                </a:lnTo>
                <a:close/>
              </a:path>
              <a:path w="1235075" h="320675">
                <a:moveTo>
                  <a:pt x="923925" y="88671"/>
                </a:moveTo>
                <a:lnTo>
                  <a:pt x="9525" y="88671"/>
                </a:lnTo>
                <a:lnTo>
                  <a:pt x="9525" y="83908"/>
                </a:lnTo>
                <a:lnTo>
                  <a:pt x="914400" y="83908"/>
                </a:lnTo>
                <a:lnTo>
                  <a:pt x="919162" y="79146"/>
                </a:lnTo>
                <a:lnTo>
                  <a:pt x="923925" y="79146"/>
                </a:lnTo>
                <a:lnTo>
                  <a:pt x="923925" y="88671"/>
                </a:lnTo>
                <a:close/>
              </a:path>
              <a:path w="1235075" h="320675">
                <a:moveTo>
                  <a:pt x="9525" y="88671"/>
                </a:moveTo>
                <a:lnTo>
                  <a:pt x="4762" y="88671"/>
                </a:lnTo>
                <a:lnTo>
                  <a:pt x="9525" y="83908"/>
                </a:lnTo>
                <a:lnTo>
                  <a:pt x="9525" y="88671"/>
                </a:lnTo>
                <a:close/>
              </a:path>
              <a:path w="1235075" h="320675">
                <a:moveTo>
                  <a:pt x="1221828" y="164363"/>
                </a:moveTo>
                <a:lnTo>
                  <a:pt x="1213319" y="160108"/>
                </a:lnTo>
                <a:lnTo>
                  <a:pt x="1221828" y="155854"/>
                </a:lnTo>
                <a:lnTo>
                  <a:pt x="1221828" y="164363"/>
                </a:lnTo>
                <a:close/>
              </a:path>
              <a:path w="1235075" h="320675">
                <a:moveTo>
                  <a:pt x="1226108" y="164363"/>
                </a:moveTo>
                <a:lnTo>
                  <a:pt x="1221828" y="164363"/>
                </a:lnTo>
                <a:lnTo>
                  <a:pt x="1221828" y="155854"/>
                </a:lnTo>
                <a:lnTo>
                  <a:pt x="1226108" y="155854"/>
                </a:lnTo>
                <a:lnTo>
                  <a:pt x="1234617" y="160108"/>
                </a:lnTo>
                <a:lnTo>
                  <a:pt x="1226108" y="164363"/>
                </a:lnTo>
                <a:close/>
              </a:path>
              <a:path w="1235075" h="320675">
                <a:moveTo>
                  <a:pt x="929817" y="312508"/>
                </a:moveTo>
                <a:lnTo>
                  <a:pt x="923925" y="312508"/>
                </a:lnTo>
                <a:lnTo>
                  <a:pt x="923925" y="304806"/>
                </a:lnTo>
                <a:lnTo>
                  <a:pt x="1213319" y="160108"/>
                </a:lnTo>
                <a:lnTo>
                  <a:pt x="1221828" y="164363"/>
                </a:lnTo>
                <a:lnTo>
                  <a:pt x="1226108" y="164363"/>
                </a:lnTo>
                <a:lnTo>
                  <a:pt x="929817" y="312508"/>
                </a:lnTo>
                <a:close/>
              </a:path>
              <a:path w="1235075" h="320675">
                <a:moveTo>
                  <a:pt x="9525" y="236308"/>
                </a:moveTo>
                <a:lnTo>
                  <a:pt x="4762" y="231546"/>
                </a:lnTo>
                <a:lnTo>
                  <a:pt x="9525" y="231546"/>
                </a:lnTo>
                <a:lnTo>
                  <a:pt x="9525" y="236308"/>
                </a:lnTo>
                <a:close/>
              </a:path>
              <a:path w="1235075" h="320675">
                <a:moveTo>
                  <a:pt x="923925" y="241071"/>
                </a:moveTo>
                <a:lnTo>
                  <a:pt x="919162" y="241071"/>
                </a:lnTo>
                <a:lnTo>
                  <a:pt x="914400" y="236308"/>
                </a:lnTo>
                <a:lnTo>
                  <a:pt x="9525" y="236308"/>
                </a:lnTo>
                <a:lnTo>
                  <a:pt x="9525" y="231546"/>
                </a:lnTo>
                <a:lnTo>
                  <a:pt x="923925" y="231546"/>
                </a:lnTo>
                <a:lnTo>
                  <a:pt x="923925" y="241071"/>
                </a:lnTo>
                <a:close/>
              </a:path>
              <a:path w="1235075" h="320675">
                <a:moveTo>
                  <a:pt x="914400" y="320217"/>
                </a:moveTo>
                <a:lnTo>
                  <a:pt x="914400" y="236308"/>
                </a:lnTo>
                <a:lnTo>
                  <a:pt x="919162" y="241071"/>
                </a:lnTo>
                <a:lnTo>
                  <a:pt x="923925" y="241071"/>
                </a:lnTo>
                <a:lnTo>
                  <a:pt x="923925" y="304806"/>
                </a:lnTo>
                <a:lnTo>
                  <a:pt x="917028" y="308254"/>
                </a:lnTo>
                <a:lnTo>
                  <a:pt x="923925" y="312508"/>
                </a:lnTo>
                <a:lnTo>
                  <a:pt x="929817" y="312508"/>
                </a:lnTo>
                <a:lnTo>
                  <a:pt x="914400" y="320217"/>
                </a:lnTo>
                <a:close/>
              </a:path>
              <a:path w="1235075" h="320675">
                <a:moveTo>
                  <a:pt x="923925" y="312508"/>
                </a:moveTo>
                <a:lnTo>
                  <a:pt x="917028" y="308254"/>
                </a:lnTo>
                <a:lnTo>
                  <a:pt x="923925" y="304806"/>
                </a:lnTo>
                <a:lnTo>
                  <a:pt x="923925" y="312508"/>
                </a:lnTo>
                <a:close/>
              </a:path>
            </a:pathLst>
          </a:custGeom>
          <a:solidFill>
            <a:srgbClr val="000000"/>
          </a:solidFill>
        </p:spPr>
        <p:txBody>
          <a:bodyPr wrap="square" lIns="0" tIns="0" rIns="0" bIns="0" rtlCol="0"/>
          <a:lstStyle/>
          <a:p>
            <a:endParaRPr/>
          </a:p>
        </p:txBody>
      </p:sp>
      <p:sp>
        <p:nvSpPr>
          <p:cNvPr id="38" name="object 38"/>
          <p:cNvSpPr/>
          <p:nvPr/>
        </p:nvSpPr>
        <p:spPr>
          <a:xfrm>
            <a:off x="5954267" y="4928615"/>
            <a:ext cx="2362200" cy="1295400"/>
          </a:xfrm>
          <a:custGeom>
            <a:avLst/>
            <a:gdLst/>
            <a:ahLst/>
            <a:cxnLst/>
            <a:rect l="l" t="t" r="r" b="b"/>
            <a:pathLst>
              <a:path w="2362200" h="1295400">
                <a:moveTo>
                  <a:pt x="0" y="0"/>
                </a:moveTo>
                <a:lnTo>
                  <a:pt x="2362199" y="0"/>
                </a:lnTo>
                <a:lnTo>
                  <a:pt x="2362199" y="1295400"/>
                </a:lnTo>
                <a:lnTo>
                  <a:pt x="0" y="1295400"/>
                </a:lnTo>
                <a:lnTo>
                  <a:pt x="0" y="0"/>
                </a:lnTo>
                <a:close/>
              </a:path>
            </a:pathLst>
          </a:custGeom>
          <a:solidFill>
            <a:srgbClr val="CC9900"/>
          </a:solidFill>
        </p:spPr>
        <p:txBody>
          <a:bodyPr wrap="square" lIns="0" tIns="0" rIns="0" bIns="0" rtlCol="0"/>
          <a:lstStyle/>
          <a:p>
            <a:endParaRPr/>
          </a:p>
        </p:txBody>
      </p:sp>
      <p:sp>
        <p:nvSpPr>
          <p:cNvPr id="39" name="object 39"/>
          <p:cNvSpPr/>
          <p:nvPr/>
        </p:nvSpPr>
        <p:spPr>
          <a:xfrm>
            <a:off x="5949950" y="4924425"/>
            <a:ext cx="2371725" cy="1304925"/>
          </a:xfrm>
          <a:custGeom>
            <a:avLst/>
            <a:gdLst/>
            <a:ahLst/>
            <a:cxnLst/>
            <a:rect l="l" t="t" r="r" b="b"/>
            <a:pathLst>
              <a:path w="2371725" h="1304925">
                <a:moveTo>
                  <a:pt x="2371725" y="1304925"/>
                </a:moveTo>
                <a:lnTo>
                  <a:pt x="0" y="1304925"/>
                </a:lnTo>
                <a:lnTo>
                  <a:pt x="0" y="0"/>
                </a:lnTo>
                <a:lnTo>
                  <a:pt x="2371725" y="0"/>
                </a:lnTo>
                <a:lnTo>
                  <a:pt x="2371725" y="4762"/>
                </a:lnTo>
                <a:lnTo>
                  <a:pt x="9525" y="4762"/>
                </a:lnTo>
                <a:lnTo>
                  <a:pt x="4762" y="9525"/>
                </a:lnTo>
                <a:lnTo>
                  <a:pt x="9525" y="9525"/>
                </a:lnTo>
                <a:lnTo>
                  <a:pt x="9525" y="1295400"/>
                </a:lnTo>
                <a:lnTo>
                  <a:pt x="4762" y="1295400"/>
                </a:lnTo>
                <a:lnTo>
                  <a:pt x="9525" y="1300162"/>
                </a:lnTo>
                <a:lnTo>
                  <a:pt x="2371725" y="1300162"/>
                </a:lnTo>
                <a:lnTo>
                  <a:pt x="2371725" y="1304925"/>
                </a:lnTo>
                <a:close/>
              </a:path>
              <a:path w="2371725" h="1304925">
                <a:moveTo>
                  <a:pt x="9525" y="9525"/>
                </a:moveTo>
                <a:lnTo>
                  <a:pt x="4762" y="9525"/>
                </a:lnTo>
                <a:lnTo>
                  <a:pt x="9525" y="4762"/>
                </a:lnTo>
                <a:lnTo>
                  <a:pt x="9525" y="9525"/>
                </a:lnTo>
                <a:close/>
              </a:path>
              <a:path w="2371725" h="1304925">
                <a:moveTo>
                  <a:pt x="2362200" y="9525"/>
                </a:moveTo>
                <a:lnTo>
                  <a:pt x="9525" y="9525"/>
                </a:lnTo>
                <a:lnTo>
                  <a:pt x="9525" y="4762"/>
                </a:lnTo>
                <a:lnTo>
                  <a:pt x="2362200" y="4762"/>
                </a:lnTo>
                <a:lnTo>
                  <a:pt x="2362200" y="9525"/>
                </a:lnTo>
                <a:close/>
              </a:path>
              <a:path w="2371725" h="1304925">
                <a:moveTo>
                  <a:pt x="2362200" y="1300162"/>
                </a:moveTo>
                <a:lnTo>
                  <a:pt x="2362200" y="4762"/>
                </a:lnTo>
                <a:lnTo>
                  <a:pt x="2366962" y="9525"/>
                </a:lnTo>
                <a:lnTo>
                  <a:pt x="2371725" y="9525"/>
                </a:lnTo>
                <a:lnTo>
                  <a:pt x="2371725" y="1295400"/>
                </a:lnTo>
                <a:lnTo>
                  <a:pt x="2366962" y="1295400"/>
                </a:lnTo>
                <a:lnTo>
                  <a:pt x="2362200" y="1300162"/>
                </a:lnTo>
                <a:close/>
              </a:path>
              <a:path w="2371725" h="1304925">
                <a:moveTo>
                  <a:pt x="2371725" y="9525"/>
                </a:moveTo>
                <a:lnTo>
                  <a:pt x="2366962" y="9525"/>
                </a:lnTo>
                <a:lnTo>
                  <a:pt x="2362200" y="4762"/>
                </a:lnTo>
                <a:lnTo>
                  <a:pt x="2371725" y="4762"/>
                </a:lnTo>
                <a:lnTo>
                  <a:pt x="2371725" y="9525"/>
                </a:lnTo>
                <a:close/>
              </a:path>
              <a:path w="2371725" h="1304925">
                <a:moveTo>
                  <a:pt x="9525" y="1300162"/>
                </a:moveTo>
                <a:lnTo>
                  <a:pt x="4762" y="1295400"/>
                </a:lnTo>
                <a:lnTo>
                  <a:pt x="9525" y="1295400"/>
                </a:lnTo>
                <a:lnTo>
                  <a:pt x="9525" y="1300162"/>
                </a:lnTo>
                <a:close/>
              </a:path>
              <a:path w="2371725" h="1304925">
                <a:moveTo>
                  <a:pt x="2362200" y="1300162"/>
                </a:moveTo>
                <a:lnTo>
                  <a:pt x="9525" y="1300162"/>
                </a:lnTo>
                <a:lnTo>
                  <a:pt x="9525" y="1295400"/>
                </a:lnTo>
                <a:lnTo>
                  <a:pt x="2362200" y="1295400"/>
                </a:lnTo>
                <a:lnTo>
                  <a:pt x="2362200" y="1300162"/>
                </a:lnTo>
                <a:close/>
              </a:path>
              <a:path w="2371725" h="1304925">
                <a:moveTo>
                  <a:pt x="2371725" y="1300162"/>
                </a:moveTo>
                <a:lnTo>
                  <a:pt x="2362200" y="1300162"/>
                </a:lnTo>
                <a:lnTo>
                  <a:pt x="2366962" y="1295400"/>
                </a:lnTo>
                <a:lnTo>
                  <a:pt x="2371725" y="1295400"/>
                </a:lnTo>
                <a:lnTo>
                  <a:pt x="2371725" y="1300162"/>
                </a:lnTo>
                <a:close/>
              </a:path>
            </a:pathLst>
          </a:custGeom>
          <a:solidFill>
            <a:srgbClr val="000000"/>
          </a:solidFill>
        </p:spPr>
        <p:txBody>
          <a:bodyPr wrap="square" lIns="0" tIns="0" rIns="0" bIns="0" rtlCol="0"/>
          <a:lstStyle/>
          <a:p>
            <a:endParaRPr/>
          </a:p>
        </p:txBody>
      </p:sp>
      <p:sp>
        <p:nvSpPr>
          <p:cNvPr id="40" name="object 40"/>
          <p:cNvSpPr txBox="1"/>
          <p:nvPr/>
        </p:nvSpPr>
        <p:spPr>
          <a:xfrm>
            <a:off x="5954267" y="5186997"/>
            <a:ext cx="2362200" cy="760730"/>
          </a:xfrm>
          <a:prstGeom prst="rect">
            <a:avLst/>
          </a:prstGeom>
        </p:spPr>
        <p:txBody>
          <a:bodyPr vert="horz" wrap="square" lIns="0" tIns="10795" rIns="0" bIns="0" rtlCol="0">
            <a:spAutoFit/>
          </a:bodyPr>
          <a:lstStyle/>
          <a:p>
            <a:pPr marL="197485" marR="189230" algn="ctr">
              <a:lnSpc>
                <a:spcPct val="101000"/>
              </a:lnSpc>
              <a:spcBef>
                <a:spcPts val="85"/>
              </a:spcBef>
            </a:pPr>
            <a:r>
              <a:rPr sz="1800" b="1" dirty="0">
                <a:latin typeface="Arial" panose="020B0604020202020204"/>
                <a:cs typeface="Arial" panose="020B0604020202020204"/>
              </a:rPr>
              <a:t>K</a:t>
            </a:r>
            <a:r>
              <a:rPr sz="1800" b="1" spc="-5" dirty="0">
                <a:latin typeface="Arial" panose="020B0604020202020204"/>
                <a:cs typeface="Arial" panose="020B0604020202020204"/>
              </a:rPr>
              <a:t>=</a:t>
            </a:r>
            <a:r>
              <a:rPr sz="1800" b="1" dirty="0">
                <a:latin typeface="Arial" panose="020B0604020202020204"/>
                <a:cs typeface="Arial" panose="020B0604020202020204"/>
              </a:rPr>
              <a:t>h</a:t>
            </a:r>
            <a:r>
              <a:rPr sz="1800" b="1" spc="-5" dirty="0">
                <a:latin typeface="Arial" panose="020B0604020202020204"/>
                <a:cs typeface="Arial" panose="020B0604020202020204"/>
              </a:rPr>
              <a:t>as</a:t>
            </a:r>
            <a:r>
              <a:rPr sz="1800" b="1" dirty="0">
                <a:latin typeface="Arial" panose="020B0604020202020204"/>
                <a:cs typeface="Arial" panose="020B0604020202020204"/>
              </a:rPr>
              <a:t>h(</a:t>
            </a:r>
            <a:r>
              <a:rPr sz="1800" b="1" dirty="0">
                <a:latin typeface="宋体" panose="02010600030101010101" pitchFamily="2" charset="-122"/>
                <a:cs typeface="宋体" panose="02010600030101010101" pitchFamily="2" charset="-122"/>
              </a:rPr>
              <a:t>电影</a:t>
            </a:r>
            <a:r>
              <a:rPr sz="1800" b="1" spc="-5" dirty="0">
                <a:latin typeface="Arial" panose="020B0604020202020204"/>
                <a:cs typeface="Arial" panose="020B0604020202020204"/>
              </a:rPr>
              <a:t>,</a:t>
            </a:r>
            <a:r>
              <a:rPr sz="1800" b="1" dirty="0">
                <a:latin typeface="宋体" panose="02010600030101010101" pitchFamily="2" charset="-122"/>
                <a:cs typeface="宋体" panose="02010600030101010101" pitchFamily="2" charset="-122"/>
              </a:rPr>
              <a:t>夜宴</a:t>
            </a:r>
            <a:r>
              <a:rPr sz="1800" b="1" dirty="0">
                <a:latin typeface="Arial" panose="020B0604020202020204"/>
                <a:cs typeface="Arial" panose="020B0604020202020204"/>
              </a:rPr>
              <a:t>)  V = </a:t>
            </a:r>
            <a:r>
              <a:rPr sz="1200" b="1" spc="-5" dirty="0">
                <a:latin typeface="Arial" panose="020B0604020202020204"/>
                <a:cs typeface="Arial" panose="020B0604020202020204"/>
                <a:hlinkClick r:id="rId6"/>
              </a:rPr>
              <a:t>http://video.com.cn/ </a:t>
            </a:r>
            <a:r>
              <a:rPr sz="1200" b="1" spc="-5" dirty="0">
                <a:latin typeface="Arial" panose="020B0604020202020204"/>
                <a:cs typeface="Arial" panose="020B0604020202020204"/>
              </a:rPr>
              <a:t> yeyan.avi</a:t>
            </a:r>
            <a:endParaRPr sz="1200">
              <a:latin typeface="Arial" panose="020B0604020202020204"/>
              <a:cs typeface="Arial" panose="020B0604020202020204"/>
            </a:endParaRPr>
          </a:p>
        </p:txBody>
      </p:sp>
      <p:sp>
        <p:nvSpPr>
          <p:cNvPr id="41" name="object 41"/>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42" name="object 42"/>
          <p:cNvSpPr txBox="1">
            <a:spLocks noGrp="1"/>
          </p:cNvSpPr>
          <p:nvPr>
            <p:ph type="sldNum" sz="quarter" idx="7"/>
          </p:nvPr>
        </p:nvSpPr>
        <p:spPr>
          <a:prstGeom prst="rect">
            <a:avLst/>
          </a:prstGeom>
        </p:spPr>
        <p:txBody>
          <a:bodyPr vert="horz" wrap="square" lIns="0" tIns="0" rIns="0" bIns="0" rtlCol="0">
            <a:spAutoFit/>
          </a:bodyPr>
          <a:lstStyle/>
          <a:p>
            <a:pPr marL="25400">
              <a:lnSpc>
                <a:spcPts val="1375"/>
              </a:lnSpc>
            </a:pPr>
            <a:fld id="{81D60167-4931-47E6-BA6A-407CBD079E47}" type="slidenum">
              <a:rPr dirty="0"/>
              <a:t>33</a:t>
            </a:fld>
            <a:endParaRPr dirty="0"/>
          </a:p>
        </p:txBody>
      </p:sp>
    </p:spTree>
    <p:extLst>
      <p:ext uri="{BB962C8B-B14F-4D97-AF65-F5344CB8AC3E}">
        <p14:creationId xmlns:p14="http://schemas.microsoft.com/office/powerpoint/2010/main" val="8851678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6172200"/>
            <a:ext cx="8229600" cy="0"/>
          </a:xfrm>
          <a:custGeom>
            <a:avLst/>
            <a:gdLst/>
            <a:ahLst/>
            <a:cxnLst/>
            <a:rect l="l" t="t" r="r" b="b"/>
            <a:pathLst>
              <a:path w="8229600">
                <a:moveTo>
                  <a:pt x="0" y="0"/>
                </a:moveTo>
                <a:lnTo>
                  <a:pt x="8229600" y="0"/>
                </a:lnTo>
              </a:path>
            </a:pathLst>
          </a:custGeom>
          <a:ln w="19050">
            <a:solidFill>
              <a:srgbClr val="CC9900"/>
            </a:solidFill>
          </a:ln>
        </p:spPr>
        <p:txBody>
          <a:bodyPr wrap="square" lIns="0" tIns="0" rIns="0" bIns="0" rtlCol="0"/>
          <a:lstStyle/>
          <a:p>
            <a:endParaRPr/>
          </a:p>
        </p:txBody>
      </p:sp>
      <p:sp>
        <p:nvSpPr>
          <p:cNvPr id="3" name="object 3"/>
          <p:cNvSpPr txBox="1">
            <a:spLocks noGrp="1"/>
          </p:cNvSpPr>
          <p:nvPr>
            <p:ph type="title"/>
          </p:nvPr>
        </p:nvSpPr>
        <p:spPr>
          <a:xfrm>
            <a:off x="535940" y="269557"/>
            <a:ext cx="4531995" cy="665480"/>
          </a:xfrm>
          <a:prstGeom prst="rect">
            <a:avLst/>
          </a:prstGeom>
        </p:spPr>
        <p:txBody>
          <a:bodyPr vert="horz" wrap="square" lIns="0" tIns="12700" rIns="0" bIns="0" rtlCol="0">
            <a:spAutoFit/>
          </a:bodyPr>
          <a:lstStyle/>
          <a:p>
            <a:pPr marL="12700">
              <a:lnSpc>
                <a:spcPct val="100000"/>
              </a:lnSpc>
              <a:spcBef>
                <a:spcPts val="100"/>
              </a:spcBef>
            </a:pPr>
            <a:r>
              <a:rPr sz="4200" spc="-5" dirty="0">
                <a:solidFill>
                  <a:srgbClr val="006633"/>
                </a:solidFill>
                <a:latin typeface="Garamond" panose="02020404030301010803"/>
                <a:cs typeface="Garamond" panose="02020404030301010803"/>
              </a:rPr>
              <a:t>DHT</a:t>
            </a:r>
            <a:r>
              <a:rPr sz="4200" dirty="0">
                <a:solidFill>
                  <a:srgbClr val="006633"/>
                </a:solidFill>
                <a:latin typeface="宋体" panose="02010600030101010101" pitchFamily="2" charset="-122"/>
                <a:cs typeface="宋体" panose="02010600030101010101" pitchFamily="2" charset="-122"/>
              </a:rPr>
              <a:t>原理</a:t>
            </a:r>
            <a:r>
              <a:rPr sz="4200" dirty="0">
                <a:solidFill>
                  <a:srgbClr val="006633"/>
                </a:solidFill>
              </a:rPr>
              <a:t>—</a:t>
            </a:r>
            <a:r>
              <a:rPr sz="4200" dirty="0">
                <a:solidFill>
                  <a:srgbClr val="006633"/>
                </a:solidFill>
                <a:latin typeface="宋体" panose="02010600030101010101" pitchFamily="2" charset="-122"/>
                <a:cs typeface="宋体" panose="02010600030101010101" pitchFamily="2" charset="-122"/>
              </a:rPr>
              <a:t>过程</a:t>
            </a:r>
            <a:r>
              <a:rPr sz="4200" spc="-1135" dirty="0">
                <a:solidFill>
                  <a:srgbClr val="006633"/>
                </a:solidFill>
                <a:latin typeface="宋体" panose="02010600030101010101" pitchFamily="2" charset="-122"/>
                <a:cs typeface="宋体" panose="02010600030101010101" pitchFamily="2" charset="-122"/>
              </a:rPr>
              <a:t> </a:t>
            </a:r>
            <a:r>
              <a:rPr sz="4200" dirty="0">
                <a:solidFill>
                  <a:srgbClr val="006633"/>
                </a:solidFill>
                <a:latin typeface="Garamond" panose="02020404030301010803"/>
                <a:cs typeface="Garamond" panose="02020404030301010803"/>
              </a:rPr>
              <a:t>(3)</a:t>
            </a:r>
            <a:endParaRPr sz="4200" dirty="0">
              <a:latin typeface="Garamond" panose="02020404030301010803"/>
              <a:cs typeface="Garamond" panose="02020404030301010803"/>
            </a:endParaRPr>
          </a:p>
        </p:txBody>
      </p:sp>
      <p:sp>
        <p:nvSpPr>
          <p:cNvPr id="4" name="object 4"/>
          <p:cNvSpPr/>
          <p:nvPr/>
        </p:nvSpPr>
        <p:spPr>
          <a:xfrm>
            <a:off x="2124455" y="2586227"/>
            <a:ext cx="935736" cy="871727"/>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436108" y="1857755"/>
            <a:ext cx="635508" cy="59283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804659" y="1872995"/>
            <a:ext cx="635507" cy="592836"/>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7738871" y="2881883"/>
            <a:ext cx="635507" cy="592836"/>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6515100" y="4178808"/>
            <a:ext cx="635507" cy="592836"/>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5436108" y="3314700"/>
            <a:ext cx="635508" cy="592836"/>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349375" y="1573212"/>
            <a:ext cx="542925" cy="3362325"/>
          </a:xfrm>
          <a:custGeom>
            <a:avLst/>
            <a:gdLst/>
            <a:ahLst/>
            <a:cxnLst/>
            <a:rect l="l" t="t" r="r" b="b"/>
            <a:pathLst>
              <a:path w="542925" h="3362325">
                <a:moveTo>
                  <a:pt x="542925" y="3362325"/>
                </a:moveTo>
                <a:lnTo>
                  <a:pt x="0" y="3362325"/>
                </a:lnTo>
                <a:lnTo>
                  <a:pt x="0" y="0"/>
                </a:lnTo>
                <a:lnTo>
                  <a:pt x="542925" y="0"/>
                </a:lnTo>
                <a:lnTo>
                  <a:pt x="542925" y="4762"/>
                </a:lnTo>
                <a:lnTo>
                  <a:pt x="9525" y="4762"/>
                </a:lnTo>
                <a:lnTo>
                  <a:pt x="4762" y="9525"/>
                </a:lnTo>
                <a:lnTo>
                  <a:pt x="9525" y="9525"/>
                </a:lnTo>
                <a:lnTo>
                  <a:pt x="9525" y="3352800"/>
                </a:lnTo>
                <a:lnTo>
                  <a:pt x="4762" y="3352800"/>
                </a:lnTo>
                <a:lnTo>
                  <a:pt x="9525" y="3357562"/>
                </a:lnTo>
                <a:lnTo>
                  <a:pt x="542925" y="3357562"/>
                </a:lnTo>
                <a:lnTo>
                  <a:pt x="542925" y="3362325"/>
                </a:lnTo>
                <a:close/>
              </a:path>
              <a:path w="542925" h="3362325">
                <a:moveTo>
                  <a:pt x="9525" y="9525"/>
                </a:moveTo>
                <a:lnTo>
                  <a:pt x="4762" y="9525"/>
                </a:lnTo>
                <a:lnTo>
                  <a:pt x="9525" y="4762"/>
                </a:lnTo>
                <a:lnTo>
                  <a:pt x="9525" y="9525"/>
                </a:lnTo>
                <a:close/>
              </a:path>
              <a:path w="542925" h="3362325">
                <a:moveTo>
                  <a:pt x="533400" y="9525"/>
                </a:moveTo>
                <a:lnTo>
                  <a:pt x="9525" y="9525"/>
                </a:lnTo>
                <a:lnTo>
                  <a:pt x="9525" y="4762"/>
                </a:lnTo>
                <a:lnTo>
                  <a:pt x="533400" y="4762"/>
                </a:lnTo>
                <a:lnTo>
                  <a:pt x="533400" y="9525"/>
                </a:lnTo>
                <a:close/>
              </a:path>
              <a:path w="542925" h="3362325">
                <a:moveTo>
                  <a:pt x="533400" y="3357562"/>
                </a:moveTo>
                <a:lnTo>
                  <a:pt x="533400" y="4762"/>
                </a:lnTo>
                <a:lnTo>
                  <a:pt x="538162" y="9525"/>
                </a:lnTo>
                <a:lnTo>
                  <a:pt x="542925" y="9525"/>
                </a:lnTo>
                <a:lnTo>
                  <a:pt x="542925" y="3352800"/>
                </a:lnTo>
                <a:lnTo>
                  <a:pt x="538162" y="3352800"/>
                </a:lnTo>
                <a:lnTo>
                  <a:pt x="533400" y="3357562"/>
                </a:lnTo>
                <a:close/>
              </a:path>
              <a:path w="542925" h="3362325">
                <a:moveTo>
                  <a:pt x="542925" y="9525"/>
                </a:moveTo>
                <a:lnTo>
                  <a:pt x="538162" y="9525"/>
                </a:lnTo>
                <a:lnTo>
                  <a:pt x="533400" y="4762"/>
                </a:lnTo>
                <a:lnTo>
                  <a:pt x="542925" y="4762"/>
                </a:lnTo>
                <a:lnTo>
                  <a:pt x="542925" y="9525"/>
                </a:lnTo>
                <a:close/>
              </a:path>
              <a:path w="542925" h="3362325">
                <a:moveTo>
                  <a:pt x="9525" y="3357562"/>
                </a:moveTo>
                <a:lnTo>
                  <a:pt x="4762" y="3352800"/>
                </a:lnTo>
                <a:lnTo>
                  <a:pt x="9525" y="3352800"/>
                </a:lnTo>
                <a:lnTo>
                  <a:pt x="9525" y="3357562"/>
                </a:lnTo>
                <a:close/>
              </a:path>
              <a:path w="542925" h="3362325">
                <a:moveTo>
                  <a:pt x="533400" y="3357562"/>
                </a:moveTo>
                <a:lnTo>
                  <a:pt x="9525" y="3357562"/>
                </a:lnTo>
                <a:lnTo>
                  <a:pt x="9525" y="3352800"/>
                </a:lnTo>
                <a:lnTo>
                  <a:pt x="533400" y="3352800"/>
                </a:lnTo>
                <a:lnTo>
                  <a:pt x="533400" y="3357562"/>
                </a:lnTo>
                <a:close/>
              </a:path>
              <a:path w="542925" h="3362325">
                <a:moveTo>
                  <a:pt x="542925" y="3357562"/>
                </a:moveTo>
                <a:lnTo>
                  <a:pt x="533400" y="3357562"/>
                </a:lnTo>
                <a:lnTo>
                  <a:pt x="538162" y="3352800"/>
                </a:lnTo>
                <a:lnTo>
                  <a:pt x="542925" y="3352800"/>
                </a:lnTo>
                <a:lnTo>
                  <a:pt x="542925" y="3357562"/>
                </a:lnTo>
                <a:close/>
              </a:path>
            </a:pathLst>
          </a:custGeom>
          <a:solidFill>
            <a:srgbClr val="000000"/>
          </a:solidFill>
        </p:spPr>
        <p:txBody>
          <a:bodyPr wrap="square" lIns="0" tIns="0" rIns="0" bIns="0" rtlCol="0"/>
          <a:lstStyle/>
          <a:p>
            <a:endParaRPr/>
          </a:p>
        </p:txBody>
      </p:sp>
      <p:graphicFrame>
        <p:nvGraphicFramePr>
          <p:cNvPr id="11" name="object 11"/>
          <p:cNvGraphicFramePr>
            <a:graphicFrameLocks noGrp="1"/>
          </p:cNvGraphicFramePr>
          <p:nvPr/>
        </p:nvGraphicFramePr>
        <p:xfrm>
          <a:off x="1354836" y="1577339"/>
          <a:ext cx="533400" cy="3352799"/>
        </p:xfrm>
        <a:graphic>
          <a:graphicData uri="http://schemas.openxmlformats.org/drawingml/2006/table">
            <a:tbl>
              <a:tblPr firstRow="1" bandRow="1">
                <a:tableStyleId>{2D5ABB26-0587-4C30-8999-92F81FD0307C}</a:tableStyleId>
              </a:tblPr>
              <a:tblGrid>
                <a:gridCol w="2286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tblGrid>
              <a:tr h="153035">
                <a:tc>
                  <a:txBody>
                    <a:bodyPr/>
                    <a:lstStyle/>
                    <a:p>
                      <a:pPr>
                        <a:lnSpc>
                          <a:spcPct val="100000"/>
                        </a:lnSpc>
                      </a:pPr>
                      <a:endParaRPr sz="800">
                        <a:latin typeface="Times New Roman" panose="02020603050405020304"/>
                        <a:cs typeface="Times New Roman" panose="02020603050405020304"/>
                      </a:endParaRPr>
                    </a:p>
                  </a:txBody>
                  <a:tcPr marL="0" marR="0" marT="0" marB="0">
                    <a:lnR w="12700">
                      <a:solidFill>
                        <a:srgbClr val="000000"/>
                      </a:solidFill>
                      <a:prstDash val="solid"/>
                    </a:lnR>
                    <a:lnB w="9525">
                      <a:solidFill>
                        <a:srgbClr val="000000"/>
                      </a:solidFill>
                      <a:prstDash val="solid"/>
                    </a:lnB>
                    <a:solidFill>
                      <a:srgbClr val="CC9900"/>
                    </a:solidFill>
                  </a:tcPr>
                </a:tc>
                <a:tc>
                  <a:txBody>
                    <a:bodyPr/>
                    <a:lstStyle/>
                    <a:p>
                      <a:pPr>
                        <a:lnSpc>
                          <a:spcPct val="100000"/>
                        </a:lnSpc>
                      </a:pPr>
                      <a:endParaRPr sz="800">
                        <a:latin typeface="Times New Roman" panose="02020603050405020304"/>
                        <a:cs typeface="Times New Roman" panose="02020603050405020304"/>
                      </a:endParaRPr>
                    </a:p>
                  </a:txBody>
                  <a:tcPr marL="0" marR="0" marT="0" marB="0">
                    <a:lnL w="12700">
                      <a:solidFill>
                        <a:srgbClr val="000000"/>
                      </a:solidFill>
                      <a:prstDash val="solid"/>
                    </a:lnL>
                    <a:lnB w="9525">
                      <a:solidFill>
                        <a:srgbClr val="000000"/>
                      </a:solidFill>
                      <a:prstDash val="solid"/>
                    </a:lnB>
                    <a:solidFill>
                      <a:srgbClr val="CC9900"/>
                    </a:solidFill>
                  </a:tcPr>
                </a:tc>
                <a:extLst>
                  <a:ext uri="{0D108BD9-81ED-4DB2-BD59-A6C34878D82A}">
                    <a16:rowId xmlns:a16="http://schemas.microsoft.com/office/drawing/2014/main" val="10000"/>
                  </a:ext>
                </a:extLst>
              </a:tr>
              <a:tr h="152400">
                <a:tc>
                  <a:txBody>
                    <a:bodyPr/>
                    <a:lstStyle/>
                    <a:p>
                      <a:pPr>
                        <a:lnSpc>
                          <a:spcPct val="100000"/>
                        </a:lnSpc>
                      </a:pPr>
                      <a:endParaRPr sz="800">
                        <a:latin typeface="Times New Roman" panose="02020603050405020304"/>
                        <a:cs typeface="Times New Roman" panose="02020603050405020304"/>
                      </a:endParaRPr>
                    </a:p>
                  </a:txBody>
                  <a:tcPr marL="0" marR="0" marT="0" marB="0">
                    <a:lnR w="12700">
                      <a:solidFill>
                        <a:srgbClr val="000000"/>
                      </a:solidFill>
                      <a:prstDash val="solid"/>
                    </a:lnR>
                    <a:lnT w="9525">
                      <a:solidFill>
                        <a:srgbClr val="000000"/>
                      </a:solidFill>
                      <a:prstDash val="solid"/>
                    </a:lnT>
                    <a:lnB w="9525">
                      <a:solidFill>
                        <a:srgbClr val="000000"/>
                      </a:solidFill>
                      <a:prstDash val="solid"/>
                    </a:lnB>
                    <a:solidFill>
                      <a:srgbClr val="CC9900"/>
                    </a:solidFill>
                  </a:tcPr>
                </a:tc>
                <a:tc>
                  <a:txBody>
                    <a:bodyPr/>
                    <a:lstStyle/>
                    <a:p>
                      <a:pPr>
                        <a:lnSpc>
                          <a:spcPct val="100000"/>
                        </a:lnSpc>
                      </a:pPr>
                      <a:endParaRPr sz="800">
                        <a:latin typeface="Times New Roman" panose="02020603050405020304"/>
                        <a:cs typeface="Times New Roman" panose="02020603050405020304"/>
                      </a:endParaRPr>
                    </a:p>
                  </a:txBody>
                  <a:tcPr marL="0" marR="0" marT="0" marB="0">
                    <a:lnL w="12700">
                      <a:solidFill>
                        <a:srgbClr val="000000"/>
                      </a:solidFill>
                      <a:prstDash val="solid"/>
                    </a:lnL>
                    <a:lnT w="9525">
                      <a:solidFill>
                        <a:srgbClr val="000000"/>
                      </a:solidFill>
                      <a:prstDash val="solid"/>
                    </a:lnT>
                    <a:lnB w="9525">
                      <a:solidFill>
                        <a:srgbClr val="000000"/>
                      </a:solidFill>
                      <a:prstDash val="solid"/>
                    </a:lnB>
                    <a:solidFill>
                      <a:srgbClr val="CC9900"/>
                    </a:solidFill>
                  </a:tcPr>
                </a:tc>
                <a:extLst>
                  <a:ext uri="{0D108BD9-81ED-4DB2-BD59-A6C34878D82A}">
                    <a16:rowId xmlns:a16="http://schemas.microsoft.com/office/drawing/2014/main" val="10001"/>
                  </a:ext>
                </a:extLst>
              </a:tr>
              <a:tr h="152400">
                <a:tc>
                  <a:txBody>
                    <a:bodyPr/>
                    <a:lstStyle/>
                    <a:p>
                      <a:pPr>
                        <a:lnSpc>
                          <a:spcPct val="100000"/>
                        </a:lnSpc>
                      </a:pPr>
                      <a:endParaRPr sz="800">
                        <a:latin typeface="Times New Roman" panose="02020603050405020304"/>
                        <a:cs typeface="Times New Roman" panose="02020603050405020304"/>
                      </a:endParaRPr>
                    </a:p>
                  </a:txBody>
                  <a:tcPr marL="0" marR="0" marT="0" marB="0">
                    <a:lnR w="12700">
                      <a:solidFill>
                        <a:srgbClr val="000000"/>
                      </a:solidFill>
                      <a:prstDash val="solid"/>
                    </a:lnR>
                    <a:lnT w="9525">
                      <a:solidFill>
                        <a:srgbClr val="000000"/>
                      </a:solidFill>
                      <a:prstDash val="solid"/>
                    </a:lnT>
                    <a:lnB w="9525">
                      <a:solidFill>
                        <a:srgbClr val="000000"/>
                      </a:solidFill>
                      <a:prstDash val="solid"/>
                    </a:lnB>
                    <a:solidFill>
                      <a:srgbClr val="CC9900"/>
                    </a:solidFill>
                  </a:tcPr>
                </a:tc>
                <a:tc>
                  <a:txBody>
                    <a:bodyPr/>
                    <a:lstStyle/>
                    <a:p>
                      <a:pPr>
                        <a:lnSpc>
                          <a:spcPct val="100000"/>
                        </a:lnSpc>
                      </a:pPr>
                      <a:endParaRPr sz="800">
                        <a:latin typeface="Times New Roman" panose="02020603050405020304"/>
                        <a:cs typeface="Times New Roman" panose="02020603050405020304"/>
                      </a:endParaRPr>
                    </a:p>
                  </a:txBody>
                  <a:tcPr marL="0" marR="0" marT="0" marB="0">
                    <a:lnL w="12700">
                      <a:solidFill>
                        <a:srgbClr val="000000"/>
                      </a:solidFill>
                      <a:prstDash val="solid"/>
                    </a:lnL>
                    <a:lnT w="9525">
                      <a:solidFill>
                        <a:srgbClr val="000000"/>
                      </a:solidFill>
                      <a:prstDash val="solid"/>
                    </a:lnT>
                    <a:lnB w="9525">
                      <a:solidFill>
                        <a:srgbClr val="000000"/>
                      </a:solidFill>
                      <a:prstDash val="solid"/>
                    </a:lnB>
                    <a:solidFill>
                      <a:srgbClr val="CC9900"/>
                    </a:solidFill>
                  </a:tcPr>
                </a:tc>
                <a:extLst>
                  <a:ext uri="{0D108BD9-81ED-4DB2-BD59-A6C34878D82A}">
                    <a16:rowId xmlns:a16="http://schemas.microsoft.com/office/drawing/2014/main" val="10002"/>
                  </a:ext>
                </a:extLst>
              </a:tr>
              <a:tr h="152400">
                <a:tc>
                  <a:txBody>
                    <a:bodyPr/>
                    <a:lstStyle/>
                    <a:p>
                      <a:pPr>
                        <a:lnSpc>
                          <a:spcPct val="100000"/>
                        </a:lnSpc>
                      </a:pPr>
                      <a:endParaRPr sz="800">
                        <a:latin typeface="Times New Roman" panose="02020603050405020304"/>
                        <a:cs typeface="Times New Roman" panose="02020603050405020304"/>
                      </a:endParaRPr>
                    </a:p>
                  </a:txBody>
                  <a:tcPr marL="0" marR="0" marT="0" marB="0">
                    <a:lnR w="12700">
                      <a:solidFill>
                        <a:srgbClr val="000000"/>
                      </a:solidFill>
                      <a:prstDash val="solid"/>
                    </a:lnR>
                    <a:lnT w="9525">
                      <a:solidFill>
                        <a:srgbClr val="000000"/>
                      </a:solidFill>
                      <a:prstDash val="solid"/>
                    </a:lnT>
                    <a:lnB w="9525">
                      <a:solidFill>
                        <a:srgbClr val="000000"/>
                      </a:solidFill>
                      <a:prstDash val="solid"/>
                    </a:lnB>
                    <a:solidFill>
                      <a:srgbClr val="CC9900"/>
                    </a:solidFill>
                  </a:tcPr>
                </a:tc>
                <a:tc>
                  <a:txBody>
                    <a:bodyPr/>
                    <a:lstStyle/>
                    <a:p>
                      <a:pPr>
                        <a:lnSpc>
                          <a:spcPct val="100000"/>
                        </a:lnSpc>
                      </a:pPr>
                      <a:endParaRPr sz="800">
                        <a:latin typeface="Times New Roman" panose="02020603050405020304"/>
                        <a:cs typeface="Times New Roman" panose="02020603050405020304"/>
                      </a:endParaRPr>
                    </a:p>
                  </a:txBody>
                  <a:tcPr marL="0" marR="0" marT="0" marB="0">
                    <a:lnL w="12700">
                      <a:solidFill>
                        <a:srgbClr val="000000"/>
                      </a:solidFill>
                      <a:prstDash val="solid"/>
                    </a:lnL>
                    <a:lnT w="9525">
                      <a:solidFill>
                        <a:srgbClr val="000000"/>
                      </a:solidFill>
                      <a:prstDash val="solid"/>
                    </a:lnT>
                    <a:lnB w="9525">
                      <a:solidFill>
                        <a:srgbClr val="000000"/>
                      </a:solidFill>
                      <a:prstDash val="solid"/>
                    </a:lnB>
                    <a:solidFill>
                      <a:srgbClr val="CC9900"/>
                    </a:solidFill>
                  </a:tcPr>
                </a:tc>
                <a:extLst>
                  <a:ext uri="{0D108BD9-81ED-4DB2-BD59-A6C34878D82A}">
                    <a16:rowId xmlns:a16="http://schemas.microsoft.com/office/drawing/2014/main" val="10003"/>
                  </a:ext>
                </a:extLst>
              </a:tr>
              <a:tr h="152400">
                <a:tc>
                  <a:txBody>
                    <a:bodyPr/>
                    <a:lstStyle/>
                    <a:p>
                      <a:pPr>
                        <a:lnSpc>
                          <a:spcPct val="100000"/>
                        </a:lnSpc>
                      </a:pPr>
                      <a:endParaRPr sz="800">
                        <a:latin typeface="Times New Roman" panose="02020603050405020304"/>
                        <a:cs typeface="Times New Roman" panose="02020603050405020304"/>
                      </a:endParaRPr>
                    </a:p>
                  </a:txBody>
                  <a:tcPr marL="0" marR="0" marT="0" marB="0">
                    <a:lnR w="12700">
                      <a:solidFill>
                        <a:srgbClr val="000000"/>
                      </a:solidFill>
                      <a:prstDash val="solid"/>
                    </a:lnR>
                    <a:lnT w="9525">
                      <a:solidFill>
                        <a:srgbClr val="000000"/>
                      </a:solidFill>
                      <a:prstDash val="solid"/>
                    </a:lnT>
                    <a:lnB w="9525">
                      <a:solidFill>
                        <a:srgbClr val="000000"/>
                      </a:solidFill>
                      <a:prstDash val="solid"/>
                    </a:lnB>
                    <a:solidFill>
                      <a:srgbClr val="CC9900"/>
                    </a:solidFill>
                  </a:tcPr>
                </a:tc>
                <a:tc>
                  <a:txBody>
                    <a:bodyPr/>
                    <a:lstStyle/>
                    <a:p>
                      <a:pPr>
                        <a:lnSpc>
                          <a:spcPct val="100000"/>
                        </a:lnSpc>
                      </a:pPr>
                      <a:endParaRPr sz="800">
                        <a:latin typeface="Times New Roman" panose="02020603050405020304"/>
                        <a:cs typeface="Times New Roman" panose="02020603050405020304"/>
                      </a:endParaRPr>
                    </a:p>
                  </a:txBody>
                  <a:tcPr marL="0" marR="0" marT="0" marB="0">
                    <a:lnL w="12700">
                      <a:solidFill>
                        <a:srgbClr val="000000"/>
                      </a:solidFill>
                      <a:prstDash val="solid"/>
                    </a:lnL>
                    <a:lnT w="9525">
                      <a:solidFill>
                        <a:srgbClr val="000000"/>
                      </a:solidFill>
                      <a:prstDash val="solid"/>
                    </a:lnT>
                    <a:lnB w="9525">
                      <a:solidFill>
                        <a:srgbClr val="000000"/>
                      </a:solidFill>
                      <a:prstDash val="solid"/>
                    </a:lnB>
                    <a:solidFill>
                      <a:srgbClr val="CC9900"/>
                    </a:solidFill>
                  </a:tcPr>
                </a:tc>
                <a:extLst>
                  <a:ext uri="{0D108BD9-81ED-4DB2-BD59-A6C34878D82A}">
                    <a16:rowId xmlns:a16="http://schemas.microsoft.com/office/drawing/2014/main" val="10004"/>
                  </a:ext>
                </a:extLst>
              </a:tr>
              <a:tr h="152400">
                <a:tc>
                  <a:txBody>
                    <a:bodyPr/>
                    <a:lstStyle/>
                    <a:p>
                      <a:pPr>
                        <a:lnSpc>
                          <a:spcPct val="100000"/>
                        </a:lnSpc>
                      </a:pPr>
                      <a:endParaRPr sz="800">
                        <a:latin typeface="Times New Roman" panose="02020603050405020304"/>
                        <a:cs typeface="Times New Roman" panose="02020603050405020304"/>
                      </a:endParaRPr>
                    </a:p>
                  </a:txBody>
                  <a:tcPr marL="0" marR="0" marT="0" marB="0">
                    <a:lnR w="12700">
                      <a:solidFill>
                        <a:srgbClr val="000000"/>
                      </a:solidFill>
                      <a:prstDash val="solid"/>
                    </a:lnR>
                    <a:lnT w="9525">
                      <a:solidFill>
                        <a:srgbClr val="000000"/>
                      </a:solidFill>
                      <a:prstDash val="solid"/>
                    </a:lnT>
                    <a:lnB w="9525">
                      <a:solidFill>
                        <a:srgbClr val="000000"/>
                      </a:solidFill>
                      <a:prstDash val="solid"/>
                    </a:lnB>
                    <a:solidFill>
                      <a:srgbClr val="CC9900"/>
                    </a:solidFill>
                  </a:tcPr>
                </a:tc>
                <a:tc>
                  <a:txBody>
                    <a:bodyPr/>
                    <a:lstStyle/>
                    <a:p>
                      <a:pPr>
                        <a:lnSpc>
                          <a:spcPct val="100000"/>
                        </a:lnSpc>
                      </a:pPr>
                      <a:endParaRPr sz="800">
                        <a:latin typeface="Times New Roman" panose="02020603050405020304"/>
                        <a:cs typeface="Times New Roman" panose="02020603050405020304"/>
                      </a:endParaRPr>
                    </a:p>
                  </a:txBody>
                  <a:tcPr marL="0" marR="0" marT="0" marB="0">
                    <a:lnL w="12700">
                      <a:solidFill>
                        <a:srgbClr val="000000"/>
                      </a:solidFill>
                      <a:prstDash val="solid"/>
                    </a:lnL>
                    <a:lnT w="9525">
                      <a:solidFill>
                        <a:srgbClr val="000000"/>
                      </a:solidFill>
                      <a:prstDash val="solid"/>
                    </a:lnT>
                    <a:lnB w="9525">
                      <a:solidFill>
                        <a:srgbClr val="000000"/>
                      </a:solidFill>
                      <a:prstDash val="solid"/>
                    </a:lnB>
                    <a:solidFill>
                      <a:srgbClr val="CC9900"/>
                    </a:solidFill>
                  </a:tcPr>
                </a:tc>
                <a:extLst>
                  <a:ext uri="{0D108BD9-81ED-4DB2-BD59-A6C34878D82A}">
                    <a16:rowId xmlns:a16="http://schemas.microsoft.com/office/drawing/2014/main" val="10005"/>
                  </a:ext>
                </a:extLst>
              </a:tr>
              <a:tr h="152400">
                <a:tc>
                  <a:txBody>
                    <a:bodyPr/>
                    <a:lstStyle/>
                    <a:p>
                      <a:pPr>
                        <a:lnSpc>
                          <a:spcPct val="100000"/>
                        </a:lnSpc>
                      </a:pPr>
                      <a:endParaRPr sz="800">
                        <a:latin typeface="Times New Roman" panose="02020603050405020304"/>
                        <a:cs typeface="Times New Roman" panose="02020603050405020304"/>
                      </a:endParaRPr>
                    </a:p>
                  </a:txBody>
                  <a:tcPr marL="0" marR="0" marT="0" marB="0">
                    <a:lnR w="12700">
                      <a:solidFill>
                        <a:srgbClr val="000000"/>
                      </a:solidFill>
                      <a:prstDash val="solid"/>
                    </a:lnR>
                    <a:lnT w="9525">
                      <a:solidFill>
                        <a:srgbClr val="000000"/>
                      </a:solidFill>
                      <a:prstDash val="solid"/>
                    </a:lnT>
                    <a:lnB w="9525">
                      <a:solidFill>
                        <a:srgbClr val="000000"/>
                      </a:solidFill>
                      <a:prstDash val="solid"/>
                    </a:lnB>
                    <a:solidFill>
                      <a:srgbClr val="CC9900"/>
                    </a:solidFill>
                  </a:tcPr>
                </a:tc>
                <a:tc>
                  <a:txBody>
                    <a:bodyPr/>
                    <a:lstStyle/>
                    <a:p>
                      <a:pPr>
                        <a:lnSpc>
                          <a:spcPct val="100000"/>
                        </a:lnSpc>
                      </a:pPr>
                      <a:endParaRPr sz="800">
                        <a:latin typeface="Times New Roman" panose="02020603050405020304"/>
                        <a:cs typeface="Times New Roman" panose="02020603050405020304"/>
                      </a:endParaRPr>
                    </a:p>
                  </a:txBody>
                  <a:tcPr marL="0" marR="0" marT="0" marB="0">
                    <a:lnL w="12700">
                      <a:solidFill>
                        <a:srgbClr val="000000"/>
                      </a:solidFill>
                      <a:prstDash val="solid"/>
                    </a:lnL>
                    <a:lnT w="9525">
                      <a:solidFill>
                        <a:srgbClr val="000000"/>
                      </a:solidFill>
                      <a:prstDash val="solid"/>
                    </a:lnT>
                    <a:lnB w="9525">
                      <a:solidFill>
                        <a:srgbClr val="000000"/>
                      </a:solidFill>
                      <a:prstDash val="solid"/>
                    </a:lnB>
                    <a:solidFill>
                      <a:srgbClr val="CC9900"/>
                    </a:solidFill>
                  </a:tcPr>
                </a:tc>
                <a:extLst>
                  <a:ext uri="{0D108BD9-81ED-4DB2-BD59-A6C34878D82A}">
                    <a16:rowId xmlns:a16="http://schemas.microsoft.com/office/drawing/2014/main" val="10006"/>
                  </a:ext>
                </a:extLst>
              </a:tr>
              <a:tr h="152400">
                <a:tc>
                  <a:txBody>
                    <a:bodyPr/>
                    <a:lstStyle/>
                    <a:p>
                      <a:pPr>
                        <a:lnSpc>
                          <a:spcPct val="100000"/>
                        </a:lnSpc>
                      </a:pPr>
                      <a:endParaRPr sz="800">
                        <a:latin typeface="Times New Roman" panose="02020603050405020304"/>
                        <a:cs typeface="Times New Roman" panose="02020603050405020304"/>
                      </a:endParaRPr>
                    </a:p>
                  </a:txBody>
                  <a:tcPr marL="0" marR="0" marT="0" marB="0">
                    <a:lnR w="12700">
                      <a:solidFill>
                        <a:srgbClr val="000000"/>
                      </a:solidFill>
                      <a:prstDash val="solid"/>
                    </a:lnR>
                    <a:lnT w="9525">
                      <a:solidFill>
                        <a:srgbClr val="000000"/>
                      </a:solidFill>
                      <a:prstDash val="solid"/>
                    </a:lnT>
                    <a:lnB w="9525">
                      <a:solidFill>
                        <a:srgbClr val="000000"/>
                      </a:solidFill>
                      <a:prstDash val="solid"/>
                    </a:lnB>
                    <a:solidFill>
                      <a:srgbClr val="CC9900"/>
                    </a:solidFill>
                  </a:tcPr>
                </a:tc>
                <a:tc>
                  <a:txBody>
                    <a:bodyPr/>
                    <a:lstStyle/>
                    <a:p>
                      <a:pPr>
                        <a:lnSpc>
                          <a:spcPct val="100000"/>
                        </a:lnSpc>
                      </a:pPr>
                      <a:endParaRPr sz="800">
                        <a:latin typeface="Times New Roman" panose="02020603050405020304"/>
                        <a:cs typeface="Times New Roman" panose="02020603050405020304"/>
                      </a:endParaRPr>
                    </a:p>
                  </a:txBody>
                  <a:tcPr marL="0" marR="0" marT="0" marB="0">
                    <a:lnL w="12700">
                      <a:solidFill>
                        <a:srgbClr val="000000"/>
                      </a:solidFill>
                      <a:prstDash val="solid"/>
                    </a:lnL>
                    <a:lnT w="9525">
                      <a:solidFill>
                        <a:srgbClr val="000000"/>
                      </a:solidFill>
                      <a:prstDash val="solid"/>
                    </a:lnT>
                    <a:lnB w="9525">
                      <a:solidFill>
                        <a:srgbClr val="000000"/>
                      </a:solidFill>
                      <a:prstDash val="solid"/>
                    </a:lnB>
                    <a:solidFill>
                      <a:srgbClr val="CC9900"/>
                    </a:solidFill>
                  </a:tcPr>
                </a:tc>
                <a:extLst>
                  <a:ext uri="{0D108BD9-81ED-4DB2-BD59-A6C34878D82A}">
                    <a16:rowId xmlns:a16="http://schemas.microsoft.com/office/drawing/2014/main" val="10007"/>
                  </a:ext>
                </a:extLst>
              </a:tr>
              <a:tr h="152400">
                <a:tc>
                  <a:txBody>
                    <a:bodyPr/>
                    <a:lstStyle/>
                    <a:p>
                      <a:pPr>
                        <a:lnSpc>
                          <a:spcPct val="100000"/>
                        </a:lnSpc>
                      </a:pPr>
                      <a:endParaRPr sz="800">
                        <a:latin typeface="Times New Roman" panose="02020603050405020304"/>
                        <a:cs typeface="Times New Roman" panose="02020603050405020304"/>
                      </a:endParaRPr>
                    </a:p>
                  </a:txBody>
                  <a:tcPr marL="0" marR="0" marT="0" marB="0">
                    <a:lnR w="12700">
                      <a:solidFill>
                        <a:srgbClr val="000000"/>
                      </a:solidFill>
                      <a:prstDash val="solid"/>
                    </a:lnR>
                    <a:lnT w="9525">
                      <a:solidFill>
                        <a:srgbClr val="000000"/>
                      </a:solidFill>
                      <a:prstDash val="solid"/>
                    </a:lnT>
                    <a:lnB w="9525">
                      <a:solidFill>
                        <a:srgbClr val="000000"/>
                      </a:solidFill>
                      <a:prstDash val="solid"/>
                    </a:lnB>
                    <a:solidFill>
                      <a:srgbClr val="CC9900"/>
                    </a:solidFill>
                  </a:tcPr>
                </a:tc>
                <a:tc>
                  <a:txBody>
                    <a:bodyPr/>
                    <a:lstStyle/>
                    <a:p>
                      <a:pPr>
                        <a:lnSpc>
                          <a:spcPct val="100000"/>
                        </a:lnSpc>
                      </a:pPr>
                      <a:endParaRPr sz="800">
                        <a:latin typeface="Times New Roman" panose="02020603050405020304"/>
                        <a:cs typeface="Times New Roman" panose="02020603050405020304"/>
                      </a:endParaRPr>
                    </a:p>
                  </a:txBody>
                  <a:tcPr marL="0" marR="0" marT="0" marB="0">
                    <a:lnL w="12700">
                      <a:solidFill>
                        <a:srgbClr val="000000"/>
                      </a:solidFill>
                      <a:prstDash val="solid"/>
                    </a:lnL>
                    <a:lnT w="9525">
                      <a:solidFill>
                        <a:srgbClr val="000000"/>
                      </a:solidFill>
                      <a:prstDash val="solid"/>
                    </a:lnT>
                    <a:lnB w="9525">
                      <a:solidFill>
                        <a:srgbClr val="000000"/>
                      </a:solidFill>
                      <a:prstDash val="solid"/>
                    </a:lnB>
                    <a:solidFill>
                      <a:srgbClr val="CC9900"/>
                    </a:solidFill>
                  </a:tcPr>
                </a:tc>
                <a:extLst>
                  <a:ext uri="{0D108BD9-81ED-4DB2-BD59-A6C34878D82A}">
                    <a16:rowId xmlns:a16="http://schemas.microsoft.com/office/drawing/2014/main" val="10008"/>
                  </a:ext>
                </a:extLst>
              </a:tr>
              <a:tr h="152400">
                <a:tc>
                  <a:txBody>
                    <a:bodyPr/>
                    <a:lstStyle/>
                    <a:p>
                      <a:pPr>
                        <a:lnSpc>
                          <a:spcPct val="100000"/>
                        </a:lnSpc>
                      </a:pPr>
                      <a:endParaRPr sz="800">
                        <a:latin typeface="Times New Roman" panose="02020603050405020304"/>
                        <a:cs typeface="Times New Roman" panose="02020603050405020304"/>
                      </a:endParaRPr>
                    </a:p>
                  </a:txBody>
                  <a:tcPr marL="0" marR="0" marT="0" marB="0">
                    <a:lnR w="12700">
                      <a:solidFill>
                        <a:srgbClr val="000000"/>
                      </a:solidFill>
                      <a:prstDash val="solid"/>
                    </a:lnR>
                    <a:lnT w="9525">
                      <a:solidFill>
                        <a:srgbClr val="000000"/>
                      </a:solidFill>
                      <a:prstDash val="solid"/>
                    </a:lnT>
                    <a:lnB w="9525">
                      <a:solidFill>
                        <a:srgbClr val="000000"/>
                      </a:solidFill>
                      <a:prstDash val="solid"/>
                    </a:lnB>
                    <a:solidFill>
                      <a:srgbClr val="CC9900"/>
                    </a:solidFill>
                  </a:tcPr>
                </a:tc>
                <a:tc>
                  <a:txBody>
                    <a:bodyPr/>
                    <a:lstStyle/>
                    <a:p>
                      <a:pPr>
                        <a:lnSpc>
                          <a:spcPct val="100000"/>
                        </a:lnSpc>
                      </a:pPr>
                      <a:endParaRPr sz="800">
                        <a:latin typeface="Times New Roman" panose="02020603050405020304"/>
                        <a:cs typeface="Times New Roman" panose="02020603050405020304"/>
                      </a:endParaRPr>
                    </a:p>
                  </a:txBody>
                  <a:tcPr marL="0" marR="0" marT="0" marB="0">
                    <a:lnL w="12700">
                      <a:solidFill>
                        <a:srgbClr val="000000"/>
                      </a:solidFill>
                      <a:prstDash val="solid"/>
                    </a:lnL>
                    <a:lnT w="9525">
                      <a:solidFill>
                        <a:srgbClr val="000000"/>
                      </a:solidFill>
                      <a:prstDash val="solid"/>
                    </a:lnT>
                    <a:lnB w="9525">
                      <a:solidFill>
                        <a:srgbClr val="000000"/>
                      </a:solidFill>
                      <a:prstDash val="solid"/>
                    </a:lnB>
                    <a:solidFill>
                      <a:srgbClr val="CC9900"/>
                    </a:solidFill>
                  </a:tcPr>
                </a:tc>
                <a:extLst>
                  <a:ext uri="{0D108BD9-81ED-4DB2-BD59-A6C34878D82A}">
                    <a16:rowId xmlns:a16="http://schemas.microsoft.com/office/drawing/2014/main" val="10009"/>
                  </a:ext>
                </a:extLst>
              </a:tr>
              <a:tr h="152400">
                <a:tc>
                  <a:txBody>
                    <a:bodyPr/>
                    <a:lstStyle/>
                    <a:p>
                      <a:pPr>
                        <a:lnSpc>
                          <a:spcPct val="100000"/>
                        </a:lnSpc>
                      </a:pPr>
                      <a:endParaRPr sz="800">
                        <a:latin typeface="Times New Roman" panose="02020603050405020304"/>
                        <a:cs typeface="Times New Roman" panose="02020603050405020304"/>
                      </a:endParaRPr>
                    </a:p>
                  </a:txBody>
                  <a:tcPr marL="0" marR="0" marT="0" marB="0">
                    <a:lnR w="12700">
                      <a:solidFill>
                        <a:srgbClr val="000000"/>
                      </a:solidFill>
                      <a:prstDash val="solid"/>
                    </a:lnR>
                    <a:lnT w="9525">
                      <a:solidFill>
                        <a:srgbClr val="000000"/>
                      </a:solidFill>
                      <a:prstDash val="solid"/>
                    </a:lnT>
                    <a:lnB w="9525">
                      <a:solidFill>
                        <a:srgbClr val="000000"/>
                      </a:solidFill>
                      <a:prstDash val="solid"/>
                    </a:lnB>
                    <a:solidFill>
                      <a:srgbClr val="CC9900"/>
                    </a:solidFill>
                  </a:tcPr>
                </a:tc>
                <a:tc>
                  <a:txBody>
                    <a:bodyPr/>
                    <a:lstStyle/>
                    <a:p>
                      <a:pPr>
                        <a:lnSpc>
                          <a:spcPct val="100000"/>
                        </a:lnSpc>
                      </a:pPr>
                      <a:endParaRPr sz="800">
                        <a:latin typeface="Times New Roman" panose="02020603050405020304"/>
                        <a:cs typeface="Times New Roman" panose="02020603050405020304"/>
                      </a:endParaRPr>
                    </a:p>
                  </a:txBody>
                  <a:tcPr marL="0" marR="0" marT="0" marB="0">
                    <a:lnL w="12700">
                      <a:solidFill>
                        <a:srgbClr val="000000"/>
                      </a:solidFill>
                      <a:prstDash val="solid"/>
                    </a:lnL>
                    <a:lnT w="9525">
                      <a:solidFill>
                        <a:srgbClr val="000000"/>
                      </a:solidFill>
                      <a:prstDash val="solid"/>
                    </a:lnT>
                    <a:lnB w="9525">
                      <a:solidFill>
                        <a:srgbClr val="000000"/>
                      </a:solidFill>
                      <a:prstDash val="solid"/>
                    </a:lnB>
                    <a:solidFill>
                      <a:srgbClr val="CC9900"/>
                    </a:solidFill>
                  </a:tcPr>
                </a:tc>
                <a:extLst>
                  <a:ext uri="{0D108BD9-81ED-4DB2-BD59-A6C34878D82A}">
                    <a16:rowId xmlns:a16="http://schemas.microsoft.com/office/drawing/2014/main" val="10010"/>
                  </a:ext>
                </a:extLst>
              </a:tr>
              <a:tr h="152400">
                <a:tc>
                  <a:txBody>
                    <a:bodyPr/>
                    <a:lstStyle/>
                    <a:p>
                      <a:pPr>
                        <a:lnSpc>
                          <a:spcPct val="100000"/>
                        </a:lnSpc>
                      </a:pPr>
                      <a:endParaRPr sz="800">
                        <a:latin typeface="Times New Roman" panose="02020603050405020304"/>
                        <a:cs typeface="Times New Roman" panose="02020603050405020304"/>
                      </a:endParaRPr>
                    </a:p>
                  </a:txBody>
                  <a:tcPr marL="0" marR="0" marT="0" marB="0">
                    <a:lnR w="12700">
                      <a:solidFill>
                        <a:srgbClr val="000000"/>
                      </a:solidFill>
                      <a:prstDash val="solid"/>
                    </a:lnR>
                    <a:lnT w="9525">
                      <a:solidFill>
                        <a:srgbClr val="000000"/>
                      </a:solidFill>
                      <a:prstDash val="solid"/>
                    </a:lnT>
                    <a:lnB w="9525">
                      <a:solidFill>
                        <a:srgbClr val="000000"/>
                      </a:solidFill>
                      <a:prstDash val="solid"/>
                    </a:lnB>
                    <a:solidFill>
                      <a:srgbClr val="CC9900"/>
                    </a:solidFill>
                  </a:tcPr>
                </a:tc>
                <a:tc>
                  <a:txBody>
                    <a:bodyPr/>
                    <a:lstStyle/>
                    <a:p>
                      <a:pPr>
                        <a:lnSpc>
                          <a:spcPct val="100000"/>
                        </a:lnSpc>
                      </a:pPr>
                      <a:endParaRPr sz="800">
                        <a:latin typeface="Times New Roman" panose="02020603050405020304"/>
                        <a:cs typeface="Times New Roman" panose="02020603050405020304"/>
                      </a:endParaRPr>
                    </a:p>
                  </a:txBody>
                  <a:tcPr marL="0" marR="0" marT="0" marB="0">
                    <a:lnL w="12700">
                      <a:solidFill>
                        <a:srgbClr val="000000"/>
                      </a:solidFill>
                      <a:prstDash val="solid"/>
                    </a:lnL>
                    <a:lnT w="9525">
                      <a:solidFill>
                        <a:srgbClr val="000000"/>
                      </a:solidFill>
                      <a:prstDash val="solid"/>
                    </a:lnT>
                    <a:lnB w="9525">
                      <a:solidFill>
                        <a:srgbClr val="000000"/>
                      </a:solidFill>
                      <a:prstDash val="solid"/>
                    </a:lnB>
                    <a:solidFill>
                      <a:srgbClr val="CC9900"/>
                    </a:solidFill>
                  </a:tcPr>
                </a:tc>
                <a:extLst>
                  <a:ext uri="{0D108BD9-81ED-4DB2-BD59-A6C34878D82A}">
                    <a16:rowId xmlns:a16="http://schemas.microsoft.com/office/drawing/2014/main" val="10011"/>
                  </a:ext>
                </a:extLst>
              </a:tr>
              <a:tr h="152400">
                <a:tc>
                  <a:txBody>
                    <a:bodyPr/>
                    <a:lstStyle/>
                    <a:p>
                      <a:pPr>
                        <a:lnSpc>
                          <a:spcPct val="100000"/>
                        </a:lnSpc>
                      </a:pPr>
                      <a:endParaRPr sz="800">
                        <a:latin typeface="Times New Roman" panose="02020603050405020304"/>
                        <a:cs typeface="Times New Roman" panose="02020603050405020304"/>
                      </a:endParaRPr>
                    </a:p>
                  </a:txBody>
                  <a:tcPr marL="0" marR="0" marT="0" marB="0">
                    <a:lnR w="12700">
                      <a:solidFill>
                        <a:srgbClr val="000000"/>
                      </a:solidFill>
                      <a:prstDash val="solid"/>
                    </a:lnR>
                    <a:lnT w="9525">
                      <a:solidFill>
                        <a:srgbClr val="000000"/>
                      </a:solidFill>
                      <a:prstDash val="solid"/>
                    </a:lnT>
                    <a:lnB w="9525">
                      <a:solidFill>
                        <a:srgbClr val="000000"/>
                      </a:solidFill>
                      <a:prstDash val="solid"/>
                    </a:lnB>
                    <a:solidFill>
                      <a:srgbClr val="CC9900"/>
                    </a:solidFill>
                  </a:tcPr>
                </a:tc>
                <a:tc>
                  <a:txBody>
                    <a:bodyPr/>
                    <a:lstStyle/>
                    <a:p>
                      <a:pPr>
                        <a:lnSpc>
                          <a:spcPct val="100000"/>
                        </a:lnSpc>
                      </a:pPr>
                      <a:endParaRPr sz="800">
                        <a:latin typeface="Times New Roman" panose="02020603050405020304"/>
                        <a:cs typeface="Times New Roman" panose="02020603050405020304"/>
                      </a:endParaRPr>
                    </a:p>
                  </a:txBody>
                  <a:tcPr marL="0" marR="0" marT="0" marB="0">
                    <a:lnL w="12700">
                      <a:solidFill>
                        <a:srgbClr val="000000"/>
                      </a:solidFill>
                      <a:prstDash val="solid"/>
                    </a:lnL>
                    <a:lnT w="9525">
                      <a:solidFill>
                        <a:srgbClr val="000000"/>
                      </a:solidFill>
                      <a:prstDash val="solid"/>
                    </a:lnT>
                    <a:lnB w="9525">
                      <a:solidFill>
                        <a:srgbClr val="000000"/>
                      </a:solidFill>
                      <a:prstDash val="solid"/>
                    </a:lnB>
                    <a:solidFill>
                      <a:srgbClr val="CC9900"/>
                    </a:solidFill>
                  </a:tcPr>
                </a:tc>
                <a:extLst>
                  <a:ext uri="{0D108BD9-81ED-4DB2-BD59-A6C34878D82A}">
                    <a16:rowId xmlns:a16="http://schemas.microsoft.com/office/drawing/2014/main" val="10012"/>
                  </a:ext>
                </a:extLst>
              </a:tr>
              <a:tr h="152400">
                <a:tc>
                  <a:txBody>
                    <a:bodyPr/>
                    <a:lstStyle/>
                    <a:p>
                      <a:pPr>
                        <a:lnSpc>
                          <a:spcPct val="100000"/>
                        </a:lnSpc>
                      </a:pPr>
                      <a:endParaRPr sz="800">
                        <a:latin typeface="Times New Roman" panose="02020603050405020304"/>
                        <a:cs typeface="Times New Roman" panose="02020603050405020304"/>
                      </a:endParaRPr>
                    </a:p>
                  </a:txBody>
                  <a:tcPr marL="0" marR="0" marT="0" marB="0">
                    <a:lnR w="12700">
                      <a:solidFill>
                        <a:srgbClr val="000000"/>
                      </a:solidFill>
                      <a:prstDash val="solid"/>
                    </a:lnR>
                    <a:lnT w="9525">
                      <a:solidFill>
                        <a:srgbClr val="000000"/>
                      </a:solidFill>
                      <a:prstDash val="solid"/>
                    </a:lnT>
                    <a:lnB w="9525">
                      <a:solidFill>
                        <a:srgbClr val="000000"/>
                      </a:solidFill>
                      <a:prstDash val="solid"/>
                    </a:lnB>
                    <a:solidFill>
                      <a:srgbClr val="CC9900"/>
                    </a:solidFill>
                  </a:tcPr>
                </a:tc>
                <a:tc>
                  <a:txBody>
                    <a:bodyPr/>
                    <a:lstStyle/>
                    <a:p>
                      <a:pPr>
                        <a:lnSpc>
                          <a:spcPct val="100000"/>
                        </a:lnSpc>
                      </a:pPr>
                      <a:endParaRPr sz="800">
                        <a:latin typeface="Times New Roman" panose="02020603050405020304"/>
                        <a:cs typeface="Times New Roman" panose="02020603050405020304"/>
                      </a:endParaRPr>
                    </a:p>
                  </a:txBody>
                  <a:tcPr marL="0" marR="0" marT="0" marB="0">
                    <a:lnL w="12700">
                      <a:solidFill>
                        <a:srgbClr val="000000"/>
                      </a:solidFill>
                      <a:prstDash val="solid"/>
                    </a:lnL>
                    <a:lnT w="9525">
                      <a:solidFill>
                        <a:srgbClr val="000000"/>
                      </a:solidFill>
                      <a:prstDash val="solid"/>
                    </a:lnT>
                    <a:lnB w="9525">
                      <a:solidFill>
                        <a:srgbClr val="000000"/>
                      </a:solidFill>
                      <a:prstDash val="solid"/>
                    </a:lnB>
                    <a:solidFill>
                      <a:srgbClr val="CC9900"/>
                    </a:solidFill>
                  </a:tcPr>
                </a:tc>
                <a:extLst>
                  <a:ext uri="{0D108BD9-81ED-4DB2-BD59-A6C34878D82A}">
                    <a16:rowId xmlns:a16="http://schemas.microsoft.com/office/drawing/2014/main" val="10013"/>
                  </a:ext>
                </a:extLst>
              </a:tr>
              <a:tr h="152400">
                <a:tc>
                  <a:txBody>
                    <a:bodyPr/>
                    <a:lstStyle/>
                    <a:p>
                      <a:pPr>
                        <a:lnSpc>
                          <a:spcPct val="100000"/>
                        </a:lnSpc>
                      </a:pPr>
                      <a:endParaRPr sz="800">
                        <a:latin typeface="Times New Roman" panose="02020603050405020304"/>
                        <a:cs typeface="Times New Roman" panose="02020603050405020304"/>
                      </a:endParaRPr>
                    </a:p>
                  </a:txBody>
                  <a:tcPr marL="0" marR="0" marT="0" marB="0">
                    <a:lnR w="12700">
                      <a:solidFill>
                        <a:srgbClr val="000000"/>
                      </a:solidFill>
                      <a:prstDash val="solid"/>
                    </a:lnR>
                    <a:lnT w="9525">
                      <a:solidFill>
                        <a:srgbClr val="000000"/>
                      </a:solidFill>
                      <a:prstDash val="solid"/>
                    </a:lnT>
                    <a:lnB w="9525">
                      <a:solidFill>
                        <a:srgbClr val="000000"/>
                      </a:solidFill>
                      <a:prstDash val="solid"/>
                    </a:lnB>
                    <a:solidFill>
                      <a:srgbClr val="CC9900"/>
                    </a:solidFill>
                  </a:tcPr>
                </a:tc>
                <a:tc>
                  <a:txBody>
                    <a:bodyPr/>
                    <a:lstStyle/>
                    <a:p>
                      <a:pPr>
                        <a:lnSpc>
                          <a:spcPct val="100000"/>
                        </a:lnSpc>
                      </a:pPr>
                      <a:endParaRPr sz="800">
                        <a:latin typeface="Times New Roman" panose="02020603050405020304"/>
                        <a:cs typeface="Times New Roman" panose="02020603050405020304"/>
                      </a:endParaRPr>
                    </a:p>
                  </a:txBody>
                  <a:tcPr marL="0" marR="0" marT="0" marB="0">
                    <a:lnL w="12700">
                      <a:solidFill>
                        <a:srgbClr val="000000"/>
                      </a:solidFill>
                      <a:prstDash val="solid"/>
                    </a:lnL>
                    <a:lnT w="9525">
                      <a:solidFill>
                        <a:srgbClr val="000000"/>
                      </a:solidFill>
                      <a:prstDash val="solid"/>
                    </a:lnT>
                    <a:lnB w="9525">
                      <a:solidFill>
                        <a:srgbClr val="000000"/>
                      </a:solidFill>
                      <a:prstDash val="solid"/>
                    </a:lnB>
                    <a:solidFill>
                      <a:srgbClr val="CC9900"/>
                    </a:solidFill>
                  </a:tcPr>
                </a:tc>
                <a:extLst>
                  <a:ext uri="{0D108BD9-81ED-4DB2-BD59-A6C34878D82A}">
                    <a16:rowId xmlns:a16="http://schemas.microsoft.com/office/drawing/2014/main" val="10014"/>
                  </a:ext>
                </a:extLst>
              </a:tr>
              <a:tr h="152400">
                <a:tc>
                  <a:txBody>
                    <a:bodyPr/>
                    <a:lstStyle/>
                    <a:p>
                      <a:pPr>
                        <a:lnSpc>
                          <a:spcPct val="100000"/>
                        </a:lnSpc>
                      </a:pPr>
                      <a:endParaRPr sz="800">
                        <a:latin typeface="Times New Roman" panose="02020603050405020304"/>
                        <a:cs typeface="Times New Roman" panose="02020603050405020304"/>
                      </a:endParaRPr>
                    </a:p>
                  </a:txBody>
                  <a:tcPr marL="0" marR="0" marT="0" marB="0">
                    <a:lnR w="12700">
                      <a:solidFill>
                        <a:srgbClr val="000000"/>
                      </a:solidFill>
                      <a:prstDash val="solid"/>
                    </a:lnR>
                    <a:lnT w="9525">
                      <a:solidFill>
                        <a:srgbClr val="000000"/>
                      </a:solidFill>
                      <a:prstDash val="solid"/>
                    </a:lnT>
                    <a:lnB w="9525">
                      <a:solidFill>
                        <a:srgbClr val="000000"/>
                      </a:solidFill>
                      <a:prstDash val="solid"/>
                    </a:lnB>
                    <a:solidFill>
                      <a:srgbClr val="CC9900"/>
                    </a:solidFill>
                  </a:tcPr>
                </a:tc>
                <a:tc>
                  <a:txBody>
                    <a:bodyPr/>
                    <a:lstStyle/>
                    <a:p>
                      <a:pPr>
                        <a:lnSpc>
                          <a:spcPct val="100000"/>
                        </a:lnSpc>
                      </a:pPr>
                      <a:endParaRPr sz="800">
                        <a:latin typeface="Times New Roman" panose="02020603050405020304"/>
                        <a:cs typeface="Times New Roman" panose="02020603050405020304"/>
                      </a:endParaRPr>
                    </a:p>
                  </a:txBody>
                  <a:tcPr marL="0" marR="0" marT="0" marB="0">
                    <a:lnL w="12700">
                      <a:solidFill>
                        <a:srgbClr val="000000"/>
                      </a:solidFill>
                      <a:prstDash val="solid"/>
                    </a:lnL>
                    <a:lnT w="9525">
                      <a:solidFill>
                        <a:srgbClr val="000000"/>
                      </a:solidFill>
                      <a:prstDash val="solid"/>
                    </a:lnT>
                    <a:lnB w="9525">
                      <a:solidFill>
                        <a:srgbClr val="000000"/>
                      </a:solidFill>
                      <a:prstDash val="solid"/>
                    </a:lnB>
                    <a:solidFill>
                      <a:srgbClr val="CC9900"/>
                    </a:solidFill>
                  </a:tcPr>
                </a:tc>
                <a:extLst>
                  <a:ext uri="{0D108BD9-81ED-4DB2-BD59-A6C34878D82A}">
                    <a16:rowId xmlns:a16="http://schemas.microsoft.com/office/drawing/2014/main" val="10015"/>
                  </a:ext>
                </a:extLst>
              </a:tr>
              <a:tr h="152400">
                <a:tc>
                  <a:txBody>
                    <a:bodyPr/>
                    <a:lstStyle/>
                    <a:p>
                      <a:pPr>
                        <a:lnSpc>
                          <a:spcPct val="100000"/>
                        </a:lnSpc>
                      </a:pPr>
                      <a:endParaRPr sz="800">
                        <a:latin typeface="Times New Roman" panose="02020603050405020304"/>
                        <a:cs typeface="Times New Roman" panose="02020603050405020304"/>
                      </a:endParaRPr>
                    </a:p>
                  </a:txBody>
                  <a:tcPr marL="0" marR="0" marT="0" marB="0">
                    <a:lnR w="12700">
                      <a:solidFill>
                        <a:srgbClr val="000000"/>
                      </a:solidFill>
                      <a:prstDash val="solid"/>
                    </a:lnR>
                    <a:lnT w="9525">
                      <a:solidFill>
                        <a:srgbClr val="000000"/>
                      </a:solidFill>
                      <a:prstDash val="solid"/>
                    </a:lnT>
                    <a:lnB w="9525">
                      <a:solidFill>
                        <a:srgbClr val="000000"/>
                      </a:solidFill>
                      <a:prstDash val="solid"/>
                    </a:lnB>
                    <a:solidFill>
                      <a:srgbClr val="CC9900"/>
                    </a:solidFill>
                  </a:tcPr>
                </a:tc>
                <a:tc>
                  <a:txBody>
                    <a:bodyPr/>
                    <a:lstStyle/>
                    <a:p>
                      <a:pPr>
                        <a:lnSpc>
                          <a:spcPct val="100000"/>
                        </a:lnSpc>
                      </a:pPr>
                      <a:endParaRPr sz="800">
                        <a:latin typeface="Times New Roman" panose="02020603050405020304"/>
                        <a:cs typeface="Times New Roman" panose="02020603050405020304"/>
                      </a:endParaRPr>
                    </a:p>
                  </a:txBody>
                  <a:tcPr marL="0" marR="0" marT="0" marB="0">
                    <a:lnL w="12700">
                      <a:solidFill>
                        <a:srgbClr val="000000"/>
                      </a:solidFill>
                      <a:prstDash val="solid"/>
                    </a:lnL>
                    <a:lnT w="9525">
                      <a:solidFill>
                        <a:srgbClr val="000000"/>
                      </a:solidFill>
                      <a:prstDash val="solid"/>
                    </a:lnT>
                    <a:lnB w="9525">
                      <a:solidFill>
                        <a:srgbClr val="000000"/>
                      </a:solidFill>
                      <a:prstDash val="solid"/>
                    </a:lnB>
                    <a:solidFill>
                      <a:srgbClr val="CC9900"/>
                    </a:solidFill>
                  </a:tcPr>
                </a:tc>
                <a:extLst>
                  <a:ext uri="{0D108BD9-81ED-4DB2-BD59-A6C34878D82A}">
                    <a16:rowId xmlns:a16="http://schemas.microsoft.com/office/drawing/2014/main" val="10016"/>
                  </a:ext>
                </a:extLst>
              </a:tr>
              <a:tr h="152400">
                <a:tc>
                  <a:txBody>
                    <a:bodyPr/>
                    <a:lstStyle/>
                    <a:p>
                      <a:pPr>
                        <a:lnSpc>
                          <a:spcPct val="100000"/>
                        </a:lnSpc>
                      </a:pPr>
                      <a:endParaRPr sz="800">
                        <a:latin typeface="Times New Roman" panose="02020603050405020304"/>
                        <a:cs typeface="Times New Roman" panose="02020603050405020304"/>
                      </a:endParaRPr>
                    </a:p>
                  </a:txBody>
                  <a:tcPr marL="0" marR="0" marT="0" marB="0">
                    <a:lnR w="12700">
                      <a:solidFill>
                        <a:srgbClr val="000000"/>
                      </a:solidFill>
                      <a:prstDash val="solid"/>
                    </a:lnR>
                    <a:lnT w="9525">
                      <a:solidFill>
                        <a:srgbClr val="000000"/>
                      </a:solidFill>
                      <a:prstDash val="solid"/>
                    </a:lnT>
                    <a:lnB w="9525">
                      <a:solidFill>
                        <a:srgbClr val="000000"/>
                      </a:solidFill>
                      <a:prstDash val="solid"/>
                    </a:lnB>
                    <a:solidFill>
                      <a:srgbClr val="CC9900"/>
                    </a:solidFill>
                  </a:tcPr>
                </a:tc>
                <a:tc>
                  <a:txBody>
                    <a:bodyPr/>
                    <a:lstStyle/>
                    <a:p>
                      <a:pPr>
                        <a:lnSpc>
                          <a:spcPct val="100000"/>
                        </a:lnSpc>
                      </a:pPr>
                      <a:endParaRPr sz="800">
                        <a:latin typeface="Times New Roman" panose="02020603050405020304"/>
                        <a:cs typeface="Times New Roman" panose="02020603050405020304"/>
                      </a:endParaRPr>
                    </a:p>
                  </a:txBody>
                  <a:tcPr marL="0" marR="0" marT="0" marB="0">
                    <a:lnL w="12700">
                      <a:solidFill>
                        <a:srgbClr val="000000"/>
                      </a:solidFill>
                      <a:prstDash val="solid"/>
                    </a:lnL>
                    <a:lnT w="9525">
                      <a:solidFill>
                        <a:srgbClr val="000000"/>
                      </a:solidFill>
                      <a:prstDash val="solid"/>
                    </a:lnT>
                    <a:lnB w="9525">
                      <a:solidFill>
                        <a:srgbClr val="000000"/>
                      </a:solidFill>
                      <a:prstDash val="solid"/>
                    </a:lnB>
                    <a:solidFill>
                      <a:srgbClr val="CC9900"/>
                    </a:solidFill>
                  </a:tcPr>
                </a:tc>
                <a:extLst>
                  <a:ext uri="{0D108BD9-81ED-4DB2-BD59-A6C34878D82A}">
                    <a16:rowId xmlns:a16="http://schemas.microsoft.com/office/drawing/2014/main" val="10017"/>
                  </a:ext>
                </a:extLst>
              </a:tr>
              <a:tr h="152400">
                <a:tc>
                  <a:txBody>
                    <a:bodyPr/>
                    <a:lstStyle/>
                    <a:p>
                      <a:pPr>
                        <a:lnSpc>
                          <a:spcPct val="100000"/>
                        </a:lnSpc>
                      </a:pPr>
                      <a:endParaRPr sz="800">
                        <a:latin typeface="Times New Roman" panose="02020603050405020304"/>
                        <a:cs typeface="Times New Roman" panose="02020603050405020304"/>
                      </a:endParaRPr>
                    </a:p>
                  </a:txBody>
                  <a:tcPr marL="0" marR="0" marT="0" marB="0">
                    <a:lnR w="12700">
                      <a:solidFill>
                        <a:srgbClr val="000000"/>
                      </a:solidFill>
                      <a:prstDash val="solid"/>
                    </a:lnR>
                    <a:lnT w="9525">
                      <a:solidFill>
                        <a:srgbClr val="000000"/>
                      </a:solidFill>
                      <a:prstDash val="solid"/>
                    </a:lnT>
                    <a:lnB w="9525">
                      <a:solidFill>
                        <a:srgbClr val="000000"/>
                      </a:solidFill>
                      <a:prstDash val="solid"/>
                    </a:lnB>
                    <a:solidFill>
                      <a:srgbClr val="CC9900"/>
                    </a:solidFill>
                  </a:tcPr>
                </a:tc>
                <a:tc>
                  <a:txBody>
                    <a:bodyPr/>
                    <a:lstStyle/>
                    <a:p>
                      <a:pPr>
                        <a:lnSpc>
                          <a:spcPct val="100000"/>
                        </a:lnSpc>
                      </a:pPr>
                      <a:endParaRPr sz="800">
                        <a:latin typeface="Times New Roman" panose="02020603050405020304"/>
                        <a:cs typeface="Times New Roman" panose="02020603050405020304"/>
                      </a:endParaRPr>
                    </a:p>
                  </a:txBody>
                  <a:tcPr marL="0" marR="0" marT="0" marB="0">
                    <a:lnL w="12700">
                      <a:solidFill>
                        <a:srgbClr val="000000"/>
                      </a:solidFill>
                      <a:prstDash val="solid"/>
                    </a:lnL>
                    <a:lnT w="9525">
                      <a:solidFill>
                        <a:srgbClr val="000000"/>
                      </a:solidFill>
                      <a:prstDash val="solid"/>
                    </a:lnT>
                    <a:lnB w="9525">
                      <a:solidFill>
                        <a:srgbClr val="000000"/>
                      </a:solidFill>
                      <a:prstDash val="solid"/>
                    </a:lnB>
                    <a:solidFill>
                      <a:srgbClr val="CC9900"/>
                    </a:solidFill>
                  </a:tcPr>
                </a:tc>
                <a:extLst>
                  <a:ext uri="{0D108BD9-81ED-4DB2-BD59-A6C34878D82A}">
                    <a16:rowId xmlns:a16="http://schemas.microsoft.com/office/drawing/2014/main" val="10018"/>
                  </a:ext>
                </a:extLst>
              </a:tr>
              <a:tr h="152400">
                <a:tc>
                  <a:txBody>
                    <a:bodyPr/>
                    <a:lstStyle/>
                    <a:p>
                      <a:pPr>
                        <a:lnSpc>
                          <a:spcPct val="100000"/>
                        </a:lnSpc>
                      </a:pPr>
                      <a:endParaRPr sz="800">
                        <a:latin typeface="Times New Roman" panose="02020603050405020304"/>
                        <a:cs typeface="Times New Roman" panose="02020603050405020304"/>
                      </a:endParaRPr>
                    </a:p>
                  </a:txBody>
                  <a:tcPr marL="0" marR="0" marT="0" marB="0">
                    <a:lnR w="12700">
                      <a:solidFill>
                        <a:srgbClr val="000000"/>
                      </a:solidFill>
                      <a:prstDash val="solid"/>
                    </a:lnR>
                    <a:lnT w="9525">
                      <a:solidFill>
                        <a:srgbClr val="000000"/>
                      </a:solidFill>
                      <a:prstDash val="solid"/>
                    </a:lnT>
                    <a:lnB w="9525">
                      <a:solidFill>
                        <a:srgbClr val="000000"/>
                      </a:solidFill>
                      <a:prstDash val="solid"/>
                    </a:lnB>
                    <a:solidFill>
                      <a:srgbClr val="CC9900"/>
                    </a:solidFill>
                  </a:tcPr>
                </a:tc>
                <a:tc>
                  <a:txBody>
                    <a:bodyPr/>
                    <a:lstStyle/>
                    <a:p>
                      <a:pPr>
                        <a:lnSpc>
                          <a:spcPct val="100000"/>
                        </a:lnSpc>
                      </a:pPr>
                      <a:endParaRPr sz="800">
                        <a:latin typeface="Times New Roman" panose="02020603050405020304"/>
                        <a:cs typeface="Times New Roman" panose="02020603050405020304"/>
                      </a:endParaRPr>
                    </a:p>
                  </a:txBody>
                  <a:tcPr marL="0" marR="0" marT="0" marB="0">
                    <a:lnL w="12700">
                      <a:solidFill>
                        <a:srgbClr val="000000"/>
                      </a:solidFill>
                      <a:prstDash val="solid"/>
                    </a:lnL>
                    <a:lnT w="9525">
                      <a:solidFill>
                        <a:srgbClr val="000000"/>
                      </a:solidFill>
                      <a:prstDash val="solid"/>
                    </a:lnT>
                    <a:lnB w="9525">
                      <a:solidFill>
                        <a:srgbClr val="000000"/>
                      </a:solidFill>
                      <a:prstDash val="solid"/>
                    </a:lnB>
                    <a:solidFill>
                      <a:srgbClr val="CC9900"/>
                    </a:solidFill>
                  </a:tcPr>
                </a:tc>
                <a:extLst>
                  <a:ext uri="{0D108BD9-81ED-4DB2-BD59-A6C34878D82A}">
                    <a16:rowId xmlns:a16="http://schemas.microsoft.com/office/drawing/2014/main" val="10019"/>
                  </a:ext>
                </a:extLst>
              </a:tr>
              <a:tr h="152400">
                <a:tc>
                  <a:txBody>
                    <a:bodyPr/>
                    <a:lstStyle/>
                    <a:p>
                      <a:pPr>
                        <a:lnSpc>
                          <a:spcPct val="100000"/>
                        </a:lnSpc>
                      </a:pPr>
                      <a:endParaRPr sz="800">
                        <a:latin typeface="Times New Roman" panose="02020603050405020304"/>
                        <a:cs typeface="Times New Roman" panose="02020603050405020304"/>
                      </a:endParaRPr>
                    </a:p>
                  </a:txBody>
                  <a:tcPr marL="0" marR="0" marT="0" marB="0">
                    <a:lnR w="12700">
                      <a:solidFill>
                        <a:srgbClr val="000000"/>
                      </a:solidFill>
                      <a:prstDash val="solid"/>
                    </a:lnR>
                    <a:lnT w="9525">
                      <a:solidFill>
                        <a:srgbClr val="000000"/>
                      </a:solidFill>
                      <a:prstDash val="solid"/>
                    </a:lnT>
                    <a:lnB w="9525">
                      <a:solidFill>
                        <a:srgbClr val="000000"/>
                      </a:solidFill>
                      <a:prstDash val="solid"/>
                    </a:lnB>
                    <a:solidFill>
                      <a:srgbClr val="CC9900"/>
                    </a:solidFill>
                  </a:tcPr>
                </a:tc>
                <a:tc>
                  <a:txBody>
                    <a:bodyPr/>
                    <a:lstStyle/>
                    <a:p>
                      <a:pPr>
                        <a:lnSpc>
                          <a:spcPct val="100000"/>
                        </a:lnSpc>
                      </a:pPr>
                      <a:endParaRPr sz="800">
                        <a:latin typeface="Times New Roman" panose="02020603050405020304"/>
                        <a:cs typeface="Times New Roman" panose="02020603050405020304"/>
                      </a:endParaRPr>
                    </a:p>
                  </a:txBody>
                  <a:tcPr marL="0" marR="0" marT="0" marB="0">
                    <a:lnL w="12700">
                      <a:solidFill>
                        <a:srgbClr val="000000"/>
                      </a:solidFill>
                      <a:prstDash val="solid"/>
                    </a:lnL>
                    <a:lnT w="9525">
                      <a:solidFill>
                        <a:srgbClr val="000000"/>
                      </a:solidFill>
                      <a:prstDash val="solid"/>
                    </a:lnT>
                    <a:lnB w="9525">
                      <a:solidFill>
                        <a:srgbClr val="000000"/>
                      </a:solidFill>
                      <a:prstDash val="solid"/>
                    </a:lnB>
                    <a:solidFill>
                      <a:srgbClr val="CC9900"/>
                    </a:solidFill>
                  </a:tcPr>
                </a:tc>
                <a:extLst>
                  <a:ext uri="{0D108BD9-81ED-4DB2-BD59-A6C34878D82A}">
                    <a16:rowId xmlns:a16="http://schemas.microsoft.com/office/drawing/2014/main" val="10020"/>
                  </a:ext>
                </a:extLst>
              </a:tr>
              <a:tr h="151764">
                <a:tc>
                  <a:txBody>
                    <a:bodyPr/>
                    <a:lstStyle/>
                    <a:p>
                      <a:pPr>
                        <a:lnSpc>
                          <a:spcPct val="100000"/>
                        </a:lnSpc>
                      </a:pPr>
                      <a:endParaRPr sz="800">
                        <a:latin typeface="Times New Roman" panose="02020603050405020304"/>
                        <a:cs typeface="Times New Roman" panose="02020603050405020304"/>
                      </a:endParaRPr>
                    </a:p>
                  </a:txBody>
                  <a:tcPr marL="0" marR="0" marT="0" marB="0">
                    <a:lnR w="12700">
                      <a:solidFill>
                        <a:srgbClr val="000000"/>
                      </a:solidFill>
                      <a:prstDash val="solid"/>
                    </a:lnR>
                    <a:lnT w="9525">
                      <a:solidFill>
                        <a:srgbClr val="000000"/>
                      </a:solidFill>
                      <a:prstDash val="solid"/>
                    </a:lnT>
                    <a:solidFill>
                      <a:srgbClr val="CC9900"/>
                    </a:solidFill>
                  </a:tcPr>
                </a:tc>
                <a:tc>
                  <a:txBody>
                    <a:bodyPr/>
                    <a:lstStyle/>
                    <a:p>
                      <a:pPr>
                        <a:lnSpc>
                          <a:spcPct val="100000"/>
                        </a:lnSpc>
                      </a:pPr>
                      <a:endParaRPr sz="800">
                        <a:latin typeface="Times New Roman" panose="02020603050405020304"/>
                        <a:cs typeface="Times New Roman" panose="02020603050405020304"/>
                      </a:endParaRPr>
                    </a:p>
                  </a:txBody>
                  <a:tcPr marL="0" marR="0" marT="0" marB="0">
                    <a:lnL w="12700">
                      <a:solidFill>
                        <a:srgbClr val="000000"/>
                      </a:solidFill>
                      <a:prstDash val="solid"/>
                    </a:lnL>
                    <a:lnT w="9525">
                      <a:solidFill>
                        <a:srgbClr val="000000"/>
                      </a:solidFill>
                      <a:prstDash val="solid"/>
                    </a:lnT>
                    <a:solidFill>
                      <a:srgbClr val="CC9900"/>
                    </a:solidFill>
                  </a:tcPr>
                </a:tc>
                <a:extLst>
                  <a:ext uri="{0D108BD9-81ED-4DB2-BD59-A6C34878D82A}">
                    <a16:rowId xmlns:a16="http://schemas.microsoft.com/office/drawing/2014/main" val="10021"/>
                  </a:ext>
                </a:extLst>
              </a:tr>
            </a:tbl>
          </a:graphicData>
        </a:graphic>
      </p:graphicFrame>
      <p:sp>
        <p:nvSpPr>
          <p:cNvPr id="12" name="object 12"/>
          <p:cNvSpPr txBox="1"/>
          <p:nvPr/>
        </p:nvSpPr>
        <p:spPr>
          <a:xfrm>
            <a:off x="1330452" y="1196339"/>
            <a:ext cx="533400" cy="337185"/>
          </a:xfrm>
          <a:prstGeom prst="rect">
            <a:avLst/>
          </a:prstGeom>
          <a:solidFill>
            <a:srgbClr val="CC9900"/>
          </a:solidFill>
        </p:spPr>
        <p:txBody>
          <a:bodyPr vert="horz" wrap="square" lIns="0" tIns="34290" rIns="0" bIns="0" rtlCol="0">
            <a:spAutoFit/>
          </a:bodyPr>
          <a:lstStyle/>
          <a:p>
            <a:pPr marL="90805">
              <a:lnSpc>
                <a:spcPct val="100000"/>
              </a:lnSpc>
              <a:spcBef>
                <a:spcPts val="270"/>
              </a:spcBef>
            </a:pPr>
            <a:r>
              <a:rPr sz="1600" b="1" spc="-5" dirty="0">
                <a:latin typeface="Times New Roman" panose="02020603050405020304"/>
                <a:cs typeface="Times New Roman" panose="02020603050405020304"/>
              </a:rPr>
              <a:t>k</a:t>
            </a:r>
            <a:r>
              <a:rPr sz="1600" b="1" spc="-25" dirty="0">
                <a:latin typeface="Times New Roman" panose="02020603050405020304"/>
                <a:cs typeface="Times New Roman" panose="02020603050405020304"/>
              </a:rPr>
              <a:t> </a:t>
            </a:r>
            <a:r>
              <a:rPr sz="1600" b="1" spc="-5" dirty="0">
                <a:latin typeface="Times New Roman" panose="02020603050405020304"/>
                <a:cs typeface="Times New Roman" panose="02020603050405020304"/>
              </a:rPr>
              <a:t>v</a:t>
            </a:r>
            <a:endParaRPr sz="1600">
              <a:latin typeface="Times New Roman" panose="02020603050405020304"/>
              <a:cs typeface="Times New Roman" panose="02020603050405020304"/>
            </a:endParaRPr>
          </a:p>
        </p:txBody>
      </p:sp>
      <p:sp>
        <p:nvSpPr>
          <p:cNvPr id="13" name="object 13"/>
          <p:cNvSpPr txBox="1"/>
          <p:nvPr/>
        </p:nvSpPr>
        <p:spPr>
          <a:xfrm>
            <a:off x="1128077" y="5102859"/>
            <a:ext cx="99060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panose="02020603050405020304"/>
                <a:cs typeface="Times New Roman" panose="02020603050405020304"/>
              </a:rPr>
              <a:t>a.</a:t>
            </a:r>
            <a:r>
              <a:rPr sz="1800" b="1" spc="-75" dirty="0">
                <a:latin typeface="Times New Roman" panose="02020603050405020304"/>
                <a:cs typeface="Times New Roman" panose="02020603050405020304"/>
              </a:rPr>
              <a:t> </a:t>
            </a:r>
            <a:r>
              <a:rPr sz="1800" b="1" spc="-5" dirty="0">
                <a:latin typeface="Times New Roman" panose="02020603050405020304"/>
                <a:cs typeface="Times New Roman" panose="02020603050405020304"/>
              </a:rPr>
              <a:t>Hash</a:t>
            </a:r>
            <a:r>
              <a:rPr sz="1800" b="1" spc="-10" dirty="0">
                <a:latin typeface="宋体" panose="02010600030101010101" pitchFamily="2" charset="-122"/>
                <a:cs typeface="宋体" panose="02010600030101010101" pitchFamily="2" charset="-122"/>
              </a:rPr>
              <a:t>表</a:t>
            </a:r>
            <a:endParaRPr sz="1800">
              <a:latin typeface="宋体" panose="02010600030101010101" pitchFamily="2" charset="-122"/>
              <a:cs typeface="宋体" panose="02010600030101010101" pitchFamily="2" charset="-122"/>
            </a:endParaRPr>
          </a:p>
        </p:txBody>
      </p:sp>
      <p:sp>
        <p:nvSpPr>
          <p:cNvPr id="14" name="object 14"/>
          <p:cNvSpPr/>
          <p:nvPr/>
        </p:nvSpPr>
        <p:spPr>
          <a:xfrm>
            <a:off x="3419424" y="2912770"/>
            <a:ext cx="1224280" cy="228600"/>
          </a:xfrm>
          <a:custGeom>
            <a:avLst/>
            <a:gdLst/>
            <a:ahLst/>
            <a:cxnLst/>
            <a:rect l="l" t="t" r="r" b="b"/>
            <a:pathLst>
              <a:path w="1224279" h="228600">
                <a:moveTo>
                  <a:pt x="1148000" y="152476"/>
                </a:moveTo>
                <a:lnTo>
                  <a:pt x="1052512" y="152476"/>
                </a:lnTo>
                <a:lnTo>
                  <a:pt x="1052614" y="76276"/>
                </a:lnTo>
                <a:lnTo>
                  <a:pt x="995464" y="76201"/>
                </a:lnTo>
                <a:lnTo>
                  <a:pt x="995565" y="0"/>
                </a:lnTo>
                <a:lnTo>
                  <a:pt x="1224013" y="114592"/>
                </a:lnTo>
                <a:lnTo>
                  <a:pt x="1148000" y="152476"/>
                </a:lnTo>
                <a:close/>
              </a:path>
              <a:path w="1224279" h="228600">
                <a:moveTo>
                  <a:pt x="995362" y="152401"/>
                </a:moveTo>
                <a:lnTo>
                  <a:pt x="0" y="151104"/>
                </a:lnTo>
                <a:lnTo>
                  <a:pt x="101" y="74904"/>
                </a:lnTo>
                <a:lnTo>
                  <a:pt x="995464" y="76201"/>
                </a:lnTo>
                <a:lnTo>
                  <a:pt x="995362" y="152401"/>
                </a:lnTo>
                <a:close/>
              </a:path>
              <a:path w="1224279" h="228600">
                <a:moveTo>
                  <a:pt x="1052512" y="152476"/>
                </a:moveTo>
                <a:lnTo>
                  <a:pt x="995362" y="152401"/>
                </a:lnTo>
                <a:lnTo>
                  <a:pt x="995464" y="76201"/>
                </a:lnTo>
                <a:lnTo>
                  <a:pt x="1052614" y="76276"/>
                </a:lnTo>
                <a:lnTo>
                  <a:pt x="1052512" y="152476"/>
                </a:lnTo>
                <a:close/>
              </a:path>
              <a:path w="1224279" h="228600">
                <a:moveTo>
                  <a:pt x="995260" y="228600"/>
                </a:moveTo>
                <a:lnTo>
                  <a:pt x="995362" y="152401"/>
                </a:lnTo>
                <a:lnTo>
                  <a:pt x="1148000" y="152476"/>
                </a:lnTo>
                <a:lnTo>
                  <a:pt x="995260" y="228600"/>
                </a:lnTo>
                <a:close/>
              </a:path>
            </a:pathLst>
          </a:custGeom>
          <a:solidFill>
            <a:srgbClr val="000000"/>
          </a:solidFill>
        </p:spPr>
        <p:txBody>
          <a:bodyPr wrap="square" lIns="0" tIns="0" rIns="0" bIns="0" rtlCol="0"/>
          <a:lstStyle/>
          <a:p>
            <a:endParaRPr/>
          </a:p>
        </p:txBody>
      </p:sp>
      <p:sp>
        <p:nvSpPr>
          <p:cNvPr id="15" name="object 15"/>
          <p:cNvSpPr/>
          <p:nvPr/>
        </p:nvSpPr>
        <p:spPr>
          <a:xfrm>
            <a:off x="5029200" y="3429000"/>
            <a:ext cx="411479" cy="502920"/>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5227637" y="3460750"/>
            <a:ext cx="0" cy="390525"/>
          </a:xfrm>
          <a:custGeom>
            <a:avLst/>
            <a:gdLst/>
            <a:ahLst/>
            <a:cxnLst/>
            <a:rect l="l" t="t" r="r" b="b"/>
            <a:pathLst>
              <a:path h="390525">
                <a:moveTo>
                  <a:pt x="0" y="0"/>
                </a:moveTo>
                <a:lnTo>
                  <a:pt x="0" y="390525"/>
                </a:lnTo>
              </a:path>
            </a:pathLst>
          </a:custGeom>
          <a:ln w="9525">
            <a:solidFill>
              <a:srgbClr val="000000"/>
            </a:solidFill>
          </a:ln>
        </p:spPr>
        <p:txBody>
          <a:bodyPr wrap="square" lIns="0" tIns="0" rIns="0" bIns="0" rtlCol="0"/>
          <a:lstStyle/>
          <a:p>
            <a:endParaRPr/>
          </a:p>
        </p:txBody>
      </p:sp>
      <p:sp>
        <p:nvSpPr>
          <p:cNvPr id="17" name="object 17"/>
          <p:cNvSpPr/>
          <p:nvPr/>
        </p:nvSpPr>
        <p:spPr>
          <a:xfrm>
            <a:off x="5070475" y="3656012"/>
            <a:ext cx="314325" cy="0"/>
          </a:xfrm>
          <a:custGeom>
            <a:avLst/>
            <a:gdLst/>
            <a:ahLst/>
            <a:cxnLst/>
            <a:rect l="l" t="t" r="r" b="b"/>
            <a:pathLst>
              <a:path w="314325">
                <a:moveTo>
                  <a:pt x="0" y="0"/>
                </a:moveTo>
                <a:lnTo>
                  <a:pt x="314325" y="0"/>
                </a:lnTo>
              </a:path>
            </a:pathLst>
          </a:custGeom>
          <a:ln w="9525">
            <a:solidFill>
              <a:srgbClr val="000000"/>
            </a:solidFill>
          </a:ln>
        </p:spPr>
        <p:txBody>
          <a:bodyPr wrap="square" lIns="0" tIns="0" rIns="0" bIns="0" rtlCol="0"/>
          <a:lstStyle/>
          <a:p>
            <a:endParaRPr/>
          </a:p>
        </p:txBody>
      </p:sp>
      <p:sp>
        <p:nvSpPr>
          <p:cNvPr id="18" name="object 18"/>
          <p:cNvSpPr/>
          <p:nvPr/>
        </p:nvSpPr>
        <p:spPr>
          <a:xfrm>
            <a:off x="5077955" y="3531044"/>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a:endParaRPr/>
          </a:p>
        </p:txBody>
      </p:sp>
      <p:sp>
        <p:nvSpPr>
          <p:cNvPr id="19" name="object 19"/>
          <p:cNvSpPr/>
          <p:nvPr/>
        </p:nvSpPr>
        <p:spPr>
          <a:xfrm>
            <a:off x="5077955" y="3593528"/>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a:endParaRPr/>
          </a:p>
        </p:txBody>
      </p:sp>
      <p:sp>
        <p:nvSpPr>
          <p:cNvPr id="20" name="object 20"/>
          <p:cNvSpPr/>
          <p:nvPr/>
        </p:nvSpPr>
        <p:spPr>
          <a:xfrm>
            <a:off x="5077955" y="3718496"/>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a:endParaRPr/>
          </a:p>
        </p:txBody>
      </p:sp>
      <p:sp>
        <p:nvSpPr>
          <p:cNvPr id="21" name="object 21"/>
          <p:cNvSpPr/>
          <p:nvPr/>
        </p:nvSpPr>
        <p:spPr>
          <a:xfrm>
            <a:off x="5077955" y="3780980"/>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a:endParaRPr/>
          </a:p>
        </p:txBody>
      </p:sp>
      <p:sp>
        <p:nvSpPr>
          <p:cNvPr id="22" name="object 22"/>
          <p:cNvSpPr txBox="1"/>
          <p:nvPr/>
        </p:nvSpPr>
        <p:spPr>
          <a:xfrm>
            <a:off x="5082540" y="3275965"/>
            <a:ext cx="353695" cy="208279"/>
          </a:xfrm>
          <a:prstGeom prst="rect">
            <a:avLst/>
          </a:prstGeom>
        </p:spPr>
        <p:txBody>
          <a:bodyPr vert="horz" wrap="square" lIns="0" tIns="12700" rIns="0" bIns="0" rtlCol="0">
            <a:spAutoFit/>
          </a:bodyPr>
          <a:lstStyle/>
          <a:p>
            <a:pPr marL="12700">
              <a:lnSpc>
                <a:spcPct val="100000"/>
              </a:lnSpc>
              <a:spcBef>
                <a:spcPts val="100"/>
              </a:spcBef>
              <a:tabLst>
                <a:tab pos="237490" algn="l"/>
              </a:tabLst>
            </a:pPr>
            <a:r>
              <a:rPr sz="1200" b="1" dirty="0">
                <a:solidFill>
                  <a:srgbClr val="006633"/>
                </a:solidFill>
                <a:latin typeface="Comic Sans MS" panose="030F0702030302020204"/>
                <a:cs typeface="Comic Sans MS" panose="030F0702030302020204"/>
              </a:rPr>
              <a:t>K	V</a:t>
            </a:r>
            <a:endParaRPr sz="1200">
              <a:latin typeface="Comic Sans MS" panose="030F0702030302020204"/>
              <a:cs typeface="Comic Sans MS" panose="030F0702030302020204"/>
            </a:endParaRPr>
          </a:p>
        </p:txBody>
      </p:sp>
      <p:sp>
        <p:nvSpPr>
          <p:cNvPr id="23" name="object 23"/>
          <p:cNvSpPr/>
          <p:nvPr/>
        </p:nvSpPr>
        <p:spPr>
          <a:xfrm>
            <a:off x="5652293" y="2305037"/>
            <a:ext cx="0" cy="1153160"/>
          </a:xfrm>
          <a:custGeom>
            <a:avLst/>
            <a:gdLst/>
            <a:ahLst/>
            <a:cxnLst/>
            <a:rect l="l" t="t" r="r" b="b"/>
            <a:pathLst>
              <a:path h="1153160">
                <a:moveTo>
                  <a:pt x="0" y="0"/>
                </a:moveTo>
                <a:lnTo>
                  <a:pt x="0" y="1152550"/>
                </a:lnTo>
              </a:path>
            </a:pathLst>
          </a:custGeom>
          <a:ln w="11112">
            <a:solidFill>
              <a:srgbClr val="000000"/>
            </a:solidFill>
          </a:ln>
        </p:spPr>
        <p:txBody>
          <a:bodyPr wrap="square" lIns="0" tIns="0" rIns="0" bIns="0" rtlCol="0"/>
          <a:lstStyle/>
          <a:p>
            <a:endParaRPr/>
          </a:p>
        </p:txBody>
      </p:sp>
      <p:sp>
        <p:nvSpPr>
          <p:cNvPr id="24" name="object 24"/>
          <p:cNvSpPr/>
          <p:nvPr/>
        </p:nvSpPr>
        <p:spPr>
          <a:xfrm>
            <a:off x="5866371" y="3237026"/>
            <a:ext cx="1946910" cy="441325"/>
          </a:xfrm>
          <a:custGeom>
            <a:avLst/>
            <a:gdLst/>
            <a:ahLst/>
            <a:cxnLst/>
            <a:rect l="l" t="t" r="r" b="b"/>
            <a:pathLst>
              <a:path w="1946909" h="441325">
                <a:moveTo>
                  <a:pt x="2057" y="441096"/>
                </a:moveTo>
                <a:lnTo>
                  <a:pt x="0" y="431800"/>
                </a:lnTo>
                <a:lnTo>
                  <a:pt x="1944687" y="0"/>
                </a:lnTo>
                <a:lnTo>
                  <a:pt x="1946744" y="9296"/>
                </a:lnTo>
                <a:lnTo>
                  <a:pt x="2057" y="441096"/>
                </a:lnTo>
                <a:close/>
              </a:path>
            </a:pathLst>
          </a:custGeom>
          <a:solidFill>
            <a:srgbClr val="000000"/>
          </a:solidFill>
        </p:spPr>
        <p:txBody>
          <a:bodyPr wrap="square" lIns="0" tIns="0" rIns="0" bIns="0" rtlCol="0"/>
          <a:lstStyle/>
          <a:p>
            <a:endParaRPr/>
          </a:p>
        </p:txBody>
      </p:sp>
      <p:sp>
        <p:nvSpPr>
          <p:cNvPr id="25" name="object 25"/>
          <p:cNvSpPr/>
          <p:nvPr/>
        </p:nvSpPr>
        <p:spPr>
          <a:xfrm>
            <a:off x="5867120" y="2228862"/>
            <a:ext cx="1224915" cy="81280"/>
          </a:xfrm>
          <a:custGeom>
            <a:avLst/>
            <a:gdLst/>
            <a:ahLst/>
            <a:cxnLst/>
            <a:rect l="l" t="t" r="r" b="b"/>
            <a:pathLst>
              <a:path w="1224915" h="81280">
                <a:moveTo>
                  <a:pt x="1223962" y="80937"/>
                </a:moveTo>
                <a:lnTo>
                  <a:pt x="0" y="9499"/>
                </a:lnTo>
                <a:lnTo>
                  <a:pt x="558" y="0"/>
                </a:lnTo>
                <a:lnTo>
                  <a:pt x="1224521" y="71437"/>
                </a:lnTo>
                <a:lnTo>
                  <a:pt x="1223962" y="80937"/>
                </a:lnTo>
                <a:close/>
              </a:path>
            </a:pathLst>
          </a:custGeom>
          <a:solidFill>
            <a:srgbClr val="000000"/>
          </a:solidFill>
        </p:spPr>
        <p:txBody>
          <a:bodyPr wrap="square" lIns="0" tIns="0" rIns="0" bIns="0" rtlCol="0"/>
          <a:lstStyle/>
          <a:p>
            <a:endParaRPr/>
          </a:p>
        </p:txBody>
      </p:sp>
      <p:sp>
        <p:nvSpPr>
          <p:cNvPr id="26" name="object 26"/>
          <p:cNvSpPr/>
          <p:nvPr/>
        </p:nvSpPr>
        <p:spPr>
          <a:xfrm>
            <a:off x="7232459" y="2374709"/>
            <a:ext cx="654685" cy="654685"/>
          </a:xfrm>
          <a:custGeom>
            <a:avLst/>
            <a:gdLst/>
            <a:ahLst/>
            <a:cxnLst/>
            <a:rect l="l" t="t" r="r" b="b"/>
            <a:pathLst>
              <a:path w="654684" h="654685">
                <a:moveTo>
                  <a:pt x="647700" y="654430"/>
                </a:moveTo>
                <a:lnTo>
                  <a:pt x="0" y="6730"/>
                </a:lnTo>
                <a:lnTo>
                  <a:pt x="6730" y="0"/>
                </a:lnTo>
                <a:lnTo>
                  <a:pt x="654430" y="647700"/>
                </a:lnTo>
                <a:lnTo>
                  <a:pt x="647700" y="654430"/>
                </a:lnTo>
                <a:close/>
              </a:path>
            </a:pathLst>
          </a:custGeom>
          <a:solidFill>
            <a:srgbClr val="000000"/>
          </a:solidFill>
        </p:spPr>
        <p:txBody>
          <a:bodyPr wrap="square" lIns="0" tIns="0" rIns="0" bIns="0" rtlCol="0"/>
          <a:lstStyle/>
          <a:p>
            <a:endParaRPr/>
          </a:p>
        </p:txBody>
      </p:sp>
      <p:sp>
        <p:nvSpPr>
          <p:cNvPr id="27" name="object 27"/>
          <p:cNvSpPr/>
          <p:nvPr/>
        </p:nvSpPr>
        <p:spPr>
          <a:xfrm>
            <a:off x="5792952" y="3742816"/>
            <a:ext cx="798195" cy="655320"/>
          </a:xfrm>
          <a:custGeom>
            <a:avLst/>
            <a:gdLst/>
            <a:ahLst/>
            <a:cxnLst/>
            <a:rect l="l" t="t" r="r" b="b"/>
            <a:pathLst>
              <a:path w="798195" h="655320">
                <a:moveTo>
                  <a:pt x="792162" y="655066"/>
                </a:moveTo>
                <a:lnTo>
                  <a:pt x="0" y="7366"/>
                </a:lnTo>
                <a:lnTo>
                  <a:pt x="6019" y="0"/>
                </a:lnTo>
                <a:lnTo>
                  <a:pt x="798182" y="647700"/>
                </a:lnTo>
                <a:lnTo>
                  <a:pt x="792162" y="655066"/>
                </a:lnTo>
                <a:close/>
              </a:path>
            </a:pathLst>
          </a:custGeom>
          <a:solidFill>
            <a:srgbClr val="000000"/>
          </a:solidFill>
        </p:spPr>
        <p:txBody>
          <a:bodyPr wrap="square" lIns="0" tIns="0" rIns="0" bIns="0" rtlCol="0"/>
          <a:lstStyle/>
          <a:p>
            <a:endParaRPr/>
          </a:p>
        </p:txBody>
      </p:sp>
      <p:sp>
        <p:nvSpPr>
          <p:cNvPr id="28" name="object 28"/>
          <p:cNvSpPr txBox="1"/>
          <p:nvPr/>
        </p:nvSpPr>
        <p:spPr>
          <a:xfrm>
            <a:off x="5730240" y="2391409"/>
            <a:ext cx="30480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panose="02020603050405020304"/>
                <a:cs typeface="Times New Roman" panose="02020603050405020304"/>
              </a:rPr>
              <a:t>N1</a:t>
            </a:r>
            <a:endParaRPr sz="1800">
              <a:latin typeface="Times New Roman" panose="02020603050405020304"/>
              <a:cs typeface="Times New Roman" panose="02020603050405020304"/>
            </a:endParaRPr>
          </a:p>
        </p:txBody>
      </p:sp>
      <p:sp>
        <p:nvSpPr>
          <p:cNvPr id="29" name="object 29"/>
          <p:cNvSpPr txBox="1"/>
          <p:nvPr/>
        </p:nvSpPr>
        <p:spPr>
          <a:xfrm>
            <a:off x="5441315" y="3837622"/>
            <a:ext cx="41910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panose="02020603050405020304"/>
                <a:cs typeface="Times New Roman" panose="02020603050405020304"/>
              </a:rPr>
              <a:t>N48</a:t>
            </a:r>
            <a:endParaRPr sz="1800">
              <a:latin typeface="Times New Roman" panose="02020603050405020304"/>
              <a:cs typeface="Times New Roman" panose="02020603050405020304"/>
            </a:endParaRPr>
          </a:p>
        </p:txBody>
      </p:sp>
      <p:sp>
        <p:nvSpPr>
          <p:cNvPr id="30" name="object 30"/>
          <p:cNvSpPr txBox="1"/>
          <p:nvPr/>
        </p:nvSpPr>
        <p:spPr>
          <a:xfrm>
            <a:off x="5014277" y="4645342"/>
            <a:ext cx="2000250" cy="685800"/>
          </a:xfrm>
          <a:prstGeom prst="rect">
            <a:avLst/>
          </a:prstGeom>
        </p:spPr>
        <p:txBody>
          <a:bodyPr vert="horz" wrap="square" lIns="0" tIns="68580" rIns="0" bIns="0" rtlCol="0">
            <a:spAutoFit/>
          </a:bodyPr>
          <a:lstStyle/>
          <a:p>
            <a:pPr marR="5080" algn="r">
              <a:lnSpc>
                <a:spcPct val="100000"/>
              </a:lnSpc>
              <a:spcBef>
                <a:spcPts val="540"/>
              </a:spcBef>
            </a:pPr>
            <a:r>
              <a:rPr sz="1800" b="1" dirty="0">
                <a:latin typeface="Times New Roman" panose="02020603050405020304"/>
                <a:cs typeface="Times New Roman" panose="02020603050405020304"/>
              </a:rPr>
              <a:t>N16</a:t>
            </a:r>
            <a:endParaRPr sz="1800">
              <a:latin typeface="Times New Roman" panose="02020603050405020304"/>
              <a:cs typeface="Times New Roman" panose="02020603050405020304"/>
            </a:endParaRPr>
          </a:p>
          <a:p>
            <a:pPr marL="12700">
              <a:lnSpc>
                <a:spcPct val="100000"/>
              </a:lnSpc>
              <a:spcBef>
                <a:spcPts val="440"/>
              </a:spcBef>
            </a:pPr>
            <a:r>
              <a:rPr sz="1800" b="1" spc="-5" dirty="0">
                <a:latin typeface="Times New Roman" panose="02020603050405020304"/>
                <a:cs typeface="Times New Roman" panose="02020603050405020304"/>
              </a:rPr>
              <a:t>b.</a:t>
            </a:r>
            <a:r>
              <a:rPr sz="1800" b="1" spc="-15" dirty="0">
                <a:latin typeface="Times New Roman" panose="02020603050405020304"/>
                <a:cs typeface="Times New Roman" panose="02020603050405020304"/>
              </a:rPr>
              <a:t> </a:t>
            </a:r>
            <a:r>
              <a:rPr sz="1800" b="1" dirty="0">
                <a:latin typeface="宋体" panose="02010600030101010101" pitchFamily="2" charset="-122"/>
                <a:cs typeface="宋体" panose="02010600030101010101" pitchFamily="2" charset="-122"/>
              </a:rPr>
              <a:t>分布式</a:t>
            </a:r>
            <a:r>
              <a:rPr sz="1800" b="1" spc="-5" dirty="0">
                <a:latin typeface="Times New Roman" panose="02020603050405020304"/>
                <a:cs typeface="Times New Roman" panose="02020603050405020304"/>
              </a:rPr>
              <a:t>Hash</a:t>
            </a:r>
            <a:r>
              <a:rPr sz="1800" b="1" spc="-10" dirty="0">
                <a:latin typeface="宋体" panose="02010600030101010101" pitchFamily="2" charset="-122"/>
                <a:cs typeface="宋体" panose="02010600030101010101" pitchFamily="2" charset="-122"/>
              </a:rPr>
              <a:t>表</a:t>
            </a:r>
            <a:endParaRPr sz="1800">
              <a:latin typeface="宋体" panose="02010600030101010101" pitchFamily="2" charset="-122"/>
              <a:cs typeface="宋体" panose="02010600030101010101" pitchFamily="2" charset="-122"/>
            </a:endParaRPr>
          </a:p>
        </p:txBody>
      </p:sp>
      <p:sp>
        <p:nvSpPr>
          <p:cNvPr id="31" name="object 31"/>
          <p:cNvSpPr txBox="1"/>
          <p:nvPr/>
        </p:nvSpPr>
        <p:spPr>
          <a:xfrm>
            <a:off x="6954202" y="2397759"/>
            <a:ext cx="41910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panose="02020603050405020304"/>
                <a:cs typeface="Times New Roman" panose="02020603050405020304"/>
              </a:rPr>
              <a:t>N32</a:t>
            </a:r>
            <a:endParaRPr sz="1800">
              <a:latin typeface="Times New Roman" panose="02020603050405020304"/>
              <a:cs typeface="Times New Roman" panose="02020603050405020304"/>
            </a:endParaRPr>
          </a:p>
        </p:txBody>
      </p:sp>
      <p:sp>
        <p:nvSpPr>
          <p:cNvPr id="32" name="object 32"/>
          <p:cNvSpPr txBox="1"/>
          <p:nvPr/>
        </p:nvSpPr>
        <p:spPr>
          <a:xfrm>
            <a:off x="7819390" y="3470909"/>
            <a:ext cx="30480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panose="02020603050405020304"/>
                <a:cs typeface="Times New Roman" panose="02020603050405020304"/>
              </a:rPr>
              <a:t>N8</a:t>
            </a:r>
            <a:endParaRPr sz="1800">
              <a:latin typeface="Times New Roman" panose="02020603050405020304"/>
              <a:cs typeface="Times New Roman" panose="02020603050405020304"/>
            </a:endParaRPr>
          </a:p>
        </p:txBody>
      </p:sp>
      <p:sp>
        <p:nvSpPr>
          <p:cNvPr id="33" name="object 33"/>
          <p:cNvSpPr/>
          <p:nvPr/>
        </p:nvSpPr>
        <p:spPr>
          <a:xfrm>
            <a:off x="5943600" y="1783079"/>
            <a:ext cx="457200" cy="457200"/>
          </a:xfrm>
          <a:prstGeom prst="rect">
            <a:avLst/>
          </a:prstGeom>
          <a:blipFill>
            <a:blip r:embed="rId4" cstate="print"/>
            <a:stretch>
              <a:fillRect/>
            </a:stretch>
          </a:blipFill>
        </p:spPr>
        <p:txBody>
          <a:bodyPr wrap="square" lIns="0" tIns="0" rIns="0" bIns="0" rtlCol="0"/>
          <a:lstStyle/>
          <a:p>
            <a:endParaRPr/>
          </a:p>
        </p:txBody>
      </p:sp>
      <p:sp>
        <p:nvSpPr>
          <p:cNvPr id="34" name="object 34"/>
          <p:cNvSpPr/>
          <p:nvPr/>
        </p:nvSpPr>
        <p:spPr>
          <a:xfrm>
            <a:off x="6162675" y="1804987"/>
            <a:ext cx="0" cy="390525"/>
          </a:xfrm>
          <a:custGeom>
            <a:avLst/>
            <a:gdLst/>
            <a:ahLst/>
            <a:cxnLst/>
            <a:rect l="l" t="t" r="r" b="b"/>
            <a:pathLst>
              <a:path h="390525">
                <a:moveTo>
                  <a:pt x="0" y="0"/>
                </a:moveTo>
                <a:lnTo>
                  <a:pt x="0" y="390525"/>
                </a:lnTo>
              </a:path>
            </a:pathLst>
          </a:custGeom>
          <a:ln w="9525">
            <a:solidFill>
              <a:srgbClr val="000000"/>
            </a:solidFill>
          </a:ln>
        </p:spPr>
        <p:txBody>
          <a:bodyPr wrap="square" lIns="0" tIns="0" rIns="0" bIns="0" rtlCol="0"/>
          <a:lstStyle/>
          <a:p>
            <a:endParaRPr/>
          </a:p>
        </p:txBody>
      </p:sp>
      <p:sp>
        <p:nvSpPr>
          <p:cNvPr id="35" name="object 35"/>
          <p:cNvSpPr/>
          <p:nvPr/>
        </p:nvSpPr>
        <p:spPr>
          <a:xfrm>
            <a:off x="6005512" y="2000250"/>
            <a:ext cx="314325" cy="0"/>
          </a:xfrm>
          <a:custGeom>
            <a:avLst/>
            <a:gdLst/>
            <a:ahLst/>
            <a:cxnLst/>
            <a:rect l="l" t="t" r="r" b="b"/>
            <a:pathLst>
              <a:path w="314325">
                <a:moveTo>
                  <a:pt x="0" y="0"/>
                </a:moveTo>
                <a:lnTo>
                  <a:pt x="314325" y="0"/>
                </a:lnTo>
              </a:path>
            </a:pathLst>
          </a:custGeom>
          <a:ln w="9525">
            <a:solidFill>
              <a:srgbClr val="000000"/>
            </a:solidFill>
          </a:ln>
        </p:spPr>
        <p:txBody>
          <a:bodyPr wrap="square" lIns="0" tIns="0" rIns="0" bIns="0" rtlCol="0"/>
          <a:lstStyle/>
          <a:p>
            <a:endParaRPr/>
          </a:p>
        </p:txBody>
      </p:sp>
      <p:sp>
        <p:nvSpPr>
          <p:cNvPr id="36" name="object 36"/>
          <p:cNvSpPr/>
          <p:nvPr/>
        </p:nvSpPr>
        <p:spPr>
          <a:xfrm>
            <a:off x="6012992" y="1875282"/>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a:endParaRPr/>
          </a:p>
        </p:txBody>
      </p:sp>
      <p:sp>
        <p:nvSpPr>
          <p:cNvPr id="37" name="object 37"/>
          <p:cNvSpPr/>
          <p:nvPr/>
        </p:nvSpPr>
        <p:spPr>
          <a:xfrm>
            <a:off x="6012992" y="1937766"/>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a:endParaRPr/>
          </a:p>
        </p:txBody>
      </p:sp>
      <p:sp>
        <p:nvSpPr>
          <p:cNvPr id="38" name="object 38"/>
          <p:cNvSpPr/>
          <p:nvPr/>
        </p:nvSpPr>
        <p:spPr>
          <a:xfrm>
            <a:off x="6012992" y="2062733"/>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a:endParaRPr/>
          </a:p>
        </p:txBody>
      </p:sp>
      <p:sp>
        <p:nvSpPr>
          <p:cNvPr id="39" name="object 39"/>
          <p:cNvSpPr/>
          <p:nvPr/>
        </p:nvSpPr>
        <p:spPr>
          <a:xfrm>
            <a:off x="6012992" y="2125217"/>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a:endParaRPr/>
          </a:p>
        </p:txBody>
      </p:sp>
      <p:sp>
        <p:nvSpPr>
          <p:cNvPr id="40" name="object 40"/>
          <p:cNvSpPr txBox="1"/>
          <p:nvPr/>
        </p:nvSpPr>
        <p:spPr>
          <a:xfrm>
            <a:off x="6017577" y="1620202"/>
            <a:ext cx="353695" cy="208279"/>
          </a:xfrm>
          <a:prstGeom prst="rect">
            <a:avLst/>
          </a:prstGeom>
        </p:spPr>
        <p:txBody>
          <a:bodyPr vert="horz" wrap="square" lIns="0" tIns="12700" rIns="0" bIns="0" rtlCol="0">
            <a:spAutoFit/>
          </a:bodyPr>
          <a:lstStyle/>
          <a:p>
            <a:pPr marL="12700">
              <a:lnSpc>
                <a:spcPct val="100000"/>
              </a:lnSpc>
              <a:spcBef>
                <a:spcPts val="100"/>
              </a:spcBef>
              <a:tabLst>
                <a:tab pos="237490" algn="l"/>
              </a:tabLst>
            </a:pPr>
            <a:r>
              <a:rPr sz="1200" b="1" dirty="0">
                <a:solidFill>
                  <a:srgbClr val="006633"/>
                </a:solidFill>
                <a:latin typeface="Comic Sans MS" panose="030F0702030302020204"/>
                <a:cs typeface="Comic Sans MS" panose="030F0702030302020204"/>
              </a:rPr>
              <a:t>K	V</a:t>
            </a:r>
            <a:endParaRPr sz="1200">
              <a:latin typeface="Comic Sans MS" panose="030F0702030302020204"/>
              <a:cs typeface="Comic Sans MS" panose="030F0702030302020204"/>
            </a:endParaRPr>
          </a:p>
        </p:txBody>
      </p:sp>
      <p:sp>
        <p:nvSpPr>
          <p:cNvPr id="41" name="object 41"/>
          <p:cNvSpPr/>
          <p:nvPr/>
        </p:nvSpPr>
        <p:spPr>
          <a:xfrm>
            <a:off x="8321040" y="3063239"/>
            <a:ext cx="411479" cy="502920"/>
          </a:xfrm>
          <a:prstGeom prst="rect">
            <a:avLst/>
          </a:prstGeom>
          <a:blipFill>
            <a:blip r:embed="rId5" cstate="print"/>
            <a:stretch>
              <a:fillRect/>
            </a:stretch>
          </a:blipFill>
        </p:spPr>
        <p:txBody>
          <a:bodyPr wrap="square" lIns="0" tIns="0" rIns="0" bIns="0" rtlCol="0"/>
          <a:lstStyle/>
          <a:p>
            <a:endParaRPr/>
          </a:p>
        </p:txBody>
      </p:sp>
      <p:sp>
        <p:nvSpPr>
          <p:cNvPr id="42" name="object 42"/>
          <p:cNvSpPr/>
          <p:nvPr/>
        </p:nvSpPr>
        <p:spPr>
          <a:xfrm>
            <a:off x="8529637" y="3100387"/>
            <a:ext cx="0" cy="390525"/>
          </a:xfrm>
          <a:custGeom>
            <a:avLst/>
            <a:gdLst/>
            <a:ahLst/>
            <a:cxnLst/>
            <a:rect l="l" t="t" r="r" b="b"/>
            <a:pathLst>
              <a:path h="390525">
                <a:moveTo>
                  <a:pt x="0" y="0"/>
                </a:moveTo>
                <a:lnTo>
                  <a:pt x="0" y="390525"/>
                </a:lnTo>
              </a:path>
            </a:pathLst>
          </a:custGeom>
          <a:ln w="9525">
            <a:solidFill>
              <a:srgbClr val="000000"/>
            </a:solidFill>
          </a:ln>
        </p:spPr>
        <p:txBody>
          <a:bodyPr wrap="square" lIns="0" tIns="0" rIns="0" bIns="0" rtlCol="0"/>
          <a:lstStyle/>
          <a:p>
            <a:endParaRPr/>
          </a:p>
        </p:txBody>
      </p:sp>
      <p:sp>
        <p:nvSpPr>
          <p:cNvPr id="43" name="object 43"/>
          <p:cNvSpPr/>
          <p:nvPr/>
        </p:nvSpPr>
        <p:spPr>
          <a:xfrm>
            <a:off x="8372475" y="3295650"/>
            <a:ext cx="314325" cy="0"/>
          </a:xfrm>
          <a:custGeom>
            <a:avLst/>
            <a:gdLst/>
            <a:ahLst/>
            <a:cxnLst/>
            <a:rect l="l" t="t" r="r" b="b"/>
            <a:pathLst>
              <a:path w="314325">
                <a:moveTo>
                  <a:pt x="0" y="0"/>
                </a:moveTo>
                <a:lnTo>
                  <a:pt x="314325" y="0"/>
                </a:lnTo>
              </a:path>
            </a:pathLst>
          </a:custGeom>
          <a:ln w="9525">
            <a:solidFill>
              <a:srgbClr val="000000"/>
            </a:solidFill>
          </a:ln>
        </p:spPr>
        <p:txBody>
          <a:bodyPr wrap="square" lIns="0" tIns="0" rIns="0" bIns="0" rtlCol="0"/>
          <a:lstStyle/>
          <a:p>
            <a:endParaRPr/>
          </a:p>
        </p:txBody>
      </p:sp>
      <p:sp>
        <p:nvSpPr>
          <p:cNvPr id="44" name="object 44"/>
          <p:cNvSpPr/>
          <p:nvPr/>
        </p:nvSpPr>
        <p:spPr>
          <a:xfrm>
            <a:off x="8379955" y="3170682"/>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a:endParaRPr/>
          </a:p>
        </p:txBody>
      </p:sp>
      <p:sp>
        <p:nvSpPr>
          <p:cNvPr id="45" name="object 45"/>
          <p:cNvSpPr/>
          <p:nvPr/>
        </p:nvSpPr>
        <p:spPr>
          <a:xfrm>
            <a:off x="8379955" y="3233166"/>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a:endParaRPr/>
          </a:p>
        </p:txBody>
      </p:sp>
      <p:sp>
        <p:nvSpPr>
          <p:cNvPr id="46" name="object 46"/>
          <p:cNvSpPr/>
          <p:nvPr/>
        </p:nvSpPr>
        <p:spPr>
          <a:xfrm>
            <a:off x="8379955" y="3358134"/>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a:endParaRPr/>
          </a:p>
        </p:txBody>
      </p:sp>
      <p:sp>
        <p:nvSpPr>
          <p:cNvPr id="47" name="object 47"/>
          <p:cNvSpPr/>
          <p:nvPr/>
        </p:nvSpPr>
        <p:spPr>
          <a:xfrm>
            <a:off x="8379955" y="3420617"/>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a:endParaRPr/>
          </a:p>
        </p:txBody>
      </p:sp>
      <p:sp>
        <p:nvSpPr>
          <p:cNvPr id="48" name="object 48"/>
          <p:cNvSpPr txBox="1"/>
          <p:nvPr/>
        </p:nvSpPr>
        <p:spPr>
          <a:xfrm>
            <a:off x="8384540" y="2915602"/>
            <a:ext cx="353695" cy="208279"/>
          </a:xfrm>
          <a:prstGeom prst="rect">
            <a:avLst/>
          </a:prstGeom>
        </p:spPr>
        <p:txBody>
          <a:bodyPr vert="horz" wrap="square" lIns="0" tIns="12700" rIns="0" bIns="0" rtlCol="0">
            <a:spAutoFit/>
          </a:bodyPr>
          <a:lstStyle/>
          <a:p>
            <a:pPr marL="12700">
              <a:lnSpc>
                <a:spcPct val="100000"/>
              </a:lnSpc>
              <a:spcBef>
                <a:spcPts val="100"/>
              </a:spcBef>
              <a:tabLst>
                <a:tab pos="237490" algn="l"/>
              </a:tabLst>
            </a:pPr>
            <a:r>
              <a:rPr sz="1200" b="1" dirty="0">
                <a:solidFill>
                  <a:srgbClr val="006633"/>
                </a:solidFill>
                <a:latin typeface="Comic Sans MS" panose="030F0702030302020204"/>
                <a:cs typeface="Comic Sans MS" panose="030F0702030302020204"/>
              </a:rPr>
              <a:t>K	V</a:t>
            </a:r>
            <a:endParaRPr sz="1200">
              <a:latin typeface="Comic Sans MS" panose="030F0702030302020204"/>
              <a:cs typeface="Comic Sans MS" panose="030F0702030302020204"/>
            </a:endParaRPr>
          </a:p>
        </p:txBody>
      </p:sp>
      <p:sp>
        <p:nvSpPr>
          <p:cNvPr id="49" name="object 49"/>
          <p:cNvSpPr/>
          <p:nvPr/>
        </p:nvSpPr>
        <p:spPr>
          <a:xfrm>
            <a:off x="7132319" y="4297679"/>
            <a:ext cx="411479" cy="502919"/>
          </a:xfrm>
          <a:prstGeom prst="rect">
            <a:avLst/>
          </a:prstGeom>
          <a:blipFill>
            <a:blip r:embed="rId6" cstate="print"/>
            <a:stretch>
              <a:fillRect/>
            </a:stretch>
          </a:blipFill>
        </p:spPr>
        <p:txBody>
          <a:bodyPr wrap="square" lIns="0" tIns="0" rIns="0" bIns="0" rtlCol="0"/>
          <a:lstStyle/>
          <a:p>
            <a:endParaRPr/>
          </a:p>
        </p:txBody>
      </p:sp>
      <p:sp>
        <p:nvSpPr>
          <p:cNvPr id="50" name="object 50"/>
          <p:cNvSpPr/>
          <p:nvPr/>
        </p:nvSpPr>
        <p:spPr>
          <a:xfrm>
            <a:off x="7315200" y="4324350"/>
            <a:ext cx="0" cy="390525"/>
          </a:xfrm>
          <a:custGeom>
            <a:avLst/>
            <a:gdLst/>
            <a:ahLst/>
            <a:cxnLst/>
            <a:rect l="l" t="t" r="r" b="b"/>
            <a:pathLst>
              <a:path h="390525">
                <a:moveTo>
                  <a:pt x="0" y="0"/>
                </a:moveTo>
                <a:lnTo>
                  <a:pt x="0" y="390525"/>
                </a:lnTo>
              </a:path>
            </a:pathLst>
          </a:custGeom>
          <a:ln w="9525">
            <a:solidFill>
              <a:srgbClr val="000000"/>
            </a:solidFill>
          </a:ln>
        </p:spPr>
        <p:txBody>
          <a:bodyPr wrap="square" lIns="0" tIns="0" rIns="0" bIns="0" rtlCol="0"/>
          <a:lstStyle/>
          <a:p>
            <a:endParaRPr/>
          </a:p>
        </p:txBody>
      </p:sp>
      <p:sp>
        <p:nvSpPr>
          <p:cNvPr id="51" name="object 51"/>
          <p:cNvSpPr/>
          <p:nvPr/>
        </p:nvSpPr>
        <p:spPr>
          <a:xfrm>
            <a:off x="7158037" y="4519612"/>
            <a:ext cx="314325" cy="0"/>
          </a:xfrm>
          <a:custGeom>
            <a:avLst/>
            <a:gdLst/>
            <a:ahLst/>
            <a:cxnLst/>
            <a:rect l="l" t="t" r="r" b="b"/>
            <a:pathLst>
              <a:path w="314325">
                <a:moveTo>
                  <a:pt x="0" y="0"/>
                </a:moveTo>
                <a:lnTo>
                  <a:pt x="314325" y="0"/>
                </a:lnTo>
              </a:path>
            </a:pathLst>
          </a:custGeom>
          <a:ln w="9525">
            <a:solidFill>
              <a:srgbClr val="000000"/>
            </a:solidFill>
          </a:ln>
        </p:spPr>
        <p:txBody>
          <a:bodyPr wrap="square" lIns="0" tIns="0" rIns="0" bIns="0" rtlCol="0"/>
          <a:lstStyle/>
          <a:p>
            <a:endParaRPr/>
          </a:p>
        </p:txBody>
      </p:sp>
      <p:sp>
        <p:nvSpPr>
          <p:cNvPr id="52" name="object 52"/>
          <p:cNvSpPr/>
          <p:nvPr/>
        </p:nvSpPr>
        <p:spPr>
          <a:xfrm>
            <a:off x="7165517" y="4394644"/>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a:endParaRPr/>
          </a:p>
        </p:txBody>
      </p:sp>
      <p:sp>
        <p:nvSpPr>
          <p:cNvPr id="53" name="object 53"/>
          <p:cNvSpPr/>
          <p:nvPr/>
        </p:nvSpPr>
        <p:spPr>
          <a:xfrm>
            <a:off x="7165517" y="4457128"/>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a:endParaRPr/>
          </a:p>
        </p:txBody>
      </p:sp>
      <p:sp>
        <p:nvSpPr>
          <p:cNvPr id="54" name="object 54"/>
          <p:cNvSpPr/>
          <p:nvPr/>
        </p:nvSpPr>
        <p:spPr>
          <a:xfrm>
            <a:off x="7165517" y="4582096"/>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a:endParaRPr/>
          </a:p>
        </p:txBody>
      </p:sp>
      <p:sp>
        <p:nvSpPr>
          <p:cNvPr id="55" name="object 55"/>
          <p:cNvSpPr/>
          <p:nvPr/>
        </p:nvSpPr>
        <p:spPr>
          <a:xfrm>
            <a:off x="7165517" y="4644580"/>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a:endParaRPr/>
          </a:p>
        </p:txBody>
      </p:sp>
      <p:sp>
        <p:nvSpPr>
          <p:cNvPr id="56" name="object 56"/>
          <p:cNvSpPr txBox="1"/>
          <p:nvPr/>
        </p:nvSpPr>
        <p:spPr>
          <a:xfrm>
            <a:off x="7170102" y="4139565"/>
            <a:ext cx="353695" cy="208279"/>
          </a:xfrm>
          <a:prstGeom prst="rect">
            <a:avLst/>
          </a:prstGeom>
        </p:spPr>
        <p:txBody>
          <a:bodyPr vert="horz" wrap="square" lIns="0" tIns="12700" rIns="0" bIns="0" rtlCol="0">
            <a:spAutoFit/>
          </a:bodyPr>
          <a:lstStyle/>
          <a:p>
            <a:pPr marL="12700">
              <a:lnSpc>
                <a:spcPct val="100000"/>
              </a:lnSpc>
              <a:spcBef>
                <a:spcPts val="100"/>
              </a:spcBef>
              <a:tabLst>
                <a:tab pos="237490" algn="l"/>
              </a:tabLst>
            </a:pPr>
            <a:r>
              <a:rPr sz="1200" b="1" dirty="0">
                <a:solidFill>
                  <a:srgbClr val="006633"/>
                </a:solidFill>
                <a:latin typeface="Comic Sans MS" panose="030F0702030302020204"/>
                <a:cs typeface="Comic Sans MS" panose="030F0702030302020204"/>
              </a:rPr>
              <a:t>K	V</a:t>
            </a:r>
            <a:endParaRPr sz="1200">
              <a:latin typeface="Comic Sans MS" panose="030F0702030302020204"/>
              <a:cs typeface="Comic Sans MS" panose="030F0702030302020204"/>
            </a:endParaRPr>
          </a:p>
        </p:txBody>
      </p:sp>
      <p:sp>
        <p:nvSpPr>
          <p:cNvPr id="57" name="object 57"/>
          <p:cNvSpPr/>
          <p:nvPr/>
        </p:nvSpPr>
        <p:spPr>
          <a:xfrm>
            <a:off x="7315200" y="1691639"/>
            <a:ext cx="457200" cy="502920"/>
          </a:xfrm>
          <a:prstGeom prst="rect">
            <a:avLst/>
          </a:prstGeom>
          <a:blipFill>
            <a:blip r:embed="rId7" cstate="print"/>
            <a:stretch>
              <a:fillRect/>
            </a:stretch>
          </a:blipFill>
        </p:spPr>
        <p:txBody>
          <a:bodyPr wrap="square" lIns="0" tIns="0" rIns="0" bIns="0" rtlCol="0"/>
          <a:lstStyle/>
          <a:p>
            <a:endParaRPr/>
          </a:p>
        </p:txBody>
      </p:sp>
      <p:sp>
        <p:nvSpPr>
          <p:cNvPr id="58" name="object 58"/>
          <p:cNvSpPr/>
          <p:nvPr/>
        </p:nvSpPr>
        <p:spPr>
          <a:xfrm>
            <a:off x="7531100" y="1731962"/>
            <a:ext cx="0" cy="390525"/>
          </a:xfrm>
          <a:custGeom>
            <a:avLst/>
            <a:gdLst/>
            <a:ahLst/>
            <a:cxnLst/>
            <a:rect l="l" t="t" r="r" b="b"/>
            <a:pathLst>
              <a:path h="390525">
                <a:moveTo>
                  <a:pt x="0" y="0"/>
                </a:moveTo>
                <a:lnTo>
                  <a:pt x="0" y="390525"/>
                </a:lnTo>
              </a:path>
            </a:pathLst>
          </a:custGeom>
          <a:ln w="9525">
            <a:solidFill>
              <a:srgbClr val="000000"/>
            </a:solidFill>
          </a:ln>
        </p:spPr>
        <p:txBody>
          <a:bodyPr wrap="square" lIns="0" tIns="0" rIns="0" bIns="0" rtlCol="0"/>
          <a:lstStyle/>
          <a:p>
            <a:endParaRPr/>
          </a:p>
        </p:txBody>
      </p:sp>
      <p:sp>
        <p:nvSpPr>
          <p:cNvPr id="59" name="object 59"/>
          <p:cNvSpPr/>
          <p:nvPr/>
        </p:nvSpPr>
        <p:spPr>
          <a:xfrm>
            <a:off x="7373937" y="1927225"/>
            <a:ext cx="314325" cy="0"/>
          </a:xfrm>
          <a:custGeom>
            <a:avLst/>
            <a:gdLst/>
            <a:ahLst/>
            <a:cxnLst/>
            <a:rect l="l" t="t" r="r" b="b"/>
            <a:pathLst>
              <a:path w="314325">
                <a:moveTo>
                  <a:pt x="0" y="0"/>
                </a:moveTo>
                <a:lnTo>
                  <a:pt x="314325" y="0"/>
                </a:lnTo>
              </a:path>
            </a:pathLst>
          </a:custGeom>
          <a:ln w="9525">
            <a:solidFill>
              <a:srgbClr val="000000"/>
            </a:solidFill>
          </a:ln>
        </p:spPr>
        <p:txBody>
          <a:bodyPr wrap="square" lIns="0" tIns="0" rIns="0" bIns="0" rtlCol="0"/>
          <a:lstStyle/>
          <a:p>
            <a:endParaRPr/>
          </a:p>
        </p:txBody>
      </p:sp>
      <p:sp>
        <p:nvSpPr>
          <p:cNvPr id="60" name="object 60"/>
          <p:cNvSpPr/>
          <p:nvPr/>
        </p:nvSpPr>
        <p:spPr>
          <a:xfrm>
            <a:off x="7381417" y="1802257"/>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a:endParaRPr/>
          </a:p>
        </p:txBody>
      </p:sp>
      <p:sp>
        <p:nvSpPr>
          <p:cNvPr id="61" name="object 61"/>
          <p:cNvSpPr/>
          <p:nvPr/>
        </p:nvSpPr>
        <p:spPr>
          <a:xfrm>
            <a:off x="7381417" y="1864741"/>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a:endParaRPr/>
          </a:p>
        </p:txBody>
      </p:sp>
      <p:sp>
        <p:nvSpPr>
          <p:cNvPr id="62" name="object 62"/>
          <p:cNvSpPr/>
          <p:nvPr/>
        </p:nvSpPr>
        <p:spPr>
          <a:xfrm>
            <a:off x="7381417" y="1989708"/>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a:endParaRPr/>
          </a:p>
        </p:txBody>
      </p:sp>
      <p:sp>
        <p:nvSpPr>
          <p:cNvPr id="63" name="object 63"/>
          <p:cNvSpPr/>
          <p:nvPr/>
        </p:nvSpPr>
        <p:spPr>
          <a:xfrm>
            <a:off x="7381417" y="2052192"/>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a:endParaRPr/>
          </a:p>
        </p:txBody>
      </p:sp>
      <p:sp>
        <p:nvSpPr>
          <p:cNvPr id="64" name="object 64"/>
          <p:cNvSpPr txBox="1"/>
          <p:nvPr/>
        </p:nvSpPr>
        <p:spPr>
          <a:xfrm>
            <a:off x="7386002" y="1547177"/>
            <a:ext cx="353695" cy="208279"/>
          </a:xfrm>
          <a:prstGeom prst="rect">
            <a:avLst/>
          </a:prstGeom>
        </p:spPr>
        <p:txBody>
          <a:bodyPr vert="horz" wrap="square" lIns="0" tIns="12700" rIns="0" bIns="0" rtlCol="0">
            <a:spAutoFit/>
          </a:bodyPr>
          <a:lstStyle/>
          <a:p>
            <a:pPr marL="12700">
              <a:lnSpc>
                <a:spcPct val="100000"/>
              </a:lnSpc>
              <a:spcBef>
                <a:spcPts val="100"/>
              </a:spcBef>
              <a:tabLst>
                <a:tab pos="237490" algn="l"/>
              </a:tabLst>
            </a:pPr>
            <a:r>
              <a:rPr sz="1200" b="1" dirty="0">
                <a:solidFill>
                  <a:srgbClr val="006633"/>
                </a:solidFill>
                <a:latin typeface="Comic Sans MS" panose="030F0702030302020204"/>
                <a:cs typeface="Comic Sans MS" panose="030F0702030302020204"/>
              </a:rPr>
              <a:t>K	V</a:t>
            </a:r>
            <a:endParaRPr sz="1200">
              <a:latin typeface="Comic Sans MS" panose="030F0702030302020204"/>
              <a:cs typeface="Comic Sans MS" panose="030F0702030302020204"/>
            </a:endParaRPr>
          </a:p>
        </p:txBody>
      </p:sp>
      <p:sp>
        <p:nvSpPr>
          <p:cNvPr id="65" name="object 65"/>
          <p:cNvSpPr txBox="1"/>
          <p:nvPr/>
        </p:nvSpPr>
        <p:spPr>
          <a:xfrm>
            <a:off x="3231197" y="2307589"/>
            <a:ext cx="1744980" cy="1391285"/>
          </a:xfrm>
          <a:prstGeom prst="rect">
            <a:avLst/>
          </a:prstGeom>
        </p:spPr>
        <p:txBody>
          <a:bodyPr vert="horz" wrap="square" lIns="0" tIns="12065" rIns="0" bIns="0" rtlCol="0">
            <a:spAutoFit/>
          </a:bodyPr>
          <a:lstStyle/>
          <a:p>
            <a:pPr marL="107950">
              <a:lnSpc>
                <a:spcPct val="100000"/>
              </a:lnSpc>
              <a:spcBef>
                <a:spcPts val="95"/>
              </a:spcBef>
            </a:pPr>
            <a:r>
              <a:rPr sz="4000" b="1" dirty="0">
                <a:solidFill>
                  <a:srgbClr val="FF0000"/>
                </a:solidFill>
                <a:latin typeface="宋体" panose="02010600030101010101" pitchFamily="2" charset="-122"/>
                <a:cs typeface="宋体" panose="02010600030101010101" pitchFamily="2" charset="-122"/>
              </a:rPr>
              <a:t>规则</a:t>
            </a:r>
            <a:r>
              <a:rPr sz="4000" b="1" spc="-5" dirty="0">
                <a:solidFill>
                  <a:srgbClr val="FF0000"/>
                </a:solidFill>
                <a:latin typeface="Times New Roman" panose="02020603050405020304"/>
                <a:cs typeface="Times New Roman" panose="02020603050405020304"/>
              </a:rPr>
              <a:t>?</a:t>
            </a:r>
            <a:endParaRPr sz="4000">
              <a:latin typeface="Times New Roman" panose="02020603050405020304"/>
              <a:cs typeface="Times New Roman" panose="02020603050405020304"/>
            </a:endParaRPr>
          </a:p>
          <a:p>
            <a:pPr marL="12700" marR="5080" indent="64770">
              <a:lnSpc>
                <a:spcPct val="100000"/>
              </a:lnSpc>
              <a:spcBef>
                <a:spcPts val="1640"/>
              </a:spcBef>
            </a:pPr>
            <a:r>
              <a:rPr sz="1800" b="1" spc="-5" dirty="0">
                <a:latin typeface="Times New Roman" panose="02020603050405020304"/>
                <a:cs typeface="Times New Roman" panose="02020603050405020304"/>
              </a:rPr>
              <a:t>Chord</a:t>
            </a:r>
            <a:r>
              <a:rPr sz="1800" b="1" dirty="0">
                <a:latin typeface="宋体" panose="02010600030101010101" pitchFamily="2" charset="-122"/>
                <a:cs typeface="宋体" panose="02010600030101010101" pitchFamily="2" charset="-122"/>
              </a:rPr>
              <a:t>、</a:t>
            </a:r>
            <a:r>
              <a:rPr sz="1800" b="1" dirty="0">
                <a:latin typeface="Times New Roman" panose="02020603050405020304"/>
                <a:cs typeface="Times New Roman" panose="02020603050405020304"/>
              </a:rPr>
              <a:t>CAN</a:t>
            </a:r>
            <a:r>
              <a:rPr sz="1800" b="1" spc="-10" dirty="0">
                <a:latin typeface="宋体" panose="02010600030101010101" pitchFamily="2" charset="-122"/>
                <a:cs typeface="宋体" panose="02010600030101010101" pitchFamily="2" charset="-122"/>
              </a:rPr>
              <a:t>、 </a:t>
            </a:r>
            <a:r>
              <a:rPr sz="1800" b="1" spc="-175" dirty="0">
                <a:latin typeface="Times New Roman" panose="02020603050405020304"/>
                <a:cs typeface="Times New Roman" panose="02020603050405020304"/>
              </a:rPr>
              <a:t>T</a:t>
            </a:r>
            <a:r>
              <a:rPr sz="1800" b="1" dirty="0">
                <a:latin typeface="Times New Roman" panose="02020603050405020304"/>
                <a:cs typeface="Times New Roman" panose="02020603050405020304"/>
              </a:rPr>
              <a:t>a</a:t>
            </a:r>
            <a:r>
              <a:rPr sz="1800" b="1" spc="-5" dirty="0">
                <a:latin typeface="Times New Roman" panose="02020603050405020304"/>
                <a:cs typeface="Times New Roman" panose="02020603050405020304"/>
              </a:rPr>
              <a:t>p</a:t>
            </a:r>
            <a:r>
              <a:rPr sz="1800" b="1" dirty="0">
                <a:latin typeface="Times New Roman" panose="02020603050405020304"/>
                <a:cs typeface="Times New Roman" panose="02020603050405020304"/>
              </a:rPr>
              <a:t>e</a:t>
            </a:r>
            <a:r>
              <a:rPr sz="1800" b="1" spc="-5" dirty="0">
                <a:latin typeface="Times New Roman" panose="02020603050405020304"/>
                <a:cs typeface="Times New Roman" panose="02020603050405020304"/>
              </a:rPr>
              <a:t>s</a:t>
            </a:r>
            <a:r>
              <a:rPr sz="1800" b="1" dirty="0">
                <a:latin typeface="Times New Roman" panose="02020603050405020304"/>
                <a:cs typeface="Times New Roman" panose="02020603050405020304"/>
              </a:rPr>
              <a:t>try</a:t>
            </a:r>
            <a:r>
              <a:rPr sz="1800" b="1" dirty="0">
                <a:latin typeface="宋体" panose="02010600030101010101" pitchFamily="2" charset="-122"/>
                <a:cs typeface="宋体" panose="02010600030101010101" pitchFamily="2" charset="-122"/>
              </a:rPr>
              <a:t>、</a:t>
            </a:r>
            <a:r>
              <a:rPr sz="1800" b="1" dirty="0">
                <a:latin typeface="Times New Roman" panose="02020603050405020304"/>
                <a:cs typeface="Times New Roman" panose="02020603050405020304"/>
              </a:rPr>
              <a:t>Pa</a:t>
            </a:r>
            <a:r>
              <a:rPr sz="1800" b="1" spc="-5" dirty="0">
                <a:latin typeface="Times New Roman" panose="02020603050405020304"/>
                <a:cs typeface="Times New Roman" panose="02020603050405020304"/>
              </a:rPr>
              <a:t>s</a:t>
            </a:r>
            <a:r>
              <a:rPr sz="1800" b="1" dirty="0">
                <a:latin typeface="Times New Roman" panose="02020603050405020304"/>
                <a:cs typeface="Times New Roman" panose="02020603050405020304"/>
              </a:rPr>
              <a:t>try</a:t>
            </a:r>
            <a:endParaRPr sz="1800">
              <a:latin typeface="Times New Roman" panose="02020603050405020304"/>
              <a:cs typeface="Times New Roman" panose="02020603050405020304"/>
            </a:endParaRPr>
          </a:p>
        </p:txBody>
      </p:sp>
      <p:sp>
        <p:nvSpPr>
          <p:cNvPr id="66" name="object 66"/>
          <p:cNvSpPr/>
          <p:nvPr/>
        </p:nvSpPr>
        <p:spPr>
          <a:xfrm>
            <a:off x="1748027" y="5586984"/>
            <a:ext cx="5486400" cy="457200"/>
          </a:xfrm>
          <a:custGeom>
            <a:avLst/>
            <a:gdLst/>
            <a:ahLst/>
            <a:cxnLst/>
            <a:rect l="l" t="t" r="r" b="b"/>
            <a:pathLst>
              <a:path w="5486400" h="457200">
                <a:moveTo>
                  <a:pt x="0" y="0"/>
                </a:moveTo>
                <a:lnTo>
                  <a:pt x="5486400" y="0"/>
                </a:lnTo>
                <a:lnTo>
                  <a:pt x="5486400" y="457200"/>
                </a:lnTo>
                <a:lnTo>
                  <a:pt x="0" y="457200"/>
                </a:lnTo>
                <a:lnTo>
                  <a:pt x="0" y="0"/>
                </a:lnTo>
                <a:close/>
              </a:path>
            </a:pathLst>
          </a:custGeom>
          <a:solidFill>
            <a:srgbClr val="CC9900"/>
          </a:solidFill>
        </p:spPr>
        <p:txBody>
          <a:bodyPr wrap="square" lIns="0" tIns="0" rIns="0" bIns="0" rtlCol="0"/>
          <a:lstStyle/>
          <a:p>
            <a:endParaRPr/>
          </a:p>
        </p:txBody>
      </p:sp>
      <p:sp>
        <p:nvSpPr>
          <p:cNvPr id="67" name="object 67"/>
          <p:cNvSpPr/>
          <p:nvPr/>
        </p:nvSpPr>
        <p:spPr>
          <a:xfrm>
            <a:off x="1743075" y="5581650"/>
            <a:ext cx="5495925" cy="466725"/>
          </a:xfrm>
          <a:custGeom>
            <a:avLst/>
            <a:gdLst/>
            <a:ahLst/>
            <a:cxnLst/>
            <a:rect l="l" t="t" r="r" b="b"/>
            <a:pathLst>
              <a:path w="5495925" h="466725">
                <a:moveTo>
                  <a:pt x="5495925" y="466725"/>
                </a:moveTo>
                <a:lnTo>
                  <a:pt x="0" y="466725"/>
                </a:lnTo>
                <a:lnTo>
                  <a:pt x="0" y="0"/>
                </a:lnTo>
                <a:lnTo>
                  <a:pt x="5495925" y="0"/>
                </a:lnTo>
                <a:lnTo>
                  <a:pt x="5495925" y="4762"/>
                </a:lnTo>
                <a:lnTo>
                  <a:pt x="9525" y="4762"/>
                </a:lnTo>
                <a:lnTo>
                  <a:pt x="4762" y="9525"/>
                </a:lnTo>
                <a:lnTo>
                  <a:pt x="9525" y="9525"/>
                </a:lnTo>
                <a:lnTo>
                  <a:pt x="9525" y="457200"/>
                </a:lnTo>
                <a:lnTo>
                  <a:pt x="4762" y="457200"/>
                </a:lnTo>
                <a:lnTo>
                  <a:pt x="9525" y="461962"/>
                </a:lnTo>
                <a:lnTo>
                  <a:pt x="5495925" y="461962"/>
                </a:lnTo>
                <a:lnTo>
                  <a:pt x="5495925" y="466725"/>
                </a:lnTo>
                <a:close/>
              </a:path>
              <a:path w="5495925" h="466725">
                <a:moveTo>
                  <a:pt x="9525" y="9525"/>
                </a:moveTo>
                <a:lnTo>
                  <a:pt x="4762" y="9525"/>
                </a:lnTo>
                <a:lnTo>
                  <a:pt x="9525" y="4762"/>
                </a:lnTo>
                <a:lnTo>
                  <a:pt x="9525" y="9525"/>
                </a:lnTo>
                <a:close/>
              </a:path>
              <a:path w="5495925" h="466725">
                <a:moveTo>
                  <a:pt x="5486400" y="9525"/>
                </a:moveTo>
                <a:lnTo>
                  <a:pt x="9525" y="9525"/>
                </a:lnTo>
                <a:lnTo>
                  <a:pt x="9525" y="4762"/>
                </a:lnTo>
                <a:lnTo>
                  <a:pt x="5486400" y="4762"/>
                </a:lnTo>
                <a:lnTo>
                  <a:pt x="5486400" y="9525"/>
                </a:lnTo>
                <a:close/>
              </a:path>
              <a:path w="5495925" h="466725">
                <a:moveTo>
                  <a:pt x="5486400" y="461962"/>
                </a:moveTo>
                <a:lnTo>
                  <a:pt x="5486400" y="4762"/>
                </a:lnTo>
                <a:lnTo>
                  <a:pt x="5491162" y="9525"/>
                </a:lnTo>
                <a:lnTo>
                  <a:pt x="5495925" y="9525"/>
                </a:lnTo>
                <a:lnTo>
                  <a:pt x="5495925" y="457200"/>
                </a:lnTo>
                <a:lnTo>
                  <a:pt x="5491162" y="457200"/>
                </a:lnTo>
                <a:lnTo>
                  <a:pt x="5486400" y="461962"/>
                </a:lnTo>
                <a:close/>
              </a:path>
              <a:path w="5495925" h="466725">
                <a:moveTo>
                  <a:pt x="5495925" y="9525"/>
                </a:moveTo>
                <a:lnTo>
                  <a:pt x="5491162" y="9525"/>
                </a:lnTo>
                <a:lnTo>
                  <a:pt x="5486400" y="4762"/>
                </a:lnTo>
                <a:lnTo>
                  <a:pt x="5495925" y="4762"/>
                </a:lnTo>
                <a:lnTo>
                  <a:pt x="5495925" y="9525"/>
                </a:lnTo>
                <a:close/>
              </a:path>
              <a:path w="5495925" h="466725">
                <a:moveTo>
                  <a:pt x="9525" y="461962"/>
                </a:moveTo>
                <a:lnTo>
                  <a:pt x="4762" y="457200"/>
                </a:lnTo>
                <a:lnTo>
                  <a:pt x="9525" y="457200"/>
                </a:lnTo>
                <a:lnTo>
                  <a:pt x="9525" y="461962"/>
                </a:lnTo>
                <a:close/>
              </a:path>
              <a:path w="5495925" h="466725">
                <a:moveTo>
                  <a:pt x="5486400" y="461962"/>
                </a:moveTo>
                <a:lnTo>
                  <a:pt x="9525" y="461962"/>
                </a:lnTo>
                <a:lnTo>
                  <a:pt x="9525" y="457200"/>
                </a:lnTo>
                <a:lnTo>
                  <a:pt x="5486400" y="457200"/>
                </a:lnTo>
                <a:lnTo>
                  <a:pt x="5486400" y="461962"/>
                </a:lnTo>
                <a:close/>
              </a:path>
              <a:path w="5495925" h="466725">
                <a:moveTo>
                  <a:pt x="5495925" y="461962"/>
                </a:moveTo>
                <a:lnTo>
                  <a:pt x="5486400" y="461962"/>
                </a:lnTo>
                <a:lnTo>
                  <a:pt x="5491162" y="457200"/>
                </a:lnTo>
                <a:lnTo>
                  <a:pt x="5495925" y="457200"/>
                </a:lnTo>
                <a:lnTo>
                  <a:pt x="5495925" y="461962"/>
                </a:lnTo>
                <a:close/>
              </a:path>
            </a:pathLst>
          </a:custGeom>
          <a:solidFill>
            <a:srgbClr val="000000"/>
          </a:solidFill>
        </p:spPr>
        <p:txBody>
          <a:bodyPr wrap="square" lIns="0" tIns="0" rIns="0" bIns="0" rtlCol="0"/>
          <a:lstStyle/>
          <a:p>
            <a:endParaRPr/>
          </a:p>
        </p:txBody>
      </p:sp>
      <p:sp>
        <p:nvSpPr>
          <p:cNvPr id="68" name="object 68"/>
          <p:cNvSpPr txBox="1"/>
          <p:nvPr/>
        </p:nvSpPr>
        <p:spPr>
          <a:xfrm>
            <a:off x="1748027" y="5636577"/>
            <a:ext cx="5486400" cy="331470"/>
          </a:xfrm>
          <a:prstGeom prst="rect">
            <a:avLst/>
          </a:prstGeom>
        </p:spPr>
        <p:txBody>
          <a:bodyPr vert="horz" wrap="square" lIns="0" tIns="13335" rIns="0" bIns="0" rtlCol="0">
            <a:spAutoFit/>
          </a:bodyPr>
          <a:lstStyle/>
          <a:p>
            <a:pPr marL="107950">
              <a:lnSpc>
                <a:spcPct val="100000"/>
              </a:lnSpc>
              <a:spcBef>
                <a:spcPts val="105"/>
              </a:spcBef>
            </a:pPr>
            <a:r>
              <a:rPr sz="2000" b="1" dirty="0">
                <a:latin typeface="宋体" panose="02010600030101010101" pitchFamily="2" charset="-122"/>
                <a:cs typeface="宋体" panose="02010600030101010101" pitchFamily="2" charset="-122"/>
              </a:rPr>
              <a:t>在许多情况下</a:t>
            </a:r>
            <a:r>
              <a:rPr sz="2000" b="1" spc="-5" dirty="0">
                <a:latin typeface="Arial" panose="020B0604020202020204"/>
                <a:cs typeface="Arial" panose="020B0604020202020204"/>
              </a:rPr>
              <a:t>,</a:t>
            </a:r>
            <a:r>
              <a:rPr sz="2000" b="1" dirty="0">
                <a:latin typeface="宋体" panose="02010600030101010101" pitchFamily="2" charset="-122"/>
                <a:cs typeface="宋体" panose="02010600030101010101" pitchFamily="2" charset="-122"/>
              </a:rPr>
              <a:t>节点</a:t>
            </a:r>
            <a:r>
              <a:rPr sz="2000" b="1" spc="-5" dirty="0">
                <a:latin typeface="Arial" panose="020B0604020202020204"/>
                <a:cs typeface="Arial" panose="020B0604020202020204"/>
              </a:rPr>
              <a:t>ID</a:t>
            </a:r>
            <a:r>
              <a:rPr sz="2000" b="1" dirty="0">
                <a:latin typeface="宋体" panose="02010600030101010101" pitchFamily="2" charset="-122"/>
                <a:cs typeface="宋体" panose="02010600030101010101" pitchFamily="2" charset="-122"/>
              </a:rPr>
              <a:t>为节点</a:t>
            </a:r>
            <a:r>
              <a:rPr sz="2000" b="1" spc="-5" dirty="0">
                <a:latin typeface="Arial" panose="020B0604020202020204"/>
                <a:cs typeface="Arial" panose="020B0604020202020204"/>
              </a:rPr>
              <a:t>IP</a:t>
            </a:r>
            <a:r>
              <a:rPr sz="2000" b="1" dirty="0">
                <a:latin typeface="宋体" panose="02010600030101010101" pitchFamily="2" charset="-122"/>
                <a:cs typeface="宋体" panose="02010600030101010101" pitchFamily="2" charset="-122"/>
              </a:rPr>
              <a:t>地址的</a:t>
            </a:r>
            <a:r>
              <a:rPr sz="2000" b="1" spc="-5" dirty="0">
                <a:latin typeface="Arial" panose="020B0604020202020204"/>
                <a:cs typeface="Arial" panose="020B0604020202020204"/>
              </a:rPr>
              <a:t>Hash</a:t>
            </a:r>
            <a:r>
              <a:rPr sz="2000" b="1" dirty="0">
                <a:latin typeface="宋体" panose="02010600030101010101" pitchFamily="2" charset="-122"/>
                <a:cs typeface="宋体" panose="02010600030101010101" pitchFamily="2" charset="-122"/>
              </a:rPr>
              <a:t>摘</a:t>
            </a:r>
            <a:r>
              <a:rPr sz="2000" b="1" spc="-5" dirty="0">
                <a:latin typeface="宋体" panose="02010600030101010101" pitchFamily="2" charset="-122"/>
                <a:cs typeface="宋体" panose="02010600030101010101" pitchFamily="2" charset="-122"/>
              </a:rPr>
              <a:t>要</a:t>
            </a:r>
            <a:endParaRPr sz="2000">
              <a:latin typeface="宋体" panose="02010600030101010101" pitchFamily="2" charset="-122"/>
              <a:cs typeface="宋体" panose="02010600030101010101" pitchFamily="2" charset="-122"/>
            </a:endParaRPr>
          </a:p>
        </p:txBody>
      </p:sp>
      <p:sp>
        <p:nvSpPr>
          <p:cNvPr id="69" name="object 69"/>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70" name="object 70"/>
          <p:cNvSpPr txBox="1">
            <a:spLocks noGrp="1"/>
          </p:cNvSpPr>
          <p:nvPr>
            <p:ph type="sldNum" sz="quarter" idx="4294967295"/>
          </p:nvPr>
        </p:nvSpPr>
        <p:spPr>
          <a:prstGeom prst="rect">
            <a:avLst/>
          </a:prstGeom>
        </p:spPr>
        <p:txBody>
          <a:bodyPr vert="horz" wrap="square" lIns="0" tIns="0" rIns="0" bIns="0" rtlCol="0">
            <a:spAutoFit/>
          </a:bodyPr>
          <a:lstStyle/>
          <a:p>
            <a:pPr marL="25400">
              <a:lnSpc>
                <a:spcPts val="1375"/>
              </a:lnSpc>
            </a:pPr>
            <a:fld id="{81D60167-4931-47E6-BA6A-407CBD079E47}" type="slidenum">
              <a:rPr dirty="0"/>
              <a:t>34</a:t>
            </a:fld>
            <a:endParaRPr dirty="0"/>
          </a:p>
        </p:txBody>
      </p:sp>
    </p:spTree>
    <p:extLst>
      <p:ext uri="{BB962C8B-B14F-4D97-AF65-F5344CB8AC3E}">
        <p14:creationId xmlns:p14="http://schemas.microsoft.com/office/powerpoint/2010/main" val="3219306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6172200"/>
            <a:ext cx="8229600" cy="0"/>
          </a:xfrm>
          <a:custGeom>
            <a:avLst/>
            <a:gdLst/>
            <a:ahLst/>
            <a:cxnLst/>
            <a:rect l="l" t="t" r="r" b="b"/>
            <a:pathLst>
              <a:path w="8229600">
                <a:moveTo>
                  <a:pt x="0" y="0"/>
                </a:moveTo>
                <a:lnTo>
                  <a:pt x="8229600" y="0"/>
                </a:lnTo>
              </a:path>
            </a:pathLst>
          </a:custGeom>
          <a:ln w="19050">
            <a:solidFill>
              <a:srgbClr val="CC9900"/>
            </a:solidFill>
          </a:ln>
        </p:spPr>
        <p:txBody>
          <a:bodyPr wrap="square" lIns="0" tIns="0" rIns="0" bIns="0" rtlCol="0"/>
          <a:lstStyle/>
          <a:p>
            <a:endParaRPr/>
          </a:p>
        </p:txBody>
      </p:sp>
      <p:sp>
        <p:nvSpPr>
          <p:cNvPr id="3" name="object 3"/>
          <p:cNvSpPr txBox="1">
            <a:spLocks noGrp="1"/>
          </p:cNvSpPr>
          <p:nvPr>
            <p:ph type="title"/>
          </p:nvPr>
        </p:nvSpPr>
        <p:spPr>
          <a:xfrm>
            <a:off x="905827" y="147319"/>
            <a:ext cx="6852920" cy="605790"/>
          </a:xfrm>
          <a:prstGeom prst="rect">
            <a:avLst/>
          </a:prstGeom>
        </p:spPr>
        <p:txBody>
          <a:bodyPr vert="horz" wrap="square" lIns="0" tIns="13335" rIns="0" bIns="0" rtlCol="0">
            <a:spAutoFit/>
          </a:bodyPr>
          <a:lstStyle/>
          <a:p>
            <a:pPr marL="12700">
              <a:lnSpc>
                <a:spcPct val="100000"/>
              </a:lnSpc>
              <a:spcBef>
                <a:spcPts val="105"/>
              </a:spcBef>
            </a:pPr>
            <a:r>
              <a:rPr sz="3800" spc="-5" dirty="0">
                <a:solidFill>
                  <a:srgbClr val="006633"/>
                </a:solidFill>
                <a:latin typeface="Garamond" panose="02020404030301010803"/>
                <a:cs typeface="Garamond" panose="02020404030301010803"/>
              </a:rPr>
              <a:t>DHT</a:t>
            </a:r>
            <a:r>
              <a:rPr sz="3800" dirty="0">
                <a:solidFill>
                  <a:srgbClr val="006633"/>
                </a:solidFill>
                <a:latin typeface="宋体" panose="02010600030101010101" pitchFamily="2" charset="-122"/>
                <a:cs typeface="宋体" panose="02010600030101010101" pitchFamily="2" charset="-122"/>
              </a:rPr>
              <a:t>原理</a:t>
            </a:r>
            <a:r>
              <a:rPr sz="3800" dirty="0">
                <a:solidFill>
                  <a:srgbClr val="006633"/>
                </a:solidFill>
              </a:rPr>
              <a:t>—</a:t>
            </a:r>
            <a:r>
              <a:rPr sz="3800" dirty="0">
                <a:solidFill>
                  <a:srgbClr val="006633"/>
                </a:solidFill>
                <a:latin typeface="宋体" panose="02010600030101010101" pitchFamily="2" charset="-122"/>
                <a:cs typeface="宋体" panose="02010600030101010101" pitchFamily="2" charset="-122"/>
              </a:rPr>
              <a:t>索引发布和内容定</a:t>
            </a:r>
            <a:r>
              <a:rPr sz="3800" spc="5" dirty="0">
                <a:solidFill>
                  <a:srgbClr val="006633"/>
                </a:solidFill>
                <a:latin typeface="宋体" panose="02010600030101010101" pitchFamily="2" charset="-122"/>
                <a:cs typeface="宋体" panose="02010600030101010101" pitchFamily="2" charset="-122"/>
              </a:rPr>
              <a:t>位</a:t>
            </a:r>
            <a:endParaRPr sz="3800" dirty="0">
              <a:latin typeface="宋体" panose="02010600030101010101" pitchFamily="2" charset="-122"/>
              <a:cs typeface="宋体" panose="02010600030101010101" pitchFamily="2" charset="-122"/>
            </a:endParaRPr>
          </a:p>
        </p:txBody>
      </p:sp>
      <p:sp>
        <p:nvSpPr>
          <p:cNvPr id="4" name="object 4"/>
          <p:cNvSpPr/>
          <p:nvPr/>
        </p:nvSpPr>
        <p:spPr>
          <a:xfrm>
            <a:off x="2292095" y="3401567"/>
            <a:ext cx="635507" cy="59283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673095" y="5001767"/>
            <a:ext cx="635507" cy="59283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505711" y="4410455"/>
            <a:ext cx="635507" cy="592836"/>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2581338" y="2944025"/>
            <a:ext cx="85725" cy="459105"/>
          </a:xfrm>
          <a:custGeom>
            <a:avLst/>
            <a:gdLst/>
            <a:ahLst/>
            <a:cxnLst/>
            <a:rect l="l" t="t" r="r" b="b"/>
            <a:pathLst>
              <a:path w="85725" h="459104">
                <a:moveTo>
                  <a:pt x="76200" y="458774"/>
                </a:moveTo>
                <a:lnTo>
                  <a:pt x="0" y="1574"/>
                </a:lnTo>
                <a:lnTo>
                  <a:pt x="9398" y="0"/>
                </a:lnTo>
                <a:lnTo>
                  <a:pt x="85598" y="457200"/>
                </a:lnTo>
                <a:lnTo>
                  <a:pt x="76200" y="458774"/>
                </a:lnTo>
                <a:close/>
              </a:path>
            </a:pathLst>
          </a:custGeom>
          <a:solidFill>
            <a:srgbClr val="000000"/>
          </a:solidFill>
        </p:spPr>
        <p:txBody>
          <a:bodyPr wrap="square" lIns="0" tIns="0" rIns="0" bIns="0" rtlCol="0"/>
          <a:lstStyle/>
          <a:p>
            <a:endParaRPr/>
          </a:p>
        </p:txBody>
      </p:sp>
      <p:sp>
        <p:nvSpPr>
          <p:cNvPr id="8" name="object 8"/>
          <p:cNvSpPr/>
          <p:nvPr/>
        </p:nvSpPr>
        <p:spPr>
          <a:xfrm>
            <a:off x="2736926" y="1949691"/>
            <a:ext cx="1831975" cy="619125"/>
          </a:xfrm>
          <a:custGeom>
            <a:avLst/>
            <a:gdLst/>
            <a:ahLst/>
            <a:cxnLst/>
            <a:rect l="l" t="t" r="r" b="b"/>
            <a:pathLst>
              <a:path w="1831975" h="619125">
                <a:moveTo>
                  <a:pt x="3022" y="618642"/>
                </a:moveTo>
                <a:lnTo>
                  <a:pt x="0" y="609600"/>
                </a:lnTo>
                <a:lnTo>
                  <a:pt x="1828799" y="0"/>
                </a:lnTo>
                <a:lnTo>
                  <a:pt x="1831822" y="9042"/>
                </a:lnTo>
                <a:lnTo>
                  <a:pt x="3022" y="618642"/>
                </a:lnTo>
                <a:close/>
              </a:path>
            </a:pathLst>
          </a:custGeom>
          <a:solidFill>
            <a:srgbClr val="000000"/>
          </a:solidFill>
        </p:spPr>
        <p:txBody>
          <a:bodyPr wrap="square" lIns="0" tIns="0" rIns="0" bIns="0" rtlCol="0"/>
          <a:lstStyle/>
          <a:p>
            <a:endParaRPr/>
          </a:p>
        </p:txBody>
      </p:sp>
      <p:sp>
        <p:nvSpPr>
          <p:cNvPr id="9" name="object 9"/>
          <p:cNvSpPr/>
          <p:nvPr/>
        </p:nvSpPr>
        <p:spPr>
          <a:xfrm>
            <a:off x="4562512" y="2258377"/>
            <a:ext cx="161925" cy="1144270"/>
          </a:xfrm>
          <a:custGeom>
            <a:avLst/>
            <a:gdLst/>
            <a:ahLst/>
            <a:cxnLst/>
            <a:rect l="l" t="t" r="r" b="b"/>
            <a:pathLst>
              <a:path w="161925" h="1144270">
                <a:moveTo>
                  <a:pt x="9448" y="1144270"/>
                </a:moveTo>
                <a:lnTo>
                  <a:pt x="0" y="1143000"/>
                </a:lnTo>
                <a:lnTo>
                  <a:pt x="152400" y="0"/>
                </a:lnTo>
                <a:lnTo>
                  <a:pt x="161848" y="1270"/>
                </a:lnTo>
                <a:lnTo>
                  <a:pt x="9448" y="1144270"/>
                </a:lnTo>
                <a:close/>
              </a:path>
            </a:pathLst>
          </a:custGeom>
          <a:solidFill>
            <a:srgbClr val="000000"/>
          </a:solidFill>
        </p:spPr>
        <p:txBody>
          <a:bodyPr wrap="square" lIns="0" tIns="0" rIns="0" bIns="0" rtlCol="0"/>
          <a:lstStyle/>
          <a:p>
            <a:endParaRPr/>
          </a:p>
        </p:txBody>
      </p:sp>
      <p:sp>
        <p:nvSpPr>
          <p:cNvPr id="10" name="object 10"/>
          <p:cNvSpPr/>
          <p:nvPr/>
        </p:nvSpPr>
        <p:spPr>
          <a:xfrm>
            <a:off x="2581376" y="3934421"/>
            <a:ext cx="300355" cy="1375410"/>
          </a:xfrm>
          <a:custGeom>
            <a:avLst/>
            <a:gdLst/>
            <a:ahLst/>
            <a:cxnLst/>
            <a:rect l="l" t="t" r="r" b="b"/>
            <a:pathLst>
              <a:path w="300355" h="1375410">
                <a:moveTo>
                  <a:pt x="290512" y="1375168"/>
                </a:moveTo>
                <a:lnTo>
                  <a:pt x="0" y="1981"/>
                </a:lnTo>
                <a:lnTo>
                  <a:pt x="9321" y="0"/>
                </a:lnTo>
                <a:lnTo>
                  <a:pt x="299834" y="1373187"/>
                </a:lnTo>
                <a:lnTo>
                  <a:pt x="290512" y="1375168"/>
                </a:lnTo>
                <a:close/>
              </a:path>
            </a:pathLst>
          </a:custGeom>
          <a:solidFill>
            <a:srgbClr val="000000"/>
          </a:solidFill>
        </p:spPr>
        <p:txBody>
          <a:bodyPr wrap="square" lIns="0" tIns="0" rIns="0" bIns="0" rtlCol="0"/>
          <a:lstStyle/>
          <a:p>
            <a:endParaRPr/>
          </a:p>
        </p:txBody>
      </p:sp>
      <p:sp>
        <p:nvSpPr>
          <p:cNvPr id="11" name="object 11"/>
          <p:cNvSpPr/>
          <p:nvPr/>
        </p:nvSpPr>
        <p:spPr>
          <a:xfrm>
            <a:off x="2946222" y="3855821"/>
            <a:ext cx="1472565" cy="1456690"/>
          </a:xfrm>
          <a:custGeom>
            <a:avLst/>
            <a:gdLst/>
            <a:ahLst/>
            <a:cxnLst/>
            <a:rect l="l" t="t" r="r" b="b"/>
            <a:pathLst>
              <a:path w="1472564" h="1456689">
                <a:moveTo>
                  <a:pt x="6705" y="1456169"/>
                </a:moveTo>
                <a:lnTo>
                  <a:pt x="0" y="1449387"/>
                </a:lnTo>
                <a:lnTo>
                  <a:pt x="1465262" y="0"/>
                </a:lnTo>
                <a:lnTo>
                  <a:pt x="1471968" y="6781"/>
                </a:lnTo>
                <a:lnTo>
                  <a:pt x="6705" y="1456169"/>
                </a:lnTo>
                <a:close/>
              </a:path>
            </a:pathLst>
          </a:custGeom>
          <a:solidFill>
            <a:srgbClr val="000000"/>
          </a:solidFill>
        </p:spPr>
        <p:txBody>
          <a:bodyPr wrap="square" lIns="0" tIns="0" rIns="0" bIns="0" rtlCol="0"/>
          <a:lstStyle/>
          <a:p>
            <a:endParaRPr/>
          </a:p>
        </p:txBody>
      </p:sp>
      <p:sp>
        <p:nvSpPr>
          <p:cNvPr id="12" name="object 12"/>
          <p:cNvSpPr/>
          <p:nvPr/>
        </p:nvSpPr>
        <p:spPr>
          <a:xfrm>
            <a:off x="4945189" y="1950554"/>
            <a:ext cx="920750" cy="769620"/>
          </a:xfrm>
          <a:custGeom>
            <a:avLst/>
            <a:gdLst/>
            <a:ahLst/>
            <a:cxnLst/>
            <a:rect l="l" t="t" r="r" b="b"/>
            <a:pathLst>
              <a:path w="920750" h="769619">
                <a:moveTo>
                  <a:pt x="914400" y="769315"/>
                </a:moveTo>
                <a:lnTo>
                  <a:pt x="0" y="7315"/>
                </a:lnTo>
                <a:lnTo>
                  <a:pt x="6096" y="0"/>
                </a:lnTo>
                <a:lnTo>
                  <a:pt x="920496" y="762000"/>
                </a:lnTo>
                <a:lnTo>
                  <a:pt x="914400" y="769315"/>
                </a:lnTo>
                <a:close/>
              </a:path>
            </a:pathLst>
          </a:custGeom>
          <a:solidFill>
            <a:srgbClr val="000000"/>
          </a:solidFill>
        </p:spPr>
        <p:txBody>
          <a:bodyPr wrap="square" lIns="0" tIns="0" rIns="0" bIns="0" rtlCol="0"/>
          <a:lstStyle/>
          <a:p>
            <a:endParaRPr/>
          </a:p>
        </p:txBody>
      </p:sp>
      <p:sp>
        <p:nvSpPr>
          <p:cNvPr id="13" name="object 13"/>
          <p:cNvSpPr/>
          <p:nvPr/>
        </p:nvSpPr>
        <p:spPr>
          <a:xfrm>
            <a:off x="4717059" y="2864611"/>
            <a:ext cx="1072515" cy="694055"/>
          </a:xfrm>
          <a:custGeom>
            <a:avLst/>
            <a:gdLst/>
            <a:ahLst/>
            <a:cxnLst/>
            <a:rect l="l" t="t" r="r" b="b"/>
            <a:pathLst>
              <a:path w="1072514" h="694054">
                <a:moveTo>
                  <a:pt x="5156" y="693801"/>
                </a:moveTo>
                <a:lnTo>
                  <a:pt x="0" y="685800"/>
                </a:lnTo>
                <a:lnTo>
                  <a:pt x="1066800" y="0"/>
                </a:lnTo>
                <a:lnTo>
                  <a:pt x="1071956" y="8000"/>
                </a:lnTo>
                <a:lnTo>
                  <a:pt x="5156" y="693801"/>
                </a:lnTo>
                <a:close/>
              </a:path>
            </a:pathLst>
          </a:custGeom>
          <a:solidFill>
            <a:srgbClr val="000000"/>
          </a:solidFill>
        </p:spPr>
        <p:txBody>
          <a:bodyPr wrap="square" lIns="0" tIns="0" rIns="0" bIns="0" rtlCol="0"/>
          <a:lstStyle/>
          <a:p>
            <a:endParaRPr/>
          </a:p>
        </p:txBody>
      </p:sp>
      <p:sp>
        <p:nvSpPr>
          <p:cNvPr id="14" name="object 14"/>
          <p:cNvSpPr/>
          <p:nvPr/>
        </p:nvSpPr>
        <p:spPr>
          <a:xfrm>
            <a:off x="5629414" y="3096056"/>
            <a:ext cx="314325" cy="1221740"/>
          </a:xfrm>
          <a:custGeom>
            <a:avLst/>
            <a:gdLst/>
            <a:ahLst/>
            <a:cxnLst/>
            <a:rect l="l" t="t" r="r" b="b"/>
            <a:pathLst>
              <a:path w="314325" h="1221739">
                <a:moveTo>
                  <a:pt x="9245" y="1221511"/>
                </a:moveTo>
                <a:lnTo>
                  <a:pt x="0" y="1219200"/>
                </a:lnTo>
                <a:lnTo>
                  <a:pt x="304800" y="0"/>
                </a:lnTo>
                <a:lnTo>
                  <a:pt x="314045" y="2311"/>
                </a:lnTo>
                <a:lnTo>
                  <a:pt x="9245" y="1221511"/>
                </a:lnTo>
                <a:close/>
              </a:path>
            </a:pathLst>
          </a:custGeom>
          <a:solidFill>
            <a:srgbClr val="000000"/>
          </a:solidFill>
        </p:spPr>
        <p:txBody>
          <a:bodyPr wrap="square" lIns="0" tIns="0" rIns="0" bIns="0" rtlCol="0"/>
          <a:lstStyle/>
          <a:p>
            <a:endParaRPr/>
          </a:p>
        </p:txBody>
      </p:sp>
      <p:sp>
        <p:nvSpPr>
          <p:cNvPr id="15" name="object 15"/>
          <p:cNvSpPr/>
          <p:nvPr/>
        </p:nvSpPr>
        <p:spPr>
          <a:xfrm>
            <a:off x="3019564" y="4616678"/>
            <a:ext cx="2387600" cy="768350"/>
          </a:xfrm>
          <a:custGeom>
            <a:avLst/>
            <a:gdLst/>
            <a:ahLst/>
            <a:cxnLst/>
            <a:rect l="l" t="t" r="r" b="b"/>
            <a:pathLst>
              <a:path w="2387600" h="768350">
                <a:moveTo>
                  <a:pt x="2895" y="767892"/>
                </a:moveTo>
                <a:lnTo>
                  <a:pt x="0" y="758825"/>
                </a:lnTo>
                <a:lnTo>
                  <a:pt x="2384425" y="0"/>
                </a:lnTo>
                <a:lnTo>
                  <a:pt x="2387320" y="9067"/>
                </a:lnTo>
                <a:lnTo>
                  <a:pt x="2895" y="767892"/>
                </a:lnTo>
                <a:close/>
              </a:path>
            </a:pathLst>
          </a:custGeom>
          <a:solidFill>
            <a:srgbClr val="000000"/>
          </a:solidFill>
        </p:spPr>
        <p:txBody>
          <a:bodyPr wrap="square" lIns="0" tIns="0" rIns="0" bIns="0" rtlCol="0"/>
          <a:lstStyle/>
          <a:p>
            <a:endParaRPr/>
          </a:p>
        </p:txBody>
      </p:sp>
      <p:sp>
        <p:nvSpPr>
          <p:cNvPr id="16" name="object 16"/>
          <p:cNvSpPr/>
          <p:nvPr/>
        </p:nvSpPr>
        <p:spPr>
          <a:xfrm>
            <a:off x="4716665" y="3779291"/>
            <a:ext cx="768350" cy="617220"/>
          </a:xfrm>
          <a:custGeom>
            <a:avLst/>
            <a:gdLst/>
            <a:ahLst/>
            <a:cxnLst/>
            <a:rect l="l" t="t" r="r" b="b"/>
            <a:pathLst>
              <a:path w="768350" h="617220">
                <a:moveTo>
                  <a:pt x="762000" y="617042"/>
                </a:moveTo>
                <a:lnTo>
                  <a:pt x="0" y="7442"/>
                </a:lnTo>
                <a:lnTo>
                  <a:pt x="5943" y="0"/>
                </a:lnTo>
                <a:lnTo>
                  <a:pt x="767943" y="609600"/>
                </a:lnTo>
                <a:lnTo>
                  <a:pt x="762000" y="617042"/>
                </a:lnTo>
                <a:close/>
              </a:path>
            </a:pathLst>
          </a:custGeom>
          <a:solidFill>
            <a:srgbClr val="000000"/>
          </a:solidFill>
        </p:spPr>
        <p:txBody>
          <a:bodyPr wrap="square" lIns="0" tIns="0" rIns="0" bIns="0" rtlCol="0"/>
          <a:lstStyle/>
          <a:p>
            <a:endParaRPr/>
          </a:p>
        </p:txBody>
      </p:sp>
      <p:sp>
        <p:nvSpPr>
          <p:cNvPr id="17" name="object 17"/>
          <p:cNvSpPr/>
          <p:nvPr/>
        </p:nvSpPr>
        <p:spPr>
          <a:xfrm>
            <a:off x="4947729" y="1873275"/>
            <a:ext cx="2134870" cy="238125"/>
          </a:xfrm>
          <a:custGeom>
            <a:avLst/>
            <a:gdLst/>
            <a:ahLst/>
            <a:cxnLst/>
            <a:rect l="l" t="t" r="r" b="b"/>
            <a:pathLst>
              <a:path w="2134870" h="238125">
                <a:moveTo>
                  <a:pt x="2133600" y="238074"/>
                </a:moveTo>
                <a:lnTo>
                  <a:pt x="0" y="9474"/>
                </a:lnTo>
                <a:lnTo>
                  <a:pt x="1016" y="0"/>
                </a:lnTo>
                <a:lnTo>
                  <a:pt x="2134616" y="228600"/>
                </a:lnTo>
                <a:lnTo>
                  <a:pt x="2133600" y="238074"/>
                </a:lnTo>
                <a:close/>
              </a:path>
            </a:pathLst>
          </a:custGeom>
          <a:solidFill>
            <a:srgbClr val="000000"/>
          </a:solidFill>
        </p:spPr>
        <p:txBody>
          <a:bodyPr wrap="square" lIns="0" tIns="0" rIns="0" bIns="0" rtlCol="0"/>
          <a:lstStyle/>
          <a:p>
            <a:endParaRPr/>
          </a:p>
        </p:txBody>
      </p:sp>
      <p:sp>
        <p:nvSpPr>
          <p:cNvPr id="18" name="object 18"/>
          <p:cNvSpPr/>
          <p:nvPr/>
        </p:nvSpPr>
        <p:spPr>
          <a:xfrm>
            <a:off x="7306068" y="2409507"/>
            <a:ext cx="542290" cy="1223010"/>
          </a:xfrm>
          <a:custGeom>
            <a:avLst/>
            <a:gdLst/>
            <a:ahLst/>
            <a:cxnLst/>
            <a:rect l="l" t="t" r="r" b="b"/>
            <a:pathLst>
              <a:path w="542290" h="1223010">
                <a:moveTo>
                  <a:pt x="533400" y="1223009"/>
                </a:moveTo>
                <a:lnTo>
                  <a:pt x="0" y="3809"/>
                </a:lnTo>
                <a:lnTo>
                  <a:pt x="8737" y="0"/>
                </a:lnTo>
                <a:lnTo>
                  <a:pt x="542137" y="1219200"/>
                </a:lnTo>
                <a:lnTo>
                  <a:pt x="533400" y="1223009"/>
                </a:lnTo>
                <a:close/>
              </a:path>
            </a:pathLst>
          </a:custGeom>
          <a:solidFill>
            <a:srgbClr val="000000"/>
          </a:solidFill>
        </p:spPr>
        <p:txBody>
          <a:bodyPr wrap="square" lIns="0" tIns="0" rIns="0" bIns="0" rtlCol="0"/>
          <a:lstStyle/>
          <a:p>
            <a:endParaRPr/>
          </a:p>
        </p:txBody>
      </p:sp>
      <p:sp>
        <p:nvSpPr>
          <p:cNvPr id="19" name="object 19"/>
          <p:cNvSpPr/>
          <p:nvPr/>
        </p:nvSpPr>
        <p:spPr>
          <a:xfrm>
            <a:off x="6165138" y="3016834"/>
            <a:ext cx="1529080" cy="847090"/>
          </a:xfrm>
          <a:custGeom>
            <a:avLst/>
            <a:gdLst/>
            <a:ahLst/>
            <a:cxnLst/>
            <a:rect l="l" t="t" r="r" b="b"/>
            <a:pathLst>
              <a:path w="1529079" h="847089">
                <a:moveTo>
                  <a:pt x="1523999" y="846556"/>
                </a:moveTo>
                <a:lnTo>
                  <a:pt x="0" y="8356"/>
                </a:lnTo>
                <a:lnTo>
                  <a:pt x="4597" y="0"/>
                </a:lnTo>
                <a:lnTo>
                  <a:pt x="1528597" y="838200"/>
                </a:lnTo>
                <a:lnTo>
                  <a:pt x="1523999" y="846556"/>
                </a:lnTo>
                <a:close/>
              </a:path>
            </a:pathLst>
          </a:custGeom>
          <a:solidFill>
            <a:srgbClr val="000000"/>
          </a:solidFill>
        </p:spPr>
        <p:txBody>
          <a:bodyPr wrap="square" lIns="0" tIns="0" rIns="0" bIns="0" rtlCol="0"/>
          <a:lstStyle/>
          <a:p>
            <a:endParaRPr/>
          </a:p>
        </p:txBody>
      </p:sp>
      <p:sp>
        <p:nvSpPr>
          <p:cNvPr id="20" name="object 20"/>
          <p:cNvSpPr/>
          <p:nvPr/>
        </p:nvSpPr>
        <p:spPr>
          <a:xfrm>
            <a:off x="5784989" y="3930878"/>
            <a:ext cx="1908175" cy="619125"/>
          </a:xfrm>
          <a:custGeom>
            <a:avLst/>
            <a:gdLst/>
            <a:ahLst/>
            <a:cxnLst/>
            <a:rect l="l" t="t" r="r" b="b"/>
            <a:pathLst>
              <a:path w="1908175" h="619125">
                <a:moveTo>
                  <a:pt x="2895" y="618667"/>
                </a:moveTo>
                <a:lnTo>
                  <a:pt x="0" y="609600"/>
                </a:lnTo>
                <a:lnTo>
                  <a:pt x="1904999" y="0"/>
                </a:lnTo>
                <a:lnTo>
                  <a:pt x="1907895" y="9067"/>
                </a:lnTo>
                <a:lnTo>
                  <a:pt x="2895" y="618667"/>
                </a:lnTo>
                <a:close/>
              </a:path>
            </a:pathLst>
          </a:custGeom>
          <a:solidFill>
            <a:srgbClr val="000000"/>
          </a:solidFill>
        </p:spPr>
        <p:txBody>
          <a:bodyPr wrap="square" lIns="0" tIns="0" rIns="0" bIns="0" rtlCol="0"/>
          <a:lstStyle/>
          <a:p>
            <a:endParaRPr/>
          </a:p>
        </p:txBody>
      </p:sp>
      <p:sp>
        <p:nvSpPr>
          <p:cNvPr id="21" name="object 21"/>
          <p:cNvSpPr/>
          <p:nvPr/>
        </p:nvSpPr>
        <p:spPr>
          <a:xfrm>
            <a:off x="2888614" y="2788196"/>
            <a:ext cx="1452245" cy="770890"/>
          </a:xfrm>
          <a:custGeom>
            <a:avLst/>
            <a:gdLst/>
            <a:ahLst/>
            <a:cxnLst/>
            <a:rect l="l" t="t" r="r" b="b"/>
            <a:pathLst>
              <a:path w="1452245" h="770889">
                <a:moveTo>
                  <a:pt x="1447800" y="770432"/>
                </a:moveTo>
                <a:lnTo>
                  <a:pt x="0" y="8432"/>
                </a:lnTo>
                <a:lnTo>
                  <a:pt x="4445" y="0"/>
                </a:lnTo>
                <a:lnTo>
                  <a:pt x="1452245" y="762000"/>
                </a:lnTo>
                <a:lnTo>
                  <a:pt x="1447800" y="770432"/>
                </a:lnTo>
                <a:close/>
              </a:path>
            </a:pathLst>
          </a:custGeom>
          <a:solidFill>
            <a:srgbClr val="000000"/>
          </a:solidFill>
        </p:spPr>
        <p:txBody>
          <a:bodyPr wrap="square" lIns="0" tIns="0" rIns="0" bIns="0" rtlCol="0"/>
          <a:lstStyle/>
          <a:p>
            <a:endParaRPr/>
          </a:p>
        </p:txBody>
      </p:sp>
      <p:sp>
        <p:nvSpPr>
          <p:cNvPr id="22" name="object 22"/>
          <p:cNvSpPr/>
          <p:nvPr/>
        </p:nvSpPr>
        <p:spPr>
          <a:xfrm>
            <a:off x="1896872" y="3932046"/>
            <a:ext cx="616585" cy="616585"/>
          </a:xfrm>
          <a:custGeom>
            <a:avLst/>
            <a:gdLst/>
            <a:ahLst/>
            <a:cxnLst/>
            <a:rect l="l" t="t" r="r" b="b"/>
            <a:pathLst>
              <a:path w="616585" h="616585">
                <a:moveTo>
                  <a:pt x="6730" y="616330"/>
                </a:moveTo>
                <a:lnTo>
                  <a:pt x="0" y="609600"/>
                </a:lnTo>
                <a:lnTo>
                  <a:pt x="609600" y="0"/>
                </a:lnTo>
                <a:lnTo>
                  <a:pt x="616330" y="6730"/>
                </a:lnTo>
                <a:lnTo>
                  <a:pt x="6730" y="616330"/>
                </a:lnTo>
                <a:close/>
              </a:path>
            </a:pathLst>
          </a:custGeom>
          <a:solidFill>
            <a:srgbClr val="000000"/>
          </a:solidFill>
        </p:spPr>
        <p:txBody>
          <a:bodyPr wrap="square" lIns="0" tIns="0" rIns="0" bIns="0" rtlCol="0"/>
          <a:lstStyle/>
          <a:p>
            <a:endParaRPr/>
          </a:p>
        </p:txBody>
      </p:sp>
      <p:sp>
        <p:nvSpPr>
          <p:cNvPr id="23" name="object 23"/>
          <p:cNvSpPr/>
          <p:nvPr/>
        </p:nvSpPr>
        <p:spPr>
          <a:xfrm>
            <a:off x="1897214" y="4693729"/>
            <a:ext cx="838200" cy="690245"/>
          </a:xfrm>
          <a:custGeom>
            <a:avLst/>
            <a:gdLst/>
            <a:ahLst/>
            <a:cxnLst/>
            <a:rect l="l" t="t" r="r" b="b"/>
            <a:pathLst>
              <a:path w="838200" h="690245">
                <a:moveTo>
                  <a:pt x="831850" y="689991"/>
                </a:moveTo>
                <a:lnTo>
                  <a:pt x="0" y="7366"/>
                </a:lnTo>
                <a:lnTo>
                  <a:pt x="6045" y="0"/>
                </a:lnTo>
                <a:lnTo>
                  <a:pt x="837895" y="682625"/>
                </a:lnTo>
                <a:lnTo>
                  <a:pt x="831850" y="689991"/>
                </a:lnTo>
                <a:close/>
              </a:path>
            </a:pathLst>
          </a:custGeom>
          <a:solidFill>
            <a:srgbClr val="000000"/>
          </a:solidFill>
        </p:spPr>
        <p:txBody>
          <a:bodyPr wrap="square" lIns="0" tIns="0" rIns="0" bIns="0" rtlCol="0"/>
          <a:lstStyle/>
          <a:p>
            <a:endParaRPr/>
          </a:p>
        </p:txBody>
      </p:sp>
      <p:sp>
        <p:nvSpPr>
          <p:cNvPr id="24" name="object 24"/>
          <p:cNvSpPr/>
          <p:nvPr/>
        </p:nvSpPr>
        <p:spPr>
          <a:xfrm>
            <a:off x="7915300" y="4087342"/>
            <a:ext cx="85725" cy="763270"/>
          </a:xfrm>
          <a:custGeom>
            <a:avLst/>
            <a:gdLst/>
            <a:ahLst/>
            <a:cxnLst/>
            <a:rect l="l" t="t" r="r" b="b"/>
            <a:pathLst>
              <a:path w="85725" h="763270">
                <a:moveTo>
                  <a:pt x="76200" y="762939"/>
                </a:moveTo>
                <a:lnTo>
                  <a:pt x="0" y="939"/>
                </a:lnTo>
                <a:lnTo>
                  <a:pt x="9474" y="0"/>
                </a:lnTo>
                <a:lnTo>
                  <a:pt x="85674" y="762000"/>
                </a:lnTo>
                <a:lnTo>
                  <a:pt x="76200" y="762939"/>
                </a:lnTo>
                <a:close/>
              </a:path>
            </a:pathLst>
          </a:custGeom>
          <a:solidFill>
            <a:srgbClr val="000000"/>
          </a:solidFill>
        </p:spPr>
        <p:txBody>
          <a:bodyPr wrap="square" lIns="0" tIns="0" rIns="0" bIns="0" rtlCol="0"/>
          <a:lstStyle/>
          <a:p>
            <a:endParaRPr/>
          </a:p>
        </p:txBody>
      </p:sp>
      <p:sp>
        <p:nvSpPr>
          <p:cNvPr id="25" name="object 25"/>
          <p:cNvSpPr/>
          <p:nvPr/>
        </p:nvSpPr>
        <p:spPr>
          <a:xfrm>
            <a:off x="5785205" y="4616615"/>
            <a:ext cx="1983739" cy="542925"/>
          </a:xfrm>
          <a:custGeom>
            <a:avLst/>
            <a:gdLst/>
            <a:ahLst/>
            <a:cxnLst/>
            <a:rect l="l" t="t" r="r" b="b"/>
            <a:pathLst>
              <a:path w="1983740" h="542925">
                <a:moveTo>
                  <a:pt x="1981200" y="542594"/>
                </a:moveTo>
                <a:lnTo>
                  <a:pt x="0" y="9194"/>
                </a:lnTo>
                <a:lnTo>
                  <a:pt x="2476" y="0"/>
                </a:lnTo>
                <a:lnTo>
                  <a:pt x="1983676" y="533400"/>
                </a:lnTo>
                <a:lnTo>
                  <a:pt x="1981200" y="542594"/>
                </a:lnTo>
                <a:close/>
              </a:path>
            </a:pathLst>
          </a:custGeom>
          <a:solidFill>
            <a:srgbClr val="000000"/>
          </a:solidFill>
        </p:spPr>
        <p:txBody>
          <a:bodyPr wrap="square" lIns="0" tIns="0" rIns="0" bIns="0" rtlCol="0"/>
          <a:lstStyle/>
          <a:p>
            <a:endParaRPr/>
          </a:p>
        </p:txBody>
      </p:sp>
      <p:sp>
        <p:nvSpPr>
          <p:cNvPr id="26" name="object 26"/>
          <p:cNvSpPr/>
          <p:nvPr/>
        </p:nvSpPr>
        <p:spPr>
          <a:xfrm>
            <a:off x="1737741" y="3935412"/>
            <a:ext cx="619760" cy="619760"/>
          </a:xfrm>
          <a:custGeom>
            <a:avLst/>
            <a:gdLst/>
            <a:ahLst/>
            <a:cxnLst/>
            <a:rect l="l" t="t" r="r" b="b"/>
            <a:pathLst>
              <a:path w="619760" h="619760">
                <a:moveTo>
                  <a:pt x="548978" y="50512"/>
                </a:moveTo>
                <a:lnTo>
                  <a:pt x="528777" y="30314"/>
                </a:lnTo>
                <a:lnTo>
                  <a:pt x="619696" y="0"/>
                </a:lnTo>
                <a:lnTo>
                  <a:pt x="607912" y="35356"/>
                </a:lnTo>
                <a:lnTo>
                  <a:pt x="564133" y="35356"/>
                </a:lnTo>
                <a:lnTo>
                  <a:pt x="548978" y="50512"/>
                </a:lnTo>
                <a:close/>
              </a:path>
              <a:path w="619760" h="619760">
                <a:moveTo>
                  <a:pt x="569186" y="70715"/>
                </a:moveTo>
                <a:lnTo>
                  <a:pt x="548978" y="50512"/>
                </a:lnTo>
                <a:lnTo>
                  <a:pt x="564133" y="35356"/>
                </a:lnTo>
                <a:lnTo>
                  <a:pt x="584339" y="55562"/>
                </a:lnTo>
                <a:lnTo>
                  <a:pt x="569186" y="70715"/>
                </a:lnTo>
                <a:close/>
              </a:path>
              <a:path w="619760" h="619760">
                <a:moveTo>
                  <a:pt x="589394" y="90919"/>
                </a:moveTo>
                <a:lnTo>
                  <a:pt x="569186" y="70715"/>
                </a:lnTo>
                <a:lnTo>
                  <a:pt x="584339" y="55562"/>
                </a:lnTo>
                <a:lnTo>
                  <a:pt x="564133" y="35356"/>
                </a:lnTo>
                <a:lnTo>
                  <a:pt x="607912" y="35356"/>
                </a:lnTo>
                <a:lnTo>
                  <a:pt x="589394" y="90919"/>
                </a:lnTo>
                <a:close/>
              </a:path>
              <a:path w="619760" h="619760">
                <a:moveTo>
                  <a:pt x="20205" y="619709"/>
                </a:moveTo>
                <a:lnTo>
                  <a:pt x="0" y="599503"/>
                </a:lnTo>
                <a:lnTo>
                  <a:pt x="548978" y="50512"/>
                </a:lnTo>
                <a:lnTo>
                  <a:pt x="569186" y="70715"/>
                </a:lnTo>
                <a:lnTo>
                  <a:pt x="20205" y="619709"/>
                </a:lnTo>
                <a:close/>
              </a:path>
            </a:pathLst>
          </a:custGeom>
          <a:solidFill>
            <a:srgbClr val="FF3300"/>
          </a:solidFill>
        </p:spPr>
        <p:txBody>
          <a:bodyPr wrap="square" lIns="0" tIns="0" rIns="0" bIns="0" rtlCol="0"/>
          <a:lstStyle/>
          <a:p>
            <a:endParaRPr/>
          </a:p>
        </p:txBody>
      </p:sp>
      <p:sp>
        <p:nvSpPr>
          <p:cNvPr id="27" name="object 27"/>
          <p:cNvSpPr/>
          <p:nvPr/>
        </p:nvSpPr>
        <p:spPr>
          <a:xfrm>
            <a:off x="2466975" y="2944812"/>
            <a:ext cx="85725" cy="457200"/>
          </a:xfrm>
          <a:custGeom>
            <a:avLst/>
            <a:gdLst/>
            <a:ahLst/>
            <a:cxnLst/>
            <a:rect l="l" t="t" r="r" b="b"/>
            <a:pathLst>
              <a:path w="85725" h="457200">
                <a:moveTo>
                  <a:pt x="28575" y="85725"/>
                </a:moveTo>
                <a:lnTo>
                  <a:pt x="0" y="85725"/>
                </a:lnTo>
                <a:lnTo>
                  <a:pt x="42862" y="0"/>
                </a:lnTo>
                <a:lnTo>
                  <a:pt x="75012" y="64300"/>
                </a:lnTo>
                <a:lnTo>
                  <a:pt x="28575" y="64300"/>
                </a:lnTo>
                <a:lnTo>
                  <a:pt x="28575" y="85725"/>
                </a:lnTo>
                <a:close/>
              </a:path>
              <a:path w="85725" h="457200">
                <a:moveTo>
                  <a:pt x="57150" y="457200"/>
                </a:moveTo>
                <a:lnTo>
                  <a:pt x="28575" y="457200"/>
                </a:lnTo>
                <a:lnTo>
                  <a:pt x="28575" y="64300"/>
                </a:lnTo>
                <a:lnTo>
                  <a:pt x="57150" y="64300"/>
                </a:lnTo>
                <a:lnTo>
                  <a:pt x="57150" y="457200"/>
                </a:lnTo>
                <a:close/>
              </a:path>
              <a:path w="85725" h="457200">
                <a:moveTo>
                  <a:pt x="85725" y="85725"/>
                </a:moveTo>
                <a:lnTo>
                  <a:pt x="57150" y="85725"/>
                </a:lnTo>
                <a:lnTo>
                  <a:pt x="57150" y="64300"/>
                </a:lnTo>
                <a:lnTo>
                  <a:pt x="75012" y="64300"/>
                </a:lnTo>
                <a:lnTo>
                  <a:pt x="85725" y="85725"/>
                </a:lnTo>
                <a:close/>
              </a:path>
            </a:pathLst>
          </a:custGeom>
          <a:solidFill>
            <a:srgbClr val="FF3300"/>
          </a:solidFill>
        </p:spPr>
        <p:txBody>
          <a:bodyPr wrap="square" lIns="0" tIns="0" rIns="0" bIns="0" rtlCol="0"/>
          <a:lstStyle/>
          <a:p>
            <a:endParaRPr/>
          </a:p>
        </p:txBody>
      </p:sp>
      <p:sp>
        <p:nvSpPr>
          <p:cNvPr id="28" name="object 28"/>
          <p:cNvSpPr/>
          <p:nvPr/>
        </p:nvSpPr>
        <p:spPr>
          <a:xfrm>
            <a:off x="2810306" y="2091766"/>
            <a:ext cx="1680845" cy="561975"/>
          </a:xfrm>
          <a:custGeom>
            <a:avLst/>
            <a:gdLst/>
            <a:ahLst/>
            <a:cxnLst/>
            <a:rect l="l" t="t" r="r" b="b"/>
            <a:pathLst>
              <a:path w="1680845" h="561975">
                <a:moveTo>
                  <a:pt x="1594704" y="27227"/>
                </a:moveTo>
                <a:lnTo>
                  <a:pt x="1586039" y="0"/>
                </a:lnTo>
                <a:lnTo>
                  <a:pt x="1680730" y="14846"/>
                </a:lnTo>
                <a:lnTo>
                  <a:pt x="1674687" y="20726"/>
                </a:lnTo>
                <a:lnTo>
                  <a:pt x="1615135" y="20726"/>
                </a:lnTo>
                <a:lnTo>
                  <a:pt x="1594704" y="27227"/>
                </a:lnTo>
                <a:close/>
              </a:path>
              <a:path w="1680845" h="561975">
                <a:moveTo>
                  <a:pt x="1603369" y="54454"/>
                </a:moveTo>
                <a:lnTo>
                  <a:pt x="1594704" y="27227"/>
                </a:lnTo>
                <a:lnTo>
                  <a:pt x="1615135" y="20726"/>
                </a:lnTo>
                <a:lnTo>
                  <a:pt x="1623796" y="47955"/>
                </a:lnTo>
                <a:lnTo>
                  <a:pt x="1603369" y="54454"/>
                </a:lnTo>
                <a:close/>
              </a:path>
              <a:path w="1680845" h="561975">
                <a:moveTo>
                  <a:pt x="1612036" y="81686"/>
                </a:moveTo>
                <a:lnTo>
                  <a:pt x="1603369" y="54454"/>
                </a:lnTo>
                <a:lnTo>
                  <a:pt x="1623796" y="47955"/>
                </a:lnTo>
                <a:lnTo>
                  <a:pt x="1615135" y="20726"/>
                </a:lnTo>
                <a:lnTo>
                  <a:pt x="1674687" y="20726"/>
                </a:lnTo>
                <a:lnTo>
                  <a:pt x="1612036" y="81686"/>
                </a:lnTo>
                <a:close/>
              </a:path>
              <a:path w="1680845" h="561975">
                <a:moveTo>
                  <a:pt x="8661" y="561860"/>
                </a:moveTo>
                <a:lnTo>
                  <a:pt x="0" y="534631"/>
                </a:lnTo>
                <a:lnTo>
                  <a:pt x="1594704" y="27227"/>
                </a:lnTo>
                <a:lnTo>
                  <a:pt x="1603369" y="54454"/>
                </a:lnTo>
                <a:lnTo>
                  <a:pt x="8661" y="561860"/>
                </a:lnTo>
                <a:close/>
              </a:path>
            </a:pathLst>
          </a:custGeom>
          <a:solidFill>
            <a:srgbClr val="FF3300"/>
          </a:solidFill>
        </p:spPr>
        <p:txBody>
          <a:bodyPr wrap="square" lIns="0" tIns="0" rIns="0" bIns="0" rtlCol="0"/>
          <a:lstStyle/>
          <a:p>
            <a:endParaRPr/>
          </a:p>
        </p:txBody>
      </p:sp>
      <p:sp>
        <p:nvSpPr>
          <p:cNvPr id="29" name="object 29"/>
          <p:cNvSpPr txBox="1"/>
          <p:nvPr/>
        </p:nvSpPr>
        <p:spPr>
          <a:xfrm>
            <a:off x="1880552" y="4306252"/>
            <a:ext cx="818515" cy="603250"/>
          </a:xfrm>
          <a:prstGeom prst="rect">
            <a:avLst/>
          </a:prstGeom>
        </p:spPr>
        <p:txBody>
          <a:bodyPr vert="horz" wrap="square" lIns="0" tIns="27305" rIns="0" bIns="0" rtlCol="0">
            <a:spAutoFit/>
          </a:bodyPr>
          <a:lstStyle/>
          <a:p>
            <a:pPr algn="ctr">
              <a:lnSpc>
                <a:spcPct val="100000"/>
              </a:lnSpc>
              <a:spcBef>
                <a:spcPts val="215"/>
              </a:spcBef>
            </a:pPr>
            <a:r>
              <a:rPr sz="1800" b="1" dirty="0">
                <a:solidFill>
                  <a:srgbClr val="FF3300"/>
                </a:solidFill>
                <a:latin typeface="宋体" panose="02010600030101010101" pitchFamily="2" charset="-122"/>
                <a:cs typeface="宋体" panose="02010600030101010101" pitchFamily="2" charset="-122"/>
              </a:rPr>
              <a:t>插</a:t>
            </a:r>
            <a:r>
              <a:rPr sz="1800" b="1" spc="-10" dirty="0">
                <a:solidFill>
                  <a:srgbClr val="FF3300"/>
                </a:solidFill>
                <a:latin typeface="宋体" panose="02010600030101010101" pitchFamily="2" charset="-122"/>
                <a:cs typeface="宋体" panose="02010600030101010101" pitchFamily="2" charset="-122"/>
              </a:rPr>
              <a:t>入</a:t>
            </a:r>
            <a:endParaRPr sz="1800">
              <a:latin typeface="宋体" panose="02010600030101010101" pitchFamily="2" charset="-122"/>
              <a:cs typeface="宋体" panose="02010600030101010101" pitchFamily="2" charset="-122"/>
            </a:endParaRPr>
          </a:p>
          <a:p>
            <a:pPr algn="ctr">
              <a:lnSpc>
                <a:spcPct val="100000"/>
              </a:lnSpc>
              <a:spcBef>
                <a:spcPts val="115"/>
              </a:spcBef>
            </a:pPr>
            <a:r>
              <a:rPr sz="1800" b="1" dirty="0">
                <a:solidFill>
                  <a:srgbClr val="FF3300"/>
                </a:solidFill>
                <a:latin typeface="Comic Sans MS" panose="030F0702030302020204"/>
                <a:cs typeface="Comic Sans MS" panose="030F0702030302020204"/>
              </a:rPr>
              <a:t>(K</a:t>
            </a:r>
            <a:r>
              <a:rPr sz="1725" b="1" baseline="-17000" dirty="0">
                <a:solidFill>
                  <a:srgbClr val="FF3300"/>
                </a:solidFill>
                <a:latin typeface="Comic Sans MS" panose="030F0702030302020204"/>
                <a:cs typeface="Comic Sans MS" panose="030F0702030302020204"/>
              </a:rPr>
              <a:t>1</a:t>
            </a:r>
            <a:r>
              <a:rPr sz="1800" b="1" dirty="0">
                <a:solidFill>
                  <a:srgbClr val="FF3300"/>
                </a:solidFill>
                <a:latin typeface="Comic Sans MS" panose="030F0702030302020204"/>
                <a:cs typeface="Comic Sans MS" panose="030F0702030302020204"/>
              </a:rPr>
              <a:t>,V</a:t>
            </a:r>
            <a:r>
              <a:rPr sz="1725" b="1" baseline="-17000" dirty="0">
                <a:solidFill>
                  <a:srgbClr val="FF3300"/>
                </a:solidFill>
                <a:latin typeface="Comic Sans MS" panose="030F0702030302020204"/>
                <a:cs typeface="Comic Sans MS" panose="030F0702030302020204"/>
              </a:rPr>
              <a:t>1</a:t>
            </a:r>
            <a:r>
              <a:rPr sz="1800" b="1" dirty="0">
                <a:solidFill>
                  <a:srgbClr val="FF3300"/>
                </a:solidFill>
                <a:latin typeface="Comic Sans MS" panose="030F0702030302020204"/>
                <a:cs typeface="Comic Sans MS" panose="030F0702030302020204"/>
              </a:rPr>
              <a:t>)</a:t>
            </a:r>
            <a:endParaRPr sz="1800">
              <a:latin typeface="Comic Sans MS" panose="030F0702030302020204"/>
              <a:cs typeface="Comic Sans MS" panose="030F0702030302020204"/>
            </a:endParaRPr>
          </a:p>
        </p:txBody>
      </p:sp>
      <p:sp>
        <p:nvSpPr>
          <p:cNvPr id="30" name="object 30"/>
          <p:cNvSpPr/>
          <p:nvPr/>
        </p:nvSpPr>
        <p:spPr>
          <a:xfrm>
            <a:off x="5806440" y="4892040"/>
            <a:ext cx="411479" cy="502919"/>
          </a:xfrm>
          <a:prstGeom prst="rect">
            <a:avLst/>
          </a:prstGeom>
          <a:blipFill>
            <a:blip r:embed="rId3" cstate="print"/>
            <a:stretch>
              <a:fillRect/>
            </a:stretch>
          </a:blipFill>
        </p:spPr>
        <p:txBody>
          <a:bodyPr wrap="square" lIns="0" tIns="0" rIns="0" bIns="0" rtlCol="0"/>
          <a:lstStyle/>
          <a:p>
            <a:endParaRPr/>
          </a:p>
        </p:txBody>
      </p:sp>
      <p:sp>
        <p:nvSpPr>
          <p:cNvPr id="31" name="object 31"/>
          <p:cNvSpPr/>
          <p:nvPr/>
        </p:nvSpPr>
        <p:spPr>
          <a:xfrm>
            <a:off x="5981700" y="4951412"/>
            <a:ext cx="0" cy="390525"/>
          </a:xfrm>
          <a:custGeom>
            <a:avLst/>
            <a:gdLst/>
            <a:ahLst/>
            <a:cxnLst/>
            <a:rect l="l" t="t" r="r" b="b"/>
            <a:pathLst>
              <a:path h="390525">
                <a:moveTo>
                  <a:pt x="0" y="0"/>
                </a:moveTo>
                <a:lnTo>
                  <a:pt x="0" y="390525"/>
                </a:lnTo>
              </a:path>
            </a:pathLst>
          </a:custGeom>
          <a:ln w="9525">
            <a:solidFill>
              <a:srgbClr val="000000"/>
            </a:solidFill>
          </a:ln>
        </p:spPr>
        <p:txBody>
          <a:bodyPr wrap="square" lIns="0" tIns="0" rIns="0" bIns="0" rtlCol="0"/>
          <a:lstStyle/>
          <a:p>
            <a:endParaRPr/>
          </a:p>
        </p:txBody>
      </p:sp>
      <p:sp>
        <p:nvSpPr>
          <p:cNvPr id="32" name="object 32"/>
          <p:cNvSpPr/>
          <p:nvPr/>
        </p:nvSpPr>
        <p:spPr>
          <a:xfrm>
            <a:off x="5824537" y="5146675"/>
            <a:ext cx="314325" cy="0"/>
          </a:xfrm>
          <a:custGeom>
            <a:avLst/>
            <a:gdLst/>
            <a:ahLst/>
            <a:cxnLst/>
            <a:rect l="l" t="t" r="r" b="b"/>
            <a:pathLst>
              <a:path w="314325">
                <a:moveTo>
                  <a:pt x="0" y="0"/>
                </a:moveTo>
                <a:lnTo>
                  <a:pt x="314325" y="0"/>
                </a:lnTo>
              </a:path>
            </a:pathLst>
          </a:custGeom>
          <a:ln w="9525">
            <a:solidFill>
              <a:srgbClr val="000000"/>
            </a:solidFill>
          </a:ln>
        </p:spPr>
        <p:txBody>
          <a:bodyPr wrap="square" lIns="0" tIns="0" rIns="0" bIns="0" rtlCol="0"/>
          <a:lstStyle/>
          <a:p>
            <a:endParaRPr/>
          </a:p>
        </p:txBody>
      </p:sp>
      <p:sp>
        <p:nvSpPr>
          <p:cNvPr id="33" name="object 33"/>
          <p:cNvSpPr/>
          <p:nvPr/>
        </p:nvSpPr>
        <p:spPr>
          <a:xfrm>
            <a:off x="5832017" y="5021707"/>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a:endParaRPr/>
          </a:p>
        </p:txBody>
      </p:sp>
      <p:sp>
        <p:nvSpPr>
          <p:cNvPr id="34" name="object 34"/>
          <p:cNvSpPr/>
          <p:nvPr/>
        </p:nvSpPr>
        <p:spPr>
          <a:xfrm>
            <a:off x="5832017" y="5084190"/>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a:endParaRPr/>
          </a:p>
        </p:txBody>
      </p:sp>
      <p:sp>
        <p:nvSpPr>
          <p:cNvPr id="35" name="object 35"/>
          <p:cNvSpPr/>
          <p:nvPr/>
        </p:nvSpPr>
        <p:spPr>
          <a:xfrm>
            <a:off x="5832017" y="5209159"/>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a:endParaRPr/>
          </a:p>
        </p:txBody>
      </p:sp>
      <p:sp>
        <p:nvSpPr>
          <p:cNvPr id="36" name="object 36"/>
          <p:cNvSpPr/>
          <p:nvPr/>
        </p:nvSpPr>
        <p:spPr>
          <a:xfrm>
            <a:off x="5832017" y="5271642"/>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a:endParaRPr/>
          </a:p>
        </p:txBody>
      </p:sp>
      <p:sp>
        <p:nvSpPr>
          <p:cNvPr id="37" name="object 37"/>
          <p:cNvSpPr txBox="1"/>
          <p:nvPr/>
        </p:nvSpPr>
        <p:spPr>
          <a:xfrm>
            <a:off x="5836602" y="4766627"/>
            <a:ext cx="353695" cy="208279"/>
          </a:xfrm>
          <a:prstGeom prst="rect">
            <a:avLst/>
          </a:prstGeom>
        </p:spPr>
        <p:txBody>
          <a:bodyPr vert="horz" wrap="square" lIns="0" tIns="12700" rIns="0" bIns="0" rtlCol="0">
            <a:spAutoFit/>
          </a:bodyPr>
          <a:lstStyle/>
          <a:p>
            <a:pPr marL="12700">
              <a:lnSpc>
                <a:spcPct val="100000"/>
              </a:lnSpc>
              <a:spcBef>
                <a:spcPts val="100"/>
              </a:spcBef>
              <a:tabLst>
                <a:tab pos="237490" algn="l"/>
              </a:tabLst>
            </a:pPr>
            <a:r>
              <a:rPr sz="1200" b="1" dirty="0">
                <a:solidFill>
                  <a:srgbClr val="006633"/>
                </a:solidFill>
                <a:latin typeface="Comic Sans MS" panose="030F0702030302020204"/>
                <a:cs typeface="Comic Sans MS" panose="030F0702030302020204"/>
              </a:rPr>
              <a:t>K	V</a:t>
            </a:r>
            <a:endParaRPr sz="1200">
              <a:latin typeface="Comic Sans MS" panose="030F0702030302020204"/>
              <a:cs typeface="Comic Sans MS" panose="030F0702030302020204"/>
            </a:endParaRPr>
          </a:p>
        </p:txBody>
      </p:sp>
      <p:sp>
        <p:nvSpPr>
          <p:cNvPr id="38" name="object 38"/>
          <p:cNvSpPr/>
          <p:nvPr/>
        </p:nvSpPr>
        <p:spPr>
          <a:xfrm>
            <a:off x="2011679" y="2286000"/>
            <a:ext cx="399010" cy="465512"/>
          </a:xfrm>
          <a:prstGeom prst="rect">
            <a:avLst/>
          </a:prstGeom>
          <a:blipFill>
            <a:blip r:embed="rId4" cstate="print"/>
            <a:stretch>
              <a:fillRect/>
            </a:stretch>
          </a:blipFill>
        </p:spPr>
        <p:txBody>
          <a:bodyPr wrap="square" lIns="0" tIns="0" rIns="0" bIns="0" rtlCol="0"/>
          <a:lstStyle/>
          <a:p>
            <a:endParaRPr/>
          </a:p>
        </p:txBody>
      </p:sp>
      <p:sp>
        <p:nvSpPr>
          <p:cNvPr id="39" name="object 39"/>
          <p:cNvSpPr/>
          <p:nvPr/>
        </p:nvSpPr>
        <p:spPr>
          <a:xfrm>
            <a:off x="2200275" y="2325687"/>
            <a:ext cx="0" cy="390525"/>
          </a:xfrm>
          <a:custGeom>
            <a:avLst/>
            <a:gdLst/>
            <a:ahLst/>
            <a:cxnLst/>
            <a:rect l="l" t="t" r="r" b="b"/>
            <a:pathLst>
              <a:path h="390525">
                <a:moveTo>
                  <a:pt x="0" y="0"/>
                </a:moveTo>
                <a:lnTo>
                  <a:pt x="0" y="390525"/>
                </a:lnTo>
              </a:path>
            </a:pathLst>
          </a:custGeom>
          <a:ln w="9525">
            <a:solidFill>
              <a:srgbClr val="000000"/>
            </a:solidFill>
          </a:ln>
        </p:spPr>
        <p:txBody>
          <a:bodyPr wrap="square" lIns="0" tIns="0" rIns="0" bIns="0" rtlCol="0"/>
          <a:lstStyle/>
          <a:p>
            <a:endParaRPr/>
          </a:p>
        </p:txBody>
      </p:sp>
      <p:sp>
        <p:nvSpPr>
          <p:cNvPr id="40" name="object 40"/>
          <p:cNvSpPr/>
          <p:nvPr/>
        </p:nvSpPr>
        <p:spPr>
          <a:xfrm>
            <a:off x="2043112" y="2520950"/>
            <a:ext cx="314325" cy="0"/>
          </a:xfrm>
          <a:custGeom>
            <a:avLst/>
            <a:gdLst/>
            <a:ahLst/>
            <a:cxnLst/>
            <a:rect l="l" t="t" r="r" b="b"/>
            <a:pathLst>
              <a:path w="314325">
                <a:moveTo>
                  <a:pt x="0" y="0"/>
                </a:moveTo>
                <a:lnTo>
                  <a:pt x="314325" y="0"/>
                </a:lnTo>
              </a:path>
            </a:pathLst>
          </a:custGeom>
          <a:ln w="9525">
            <a:solidFill>
              <a:srgbClr val="000000"/>
            </a:solidFill>
          </a:ln>
        </p:spPr>
        <p:txBody>
          <a:bodyPr wrap="square" lIns="0" tIns="0" rIns="0" bIns="0" rtlCol="0"/>
          <a:lstStyle/>
          <a:p>
            <a:endParaRPr/>
          </a:p>
        </p:txBody>
      </p:sp>
      <p:sp>
        <p:nvSpPr>
          <p:cNvPr id="41" name="object 41"/>
          <p:cNvSpPr/>
          <p:nvPr/>
        </p:nvSpPr>
        <p:spPr>
          <a:xfrm>
            <a:off x="2050592" y="2395982"/>
            <a:ext cx="299720" cy="0"/>
          </a:xfrm>
          <a:custGeom>
            <a:avLst/>
            <a:gdLst/>
            <a:ahLst/>
            <a:cxnLst/>
            <a:rect l="l" t="t" r="r" b="b"/>
            <a:pathLst>
              <a:path w="299719">
                <a:moveTo>
                  <a:pt x="0" y="0"/>
                </a:moveTo>
                <a:lnTo>
                  <a:pt x="299351" y="0"/>
                </a:lnTo>
              </a:path>
            </a:pathLst>
          </a:custGeom>
          <a:ln w="9525">
            <a:solidFill>
              <a:srgbClr val="000000"/>
            </a:solidFill>
          </a:ln>
        </p:spPr>
        <p:txBody>
          <a:bodyPr wrap="square" lIns="0" tIns="0" rIns="0" bIns="0" rtlCol="0"/>
          <a:lstStyle/>
          <a:p>
            <a:endParaRPr/>
          </a:p>
        </p:txBody>
      </p:sp>
      <p:sp>
        <p:nvSpPr>
          <p:cNvPr id="42" name="object 42"/>
          <p:cNvSpPr/>
          <p:nvPr/>
        </p:nvSpPr>
        <p:spPr>
          <a:xfrm>
            <a:off x="2050592" y="2458466"/>
            <a:ext cx="299720" cy="0"/>
          </a:xfrm>
          <a:custGeom>
            <a:avLst/>
            <a:gdLst/>
            <a:ahLst/>
            <a:cxnLst/>
            <a:rect l="l" t="t" r="r" b="b"/>
            <a:pathLst>
              <a:path w="299719">
                <a:moveTo>
                  <a:pt x="0" y="0"/>
                </a:moveTo>
                <a:lnTo>
                  <a:pt x="299351" y="0"/>
                </a:lnTo>
              </a:path>
            </a:pathLst>
          </a:custGeom>
          <a:ln w="9525">
            <a:solidFill>
              <a:srgbClr val="000000"/>
            </a:solidFill>
          </a:ln>
        </p:spPr>
        <p:txBody>
          <a:bodyPr wrap="square" lIns="0" tIns="0" rIns="0" bIns="0" rtlCol="0"/>
          <a:lstStyle/>
          <a:p>
            <a:endParaRPr/>
          </a:p>
        </p:txBody>
      </p:sp>
      <p:sp>
        <p:nvSpPr>
          <p:cNvPr id="43" name="object 43"/>
          <p:cNvSpPr/>
          <p:nvPr/>
        </p:nvSpPr>
        <p:spPr>
          <a:xfrm>
            <a:off x="2050592" y="2583433"/>
            <a:ext cx="299720" cy="0"/>
          </a:xfrm>
          <a:custGeom>
            <a:avLst/>
            <a:gdLst/>
            <a:ahLst/>
            <a:cxnLst/>
            <a:rect l="l" t="t" r="r" b="b"/>
            <a:pathLst>
              <a:path w="299719">
                <a:moveTo>
                  <a:pt x="0" y="0"/>
                </a:moveTo>
                <a:lnTo>
                  <a:pt x="299351" y="0"/>
                </a:lnTo>
              </a:path>
            </a:pathLst>
          </a:custGeom>
          <a:ln w="9525">
            <a:solidFill>
              <a:srgbClr val="000000"/>
            </a:solidFill>
          </a:ln>
        </p:spPr>
        <p:txBody>
          <a:bodyPr wrap="square" lIns="0" tIns="0" rIns="0" bIns="0" rtlCol="0"/>
          <a:lstStyle/>
          <a:p>
            <a:endParaRPr/>
          </a:p>
        </p:txBody>
      </p:sp>
      <p:sp>
        <p:nvSpPr>
          <p:cNvPr id="44" name="object 44"/>
          <p:cNvSpPr/>
          <p:nvPr/>
        </p:nvSpPr>
        <p:spPr>
          <a:xfrm>
            <a:off x="2050592" y="2645917"/>
            <a:ext cx="299720" cy="0"/>
          </a:xfrm>
          <a:custGeom>
            <a:avLst/>
            <a:gdLst/>
            <a:ahLst/>
            <a:cxnLst/>
            <a:rect l="l" t="t" r="r" b="b"/>
            <a:pathLst>
              <a:path w="299719">
                <a:moveTo>
                  <a:pt x="0" y="0"/>
                </a:moveTo>
                <a:lnTo>
                  <a:pt x="299351" y="0"/>
                </a:lnTo>
              </a:path>
            </a:pathLst>
          </a:custGeom>
          <a:ln w="9525">
            <a:solidFill>
              <a:srgbClr val="000000"/>
            </a:solidFill>
          </a:ln>
        </p:spPr>
        <p:txBody>
          <a:bodyPr wrap="square" lIns="0" tIns="0" rIns="0" bIns="0" rtlCol="0"/>
          <a:lstStyle/>
          <a:p>
            <a:endParaRPr/>
          </a:p>
        </p:txBody>
      </p:sp>
      <p:sp>
        <p:nvSpPr>
          <p:cNvPr id="45" name="object 45"/>
          <p:cNvSpPr txBox="1"/>
          <p:nvPr/>
        </p:nvSpPr>
        <p:spPr>
          <a:xfrm>
            <a:off x="2055177" y="2140902"/>
            <a:ext cx="353695" cy="208279"/>
          </a:xfrm>
          <a:prstGeom prst="rect">
            <a:avLst/>
          </a:prstGeom>
        </p:spPr>
        <p:txBody>
          <a:bodyPr vert="horz" wrap="square" lIns="0" tIns="12700" rIns="0" bIns="0" rtlCol="0">
            <a:spAutoFit/>
          </a:bodyPr>
          <a:lstStyle/>
          <a:p>
            <a:pPr marL="12700">
              <a:lnSpc>
                <a:spcPct val="100000"/>
              </a:lnSpc>
              <a:spcBef>
                <a:spcPts val="100"/>
              </a:spcBef>
              <a:tabLst>
                <a:tab pos="237490" algn="l"/>
              </a:tabLst>
            </a:pPr>
            <a:r>
              <a:rPr sz="1200" b="1" dirty="0">
                <a:solidFill>
                  <a:srgbClr val="006633"/>
                </a:solidFill>
                <a:latin typeface="Comic Sans MS" panose="030F0702030302020204"/>
                <a:cs typeface="Comic Sans MS" panose="030F0702030302020204"/>
              </a:rPr>
              <a:t>K	V</a:t>
            </a:r>
            <a:endParaRPr sz="1200">
              <a:latin typeface="Comic Sans MS" panose="030F0702030302020204"/>
              <a:cs typeface="Comic Sans MS" panose="030F0702030302020204"/>
            </a:endParaRPr>
          </a:p>
        </p:txBody>
      </p:sp>
      <p:sp>
        <p:nvSpPr>
          <p:cNvPr id="46" name="object 46"/>
          <p:cNvSpPr/>
          <p:nvPr/>
        </p:nvSpPr>
        <p:spPr>
          <a:xfrm>
            <a:off x="4160520" y="1600200"/>
            <a:ext cx="411479" cy="502920"/>
          </a:xfrm>
          <a:prstGeom prst="rect">
            <a:avLst/>
          </a:prstGeom>
          <a:blipFill>
            <a:blip r:embed="rId5" cstate="print"/>
            <a:stretch>
              <a:fillRect/>
            </a:stretch>
          </a:blipFill>
        </p:spPr>
        <p:txBody>
          <a:bodyPr wrap="square" lIns="0" tIns="0" rIns="0" bIns="0" rtlCol="0"/>
          <a:lstStyle/>
          <a:p>
            <a:endParaRPr/>
          </a:p>
        </p:txBody>
      </p:sp>
      <p:sp>
        <p:nvSpPr>
          <p:cNvPr id="47" name="object 47"/>
          <p:cNvSpPr/>
          <p:nvPr/>
        </p:nvSpPr>
        <p:spPr>
          <a:xfrm>
            <a:off x="4333875" y="1639887"/>
            <a:ext cx="0" cy="390525"/>
          </a:xfrm>
          <a:custGeom>
            <a:avLst/>
            <a:gdLst/>
            <a:ahLst/>
            <a:cxnLst/>
            <a:rect l="l" t="t" r="r" b="b"/>
            <a:pathLst>
              <a:path h="390525">
                <a:moveTo>
                  <a:pt x="0" y="0"/>
                </a:moveTo>
                <a:lnTo>
                  <a:pt x="0" y="390525"/>
                </a:lnTo>
              </a:path>
            </a:pathLst>
          </a:custGeom>
          <a:ln w="9525">
            <a:solidFill>
              <a:srgbClr val="FF3300"/>
            </a:solidFill>
          </a:ln>
        </p:spPr>
        <p:txBody>
          <a:bodyPr wrap="square" lIns="0" tIns="0" rIns="0" bIns="0" rtlCol="0"/>
          <a:lstStyle/>
          <a:p>
            <a:endParaRPr/>
          </a:p>
        </p:txBody>
      </p:sp>
      <p:sp>
        <p:nvSpPr>
          <p:cNvPr id="48" name="object 48"/>
          <p:cNvSpPr/>
          <p:nvPr/>
        </p:nvSpPr>
        <p:spPr>
          <a:xfrm>
            <a:off x="4176712" y="1835150"/>
            <a:ext cx="314325" cy="0"/>
          </a:xfrm>
          <a:custGeom>
            <a:avLst/>
            <a:gdLst/>
            <a:ahLst/>
            <a:cxnLst/>
            <a:rect l="l" t="t" r="r" b="b"/>
            <a:pathLst>
              <a:path w="314325">
                <a:moveTo>
                  <a:pt x="0" y="0"/>
                </a:moveTo>
                <a:lnTo>
                  <a:pt x="314325" y="0"/>
                </a:lnTo>
              </a:path>
            </a:pathLst>
          </a:custGeom>
          <a:ln w="9525">
            <a:solidFill>
              <a:srgbClr val="FF3300"/>
            </a:solidFill>
          </a:ln>
        </p:spPr>
        <p:txBody>
          <a:bodyPr wrap="square" lIns="0" tIns="0" rIns="0" bIns="0" rtlCol="0"/>
          <a:lstStyle/>
          <a:p>
            <a:endParaRPr/>
          </a:p>
        </p:txBody>
      </p:sp>
      <p:sp>
        <p:nvSpPr>
          <p:cNvPr id="49" name="object 49"/>
          <p:cNvSpPr/>
          <p:nvPr/>
        </p:nvSpPr>
        <p:spPr>
          <a:xfrm>
            <a:off x="4184650" y="1709737"/>
            <a:ext cx="298450" cy="0"/>
          </a:xfrm>
          <a:custGeom>
            <a:avLst/>
            <a:gdLst/>
            <a:ahLst/>
            <a:cxnLst/>
            <a:rect l="l" t="t" r="r" b="b"/>
            <a:pathLst>
              <a:path w="298450">
                <a:moveTo>
                  <a:pt x="0" y="0"/>
                </a:moveTo>
                <a:lnTo>
                  <a:pt x="298450" y="0"/>
                </a:lnTo>
              </a:path>
            </a:pathLst>
          </a:custGeom>
          <a:ln w="9525">
            <a:solidFill>
              <a:srgbClr val="FF3300"/>
            </a:solidFill>
          </a:ln>
        </p:spPr>
        <p:txBody>
          <a:bodyPr wrap="square" lIns="0" tIns="0" rIns="0" bIns="0" rtlCol="0"/>
          <a:lstStyle/>
          <a:p>
            <a:endParaRPr/>
          </a:p>
        </p:txBody>
      </p:sp>
      <p:sp>
        <p:nvSpPr>
          <p:cNvPr id="50" name="object 50"/>
          <p:cNvSpPr/>
          <p:nvPr/>
        </p:nvSpPr>
        <p:spPr>
          <a:xfrm>
            <a:off x="4184650" y="1773237"/>
            <a:ext cx="298450" cy="0"/>
          </a:xfrm>
          <a:custGeom>
            <a:avLst/>
            <a:gdLst/>
            <a:ahLst/>
            <a:cxnLst/>
            <a:rect l="l" t="t" r="r" b="b"/>
            <a:pathLst>
              <a:path w="298450">
                <a:moveTo>
                  <a:pt x="0" y="0"/>
                </a:moveTo>
                <a:lnTo>
                  <a:pt x="298450" y="0"/>
                </a:lnTo>
              </a:path>
            </a:pathLst>
          </a:custGeom>
          <a:ln w="9525">
            <a:solidFill>
              <a:srgbClr val="FF3300"/>
            </a:solidFill>
          </a:ln>
        </p:spPr>
        <p:txBody>
          <a:bodyPr wrap="square" lIns="0" tIns="0" rIns="0" bIns="0" rtlCol="0"/>
          <a:lstStyle/>
          <a:p>
            <a:endParaRPr/>
          </a:p>
        </p:txBody>
      </p:sp>
      <p:sp>
        <p:nvSpPr>
          <p:cNvPr id="51" name="object 51"/>
          <p:cNvSpPr/>
          <p:nvPr/>
        </p:nvSpPr>
        <p:spPr>
          <a:xfrm>
            <a:off x="4184650" y="1897062"/>
            <a:ext cx="298450" cy="0"/>
          </a:xfrm>
          <a:custGeom>
            <a:avLst/>
            <a:gdLst/>
            <a:ahLst/>
            <a:cxnLst/>
            <a:rect l="l" t="t" r="r" b="b"/>
            <a:pathLst>
              <a:path w="298450">
                <a:moveTo>
                  <a:pt x="0" y="0"/>
                </a:moveTo>
                <a:lnTo>
                  <a:pt x="298450" y="0"/>
                </a:lnTo>
              </a:path>
            </a:pathLst>
          </a:custGeom>
          <a:ln w="9525">
            <a:solidFill>
              <a:srgbClr val="FF3300"/>
            </a:solidFill>
          </a:ln>
        </p:spPr>
        <p:txBody>
          <a:bodyPr wrap="square" lIns="0" tIns="0" rIns="0" bIns="0" rtlCol="0"/>
          <a:lstStyle/>
          <a:p>
            <a:endParaRPr/>
          </a:p>
        </p:txBody>
      </p:sp>
      <p:sp>
        <p:nvSpPr>
          <p:cNvPr id="52" name="object 52"/>
          <p:cNvSpPr/>
          <p:nvPr/>
        </p:nvSpPr>
        <p:spPr>
          <a:xfrm>
            <a:off x="4184650" y="1960562"/>
            <a:ext cx="298450" cy="0"/>
          </a:xfrm>
          <a:custGeom>
            <a:avLst/>
            <a:gdLst/>
            <a:ahLst/>
            <a:cxnLst/>
            <a:rect l="l" t="t" r="r" b="b"/>
            <a:pathLst>
              <a:path w="298450">
                <a:moveTo>
                  <a:pt x="0" y="0"/>
                </a:moveTo>
                <a:lnTo>
                  <a:pt x="298450" y="0"/>
                </a:lnTo>
              </a:path>
            </a:pathLst>
          </a:custGeom>
          <a:ln w="9525">
            <a:solidFill>
              <a:srgbClr val="000000"/>
            </a:solidFill>
          </a:ln>
        </p:spPr>
        <p:txBody>
          <a:bodyPr wrap="square" lIns="0" tIns="0" rIns="0" bIns="0" rtlCol="0"/>
          <a:lstStyle/>
          <a:p>
            <a:endParaRPr/>
          </a:p>
        </p:txBody>
      </p:sp>
      <p:sp>
        <p:nvSpPr>
          <p:cNvPr id="53" name="object 53"/>
          <p:cNvSpPr/>
          <p:nvPr/>
        </p:nvSpPr>
        <p:spPr>
          <a:xfrm>
            <a:off x="6205451" y="2514600"/>
            <a:ext cx="399010" cy="465512"/>
          </a:xfrm>
          <a:prstGeom prst="rect">
            <a:avLst/>
          </a:prstGeom>
          <a:blipFill>
            <a:blip r:embed="rId6" cstate="print"/>
            <a:stretch>
              <a:fillRect/>
            </a:stretch>
          </a:blipFill>
        </p:spPr>
        <p:txBody>
          <a:bodyPr wrap="square" lIns="0" tIns="0" rIns="0" bIns="0" rtlCol="0"/>
          <a:lstStyle/>
          <a:p>
            <a:endParaRPr/>
          </a:p>
        </p:txBody>
      </p:sp>
      <p:sp>
        <p:nvSpPr>
          <p:cNvPr id="54" name="object 54"/>
          <p:cNvSpPr/>
          <p:nvPr/>
        </p:nvSpPr>
        <p:spPr>
          <a:xfrm>
            <a:off x="6391275" y="2554287"/>
            <a:ext cx="0" cy="390525"/>
          </a:xfrm>
          <a:custGeom>
            <a:avLst/>
            <a:gdLst/>
            <a:ahLst/>
            <a:cxnLst/>
            <a:rect l="l" t="t" r="r" b="b"/>
            <a:pathLst>
              <a:path h="390525">
                <a:moveTo>
                  <a:pt x="0" y="0"/>
                </a:moveTo>
                <a:lnTo>
                  <a:pt x="0" y="390525"/>
                </a:lnTo>
              </a:path>
            </a:pathLst>
          </a:custGeom>
          <a:ln w="9525">
            <a:solidFill>
              <a:srgbClr val="000000"/>
            </a:solidFill>
          </a:ln>
        </p:spPr>
        <p:txBody>
          <a:bodyPr wrap="square" lIns="0" tIns="0" rIns="0" bIns="0" rtlCol="0"/>
          <a:lstStyle/>
          <a:p>
            <a:endParaRPr/>
          </a:p>
        </p:txBody>
      </p:sp>
      <p:sp>
        <p:nvSpPr>
          <p:cNvPr id="55" name="object 55"/>
          <p:cNvSpPr/>
          <p:nvPr/>
        </p:nvSpPr>
        <p:spPr>
          <a:xfrm>
            <a:off x="6234112" y="2749550"/>
            <a:ext cx="314325" cy="0"/>
          </a:xfrm>
          <a:custGeom>
            <a:avLst/>
            <a:gdLst/>
            <a:ahLst/>
            <a:cxnLst/>
            <a:rect l="l" t="t" r="r" b="b"/>
            <a:pathLst>
              <a:path w="314325">
                <a:moveTo>
                  <a:pt x="0" y="0"/>
                </a:moveTo>
                <a:lnTo>
                  <a:pt x="314325" y="0"/>
                </a:lnTo>
              </a:path>
            </a:pathLst>
          </a:custGeom>
          <a:ln w="9525">
            <a:solidFill>
              <a:srgbClr val="000000"/>
            </a:solidFill>
          </a:ln>
        </p:spPr>
        <p:txBody>
          <a:bodyPr wrap="square" lIns="0" tIns="0" rIns="0" bIns="0" rtlCol="0"/>
          <a:lstStyle/>
          <a:p>
            <a:endParaRPr/>
          </a:p>
        </p:txBody>
      </p:sp>
      <p:sp>
        <p:nvSpPr>
          <p:cNvPr id="56" name="object 56"/>
          <p:cNvSpPr/>
          <p:nvPr/>
        </p:nvSpPr>
        <p:spPr>
          <a:xfrm>
            <a:off x="6241592" y="2624582"/>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a:endParaRPr/>
          </a:p>
        </p:txBody>
      </p:sp>
      <p:sp>
        <p:nvSpPr>
          <p:cNvPr id="57" name="object 57"/>
          <p:cNvSpPr/>
          <p:nvPr/>
        </p:nvSpPr>
        <p:spPr>
          <a:xfrm>
            <a:off x="6241592" y="2687066"/>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a:endParaRPr/>
          </a:p>
        </p:txBody>
      </p:sp>
      <p:sp>
        <p:nvSpPr>
          <p:cNvPr id="58" name="object 58"/>
          <p:cNvSpPr/>
          <p:nvPr/>
        </p:nvSpPr>
        <p:spPr>
          <a:xfrm>
            <a:off x="6241592" y="2812033"/>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a:endParaRPr/>
          </a:p>
        </p:txBody>
      </p:sp>
      <p:sp>
        <p:nvSpPr>
          <p:cNvPr id="59" name="object 59"/>
          <p:cNvSpPr/>
          <p:nvPr/>
        </p:nvSpPr>
        <p:spPr>
          <a:xfrm>
            <a:off x="6241592" y="2874517"/>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a:endParaRPr/>
          </a:p>
        </p:txBody>
      </p:sp>
      <p:sp>
        <p:nvSpPr>
          <p:cNvPr id="60" name="object 60"/>
          <p:cNvSpPr txBox="1"/>
          <p:nvPr/>
        </p:nvSpPr>
        <p:spPr>
          <a:xfrm>
            <a:off x="6246177" y="2369502"/>
            <a:ext cx="353695" cy="208279"/>
          </a:xfrm>
          <a:prstGeom prst="rect">
            <a:avLst/>
          </a:prstGeom>
        </p:spPr>
        <p:txBody>
          <a:bodyPr vert="horz" wrap="square" lIns="0" tIns="12700" rIns="0" bIns="0" rtlCol="0">
            <a:spAutoFit/>
          </a:bodyPr>
          <a:lstStyle/>
          <a:p>
            <a:pPr marL="12700">
              <a:lnSpc>
                <a:spcPct val="100000"/>
              </a:lnSpc>
              <a:spcBef>
                <a:spcPts val="100"/>
              </a:spcBef>
              <a:tabLst>
                <a:tab pos="237490" algn="l"/>
              </a:tabLst>
            </a:pPr>
            <a:r>
              <a:rPr sz="1200" b="1" dirty="0">
                <a:solidFill>
                  <a:srgbClr val="006633"/>
                </a:solidFill>
                <a:latin typeface="Comic Sans MS" panose="030F0702030302020204"/>
                <a:cs typeface="Comic Sans MS" panose="030F0702030302020204"/>
              </a:rPr>
              <a:t>K	V</a:t>
            </a:r>
            <a:endParaRPr sz="1200">
              <a:latin typeface="Comic Sans MS" panose="030F0702030302020204"/>
              <a:cs typeface="Comic Sans MS" panose="030F0702030302020204"/>
            </a:endParaRPr>
          </a:p>
        </p:txBody>
      </p:sp>
      <p:sp>
        <p:nvSpPr>
          <p:cNvPr id="61" name="object 61"/>
          <p:cNvSpPr/>
          <p:nvPr/>
        </p:nvSpPr>
        <p:spPr>
          <a:xfrm>
            <a:off x="8125690" y="3429000"/>
            <a:ext cx="369916" cy="465512"/>
          </a:xfrm>
          <a:prstGeom prst="rect">
            <a:avLst/>
          </a:prstGeom>
          <a:blipFill>
            <a:blip r:embed="rId7" cstate="print"/>
            <a:stretch>
              <a:fillRect/>
            </a:stretch>
          </a:blipFill>
        </p:spPr>
        <p:txBody>
          <a:bodyPr wrap="square" lIns="0" tIns="0" rIns="0" bIns="0" rtlCol="0"/>
          <a:lstStyle/>
          <a:p>
            <a:endParaRPr/>
          </a:p>
        </p:txBody>
      </p:sp>
      <p:sp>
        <p:nvSpPr>
          <p:cNvPr id="62" name="object 62"/>
          <p:cNvSpPr/>
          <p:nvPr/>
        </p:nvSpPr>
        <p:spPr>
          <a:xfrm>
            <a:off x="8296275" y="3468687"/>
            <a:ext cx="0" cy="390525"/>
          </a:xfrm>
          <a:custGeom>
            <a:avLst/>
            <a:gdLst/>
            <a:ahLst/>
            <a:cxnLst/>
            <a:rect l="l" t="t" r="r" b="b"/>
            <a:pathLst>
              <a:path h="390525">
                <a:moveTo>
                  <a:pt x="0" y="0"/>
                </a:moveTo>
                <a:lnTo>
                  <a:pt x="0" y="390525"/>
                </a:lnTo>
              </a:path>
            </a:pathLst>
          </a:custGeom>
          <a:ln w="9525">
            <a:solidFill>
              <a:srgbClr val="000000"/>
            </a:solidFill>
          </a:ln>
        </p:spPr>
        <p:txBody>
          <a:bodyPr wrap="square" lIns="0" tIns="0" rIns="0" bIns="0" rtlCol="0"/>
          <a:lstStyle/>
          <a:p>
            <a:endParaRPr/>
          </a:p>
        </p:txBody>
      </p:sp>
      <p:sp>
        <p:nvSpPr>
          <p:cNvPr id="63" name="object 63"/>
          <p:cNvSpPr/>
          <p:nvPr/>
        </p:nvSpPr>
        <p:spPr>
          <a:xfrm>
            <a:off x="8139112" y="3663950"/>
            <a:ext cx="314325" cy="0"/>
          </a:xfrm>
          <a:custGeom>
            <a:avLst/>
            <a:gdLst/>
            <a:ahLst/>
            <a:cxnLst/>
            <a:rect l="l" t="t" r="r" b="b"/>
            <a:pathLst>
              <a:path w="314325">
                <a:moveTo>
                  <a:pt x="0" y="0"/>
                </a:moveTo>
                <a:lnTo>
                  <a:pt x="314325" y="0"/>
                </a:lnTo>
              </a:path>
            </a:pathLst>
          </a:custGeom>
          <a:ln w="9525">
            <a:solidFill>
              <a:srgbClr val="000000"/>
            </a:solidFill>
          </a:ln>
        </p:spPr>
        <p:txBody>
          <a:bodyPr wrap="square" lIns="0" tIns="0" rIns="0" bIns="0" rtlCol="0"/>
          <a:lstStyle/>
          <a:p>
            <a:endParaRPr/>
          </a:p>
        </p:txBody>
      </p:sp>
      <p:sp>
        <p:nvSpPr>
          <p:cNvPr id="64" name="object 64"/>
          <p:cNvSpPr/>
          <p:nvPr/>
        </p:nvSpPr>
        <p:spPr>
          <a:xfrm>
            <a:off x="8146592" y="3538982"/>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a:endParaRPr/>
          </a:p>
        </p:txBody>
      </p:sp>
      <p:sp>
        <p:nvSpPr>
          <p:cNvPr id="65" name="object 65"/>
          <p:cNvSpPr/>
          <p:nvPr/>
        </p:nvSpPr>
        <p:spPr>
          <a:xfrm>
            <a:off x="8146592" y="3601465"/>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a:endParaRPr/>
          </a:p>
        </p:txBody>
      </p:sp>
      <p:sp>
        <p:nvSpPr>
          <p:cNvPr id="66" name="object 66"/>
          <p:cNvSpPr/>
          <p:nvPr/>
        </p:nvSpPr>
        <p:spPr>
          <a:xfrm>
            <a:off x="8146592" y="3726434"/>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a:endParaRPr/>
          </a:p>
        </p:txBody>
      </p:sp>
      <p:sp>
        <p:nvSpPr>
          <p:cNvPr id="67" name="object 67"/>
          <p:cNvSpPr/>
          <p:nvPr/>
        </p:nvSpPr>
        <p:spPr>
          <a:xfrm>
            <a:off x="8146592" y="3788917"/>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a:endParaRPr/>
          </a:p>
        </p:txBody>
      </p:sp>
      <p:sp>
        <p:nvSpPr>
          <p:cNvPr id="68" name="object 68"/>
          <p:cNvSpPr txBox="1"/>
          <p:nvPr/>
        </p:nvSpPr>
        <p:spPr>
          <a:xfrm>
            <a:off x="8151177" y="3283902"/>
            <a:ext cx="353695" cy="208279"/>
          </a:xfrm>
          <a:prstGeom prst="rect">
            <a:avLst/>
          </a:prstGeom>
        </p:spPr>
        <p:txBody>
          <a:bodyPr vert="horz" wrap="square" lIns="0" tIns="12700" rIns="0" bIns="0" rtlCol="0">
            <a:spAutoFit/>
          </a:bodyPr>
          <a:lstStyle/>
          <a:p>
            <a:pPr marL="12700">
              <a:lnSpc>
                <a:spcPct val="100000"/>
              </a:lnSpc>
              <a:spcBef>
                <a:spcPts val="100"/>
              </a:spcBef>
              <a:tabLst>
                <a:tab pos="237490" algn="l"/>
              </a:tabLst>
            </a:pPr>
            <a:r>
              <a:rPr sz="1200" b="1" dirty="0">
                <a:solidFill>
                  <a:srgbClr val="006633"/>
                </a:solidFill>
                <a:latin typeface="Comic Sans MS" panose="030F0702030302020204"/>
                <a:cs typeface="Comic Sans MS" panose="030F0702030302020204"/>
              </a:rPr>
              <a:t>K	V</a:t>
            </a:r>
            <a:endParaRPr sz="1200">
              <a:latin typeface="Comic Sans MS" panose="030F0702030302020204"/>
              <a:cs typeface="Comic Sans MS" panose="030F0702030302020204"/>
            </a:endParaRPr>
          </a:p>
        </p:txBody>
      </p:sp>
      <p:sp>
        <p:nvSpPr>
          <p:cNvPr id="69" name="object 69"/>
          <p:cNvSpPr/>
          <p:nvPr/>
        </p:nvSpPr>
        <p:spPr>
          <a:xfrm>
            <a:off x="7498080" y="1737360"/>
            <a:ext cx="403167" cy="498763"/>
          </a:xfrm>
          <a:prstGeom prst="rect">
            <a:avLst/>
          </a:prstGeom>
          <a:blipFill>
            <a:blip r:embed="rId8" cstate="print"/>
            <a:stretch>
              <a:fillRect/>
            </a:stretch>
          </a:blipFill>
        </p:spPr>
        <p:txBody>
          <a:bodyPr wrap="square" lIns="0" tIns="0" rIns="0" bIns="0" rtlCol="0"/>
          <a:lstStyle/>
          <a:p>
            <a:endParaRPr/>
          </a:p>
        </p:txBody>
      </p:sp>
      <p:sp>
        <p:nvSpPr>
          <p:cNvPr id="70" name="object 70"/>
          <p:cNvSpPr/>
          <p:nvPr/>
        </p:nvSpPr>
        <p:spPr>
          <a:xfrm>
            <a:off x="7686675" y="1792287"/>
            <a:ext cx="0" cy="390525"/>
          </a:xfrm>
          <a:custGeom>
            <a:avLst/>
            <a:gdLst/>
            <a:ahLst/>
            <a:cxnLst/>
            <a:rect l="l" t="t" r="r" b="b"/>
            <a:pathLst>
              <a:path h="390525">
                <a:moveTo>
                  <a:pt x="0" y="0"/>
                </a:moveTo>
                <a:lnTo>
                  <a:pt x="0" y="390525"/>
                </a:lnTo>
              </a:path>
            </a:pathLst>
          </a:custGeom>
          <a:ln w="9525">
            <a:solidFill>
              <a:srgbClr val="000000"/>
            </a:solidFill>
          </a:ln>
        </p:spPr>
        <p:txBody>
          <a:bodyPr wrap="square" lIns="0" tIns="0" rIns="0" bIns="0" rtlCol="0"/>
          <a:lstStyle/>
          <a:p>
            <a:endParaRPr/>
          </a:p>
        </p:txBody>
      </p:sp>
      <p:sp>
        <p:nvSpPr>
          <p:cNvPr id="71" name="object 71"/>
          <p:cNvSpPr/>
          <p:nvPr/>
        </p:nvSpPr>
        <p:spPr>
          <a:xfrm>
            <a:off x="7529512" y="1987550"/>
            <a:ext cx="314325" cy="0"/>
          </a:xfrm>
          <a:custGeom>
            <a:avLst/>
            <a:gdLst/>
            <a:ahLst/>
            <a:cxnLst/>
            <a:rect l="l" t="t" r="r" b="b"/>
            <a:pathLst>
              <a:path w="314325">
                <a:moveTo>
                  <a:pt x="0" y="0"/>
                </a:moveTo>
                <a:lnTo>
                  <a:pt x="314325" y="0"/>
                </a:lnTo>
              </a:path>
            </a:pathLst>
          </a:custGeom>
          <a:ln w="9525">
            <a:solidFill>
              <a:srgbClr val="000000"/>
            </a:solidFill>
          </a:ln>
        </p:spPr>
        <p:txBody>
          <a:bodyPr wrap="square" lIns="0" tIns="0" rIns="0" bIns="0" rtlCol="0"/>
          <a:lstStyle/>
          <a:p>
            <a:endParaRPr/>
          </a:p>
        </p:txBody>
      </p:sp>
      <p:sp>
        <p:nvSpPr>
          <p:cNvPr id="72" name="object 72"/>
          <p:cNvSpPr/>
          <p:nvPr/>
        </p:nvSpPr>
        <p:spPr>
          <a:xfrm>
            <a:off x="7536992" y="1862582"/>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a:endParaRPr/>
          </a:p>
        </p:txBody>
      </p:sp>
      <p:sp>
        <p:nvSpPr>
          <p:cNvPr id="73" name="object 73"/>
          <p:cNvSpPr/>
          <p:nvPr/>
        </p:nvSpPr>
        <p:spPr>
          <a:xfrm>
            <a:off x="7536992" y="1925066"/>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a:endParaRPr/>
          </a:p>
        </p:txBody>
      </p:sp>
      <p:sp>
        <p:nvSpPr>
          <p:cNvPr id="74" name="object 74"/>
          <p:cNvSpPr/>
          <p:nvPr/>
        </p:nvSpPr>
        <p:spPr>
          <a:xfrm>
            <a:off x="7536992" y="2050033"/>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a:endParaRPr/>
          </a:p>
        </p:txBody>
      </p:sp>
      <p:sp>
        <p:nvSpPr>
          <p:cNvPr id="75" name="object 75"/>
          <p:cNvSpPr/>
          <p:nvPr/>
        </p:nvSpPr>
        <p:spPr>
          <a:xfrm>
            <a:off x="7536992" y="2112517"/>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a:endParaRPr/>
          </a:p>
        </p:txBody>
      </p:sp>
      <p:sp>
        <p:nvSpPr>
          <p:cNvPr id="76" name="object 76"/>
          <p:cNvSpPr txBox="1"/>
          <p:nvPr/>
        </p:nvSpPr>
        <p:spPr>
          <a:xfrm>
            <a:off x="7541577" y="1607502"/>
            <a:ext cx="353695" cy="208279"/>
          </a:xfrm>
          <a:prstGeom prst="rect">
            <a:avLst/>
          </a:prstGeom>
        </p:spPr>
        <p:txBody>
          <a:bodyPr vert="horz" wrap="square" lIns="0" tIns="12700" rIns="0" bIns="0" rtlCol="0">
            <a:spAutoFit/>
          </a:bodyPr>
          <a:lstStyle/>
          <a:p>
            <a:pPr marL="12700">
              <a:lnSpc>
                <a:spcPct val="100000"/>
              </a:lnSpc>
              <a:spcBef>
                <a:spcPts val="100"/>
              </a:spcBef>
              <a:tabLst>
                <a:tab pos="237490" algn="l"/>
              </a:tabLst>
            </a:pPr>
            <a:r>
              <a:rPr sz="1200" b="1" dirty="0">
                <a:solidFill>
                  <a:srgbClr val="006633"/>
                </a:solidFill>
                <a:latin typeface="Comic Sans MS" panose="030F0702030302020204"/>
                <a:cs typeface="Comic Sans MS" panose="030F0702030302020204"/>
              </a:rPr>
              <a:t>K	V</a:t>
            </a:r>
            <a:endParaRPr sz="1200">
              <a:latin typeface="Comic Sans MS" panose="030F0702030302020204"/>
              <a:cs typeface="Comic Sans MS" panose="030F0702030302020204"/>
            </a:endParaRPr>
          </a:p>
        </p:txBody>
      </p:sp>
      <p:sp>
        <p:nvSpPr>
          <p:cNvPr id="77" name="object 77"/>
          <p:cNvSpPr/>
          <p:nvPr/>
        </p:nvSpPr>
        <p:spPr>
          <a:xfrm>
            <a:off x="3108960" y="5349240"/>
            <a:ext cx="457200" cy="502919"/>
          </a:xfrm>
          <a:prstGeom prst="rect">
            <a:avLst/>
          </a:prstGeom>
          <a:blipFill>
            <a:blip r:embed="rId9" cstate="print"/>
            <a:stretch>
              <a:fillRect/>
            </a:stretch>
          </a:blipFill>
        </p:spPr>
        <p:txBody>
          <a:bodyPr wrap="square" lIns="0" tIns="0" rIns="0" bIns="0" rtlCol="0"/>
          <a:lstStyle/>
          <a:p>
            <a:endParaRPr/>
          </a:p>
        </p:txBody>
      </p:sp>
      <p:sp>
        <p:nvSpPr>
          <p:cNvPr id="78" name="object 78"/>
          <p:cNvSpPr/>
          <p:nvPr/>
        </p:nvSpPr>
        <p:spPr>
          <a:xfrm>
            <a:off x="3325812" y="5392737"/>
            <a:ext cx="0" cy="390525"/>
          </a:xfrm>
          <a:custGeom>
            <a:avLst/>
            <a:gdLst/>
            <a:ahLst/>
            <a:cxnLst/>
            <a:rect l="l" t="t" r="r" b="b"/>
            <a:pathLst>
              <a:path h="390525">
                <a:moveTo>
                  <a:pt x="0" y="0"/>
                </a:moveTo>
                <a:lnTo>
                  <a:pt x="0" y="390525"/>
                </a:lnTo>
              </a:path>
            </a:pathLst>
          </a:custGeom>
          <a:ln w="9525">
            <a:solidFill>
              <a:srgbClr val="000000"/>
            </a:solidFill>
          </a:ln>
        </p:spPr>
        <p:txBody>
          <a:bodyPr wrap="square" lIns="0" tIns="0" rIns="0" bIns="0" rtlCol="0"/>
          <a:lstStyle/>
          <a:p>
            <a:endParaRPr/>
          </a:p>
        </p:txBody>
      </p:sp>
      <p:sp>
        <p:nvSpPr>
          <p:cNvPr id="79" name="object 79"/>
          <p:cNvSpPr/>
          <p:nvPr/>
        </p:nvSpPr>
        <p:spPr>
          <a:xfrm>
            <a:off x="3168650" y="5588000"/>
            <a:ext cx="314325" cy="0"/>
          </a:xfrm>
          <a:custGeom>
            <a:avLst/>
            <a:gdLst/>
            <a:ahLst/>
            <a:cxnLst/>
            <a:rect l="l" t="t" r="r" b="b"/>
            <a:pathLst>
              <a:path w="314325">
                <a:moveTo>
                  <a:pt x="0" y="0"/>
                </a:moveTo>
                <a:lnTo>
                  <a:pt x="314325" y="0"/>
                </a:lnTo>
              </a:path>
            </a:pathLst>
          </a:custGeom>
          <a:ln w="9525">
            <a:solidFill>
              <a:srgbClr val="000000"/>
            </a:solidFill>
          </a:ln>
        </p:spPr>
        <p:txBody>
          <a:bodyPr wrap="square" lIns="0" tIns="0" rIns="0" bIns="0" rtlCol="0"/>
          <a:lstStyle/>
          <a:p>
            <a:endParaRPr/>
          </a:p>
        </p:txBody>
      </p:sp>
      <p:sp>
        <p:nvSpPr>
          <p:cNvPr id="80" name="object 80"/>
          <p:cNvSpPr/>
          <p:nvPr/>
        </p:nvSpPr>
        <p:spPr>
          <a:xfrm>
            <a:off x="3176130" y="5463032"/>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a:endParaRPr/>
          </a:p>
        </p:txBody>
      </p:sp>
      <p:sp>
        <p:nvSpPr>
          <p:cNvPr id="81" name="object 81"/>
          <p:cNvSpPr/>
          <p:nvPr/>
        </p:nvSpPr>
        <p:spPr>
          <a:xfrm>
            <a:off x="3176130" y="5525515"/>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a:endParaRPr/>
          </a:p>
        </p:txBody>
      </p:sp>
      <p:sp>
        <p:nvSpPr>
          <p:cNvPr id="82" name="object 82"/>
          <p:cNvSpPr/>
          <p:nvPr/>
        </p:nvSpPr>
        <p:spPr>
          <a:xfrm>
            <a:off x="3176130" y="5650484"/>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a:endParaRPr/>
          </a:p>
        </p:txBody>
      </p:sp>
      <p:sp>
        <p:nvSpPr>
          <p:cNvPr id="83" name="object 83"/>
          <p:cNvSpPr/>
          <p:nvPr/>
        </p:nvSpPr>
        <p:spPr>
          <a:xfrm>
            <a:off x="3176130" y="5712967"/>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a:endParaRPr/>
          </a:p>
        </p:txBody>
      </p:sp>
      <p:sp>
        <p:nvSpPr>
          <p:cNvPr id="84" name="object 84"/>
          <p:cNvSpPr txBox="1"/>
          <p:nvPr/>
        </p:nvSpPr>
        <p:spPr>
          <a:xfrm>
            <a:off x="3171189" y="5198427"/>
            <a:ext cx="353695" cy="208279"/>
          </a:xfrm>
          <a:prstGeom prst="rect">
            <a:avLst/>
          </a:prstGeom>
        </p:spPr>
        <p:txBody>
          <a:bodyPr vert="horz" wrap="square" lIns="0" tIns="12700" rIns="0" bIns="0" rtlCol="0">
            <a:spAutoFit/>
          </a:bodyPr>
          <a:lstStyle/>
          <a:p>
            <a:pPr marL="12700">
              <a:lnSpc>
                <a:spcPct val="100000"/>
              </a:lnSpc>
              <a:spcBef>
                <a:spcPts val="100"/>
              </a:spcBef>
              <a:tabLst>
                <a:tab pos="237490" algn="l"/>
              </a:tabLst>
            </a:pPr>
            <a:r>
              <a:rPr sz="1200" b="1" dirty="0">
                <a:latin typeface="Comic Sans MS" panose="030F0702030302020204"/>
                <a:cs typeface="Comic Sans MS" panose="030F0702030302020204"/>
              </a:rPr>
              <a:t>K	V</a:t>
            </a:r>
            <a:endParaRPr sz="1200">
              <a:latin typeface="Comic Sans MS" panose="030F0702030302020204"/>
              <a:cs typeface="Comic Sans MS" panose="030F0702030302020204"/>
            </a:endParaRPr>
          </a:p>
        </p:txBody>
      </p:sp>
      <p:sp>
        <p:nvSpPr>
          <p:cNvPr id="85" name="object 85"/>
          <p:cNvSpPr/>
          <p:nvPr/>
        </p:nvSpPr>
        <p:spPr>
          <a:xfrm>
            <a:off x="8183880" y="4709159"/>
            <a:ext cx="403167" cy="498763"/>
          </a:xfrm>
          <a:prstGeom prst="rect">
            <a:avLst/>
          </a:prstGeom>
          <a:blipFill>
            <a:blip r:embed="rId8" cstate="print"/>
            <a:stretch>
              <a:fillRect/>
            </a:stretch>
          </a:blipFill>
        </p:spPr>
        <p:txBody>
          <a:bodyPr wrap="square" lIns="0" tIns="0" rIns="0" bIns="0" rtlCol="0"/>
          <a:lstStyle/>
          <a:p>
            <a:endParaRPr/>
          </a:p>
        </p:txBody>
      </p:sp>
      <p:sp>
        <p:nvSpPr>
          <p:cNvPr id="86" name="object 86"/>
          <p:cNvSpPr/>
          <p:nvPr/>
        </p:nvSpPr>
        <p:spPr>
          <a:xfrm>
            <a:off x="8372475" y="4764087"/>
            <a:ext cx="0" cy="390525"/>
          </a:xfrm>
          <a:custGeom>
            <a:avLst/>
            <a:gdLst/>
            <a:ahLst/>
            <a:cxnLst/>
            <a:rect l="l" t="t" r="r" b="b"/>
            <a:pathLst>
              <a:path h="390525">
                <a:moveTo>
                  <a:pt x="0" y="0"/>
                </a:moveTo>
                <a:lnTo>
                  <a:pt x="0" y="390525"/>
                </a:lnTo>
              </a:path>
            </a:pathLst>
          </a:custGeom>
          <a:ln w="9525">
            <a:solidFill>
              <a:srgbClr val="000000"/>
            </a:solidFill>
          </a:ln>
        </p:spPr>
        <p:txBody>
          <a:bodyPr wrap="square" lIns="0" tIns="0" rIns="0" bIns="0" rtlCol="0"/>
          <a:lstStyle/>
          <a:p>
            <a:endParaRPr/>
          </a:p>
        </p:txBody>
      </p:sp>
      <p:sp>
        <p:nvSpPr>
          <p:cNvPr id="87" name="object 87"/>
          <p:cNvSpPr/>
          <p:nvPr/>
        </p:nvSpPr>
        <p:spPr>
          <a:xfrm>
            <a:off x="8215312" y="4959350"/>
            <a:ext cx="314325" cy="0"/>
          </a:xfrm>
          <a:custGeom>
            <a:avLst/>
            <a:gdLst/>
            <a:ahLst/>
            <a:cxnLst/>
            <a:rect l="l" t="t" r="r" b="b"/>
            <a:pathLst>
              <a:path w="314325">
                <a:moveTo>
                  <a:pt x="0" y="0"/>
                </a:moveTo>
                <a:lnTo>
                  <a:pt x="314325" y="0"/>
                </a:lnTo>
              </a:path>
            </a:pathLst>
          </a:custGeom>
          <a:ln w="9525">
            <a:solidFill>
              <a:srgbClr val="000000"/>
            </a:solidFill>
          </a:ln>
        </p:spPr>
        <p:txBody>
          <a:bodyPr wrap="square" lIns="0" tIns="0" rIns="0" bIns="0" rtlCol="0"/>
          <a:lstStyle/>
          <a:p>
            <a:endParaRPr/>
          </a:p>
        </p:txBody>
      </p:sp>
      <p:sp>
        <p:nvSpPr>
          <p:cNvPr id="88" name="object 88"/>
          <p:cNvSpPr/>
          <p:nvPr/>
        </p:nvSpPr>
        <p:spPr>
          <a:xfrm>
            <a:off x="8222792" y="4834382"/>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a:endParaRPr/>
          </a:p>
        </p:txBody>
      </p:sp>
      <p:sp>
        <p:nvSpPr>
          <p:cNvPr id="89" name="object 89"/>
          <p:cNvSpPr/>
          <p:nvPr/>
        </p:nvSpPr>
        <p:spPr>
          <a:xfrm>
            <a:off x="8222792" y="4896865"/>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a:endParaRPr/>
          </a:p>
        </p:txBody>
      </p:sp>
      <p:sp>
        <p:nvSpPr>
          <p:cNvPr id="90" name="object 90"/>
          <p:cNvSpPr/>
          <p:nvPr/>
        </p:nvSpPr>
        <p:spPr>
          <a:xfrm>
            <a:off x="8222792" y="5021834"/>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a:endParaRPr/>
          </a:p>
        </p:txBody>
      </p:sp>
      <p:sp>
        <p:nvSpPr>
          <p:cNvPr id="91" name="object 91"/>
          <p:cNvSpPr/>
          <p:nvPr/>
        </p:nvSpPr>
        <p:spPr>
          <a:xfrm>
            <a:off x="8222792" y="5084317"/>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a:endParaRPr/>
          </a:p>
        </p:txBody>
      </p:sp>
      <p:sp>
        <p:nvSpPr>
          <p:cNvPr id="92" name="object 92"/>
          <p:cNvSpPr txBox="1"/>
          <p:nvPr/>
        </p:nvSpPr>
        <p:spPr>
          <a:xfrm>
            <a:off x="8227377" y="4579302"/>
            <a:ext cx="353695" cy="208279"/>
          </a:xfrm>
          <a:prstGeom prst="rect">
            <a:avLst/>
          </a:prstGeom>
        </p:spPr>
        <p:txBody>
          <a:bodyPr vert="horz" wrap="square" lIns="0" tIns="12700" rIns="0" bIns="0" rtlCol="0">
            <a:spAutoFit/>
          </a:bodyPr>
          <a:lstStyle/>
          <a:p>
            <a:pPr marL="12700">
              <a:lnSpc>
                <a:spcPct val="100000"/>
              </a:lnSpc>
              <a:spcBef>
                <a:spcPts val="100"/>
              </a:spcBef>
              <a:tabLst>
                <a:tab pos="237490" algn="l"/>
              </a:tabLst>
            </a:pPr>
            <a:r>
              <a:rPr sz="1200" b="1" dirty="0">
                <a:solidFill>
                  <a:srgbClr val="006633"/>
                </a:solidFill>
                <a:latin typeface="Comic Sans MS" panose="030F0702030302020204"/>
                <a:cs typeface="Comic Sans MS" panose="030F0702030302020204"/>
              </a:rPr>
              <a:t>K	V</a:t>
            </a:r>
            <a:endParaRPr sz="1200">
              <a:latin typeface="Comic Sans MS" panose="030F0702030302020204"/>
              <a:cs typeface="Comic Sans MS" panose="030F0702030302020204"/>
            </a:endParaRPr>
          </a:p>
        </p:txBody>
      </p:sp>
      <p:sp>
        <p:nvSpPr>
          <p:cNvPr id="93" name="object 93"/>
          <p:cNvSpPr/>
          <p:nvPr/>
        </p:nvSpPr>
        <p:spPr>
          <a:xfrm>
            <a:off x="1039090" y="4251959"/>
            <a:ext cx="369916" cy="498763"/>
          </a:xfrm>
          <a:prstGeom prst="rect">
            <a:avLst/>
          </a:prstGeom>
          <a:blipFill>
            <a:blip r:embed="rId10" cstate="print"/>
            <a:stretch>
              <a:fillRect/>
            </a:stretch>
          </a:blipFill>
        </p:spPr>
        <p:txBody>
          <a:bodyPr wrap="square" lIns="0" tIns="0" rIns="0" bIns="0" rtlCol="0"/>
          <a:lstStyle/>
          <a:p>
            <a:endParaRPr/>
          </a:p>
        </p:txBody>
      </p:sp>
      <p:sp>
        <p:nvSpPr>
          <p:cNvPr id="94" name="object 94"/>
          <p:cNvSpPr/>
          <p:nvPr/>
        </p:nvSpPr>
        <p:spPr>
          <a:xfrm>
            <a:off x="1209675" y="4306887"/>
            <a:ext cx="0" cy="390525"/>
          </a:xfrm>
          <a:custGeom>
            <a:avLst/>
            <a:gdLst/>
            <a:ahLst/>
            <a:cxnLst/>
            <a:rect l="l" t="t" r="r" b="b"/>
            <a:pathLst>
              <a:path h="390525">
                <a:moveTo>
                  <a:pt x="0" y="0"/>
                </a:moveTo>
                <a:lnTo>
                  <a:pt x="0" y="390525"/>
                </a:lnTo>
              </a:path>
            </a:pathLst>
          </a:custGeom>
          <a:ln w="9525">
            <a:solidFill>
              <a:srgbClr val="000000"/>
            </a:solidFill>
          </a:ln>
        </p:spPr>
        <p:txBody>
          <a:bodyPr wrap="square" lIns="0" tIns="0" rIns="0" bIns="0" rtlCol="0"/>
          <a:lstStyle/>
          <a:p>
            <a:endParaRPr/>
          </a:p>
        </p:txBody>
      </p:sp>
      <p:sp>
        <p:nvSpPr>
          <p:cNvPr id="95" name="object 95"/>
          <p:cNvSpPr/>
          <p:nvPr/>
        </p:nvSpPr>
        <p:spPr>
          <a:xfrm>
            <a:off x="1052512" y="4502150"/>
            <a:ext cx="314325" cy="0"/>
          </a:xfrm>
          <a:custGeom>
            <a:avLst/>
            <a:gdLst/>
            <a:ahLst/>
            <a:cxnLst/>
            <a:rect l="l" t="t" r="r" b="b"/>
            <a:pathLst>
              <a:path w="314325">
                <a:moveTo>
                  <a:pt x="0" y="0"/>
                </a:moveTo>
                <a:lnTo>
                  <a:pt x="314325" y="0"/>
                </a:lnTo>
              </a:path>
            </a:pathLst>
          </a:custGeom>
          <a:ln w="9525">
            <a:solidFill>
              <a:srgbClr val="000000"/>
            </a:solidFill>
          </a:ln>
        </p:spPr>
        <p:txBody>
          <a:bodyPr wrap="square" lIns="0" tIns="0" rIns="0" bIns="0" rtlCol="0"/>
          <a:lstStyle/>
          <a:p>
            <a:endParaRPr/>
          </a:p>
        </p:txBody>
      </p:sp>
      <p:sp>
        <p:nvSpPr>
          <p:cNvPr id="96" name="object 96"/>
          <p:cNvSpPr/>
          <p:nvPr/>
        </p:nvSpPr>
        <p:spPr>
          <a:xfrm>
            <a:off x="1059992" y="4377182"/>
            <a:ext cx="299720" cy="0"/>
          </a:xfrm>
          <a:custGeom>
            <a:avLst/>
            <a:gdLst/>
            <a:ahLst/>
            <a:cxnLst/>
            <a:rect l="l" t="t" r="r" b="b"/>
            <a:pathLst>
              <a:path w="299719">
                <a:moveTo>
                  <a:pt x="0" y="0"/>
                </a:moveTo>
                <a:lnTo>
                  <a:pt x="299351" y="0"/>
                </a:lnTo>
              </a:path>
            </a:pathLst>
          </a:custGeom>
          <a:ln w="9525">
            <a:solidFill>
              <a:srgbClr val="000000"/>
            </a:solidFill>
          </a:ln>
        </p:spPr>
        <p:txBody>
          <a:bodyPr wrap="square" lIns="0" tIns="0" rIns="0" bIns="0" rtlCol="0"/>
          <a:lstStyle/>
          <a:p>
            <a:endParaRPr/>
          </a:p>
        </p:txBody>
      </p:sp>
      <p:sp>
        <p:nvSpPr>
          <p:cNvPr id="97" name="object 97"/>
          <p:cNvSpPr/>
          <p:nvPr/>
        </p:nvSpPr>
        <p:spPr>
          <a:xfrm>
            <a:off x="1059992" y="4439665"/>
            <a:ext cx="299720" cy="0"/>
          </a:xfrm>
          <a:custGeom>
            <a:avLst/>
            <a:gdLst/>
            <a:ahLst/>
            <a:cxnLst/>
            <a:rect l="l" t="t" r="r" b="b"/>
            <a:pathLst>
              <a:path w="299719">
                <a:moveTo>
                  <a:pt x="0" y="0"/>
                </a:moveTo>
                <a:lnTo>
                  <a:pt x="299351" y="0"/>
                </a:lnTo>
              </a:path>
            </a:pathLst>
          </a:custGeom>
          <a:ln w="9525">
            <a:solidFill>
              <a:srgbClr val="000000"/>
            </a:solidFill>
          </a:ln>
        </p:spPr>
        <p:txBody>
          <a:bodyPr wrap="square" lIns="0" tIns="0" rIns="0" bIns="0" rtlCol="0"/>
          <a:lstStyle/>
          <a:p>
            <a:endParaRPr/>
          </a:p>
        </p:txBody>
      </p:sp>
      <p:sp>
        <p:nvSpPr>
          <p:cNvPr id="98" name="object 98"/>
          <p:cNvSpPr/>
          <p:nvPr/>
        </p:nvSpPr>
        <p:spPr>
          <a:xfrm>
            <a:off x="1059992" y="4564634"/>
            <a:ext cx="299720" cy="0"/>
          </a:xfrm>
          <a:custGeom>
            <a:avLst/>
            <a:gdLst/>
            <a:ahLst/>
            <a:cxnLst/>
            <a:rect l="l" t="t" r="r" b="b"/>
            <a:pathLst>
              <a:path w="299719">
                <a:moveTo>
                  <a:pt x="0" y="0"/>
                </a:moveTo>
                <a:lnTo>
                  <a:pt x="299351" y="0"/>
                </a:lnTo>
              </a:path>
            </a:pathLst>
          </a:custGeom>
          <a:ln w="9525">
            <a:solidFill>
              <a:srgbClr val="000000"/>
            </a:solidFill>
          </a:ln>
        </p:spPr>
        <p:txBody>
          <a:bodyPr wrap="square" lIns="0" tIns="0" rIns="0" bIns="0" rtlCol="0"/>
          <a:lstStyle/>
          <a:p>
            <a:endParaRPr/>
          </a:p>
        </p:txBody>
      </p:sp>
      <p:sp>
        <p:nvSpPr>
          <p:cNvPr id="99" name="object 99"/>
          <p:cNvSpPr/>
          <p:nvPr/>
        </p:nvSpPr>
        <p:spPr>
          <a:xfrm>
            <a:off x="1059992" y="4627117"/>
            <a:ext cx="299720" cy="0"/>
          </a:xfrm>
          <a:custGeom>
            <a:avLst/>
            <a:gdLst/>
            <a:ahLst/>
            <a:cxnLst/>
            <a:rect l="l" t="t" r="r" b="b"/>
            <a:pathLst>
              <a:path w="299719">
                <a:moveTo>
                  <a:pt x="0" y="0"/>
                </a:moveTo>
                <a:lnTo>
                  <a:pt x="299351" y="0"/>
                </a:lnTo>
              </a:path>
            </a:pathLst>
          </a:custGeom>
          <a:ln w="9525">
            <a:solidFill>
              <a:srgbClr val="000000"/>
            </a:solidFill>
          </a:ln>
        </p:spPr>
        <p:txBody>
          <a:bodyPr wrap="square" lIns="0" tIns="0" rIns="0" bIns="0" rtlCol="0"/>
          <a:lstStyle/>
          <a:p>
            <a:endParaRPr/>
          </a:p>
        </p:txBody>
      </p:sp>
      <p:sp>
        <p:nvSpPr>
          <p:cNvPr id="100" name="object 100"/>
          <p:cNvSpPr txBox="1"/>
          <p:nvPr/>
        </p:nvSpPr>
        <p:spPr>
          <a:xfrm>
            <a:off x="1064577" y="4122102"/>
            <a:ext cx="353695" cy="208279"/>
          </a:xfrm>
          <a:prstGeom prst="rect">
            <a:avLst/>
          </a:prstGeom>
        </p:spPr>
        <p:txBody>
          <a:bodyPr vert="horz" wrap="square" lIns="0" tIns="12700" rIns="0" bIns="0" rtlCol="0">
            <a:spAutoFit/>
          </a:bodyPr>
          <a:lstStyle/>
          <a:p>
            <a:pPr marL="12700">
              <a:lnSpc>
                <a:spcPct val="100000"/>
              </a:lnSpc>
              <a:spcBef>
                <a:spcPts val="100"/>
              </a:spcBef>
              <a:tabLst>
                <a:tab pos="237490" algn="l"/>
              </a:tabLst>
            </a:pPr>
            <a:r>
              <a:rPr sz="1200" b="1" dirty="0">
                <a:solidFill>
                  <a:srgbClr val="006633"/>
                </a:solidFill>
                <a:latin typeface="Comic Sans MS" panose="030F0702030302020204"/>
                <a:cs typeface="Comic Sans MS" panose="030F0702030302020204"/>
              </a:rPr>
              <a:t>K	V</a:t>
            </a:r>
            <a:endParaRPr sz="1200">
              <a:latin typeface="Comic Sans MS" panose="030F0702030302020204"/>
              <a:cs typeface="Comic Sans MS" panose="030F0702030302020204"/>
            </a:endParaRPr>
          </a:p>
        </p:txBody>
      </p:sp>
      <p:sp>
        <p:nvSpPr>
          <p:cNvPr id="101" name="object 101"/>
          <p:cNvSpPr/>
          <p:nvPr/>
        </p:nvSpPr>
        <p:spPr>
          <a:xfrm>
            <a:off x="4114800" y="2971800"/>
            <a:ext cx="457200" cy="502920"/>
          </a:xfrm>
          <a:prstGeom prst="rect">
            <a:avLst/>
          </a:prstGeom>
          <a:blipFill>
            <a:blip r:embed="rId11" cstate="print"/>
            <a:stretch>
              <a:fillRect/>
            </a:stretch>
          </a:blipFill>
        </p:spPr>
        <p:txBody>
          <a:bodyPr wrap="square" lIns="0" tIns="0" rIns="0" bIns="0" rtlCol="0"/>
          <a:lstStyle/>
          <a:p>
            <a:endParaRPr/>
          </a:p>
        </p:txBody>
      </p:sp>
      <p:sp>
        <p:nvSpPr>
          <p:cNvPr id="102" name="object 102"/>
          <p:cNvSpPr/>
          <p:nvPr/>
        </p:nvSpPr>
        <p:spPr>
          <a:xfrm>
            <a:off x="4333875" y="3011487"/>
            <a:ext cx="0" cy="390525"/>
          </a:xfrm>
          <a:custGeom>
            <a:avLst/>
            <a:gdLst/>
            <a:ahLst/>
            <a:cxnLst/>
            <a:rect l="l" t="t" r="r" b="b"/>
            <a:pathLst>
              <a:path h="390525">
                <a:moveTo>
                  <a:pt x="0" y="0"/>
                </a:moveTo>
                <a:lnTo>
                  <a:pt x="0" y="390525"/>
                </a:lnTo>
              </a:path>
            </a:pathLst>
          </a:custGeom>
          <a:ln w="9525">
            <a:solidFill>
              <a:srgbClr val="000000"/>
            </a:solidFill>
          </a:ln>
        </p:spPr>
        <p:txBody>
          <a:bodyPr wrap="square" lIns="0" tIns="0" rIns="0" bIns="0" rtlCol="0"/>
          <a:lstStyle/>
          <a:p>
            <a:endParaRPr/>
          </a:p>
        </p:txBody>
      </p:sp>
      <p:sp>
        <p:nvSpPr>
          <p:cNvPr id="103" name="object 103"/>
          <p:cNvSpPr/>
          <p:nvPr/>
        </p:nvSpPr>
        <p:spPr>
          <a:xfrm>
            <a:off x="4176712" y="3206750"/>
            <a:ext cx="314325" cy="0"/>
          </a:xfrm>
          <a:custGeom>
            <a:avLst/>
            <a:gdLst/>
            <a:ahLst/>
            <a:cxnLst/>
            <a:rect l="l" t="t" r="r" b="b"/>
            <a:pathLst>
              <a:path w="314325">
                <a:moveTo>
                  <a:pt x="0" y="0"/>
                </a:moveTo>
                <a:lnTo>
                  <a:pt x="314325" y="0"/>
                </a:lnTo>
              </a:path>
            </a:pathLst>
          </a:custGeom>
          <a:ln w="9525">
            <a:solidFill>
              <a:srgbClr val="000000"/>
            </a:solidFill>
          </a:ln>
        </p:spPr>
        <p:txBody>
          <a:bodyPr wrap="square" lIns="0" tIns="0" rIns="0" bIns="0" rtlCol="0"/>
          <a:lstStyle/>
          <a:p>
            <a:endParaRPr/>
          </a:p>
        </p:txBody>
      </p:sp>
      <p:sp>
        <p:nvSpPr>
          <p:cNvPr id="104" name="object 104"/>
          <p:cNvSpPr/>
          <p:nvPr/>
        </p:nvSpPr>
        <p:spPr>
          <a:xfrm>
            <a:off x="4184192" y="3081782"/>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a:endParaRPr/>
          </a:p>
        </p:txBody>
      </p:sp>
      <p:sp>
        <p:nvSpPr>
          <p:cNvPr id="105" name="object 105"/>
          <p:cNvSpPr/>
          <p:nvPr/>
        </p:nvSpPr>
        <p:spPr>
          <a:xfrm>
            <a:off x="4184192" y="3144266"/>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a:endParaRPr/>
          </a:p>
        </p:txBody>
      </p:sp>
      <p:sp>
        <p:nvSpPr>
          <p:cNvPr id="106" name="object 106"/>
          <p:cNvSpPr/>
          <p:nvPr/>
        </p:nvSpPr>
        <p:spPr>
          <a:xfrm>
            <a:off x="4184192" y="3269234"/>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a:endParaRPr/>
          </a:p>
        </p:txBody>
      </p:sp>
      <p:sp>
        <p:nvSpPr>
          <p:cNvPr id="107" name="object 107"/>
          <p:cNvSpPr/>
          <p:nvPr/>
        </p:nvSpPr>
        <p:spPr>
          <a:xfrm>
            <a:off x="4184192" y="3331717"/>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a:endParaRPr/>
          </a:p>
        </p:txBody>
      </p:sp>
      <p:sp>
        <p:nvSpPr>
          <p:cNvPr id="108" name="object 108"/>
          <p:cNvSpPr txBox="1"/>
          <p:nvPr/>
        </p:nvSpPr>
        <p:spPr>
          <a:xfrm>
            <a:off x="4188777" y="2826702"/>
            <a:ext cx="353695" cy="208279"/>
          </a:xfrm>
          <a:prstGeom prst="rect">
            <a:avLst/>
          </a:prstGeom>
        </p:spPr>
        <p:txBody>
          <a:bodyPr vert="horz" wrap="square" lIns="0" tIns="12700" rIns="0" bIns="0" rtlCol="0">
            <a:spAutoFit/>
          </a:bodyPr>
          <a:lstStyle/>
          <a:p>
            <a:pPr marL="12700">
              <a:lnSpc>
                <a:spcPct val="100000"/>
              </a:lnSpc>
              <a:spcBef>
                <a:spcPts val="100"/>
              </a:spcBef>
              <a:tabLst>
                <a:tab pos="237490" algn="l"/>
              </a:tabLst>
            </a:pPr>
            <a:r>
              <a:rPr sz="1200" b="1" dirty="0">
                <a:solidFill>
                  <a:srgbClr val="006633"/>
                </a:solidFill>
                <a:latin typeface="Comic Sans MS" panose="030F0702030302020204"/>
                <a:cs typeface="Comic Sans MS" panose="030F0702030302020204"/>
              </a:rPr>
              <a:t>K	V</a:t>
            </a:r>
            <a:endParaRPr sz="1200">
              <a:latin typeface="Comic Sans MS" panose="030F0702030302020204"/>
              <a:cs typeface="Comic Sans MS" panose="030F0702030302020204"/>
            </a:endParaRPr>
          </a:p>
        </p:txBody>
      </p:sp>
      <p:sp>
        <p:nvSpPr>
          <p:cNvPr id="109" name="object 109"/>
          <p:cNvSpPr/>
          <p:nvPr/>
        </p:nvSpPr>
        <p:spPr>
          <a:xfrm>
            <a:off x="2834639" y="3520440"/>
            <a:ext cx="411480" cy="457200"/>
          </a:xfrm>
          <a:prstGeom prst="rect">
            <a:avLst/>
          </a:prstGeom>
          <a:blipFill>
            <a:blip r:embed="rId12" cstate="print"/>
            <a:stretch>
              <a:fillRect/>
            </a:stretch>
          </a:blipFill>
        </p:spPr>
        <p:txBody>
          <a:bodyPr wrap="square" lIns="0" tIns="0" rIns="0" bIns="0" rtlCol="0"/>
          <a:lstStyle/>
          <a:p>
            <a:endParaRPr/>
          </a:p>
        </p:txBody>
      </p:sp>
      <p:sp>
        <p:nvSpPr>
          <p:cNvPr id="110" name="object 110"/>
          <p:cNvSpPr/>
          <p:nvPr/>
        </p:nvSpPr>
        <p:spPr>
          <a:xfrm>
            <a:off x="3038475" y="3544887"/>
            <a:ext cx="0" cy="390525"/>
          </a:xfrm>
          <a:custGeom>
            <a:avLst/>
            <a:gdLst/>
            <a:ahLst/>
            <a:cxnLst/>
            <a:rect l="l" t="t" r="r" b="b"/>
            <a:pathLst>
              <a:path h="390525">
                <a:moveTo>
                  <a:pt x="0" y="0"/>
                </a:moveTo>
                <a:lnTo>
                  <a:pt x="0" y="390525"/>
                </a:lnTo>
              </a:path>
            </a:pathLst>
          </a:custGeom>
          <a:ln w="9525">
            <a:solidFill>
              <a:srgbClr val="000000"/>
            </a:solidFill>
          </a:ln>
        </p:spPr>
        <p:txBody>
          <a:bodyPr wrap="square" lIns="0" tIns="0" rIns="0" bIns="0" rtlCol="0"/>
          <a:lstStyle/>
          <a:p>
            <a:endParaRPr/>
          </a:p>
        </p:txBody>
      </p:sp>
      <p:sp>
        <p:nvSpPr>
          <p:cNvPr id="111" name="object 111"/>
          <p:cNvSpPr/>
          <p:nvPr/>
        </p:nvSpPr>
        <p:spPr>
          <a:xfrm>
            <a:off x="2881312" y="3740150"/>
            <a:ext cx="314325" cy="0"/>
          </a:xfrm>
          <a:custGeom>
            <a:avLst/>
            <a:gdLst/>
            <a:ahLst/>
            <a:cxnLst/>
            <a:rect l="l" t="t" r="r" b="b"/>
            <a:pathLst>
              <a:path w="314325">
                <a:moveTo>
                  <a:pt x="0" y="0"/>
                </a:moveTo>
                <a:lnTo>
                  <a:pt x="314325" y="0"/>
                </a:lnTo>
              </a:path>
            </a:pathLst>
          </a:custGeom>
          <a:ln w="9525">
            <a:solidFill>
              <a:srgbClr val="000000"/>
            </a:solidFill>
          </a:ln>
        </p:spPr>
        <p:txBody>
          <a:bodyPr wrap="square" lIns="0" tIns="0" rIns="0" bIns="0" rtlCol="0"/>
          <a:lstStyle/>
          <a:p>
            <a:endParaRPr/>
          </a:p>
        </p:txBody>
      </p:sp>
      <p:sp>
        <p:nvSpPr>
          <p:cNvPr id="112" name="object 112"/>
          <p:cNvSpPr/>
          <p:nvPr/>
        </p:nvSpPr>
        <p:spPr>
          <a:xfrm>
            <a:off x="2888792" y="3615182"/>
            <a:ext cx="299720" cy="0"/>
          </a:xfrm>
          <a:custGeom>
            <a:avLst/>
            <a:gdLst/>
            <a:ahLst/>
            <a:cxnLst/>
            <a:rect l="l" t="t" r="r" b="b"/>
            <a:pathLst>
              <a:path w="299719">
                <a:moveTo>
                  <a:pt x="0" y="0"/>
                </a:moveTo>
                <a:lnTo>
                  <a:pt x="299351" y="0"/>
                </a:lnTo>
              </a:path>
            </a:pathLst>
          </a:custGeom>
          <a:ln w="9525">
            <a:solidFill>
              <a:srgbClr val="000000"/>
            </a:solidFill>
          </a:ln>
        </p:spPr>
        <p:txBody>
          <a:bodyPr wrap="square" lIns="0" tIns="0" rIns="0" bIns="0" rtlCol="0"/>
          <a:lstStyle/>
          <a:p>
            <a:endParaRPr/>
          </a:p>
        </p:txBody>
      </p:sp>
      <p:sp>
        <p:nvSpPr>
          <p:cNvPr id="113" name="object 113"/>
          <p:cNvSpPr/>
          <p:nvPr/>
        </p:nvSpPr>
        <p:spPr>
          <a:xfrm>
            <a:off x="2888792" y="3677665"/>
            <a:ext cx="299720" cy="0"/>
          </a:xfrm>
          <a:custGeom>
            <a:avLst/>
            <a:gdLst/>
            <a:ahLst/>
            <a:cxnLst/>
            <a:rect l="l" t="t" r="r" b="b"/>
            <a:pathLst>
              <a:path w="299719">
                <a:moveTo>
                  <a:pt x="0" y="0"/>
                </a:moveTo>
                <a:lnTo>
                  <a:pt x="299351" y="0"/>
                </a:lnTo>
              </a:path>
            </a:pathLst>
          </a:custGeom>
          <a:ln w="9525">
            <a:solidFill>
              <a:srgbClr val="000000"/>
            </a:solidFill>
          </a:ln>
        </p:spPr>
        <p:txBody>
          <a:bodyPr wrap="square" lIns="0" tIns="0" rIns="0" bIns="0" rtlCol="0"/>
          <a:lstStyle/>
          <a:p>
            <a:endParaRPr/>
          </a:p>
        </p:txBody>
      </p:sp>
      <p:sp>
        <p:nvSpPr>
          <p:cNvPr id="114" name="object 114"/>
          <p:cNvSpPr/>
          <p:nvPr/>
        </p:nvSpPr>
        <p:spPr>
          <a:xfrm>
            <a:off x="2888792" y="3802634"/>
            <a:ext cx="299720" cy="0"/>
          </a:xfrm>
          <a:custGeom>
            <a:avLst/>
            <a:gdLst/>
            <a:ahLst/>
            <a:cxnLst/>
            <a:rect l="l" t="t" r="r" b="b"/>
            <a:pathLst>
              <a:path w="299719">
                <a:moveTo>
                  <a:pt x="0" y="0"/>
                </a:moveTo>
                <a:lnTo>
                  <a:pt x="299351" y="0"/>
                </a:lnTo>
              </a:path>
            </a:pathLst>
          </a:custGeom>
          <a:ln w="9525">
            <a:solidFill>
              <a:srgbClr val="000000"/>
            </a:solidFill>
          </a:ln>
        </p:spPr>
        <p:txBody>
          <a:bodyPr wrap="square" lIns="0" tIns="0" rIns="0" bIns="0" rtlCol="0"/>
          <a:lstStyle/>
          <a:p>
            <a:endParaRPr/>
          </a:p>
        </p:txBody>
      </p:sp>
      <p:sp>
        <p:nvSpPr>
          <p:cNvPr id="115" name="object 115"/>
          <p:cNvSpPr/>
          <p:nvPr/>
        </p:nvSpPr>
        <p:spPr>
          <a:xfrm>
            <a:off x="2888792" y="3865117"/>
            <a:ext cx="299720" cy="0"/>
          </a:xfrm>
          <a:custGeom>
            <a:avLst/>
            <a:gdLst/>
            <a:ahLst/>
            <a:cxnLst/>
            <a:rect l="l" t="t" r="r" b="b"/>
            <a:pathLst>
              <a:path w="299719">
                <a:moveTo>
                  <a:pt x="0" y="0"/>
                </a:moveTo>
                <a:lnTo>
                  <a:pt x="299351" y="0"/>
                </a:lnTo>
              </a:path>
            </a:pathLst>
          </a:custGeom>
          <a:ln w="9525">
            <a:solidFill>
              <a:srgbClr val="000000"/>
            </a:solidFill>
          </a:ln>
        </p:spPr>
        <p:txBody>
          <a:bodyPr wrap="square" lIns="0" tIns="0" rIns="0" bIns="0" rtlCol="0"/>
          <a:lstStyle/>
          <a:p>
            <a:endParaRPr/>
          </a:p>
        </p:txBody>
      </p:sp>
      <p:sp>
        <p:nvSpPr>
          <p:cNvPr id="116" name="object 116"/>
          <p:cNvSpPr txBox="1"/>
          <p:nvPr/>
        </p:nvSpPr>
        <p:spPr>
          <a:xfrm>
            <a:off x="2893377" y="3360102"/>
            <a:ext cx="353695" cy="208279"/>
          </a:xfrm>
          <a:prstGeom prst="rect">
            <a:avLst/>
          </a:prstGeom>
        </p:spPr>
        <p:txBody>
          <a:bodyPr vert="horz" wrap="square" lIns="0" tIns="12700" rIns="0" bIns="0" rtlCol="0">
            <a:spAutoFit/>
          </a:bodyPr>
          <a:lstStyle/>
          <a:p>
            <a:pPr marL="12700">
              <a:lnSpc>
                <a:spcPct val="100000"/>
              </a:lnSpc>
              <a:spcBef>
                <a:spcPts val="100"/>
              </a:spcBef>
              <a:tabLst>
                <a:tab pos="237490" algn="l"/>
              </a:tabLst>
            </a:pPr>
            <a:r>
              <a:rPr sz="1200" b="1" dirty="0">
                <a:solidFill>
                  <a:srgbClr val="006633"/>
                </a:solidFill>
                <a:latin typeface="Comic Sans MS" panose="030F0702030302020204"/>
                <a:cs typeface="Comic Sans MS" panose="030F0702030302020204"/>
              </a:rPr>
              <a:t>K	V</a:t>
            </a:r>
            <a:endParaRPr sz="1200">
              <a:latin typeface="Comic Sans MS" panose="030F0702030302020204"/>
              <a:cs typeface="Comic Sans MS" panose="030F0702030302020204"/>
            </a:endParaRPr>
          </a:p>
        </p:txBody>
      </p:sp>
      <p:sp>
        <p:nvSpPr>
          <p:cNvPr id="117" name="object 117"/>
          <p:cNvSpPr txBox="1"/>
          <p:nvPr/>
        </p:nvSpPr>
        <p:spPr>
          <a:xfrm>
            <a:off x="3207702" y="1303337"/>
            <a:ext cx="818515" cy="299720"/>
          </a:xfrm>
          <a:prstGeom prst="rect">
            <a:avLst/>
          </a:prstGeom>
        </p:spPr>
        <p:txBody>
          <a:bodyPr vert="horz" wrap="square" lIns="0" tIns="12700" rIns="0" bIns="0" rtlCol="0">
            <a:spAutoFit/>
          </a:bodyPr>
          <a:lstStyle/>
          <a:p>
            <a:pPr marL="38100">
              <a:lnSpc>
                <a:spcPct val="100000"/>
              </a:lnSpc>
              <a:spcBef>
                <a:spcPts val="100"/>
              </a:spcBef>
            </a:pPr>
            <a:r>
              <a:rPr sz="1800" b="1" dirty="0">
                <a:solidFill>
                  <a:srgbClr val="FF3300"/>
                </a:solidFill>
                <a:latin typeface="Comic Sans MS" panose="030F0702030302020204"/>
                <a:cs typeface="Comic Sans MS" panose="030F0702030302020204"/>
              </a:rPr>
              <a:t>(K</a:t>
            </a:r>
            <a:r>
              <a:rPr sz="1725" b="1" baseline="-17000" dirty="0">
                <a:solidFill>
                  <a:srgbClr val="FF3300"/>
                </a:solidFill>
                <a:latin typeface="Comic Sans MS" panose="030F0702030302020204"/>
                <a:cs typeface="Comic Sans MS" panose="030F0702030302020204"/>
              </a:rPr>
              <a:t>1</a:t>
            </a:r>
            <a:r>
              <a:rPr sz="1800" b="1" dirty="0">
                <a:solidFill>
                  <a:srgbClr val="FF3300"/>
                </a:solidFill>
                <a:latin typeface="Comic Sans MS" panose="030F0702030302020204"/>
                <a:cs typeface="Comic Sans MS" panose="030F0702030302020204"/>
              </a:rPr>
              <a:t>,V</a:t>
            </a:r>
            <a:r>
              <a:rPr sz="1725" b="1" baseline="-17000" dirty="0">
                <a:solidFill>
                  <a:srgbClr val="FF3300"/>
                </a:solidFill>
                <a:latin typeface="Comic Sans MS" panose="030F0702030302020204"/>
                <a:cs typeface="Comic Sans MS" panose="030F0702030302020204"/>
              </a:rPr>
              <a:t>1</a:t>
            </a:r>
            <a:r>
              <a:rPr sz="1800" b="1" dirty="0">
                <a:solidFill>
                  <a:srgbClr val="FF3300"/>
                </a:solidFill>
                <a:latin typeface="Comic Sans MS" panose="030F0702030302020204"/>
                <a:cs typeface="Comic Sans MS" panose="030F0702030302020204"/>
              </a:rPr>
              <a:t>)</a:t>
            </a:r>
            <a:endParaRPr sz="1800">
              <a:latin typeface="Comic Sans MS" panose="030F0702030302020204"/>
              <a:cs typeface="Comic Sans MS" panose="030F0702030302020204"/>
            </a:endParaRPr>
          </a:p>
        </p:txBody>
      </p:sp>
      <p:sp>
        <p:nvSpPr>
          <p:cNvPr id="118" name="object 118"/>
          <p:cNvSpPr/>
          <p:nvPr/>
        </p:nvSpPr>
        <p:spPr>
          <a:xfrm>
            <a:off x="3611562" y="1634921"/>
            <a:ext cx="563880" cy="236220"/>
          </a:xfrm>
          <a:custGeom>
            <a:avLst/>
            <a:gdLst/>
            <a:ahLst/>
            <a:cxnLst/>
            <a:rect l="l" t="t" r="r" b="b"/>
            <a:pathLst>
              <a:path w="563879" h="236219">
                <a:moveTo>
                  <a:pt x="487257" y="202514"/>
                </a:moveTo>
                <a:lnTo>
                  <a:pt x="445985" y="199313"/>
                </a:lnTo>
                <a:lnTo>
                  <a:pt x="407695" y="195071"/>
                </a:lnTo>
                <a:lnTo>
                  <a:pt x="357644" y="187744"/>
                </a:lnTo>
                <a:lnTo>
                  <a:pt x="309219" y="178650"/>
                </a:lnTo>
                <a:lnTo>
                  <a:pt x="262851" y="167944"/>
                </a:lnTo>
                <a:lnTo>
                  <a:pt x="218922" y="155752"/>
                </a:lnTo>
                <a:lnTo>
                  <a:pt x="177838" y="142227"/>
                </a:lnTo>
                <a:lnTo>
                  <a:pt x="140017" y="127507"/>
                </a:lnTo>
                <a:lnTo>
                  <a:pt x="97866" y="107619"/>
                </a:lnTo>
                <a:lnTo>
                  <a:pt x="62217" y="86334"/>
                </a:lnTo>
                <a:lnTo>
                  <a:pt x="29057" y="59207"/>
                </a:lnTo>
                <a:lnTo>
                  <a:pt x="5422" y="25603"/>
                </a:lnTo>
                <a:lnTo>
                  <a:pt x="0" y="406"/>
                </a:lnTo>
                <a:lnTo>
                  <a:pt x="9525" y="0"/>
                </a:lnTo>
                <a:lnTo>
                  <a:pt x="9710" y="4279"/>
                </a:lnTo>
                <a:lnTo>
                  <a:pt x="10250" y="8585"/>
                </a:lnTo>
                <a:lnTo>
                  <a:pt x="11150" y="12903"/>
                </a:lnTo>
                <a:lnTo>
                  <a:pt x="12432" y="17233"/>
                </a:lnTo>
                <a:lnTo>
                  <a:pt x="12534" y="17576"/>
                </a:lnTo>
                <a:lnTo>
                  <a:pt x="14082" y="21589"/>
                </a:lnTo>
                <a:lnTo>
                  <a:pt x="16089" y="25971"/>
                </a:lnTo>
                <a:lnTo>
                  <a:pt x="18473" y="30365"/>
                </a:lnTo>
                <a:lnTo>
                  <a:pt x="21214" y="34772"/>
                </a:lnTo>
                <a:lnTo>
                  <a:pt x="24313" y="39179"/>
                </a:lnTo>
                <a:lnTo>
                  <a:pt x="27762" y="43586"/>
                </a:lnTo>
                <a:lnTo>
                  <a:pt x="31579" y="47993"/>
                </a:lnTo>
                <a:lnTo>
                  <a:pt x="35732" y="52400"/>
                </a:lnTo>
                <a:lnTo>
                  <a:pt x="40335" y="56908"/>
                </a:lnTo>
                <a:lnTo>
                  <a:pt x="45022" y="61150"/>
                </a:lnTo>
                <a:lnTo>
                  <a:pt x="50174" y="65506"/>
                </a:lnTo>
                <a:lnTo>
                  <a:pt x="55627" y="69824"/>
                </a:lnTo>
                <a:lnTo>
                  <a:pt x="61513" y="74206"/>
                </a:lnTo>
                <a:lnTo>
                  <a:pt x="67498" y="78397"/>
                </a:lnTo>
                <a:lnTo>
                  <a:pt x="73868" y="82626"/>
                </a:lnTo>
                <a:lnTo>
                  <a:pt x="80551" y="86829"/>
                </a:lnTo>
                <a:lnTo>
                  <a:pt x="87494" y="90982"/>
                </a:lnTo>
                <a:lnTo>
                  <a:pt x="94822" y="95135"/>
                </a:lnTo>
                <a:lnTo>
                  <a:pt x="102240" y="99161"/>
                </a:lnTo>
                <a:lnTo>
                  <a:pt x="110009" y="103174"/>
                </a:lnTo>
                <a:lnTo>
                  <a:pt x="118127" y="107175"/>
                </a:lnTo>
                <a:lnTo>
                  <a:pt x="126295" y="111036"/>
                </a:lnTo>
                <a:lnTo>
                  <a:pt x="143725" y="118744"/>
                </a:lnTo>
                <a:lnTo>
                  <a:pt x="161825" y="126085"/>
                </a:lnTo>
                <a:lnTo>
                  <a:pt x="181051" y="133261"/>
                </a:lnTo>
                <a:lnTo>
                  <a:pt x="200866" y="140055"/>
                </a:lnTo>
                <a:lnTo>
                  <a:pt x="221678" y="146634"/>
                </a:lnTo>
                <a:lnTo>
                  <a:pt x="243015" y="152819"/>
                </a:lnTo>
                <a:lnTo>
                  <a:pt x="265204" y="158711"/>
                </a:lnTo>
                <a:lnTo>
                  <a:pt x="287896" y="164210"/>
                </a:lnTo>
                <a:lnTo>
                  <a:pt x="311175" y="169329"/>
                </a:lnTo>
                <a:lnTo>
                  <a:pt x="334962" y="174053"/>
                </a:lnTo>
                <a:lnTo>
                  <a:pt x="359135" y="178333"/>
                </a:lnTo>
                <a:lnTo>
                  <a:pt x="383789" y="182194"/>
                </a:lnTo>
                <a:lnTo>
                  <a:pt x="408796" y="185610"/>
                </a:lnTo>
                <a:lnTo>
                  <a:pt x="434213" y="188556"/>
                </a:lnTo>
                <a:lnTo>
                  <a:pt x="446951" y="189839"/>
                </a:lnTo>
                <a:lnTo>
                  <a:pt x="459765" y="190995"/>
                </a:lnTo>
                <a:lnTo>
                  <a:pt x="472630" y="192023"/>
                </a:lnTo>
                <a:lnTo>
                  <a:pt x="485546" y="192925"/>
                </a:lnTo>
                <a:lnTo>
                  <a:pt x="487560" y="192988"/>
                </a:lnTo>
                <a:lnTo>
                  <a:pt x="487257" y="202514"/>
                </a:lnTo>
                <a:close/>
              </a:path>
              <a:path w="563879" h="236219">
                <a:moveTo>
                  <a:pt x="9720" y="4516"/>
                </a:moveTo>
                <a:lnTo>
                  <a:pt x="9690" y="4279"/>
                </a:lnTo>
                <a:lnTo>
                  <a:pt x="9720" y="4516"/>
                </a:lnTo>
                <a:close/>
              </a:path>
              <a:path w="563879" h="236219">
                <a:moveTo>
                  <a:pt x="9742" y="4686"/>
                </a:moveTo>
                <a:lnTo>
                  <a:pt x="9720" y="4516"/>
                </a:lnTo>
                <a:lnTo>
                  <a:pt x="9742" y="4686"/>
                </a:lnTo>
                <a:close/>
              </a:path>
              <a:path w="563879" h="236219">
                <a:moveTo>
                  <a:pt x="10291" y="8900"/>
                </a:moveTo>
                <a:lnTo>
                  <a:pt x="10223" y="8585"/>
                </a:lnTo>
                <a:lnTo>
                  <a:pt x="10291" y="8900"/>
                </a:lnTo>
                <a:close/>
              </a:path>
              <a:path w="563879" h="236219">
                <a:moveTo>
                  <a:pt x="11244" y="13258"/>
                </a:moveTo>
                <a:lnTo>
                  <a:pt x="11182" y="13052"/>
                </a:lnTo>
                <a:lnTo>
                  <a:pt x="11244" y="13258"/>
                </a:lnTo>
                <a:close/>
              </a:path>
              <a:path w="563879" h="236219">
                <a:moveTo>
                  <a:pt x="12551" y="17576"/>
                </a:moveTo>
                <a:lnTo>
                  <a:pt x="12475" y="17376"/>
                </a:lnTo>
                <a:lnTo>
                  <a:pt x="12551" y="17576"/>
                </a:lnTo>
                <a:close/>
              </a:path>
              <a:path w="563879" h="236219">
                <a:moveTo>
                  <a:pt x="35852" y="52527"/>
                </a:moveTo>
                <a:lnTo>
                  <a:pt x="35712" y="52400"/>
                </a:lnTo>
                <a:lnTo>
                  <a:pt x="35852" y="52527"/>
                </a:lnTo>
                <a:close/>
              </a:path>
              <a:path w="563879" h="236219">
                <a:moveTo>
                  <a:pt x="557170" y="203174"/>
                </a:moveTo>
                <a:lnTo>
                  <a:pt x="506272" y="203174"/>
                </a:lnTo>
                <a:lnTo>
                  <a:pt x="506602" y="193649"/>
                </a:lnTo>
                <a:lnTo>
                  <a:pt x="487560" y="192988"/>
                </a:lnTo>
                <a:lnTo>
                  <a:pt x="488619" y="159727"/>
                </a:lnTo>
                <a:lnTo>
                  <a:pt x="563562" y="200228"/>
                </a:lnTo>
                <a:lnTo>
                  <a:pt x="557170" y="203174"/>
                </a:lnTo>
                <a:close/>
              </a:path>
              <a:path w="563879" h="236219">
                <a:moveTo>
                  <a:pt x="506272" y="203174"/>
                </a:moveTo>
                <a:lnTo>
                  <a:pt x="487257" y="202514"/>
                </a:lnTo>
                <a:lnTo>
                  <a:pt x="487560" y="192988"/>
                </a:lnTo>
                <a:lnTo>
                  <a:pt x="506602" y="193649"/>
                </a:lnTo>
                <a:lnTo>
                  <a:pt x="506272" y="203174"/>
                </a:lnTo>
                <a:close/>
              </a:path>
              <a:path w="563879" h="236219">
                <a:moveTo>
                  <a:pt x="486194" y="235889"/>
                </a:moveTo>
                <a:lnTo>
                  <a:pt x="487257" y="202514"/>
                </a:lnTo>
                <a:lnTo>
                  <a:pt x="506272" y="203174"/>
                </a:lnTo>
                <a:lnTo>
                  <a:pt x="557170" y="203174"/>
                </a:lnTo>
                <a:lnTo>
                  <a:pt x="486194" y="235889"/>
                </a:lnTo>
                <a:close/>
              </a:path>
            </a:pathLst>
          </a:custGeom>
          <a:solidFill>
            <a:srgbClr val="000000"/>
          </a:solidFill>
        </p:spPr>
        <p:txBody>
          <a:bodyPr wrap="square" lIns="0" tIns="0" rIns="0" bIns="0" rtlCol="0"/>
          <a:lstStyle/>
          <a:p>
            <a:endParaRPr/>
          </a:p>
        </p:txBody>
      </p:sp>
      <p:sp>
        <p:nvSpPr>
          <p:cNvPr id="119" name="object 119"/>
          <p:cNvSpPr/>
          <p:nvPr/>
        </p:nvSpPr>
        <p:spPr>
          <a:xfrm>
            <a:off x="7817015" y="4229100"/>
            <a:ext cx="104775" cy="575310"/>
          </a:xfrm>
          <a:custGeom>
            <a:avLst/>
            <a:gdLst/>
            <a:ahLst/>
            <a:cxnLst/>
            <a:rect l="l" t="t" r="r" b="b"/>
            <a:pathLst>
              <a:path w="104775" h="575310">
                <a:moveTo>
                  <a:pt x="0" y="80314"/>
                </a:moveTo>
                <a:lnTo>
                  <a:pt x="28409" y="0"/>
                </a:lnTo>
                <a:lnTo>
                  <a:pt x="65767" y="56121"/>
                </a:lnTo>
                <a:lnTo>
                  <a:pt x="40182" y="56121"/>
                </a:lnTo>
                <a:lnTo>
                  <a:pt x="30733" y="57302"/>
                </a:lnTo>
                <a:lnTo>
                  <a:pt x="33083" y="76202"/>
                </a:lnTo>
                <a:lnTo>
                  <a:pt x="0" y="80314"/>
                </a:lnTo>
                <a:close/>
              </a:path>
              <a:path w="104775" h="575310">
                <a:moveTo>
                  <a:pt x="33083" y="76202"/>
                </a:moveTo>
                <a:lnTo>
                  <a:pt x="30733" y="57302"/>
                </a:lnTo>
                <a:lnTo>
                  <a:pt x="40182" y="56121"/>
                </a:lnTo>
                <a:lnTo>
                  <a:pt x="42533" y="75028"/>
                </a:lnTo>
                <a:lnTo>
                  <a:pt x="33083" y="76202"/>
                </a:lnTo>
                <a:close/>
              </a:path>
              <a:path w="104775" h="575310">
                <a:moveTo>
                  <a:pt x="42533" y="75028"/>
                </a:moveTo>
                <a:lnTo>
                  <a:pt x="40182" y="56121"/>
                </a:lnTo>
                <a:lnTo>
                  <a:pt x="65767" y="56121"/>
                </a:lnTo>
                <a:lnTo>
                  <a:pt x="75615" y="70916"/>
                </a:lnTo>
                <a:lnTo>
                  <a:pt x="42533" y="75028"/>
                </a:lnTo>
                <a:close/>
              </a:path>
              <a:path w="104775" h="575310">
                <a:moveTo>
                  <a:pt x="95123" y="575259"/>
                </a:moveTo>
                <a:lnTo>
                  <a:pt x="33083" y="76202"/>
                </a:lnTo>
                <a:lnTo>
                  <a:pt x="42533" y="75028"/>
                </a:lnTo>
                <a:lnTo>
                  <a:pt x="104571" y="574090"/>
                </a:lnTo>
                <a:lnTo>
                  <a:pt x="95123" y="575259"/>
                </a:lnTo>
                <a:close/>
              </a:path>
            </a:pathLst>
          </a:custGeom>
          <a:solidFill>
            <a:srgbClr val="00FF00"/>
          </a:solidFill>
        </p:spPr>
        <p:txBody>
          <a:bodyPr wrap="square" lIns="0" tIns="0" rIns="0" bIns="0" rtlCol="0"/>
          <a:lstStyle/>
          <a:p>
            <a:endParaRPr/>
          </a:p>
        </p:txBody>
      </p:sp>
      <p:sp>
        <p:nvSpPr>
          <p:cNvPr id="120" name="object 120"/>
          <p:cNvSpPr/>
          <p:nvPr/>
        </p:nvSpPr>
        <p:spPr>
          <a:xfrm>
            <a:off x="6477000" y="3363912"/>
            <a:ext cx="650240" cy="365125"/>
          </a:xfrm>
          <a:custGeom>
            <a:avLst/>
            <a:gdLst/>
            <a:ahLst/>
            <a:cxnLst/>
            <a:rect l="l" t="t" r="r" b="b"/>
            <a:pathLst>
              <a:path w="650240" h="365125">
                <a:moveTo>
                  <a:pt x="48069" y="70345"/>
                </a:moveTo>
                <a:lnTo>
                  <a:pt x="0" y="0"/>
                </a:lnTo>
                <a:lnTo>
                  <a:pt x="85115" y="3759"/>
                </a:lnTo>
                <a:lnTo>
                  <a:pt x="74064" y="23622"/>
                </a:lnTo>
                <a:lnTo>
                  <a:pt x="52260" y="23622"/>
                </a:lnTo>
                <a:lnTo>
                  <a:pt x="47625" y="31953"/>
                </a:lnTo>
                <a:lnTo>
                  <a:pt x="64275" y="41216"/>
                </a:lnTo>
                <a:lnTo>
                  <a:pt x="48069" y="70345"/>
                </a:lnTo>
                <a:close/>
              </a:path>
              <a:path w="650240" h="365125">
                <a:moveTo>
                  <a:pt x="64275" y="41216"/>
                </a:moveTo>
                <a:lnTo>
                  <a:pt x="47625" y="31953"/>
                </a:lnTo>
                <a:lnTo>
                  <a:pt x="52260" y="23622"/>
                </a:lnTo>
                <a:lnTo>
                  <a:pt x="68910" y="32885"/>
                </a:lnTo>
                <a:lnTo>
                  <a:pt x="64275" y="41216"/>
                </a:lnTo>
                <a:close/>
              </a:path>
              <a:path w="650240" h="365125">
                <a:moveTo>
                  <a:pt x="68910" y="32885"/>
                </a:moveTo>
                <a:lnTo>
                  <a:pt x="52260" y="23622"/>
                </a:lnTo>
                <a:lnTo>
                  <a:pt x="74064" y="23622"/>
                </a:lnTo>
                <a:lnTo>
                  <a:pt x="68910" y="32885"/>
                </a:lnTo>
                <a:close/>
              </a:path>
              <a:path w="650240" h="365125">
                <a:moveTo>
                  <a:pt x="645388" y="364528"/>
                </a:moveTo>
                <a:lnTo>
                  <a:pt x="64275" y="41216"/>
                </a:lnTo>
                <a:lnTo>
                  <a:pt x="68910" y="32885"/>
                </a:lnTo>
                <a:lnTo>
                  <a:pt x="650011" y="356196"/>
                </a:lnTo>
                <a:lnTo>
                  <a:pt x="645388" y="364528"/>
                </a:lnTo>
                <a:close/>
              </a:path>
            </a:pathLst>
          </a:custGeom>
          <a:solidFill>
            <a:srgbClr val="00FF00"/>
          </a:solidFill>
        </p:spPr>
        <p:txBody>
          <a:bodyPr wrap="square" lIns="0" tIns="0" rIns="0" bIns="0" rtlCol="0"/>
          <a:lstStyle/>
          <a:p>
            <a:endParaRPr/>
          </a:p>
        </p:txBody>
      </p:sp>
      <p:sp>
        <p:nvSpPr>
          <p:cNvPr id="121" name="object 121"/>
          <p:cNvSpPr/>
          <p:nvPr/>
        </p:nvSpPr>
        <p:spPr>
          <a:xfrm>
            <a:off x="5253037" y="2355850"/>
            <a:ext cx="363855" cy="363855"/>
          </a:xfrm>
          <a:custGeom>
            <a:avLst/>
            <a:gdLst/>
            <a:ahLst/>
            <a:cxnLst/>
            <a:rect l="l" t="t" r="r" b="b"/>
            <a:pathLst>
              <a:path w="363854" h="363855">
                <a:moveTo>
                  <a:pt x="26936" y="80822"/>
                </a:moveTo>
                <a:lnTo>
                  <a:pt x="0" y="0"/>
                </a:lnTo>
                <a:lnTo>
                  <a:pt x="80822" y="26936"/>
                </a:lnTo>
                <a:lnTo>
                  <a:pt x="70713" y="37045"/>
                </a:lnTo>
                <a:lnTo>
                  <a:pt x="43776" y="37045"/>
                </a:lnTo>
                <a:lnTo>
                  <a:pt x="37045" y="43776"/>
                </a:lnTo>
                <a:lnTo>
                  <a:pt x="50514" y="57245"/>
                </a:lnTo>
                <a:lnTo>
                  <a:pt x="26936" y="80822"/>
                </a:lnTo>
                <a:close/>
              </a:path>
              <a:path w="363854" h="363855">
                <a:moveTo>
                  <a:pt x="50514" y="57245"/>
                </a:moveTo>
                <a:lnTo>
                  <a:pt x="37045" y="43776"/>
                </a:lnTo>
                <a:lnTo>
                  <a:pt x="43776" y="37045"/>
                </a:lnTo>
                <a:lnTo>
                  <a:pt x="57245" y="50514"/>
                </a:lnTo>
                <a:lnTo>
                  <a:pt x="50514" y="57245"/>
                </a:lnTo>
                <a:close/>
              </a:path>
              <a:path w="363854" h="363855">
                <a:moveTo>
                  <a:pt x="57245" y="50514"/>
                </a:moveTo>
                <a:lnTo>
                  <a:pt x="43776" y="37045"/>
                </a:lnTo>
                <a:lnTo>
                  <a:pt x="70713" y="37045"/>
                </a:lnTo>
                <a:lnTo>
                  <a:pt x="57245" y="50514"/>
                </a:lnTo>
                <a:close/>
              </a:path>
              <a:path w="363854" h="363855">
                <a:moveTo>
                  <a:pt x="356997" y="363727"/>
                </a:moveTo>
                <a:lnTo>
                  <a:pt x="50514" y="57245"/>
                </a:lnTo>
                <a:lnTo>
                  <a:pt x="57245" y="50514"/>
                </a:lnTo>
                <a:lnTo>
                  <a:pt x="363727" y="356997"/>
                </a:lnTo>
                <a:lnTo>
                  <a:pt x="356997" y="363727"/>
                </a:lnTo>
                <a:close/>
              </a:path>
            </a:pathLst>
          </a:custGeom>
          <a:solidFill>
            <a:srgbClr val="00FF00"/>
          </a:solidFill>
        </p:spPr>
        <p:txBody>
          <a:bodyPr wrap="square" lIns="0" tIns="0" rIns="0" bIns="0" rtlCol="0"/>
          <a:lstStyle/>
          <a:p>
            <a:endParaRPr/>
          </a:p>
        </p:txBody>
      </p:sp>
      <p:sp>
        <p:nvSpPr>
          <p:cNvPr id="122" name="object 122"/>
          <p:cNvSpPr txBox="1"/>
          <p:nvPr/>
        </p:nvSpPr>
        <p:spPr>
          <a:xfrm>
            <a:off x="6996430" y="4551362"/>
            <a:ext cx="934085" cy="299720"/>
          </a:xfrm>
          <a:prstGeom prst="rect">
            <a:avLst/>
          </a:prstGeom>
        </p:spPr>
        <p:txBody>
          <a:bodyPr vert="horz" wrap="square" lIns="0" tIns="12700" rIns="0" bIns="0" rtlCol="0">
            <a:spAutoFit/>
          </a:bodyPr>
          <a:lstStyle/>
          <a:p>
            <a:pPr marL="38100">
              <a:lnSpc>
                <a:spcPct val="100000"/>
              </a:lnSpc>
              <a:spcBef>
                <a:spcPts val="100"/>
              </a:spcBef>
            </a:pPr>
            <a:r>
              <a:rPr sz="1800" b="1" dirty="0">
                <a:latin typeface="宋体" panose="02010600030101010101" pitchFamily="2" charset="-122"/>
                <a:cs typeface="宋体" panose="02010600030101010101" pitchFamily="2" charset="-122"/>
              </a:rPr>
              <a:t>查询</a:t>
            </a:r>
            <a:r>
              <a:rPr sz="1800" b="1" dirty="0">
                <a:latin typeface="Comic Sans MS" panose="030F0702030302020204"/>
                <a:cs typeface="Comic Sans MS" panose="030F0702030302020204"/>
              </a:rPr>
              <a:t>(K</a:t>
            </a:r>
            <a:r>
              <a:rPr sz="1725" b="1" baseline="-17000" dirty="0">
                <a:latin typeface="Comic Sans MS" panose="030F0702030302020204"/>
                <a:cs typeface="Comic Sans MS" panose="030F0702030302020204"/>
              </a:rPr>
              <a:t>1</a:t>
            </a:r>
            <a:r>
              <a:rPr sz="1800" b="1" dirty="0">
                <a:latin typeface="Comic Sans MS" panose="030F0702030302020204"/>
                <a:cs typeface="Comic Sans MS" panose="030F0702030302020204"/>
              </a:rPr>
              <a:t>)</a:t>
            </a:r>
            <a:endParaRPr sz="1800">
              <a:latin typeface="Comic Sans MS" panose="030F0702030302020204"/>
              <a:cs typeface="Comic Sans MS" panose="030F0702030302020204"/>
            </a:endParaRPr>
          </a:p>
        </p:txBody>
      </p:sp>
      <p:sp>
        <p:nvSpPr>
          <p:cNvPr id="123" name="object 123"/>
          <p:cNvSpPr/>
          <p:nvPr/>
        </p:nvSpPr>
        <p:spPr>
          <a:xfrm>
            <a:off x="1868487" y="4868913"/>
            <a:ext cx="5832475" cy="374650"/>
          </a:xfrm>
          <a:custGeom>
            <a:avLst/>
            <a:gdLst/>
            <a:ahLst/>
            <a:cxnLst/>
            <a:rect l="l" t="t" r="r" b="b"/>
            <a:pathLst>
              <a:path w="5832475" h="374650">
                <a:moveTo>
                  <a:pt x="168160" y="171335"/>
                </a:moveTo>
                <a:lnTo>
                  <a:pt x="0" y="79324"/>
                </a:lnTo>
                <a:lnTo>
                  <a:pt x="174498" y="0"/>
                </a:lnTo>
                <a:lnTo>
                  <a:pt x="172444" y="55524"/>
                </a:lnTo>
                <a:lnTo>
                  <a:pt x="129552" y="55524"/>
                </a:lnTo>
                <a:lnTo>
                  <a:pt x="127444" y="112636"/>
                </a:lnTo>
                <a:lnTo>
                  <a:pt x="170273" y="114221"/>
                </a:lnTo>
                <a:lnTo>
                  <a:pt x="168160" y="171335"/>
                </a:lnTo>
                <a:close/>
              </a:path>
              <a:path w="5832475" h="374650">
                <a:moveTo>
                  <a:pt x="170273" y="114221"/>
                </a:moveTo>
                <a:lnTo>
                  <a:pt x="127444" y="112636"/>
                </a:lnTo>
                <a:lnTo>
                  <a:pt x="129552" y="55524"/>
                </a:lnTo>
                <a:lnTo>
                  <a:pt x="172385" y="57109"/>
                </a:lnTo>
                <a:lnTo>
                  <a:pt x="170273" y="114221"/>
                </a:lnTo>
                <a:close/>
              </a:path>
              <a:path w="5832475" h="374650">
                <a:moveTo>
                  <a:pt x="172385" y="57109"/>
                </a:moveTo>
                <a:lnTo>
                  <a:pt x="129552" y="55524"/>
                </a:lnTo>
                <a:lnTo>
                  <a:pt x="172444" y="55524"/>
                </a:lnTo>
                <a:lnTo>
                  <a:pt x="172385" y="57109"/>
                </a:lnTo>
                <a:close/>
              </a:path>
              <a:path w="5832475" h="374650">
                <a:moveTo>
                  <a:pt x="5660089" y="317438"/>
                </a:moveTo>
                <a:lnTo>
                  <a:pt x="170273" y="114221"/>
                </a:lnTo>
                <a:lnTo>
                  <a:pt x="172385" y="57109"/>
                </a:lnTo>
                <a:lnTo>
                  <a:pt x="5662201" y="260326"/>
                </a:lnTo>
                <a:lnTo>
                  <a:pt x="5660089" y="317438"/>
                </a:lnTo>
                <a:close/>
              </a:path>
              <a:path w="5832475" h="374650">
                <a:moveTo>
                  <a:pt x="5780120" y="319024"/>
                </a:moveTo>
                <a:lnTo>
                  <a:pt x="5702922" y="319024"/>
                </a:lnTo>
                <a:lnTo>
                  <a:pt x="5705030" y="261912"/>
                </a:lnTo>
                <a:lnTo>
                  <a:pt x="5662201" y="260326"/>
                </a:lnTo>
                <a:lnTo>
                  <a:pt x="5664314" y="203212"/>
                </a:lnTo>
                <a:lnTo>
                  <a:pt x="5832475" y="295224"/>
                </a:lnTo>
                <a:lnTo>
                  <a:pt x="5780120" y="319024"/>
                </a:lnTo>
                <a:close/>
              </a:path>
              <a:path w="5832475" h="374650">
                <a:moveTo>
                  <a:pt x="5702922" y="319024"/>
                </a:moveTo>
                <a:lnTo>
                  <a:pt x="5660089" y="317438"/>
                </a:lnTo>
                <a:lnTo>
                  <a:pt x="5662201" y="260326"/>
                </a:lnTo>
                <a:lnTo>
                  <a:pt x="5705030" y="261912"/>
                </a:lnTo>
                <a:lnTo>
                  <a:pt x="5702922" y="319024"/>
                </a:lnTo>
                <a:close/>
              </a:path>
              <a:path w="5832475" h="374650">
                <a:moveTo>
                  <a:pt x="5657977" y="374548"/>
                </a:moveTo>
                <a:lnTo>
                  <a:pt x="5660089" y="317438"/>
                </a:lnTo>
                <a:lnTo>
                  <a:pt x="5702922" y="319024"/>
                </a:lnTo>
                <a:lnTo>
                  <a:pt x="5780120" y="319024"/>
                </a:lnTo>
                <a:lnTo>
                  <a:pt x="5657977" y="374548"/>
                </a:lnTo>
                <a:close/>
              </a:path>
            </a:pathLst>
          </a:custGeom>
          <a:solidFill>
            <a:srgbClr val="000000"/>
          </a:solidFill>
        </p:spPr>
        <p:txBody>
          <a:bodyPr wrap="square" lIns="0" tIns="0" rIns="0" bIns="0" rtlCol="0"/>
          <a:lstStyle/>
          <a:p>
            <a:endParaRPr/>
          </a:p>
        </p:txBody>
      </p:sp>
      <p:sp>
        <p:nvSpPr>
          <p:cNvPr id="124" name="object 124"/>
          <p:cNvSpPr txBox="1"/>
          <p:nvPr/>
        </p:nvSpPr>
        <p:spPr>
          <a:xfrm>
            <a:off x="760412" y="4823459"/>
            <a:ext cx="882650" cy="574040"/>
          </a:xfrm>
          <a:prstGeom prst="rect">
            <a:avLst/>
          </a:prstGeom>
        </p:spPr>
        <p:txBody>
          <a:bodyPr vert="horz" wrap="square" lIns="0" tIns="12700" rIns="0" bIns="0" rtlCol="0">
            <a:spAutoFit/>
          </a:bodyPr>
          <a:lstStyle/>
          <a:p>
            <a:pPr marL="12700" marR="5080" indent="346075">
              <a:lnSpc>
                <a:spcPct val="100000"/>
              </a:lnSpc>
              <a:spcBef>
                <a:spcPts val="100"/>
              </a:spcBef>
            </a:pPr>
            <a:r>
              <a:rPr sz="1800" b="1" dirty="0">
                <a:latin typeface="Times New Roman" panose="02020603050405020304"/>
                <a:cs typeface="Times New Roman" panose="02020603050405020304"/>
              </a:rPr>
              <a:t>A  128.1.2.3</a:t>
            </a:r>
            <a:endParaRPr sz="1800">
              <a:latin typeface="Times New Roman" panose="02020603050405020304"/>
              <a:cs typeface="Times New Roman" panose="02020603050405020304"/>
            </a:endParaRPr>
          </a:p>
        </p:txBody>
      </p:sp>
      <p:sp>
        <p:nvSpPr>
          <p:cNvPr id="125" name="object 125"/>
          <p:cNvSpPr txBox="1"/>
          <p:nvPr/>
        </p:nvSpPr>
        <p:spPr>
          <a:xfrm>
            <a:off x="7901940" y="5417184"/>
            <a:ext cx="17843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panose="02020603050405020304"/>
                <a:cs typeface="Times New Roman" panose="02020603050405020304"/>
              </a:rPr>
              <a:t>B</a:t>
            </a:r>
            <a:endParaRPr sz="1800">
              <a:latin typeface="Times New Roman" panose="02020603050405020304"/>
              <a:cs typeface="Times New Roman" panose="02020603050405020304"/>
            </a:endParaRPr>
          </a:p>
        </p:txBody>
      </p:sp>
      <p:sp>
        <p:nvSpPr>
          <p:cNvPr id="126" name="object 126"/>
          <p:cNvSpPr txBox="1"/>
          <p:nvPr/>
        </p:nvSpPr>
        <p:spPr>
          <a:xfrm>
            <a:off x="618490" y="3434397"/>
            <a:ext cx="1770380" cy="453390"/>
          </a:xfrm>
          <a:prstGeom prst="rect">
            <a:avLst/>
          </a:prstGeom>
        </p:spPr>
        <p:txBody>
          <a:bodyPr vert="horz" wrap="square" lIns="0" tIns="13335" rIns="0" bIns="0" rtlCol="0">
            <a:spAutoFit/>
          </a:bodyPr>
          <a:lstStyle/>
          <a:p>
            <a:pPr marL="12700" marR="5080">
              <a:lnSpc>
                <a:spcPct val="100000"/>
              </a:lnSpc>
              <a:spcBef>
                <a:spcPts val="105"/>
              </a:spcBef>
            </a:pPr>
            <a:r>
              <a:rPr sz="1400" b="1" spc="-5" dirty="0">
                <a:solidFill>
                  <a:srgbClr val="FF3300"/>
                </a:solidFill>
                <a:latin typeface="Tahoma" panose="020B0604030504040204"/>
                <a:cs typeface="Tahoma" panose="020B0604030504040204"/>
              </a:rPr>
              <a:t>K1=Hash(xyz</a:t>
            </a:r>
            <a:r>
              <a:rPr sz="1400" b="1" dirty="0">
                <a:solidFill>
                  <a:srgbClr val="FF3300"/>
                </a:solidFill>
                <a:latin typeface="Tahoma" panose="020B0604030504040204"/>
                <a:cs typeface="Tahoma" panose="020B0604030504040204"/>
              </a:rPr>
              <a:t>.</a:t>
            </a:r>
            <a:r>
              <a:rPr sz="1400" b="1" spc="-5" dirty="0">
                <a:solidFill>
                  <a:srgbClr val="FF3300"/>
                </a:solidFill>
                <a:latin typeface="Tahoma" panose="020B0604030504040204"/>
                <a:cs typeface="Tahoma" panose="020B0604030504040204"/>
              </a:rPr>
              <a:t>mp3</a:t>
            </a:r>
            <a:r>
              <a:rPr sz="1400" b="1" dirty="0">
                <a:solidFill>
                  <a:srgbClr val="FF3300"/>
                </a:solidFill>
                <a:latin typeface="Tahoma" panose="020B0604030504040204"/>
                <a:cs typeface="Tahoma" panose="020B0604030504040204"/>
              </a:rPr>
              <a:t>)  </a:t>
            </a:r>
            <a:r>
              <a:rPr sz="1400" b="1" spc="-5" dirty="0">
                <a:solidFill>
                  <a:srgbClr val="FF3300"/>
                </a:solidFill>
                <a:latin typeface="Tahoma" panose="020B0604030504040204"/>
                <a:cs typeface="Tahoma" panose="020B0604030504040204"/>
              </a:rPr>
              <a:t>V1=128.1.2.3</a:t>
            </a:r>
            <a:endParaRPr sz="1400">
              <a:latin typeface="Tahoma" panose="020B0604030504040204"/>
              <a:cs typeface="Tahoma" panose="020B0604030504040204"/>
            </a:endParaRPr>
          </a:p>
        </p:txBody>
      </p:sp>
      <p:sp>
        <p:nvSpPr>
          <p:cNvPr id="127" name="object 127"/>
          <p:cNvSpPr txBox="1"/>
          <p:nvPr/>
        </p:nvSpPr>
        <p:spPr>
          <a:xfrm rot="180000">
            <a:off x="4392975" y="5161961"/>
            <a:ext cx="1000081" cy="229235"/>
          </a:xfrm>
          <a:prstGeom prst="rect">
            <a:avLst/>
          </a:prstGeom>
        </p:spPr>
        <p:txBody>
          <a:bodyPr vert="horz" wrap="square" lIns="0" tIns="0" rIns="0" bIns="0" rtlCol="0">
            <a:spAutoFit/>
          </a:bodyPr>
          <a:lstStyle/>
          <a:p>
            <a:pPr>
              <a:lnSpc>
                <a:spcPts val="1805"/>
              </a:lnSpc>
            </a:pPr>
            <a:r>
              <a:rPr sz="2700" b="1" spc="-22" baseline="2000" dirty="0">
                <a:latin typeface="Tahoma" panose="020B0604030504040204"/>
                <a:cs typeface="Tahoma" panose="020B0604030504040204"/>
              </a:rPr>
              <a:t>x</a:t>
            </a:r>
            <a:r>
              <a:rPr sz="2700" b="1" spc="-30" baseline="2000" dirty="0">
                <a:latin typeface="Tahoma" panose="020B0604030504040204"/>
                <a:cs typeface="Tahoma" panose="020B0604030504040204"/>
              </a:rPr>
              <a:t>yz</a:t>
            </a:r>
            <a:r>
              <a:rPr sz="2700" b="1" spc="-22" baseline="2000" dirty="0">
                <a:latin typeface="Tahoma" panose="020B0604030504040204"/>
                <a:cs typeface="Tahoma" panose="020B0604030504040204"/>
              </a:rPr>
              <a:t>.</a:t>
            </a:r>
            <a:r>
              <a:rPr sz="1800" b="1" spc="-20" dirty="0">
                <a:latin typeface="Tahoma" panose="020B0604030504040204"/>
                <a:cs typeface="Tahoma" panose="020B0604030504040204"/>
              </a:rPr>
              <a:t>m</a:t>
            </a:r>
            <a:r>
              <a:rPr sz="1800" b="1" spc="-15" dirty="0">
                <a:latin typeface="Tahoma" panose="020B0604030504040204"/>
                <a:cs typeface="Tahoma" panose="020B0604030504040204"/>
              </a:rPr>
              <a:t>p</a:t>
            </a:r>
            <a:r>
              <a:rPr sz="1800" b="1" dirty="0">
                <a:latin typeface="Tahoma" panose="020B0604030504040204"/>
                <a:cs typeface="Tahoma" panose="020B0604030504040204"/>
              </a:rPr>
              <a:t>3</a:t>
            </a:r>
            <a:endParaRPr sz="1800">
              <a:latin typeface="Tahoma" panose="020B0604030504040204"/>
              <a:cs typeface="Tahoma" panose="020B0604030504040204"/>
            </a:endParaRPr>
          </a:p>
        </p:txBody>
      </p:sp>
      <p:sp>
        <p:nvSpPr>
          <p:cNvPr id="128" name="object 128"/>
          <p:cNvSpPr txBox="1"/>
          <p:nvPr/>
        </p:nvSpPr>
        <p:spPr>
          <a:xfrm>
            <a:off x="4163377" y="1378902"/>
            <a:ext cx="690880" cy="299720"/>
          </a:xfrm>
          <a:prstGeom prst="rect">
            <a:avLst/>
          </a:prstGeom>
        </p:spPr>
        <p:txBody>
          <a:bodyPr vert="horz" wrap="square" lIns="0" tIns="12700" rIns="0" bIns="0" rtlCol="0">
            <a:spAutoFit/>
          </a:bodyPr>
          <a:lstStyle/>
          <a:p>
            <a:pPr marL="38100">
              <a:lnSpc>
                <a:spcPct val="100000"/>
              </a:lnSpc>
              <a:spcBef>
                <a:spcPts val="100"/>
              </a:spcBef>
              <a:tabLst>
                <a:tab pos="262890" algn="l"/>
              </a:tabLst>
            </a:pPr>
            <a:r>
              <a:rPr sz="1200" b="1" dirty="0">
                <a:solidFill>
                  <a:srgbClr val="006633"/>
                </a:solidFill>
                <a:latin typeface="Comic Sans MS" panose="030F0702030302020204"/>
                <a:cs typeface="Comic Sans MS" panose="030F0702030302020204"/>
              </a:rPr>
              <a:t>K	V</a:t>
            </a:r>
            <a:r>
              <a:rPr sz="1200" b="1" spc="260" dirty="0">
                <a:solidFill>
                  <a:srgbClr val="006633"/>
                </a:solidFill>
                <a:latin typeface="Comic Sans MS" panose="030F0702030302020204"/>
                <a:cs typeface="Comic Sans MS" panose="030F0702030302020204"/>
              </a:rPr>
              <a:t> </a:t>
            </a:r>
            <a:r>
              <a:rPr sz="2700" b="1" baseline="-19000" dirty="0">
                <a:latin typeface="Times New Roman" panose="02020603050405020304"/>
                <a:cs typeface="Times New Roman" panose="02020603050405020304"/>
              </a:rPr>
              <a:t>C</a:t>
            </a:r>
            <a:endParaRPr sz="2700" baseline="-19000">
              <a:latin typeface="Times New Roman" panose="02020603050405020304"/>
              <a:cs typeface="Times New Roman" panose="02020603050405020304"/>
            </a:endParaRPr>
          </a:p>
        </p:txBody>
      </p:sp>
      <p:sp>
        <p:nvSpPr>
          <p:cNvPr id="129" name="object 129"/>
          <p:cNvSpPr/>
          <p:nvPr/>
        </p:nvSpPr>
        <p:spPr>
          <a:xfrm>
            <a:off x="6787895" y="1801367"/>
            <a:ext cx="635507" cy="592836"/>
          </a:xfrm>
          <a:prstGeom prst="rect">
            <a:avLst/>
          </a:prstGeom>
          <a:blipFill>
            <a:blip r:embed="rId2" cstate="print"/>
            <a:stretch>
              <a:fillRect/>
            </a:stretch>
          </a:blipFill>
        </p:spPr>
        <p:txBody>
          <a:bodyPr wrap="square" lIns="0" tIns="0" rIns="0" bIns="0" rtlCol="0"/>
          <a:lstStyle/>
          <a:p>
            <a:endParaRPr/>
          </a:p>
        </p:txBody>
      </p:sp>
      <p:sp>
        <p:nvSpPr>
          <p:cNvPr id="130" name="object 130"/>
          <p:cNvSpPr/>
          <p:nvPr/>
        </p:nvSpPr>
        <p:spPr>
          <a:xfrm>
            <a:off x="4578096" y="1743455"/>
            <a:ext cx="635508" cy="592836"/>
          </a:xfrm>
          <a:prstGeom prst="rect">
            <a:avLst/>
          </a:prstGeom>
          <a:blipFill>
            <a:blip r:embed="rId2" cstate="print"/>
            <a:stretch>
              <a:fillRect/>
            </a:stretch>
          </a:blipFill>
        </p:spPr>
        <p:txBody>
          <a:bodyPr wrap="square" lIns="0" tIns="0" rIns="0" bIns="0" rtlCol="0"/>
          <a:lstStyle/>
          <a:p>
            <a:endParaRPr/>
          </a:p>
        </p:txBody>
      </p:sp>
      <p:sp>
        <p:nvSpPr>
          <p:cNvPr id="131" name="object 131"/>
          <p:cNvSpPr/>
          <p:nvPr/>
        </p:nvSpPr>
        <p:spPr>
          <a:xfrm>
            <a:off x="2368295" y="2334767"/>
            <a:ext cx="635507" cy="592836"/>
          </a:xfrm>
          <a:prstGeom prst="rect">
            <a:avLst/>
          </a:prstGeom>
          <a:blipFill>
            <a:blip r:embed="rId2" cstate="print"/>
            <a:stretch>
              <a:fillRect/>
            </a:stretch>
          </a:blipFill>
        </p:spPr>
        <p:txBody>
          <a:bodyPr wrap="square" lIns="0" tIns="0" rIns="0" bIns="0" rtlCol="0"/>
          <a:lstStyle/>
          <a:p>
            <a:endParaRPr/>
          </a:p>
        </p:txBody>
      </p:sp>
      <p:sp>
        <p:nvSpPr>
          <p:cNvPr id="132" name="object 132"/>
          <p:cNvSpPr/>
          <p:nvPr/>
        </p:nvSpPr>
        <p:spPr>
          <a:xfrm>
            <a:off x="7601711" y="4867655"/>
            <a:ext cx="635507" cy="592836"/>
          </a:xfrm>
          <a:prstGeom prst="rect">
            <a:avLst/>
          </a:prstGeom>
          <a:blipFill>
            <a:blip r:embed="rId2" cstate="print"/>
            <a:stretch>
              <a:fillRect/>
            </a:stretch>
          </a:blipFill>
        </p:spPr>
        <p:txBody>
          <a:bodyPr wrap="square" lIns="0" tIns="0" rIns="0" bIns="0" rtlCol="0"/>
          <a:lstStyle/>
          <a:p>
            <a:endParaRPr/>
          </a:p>
        </p:txBody>
      </p:sp>
      <p:sp>
        <p:nvSpPr>
          <p:cNvPr id="133" name="object 133"/>
          <p:cNvSpPr/>
          <p:nvPr/>
        </p:nvSpPr>
        <p:spPr>
          <a:xfrm>
            <a:off x="7449311" y="3553967"/>
            <a:ext cx="635507" cy="592836"/>
          </a:xfrm>
          <a:prstGeom prst="rect">
            <a:avLst/>
          </a:prstGeom>
          <a:blipFill>
            <a:blip r:embed="rId2" cstate="print"/>
            <a:stretch>
              <a:fillRect/>
            </a:stretch>
          </a:blipFill>
        </p:spPr>
        <p:txBody>
          <a:bodyPr wrap="square" lIns="0" tIns="0" rIns="0" bIns="0" rtlCol="0"/>
          <a:lstStyle/>
          <a:p>
            <a:endParaRPr/>
          </a:p>
        </p:txBody>
      </p:sp>
      <p:sp>
        <p:nvSpPr>
          <p:cNvPr id="134" name="object 134"/>
          <p:cNvSpPr/>
          <p:nvPr/>
        </p:nvSpPr>
        <p:spPr>
          <a:xfrm>
            <a:off x="5263896" y="4163567"/>
            <a:ext cx="635508" cy="592836"/>
          </a:xfrm>
          <a:prstGeom prst="rect">
            <a:avLst/>
          </a:prstGeom>
          <a:blipFill>
            <a:blip r:embed="rId2" cstate="print"/>
            <a:stretch>
              <a:fillRect/>
            </a:stretch>
          </a:blipFill>
        </p:spPr>
        <p:txBody>
          <a:bodyPr wrap="square" lIns="0" tIns="0" rIns="0" bIns="0" rtlCol="0"/>
          <a:lstStyle/>
          <a:p>
            <a:endParaRPr/>
          </a:p>
        </p:txBody>
      </p:sp>
      <p:sp>
        <p:nvSpPr>
          <p:cNvPr id="135" name="object 135"/>
          <p:cNvSpPr/>
          <p:nvPr/>
        </p:nvSpPr>
        <p:spPr>
          <a:xfrm>
            <a:off x="4273296" y="3401567"/>
            <a:ext cx="635508" cy="592836"/>
          </a:xfrm>
          <a:prstGeom prst="rect">
            <a:avLst/>
          </a:prstGeom>
          <a:blipFill>
            <a:blip r:embed="rId2" cstate="print"/>
            <a:stretch>
              <a:fillRect/>
            </a:stretch>
          </a:blipFill>
        </p:spPr>
        <p:txBody>
          <a:bodyPr wrap="square" lIns="0" tIns="0" rIns="0" bIns="0" rtlCol="0"/>
          <a:lstStyle/>
          <a:p>
            <a:endParaRPr/>
          </a:p>
        </p:txBody>
      </p:sp>
      <p:sp>
        <p:nvSpPr>
          <p:cNvPr id="136" name="object 136"/>
          <p:cNvSpPr/>
          <p:nvPr/>
        </p:nvSpPr>
        <p:spPr>
          <a:xfrm>
            <a:off x="5620511" y="2639567"/>
            <a:ext cx="635508" cy="592836"/>
          </a:xfrm>
          <a:prstGeom prst="rect">
            <a:avLst/>
          </a:prstGeom>
          <a:blipFill>
            <a:blip r:embed="rId2" cstate="print"/>
            <a:stretch>
              <a:fillRect/>
            </a:stretch>
          </a:blipFill>
        </p:spPr>
        <p:txBody>
          <a:bodyPr wrap="square" lIns="0" tIns="0" rIns="0" bIns="0" rtlCol="0"/>
          <a:lstStyle/>
          <a:p>
            <a:endParaRPr/>
          </a:p>
        </p:txBody>
      </p:sp>
      <p:sp>
        <p:nvSpPr>
          <p:cNvPr id="137" name="object 137"/>
          <p:cNvSpPr txBox="1"/>
          <p:nvPr/>
        </p:nvSpPr>
        <p:spPr>
          <a:xfrm>
            <a:off x="1071372" y="2429255"/>
            <a:ext cx="500380" cy="368935"/>
          </a:xfrm>
          <a:prstGeom prst="rect">
            <a:avLst/>
          </a:prstGeom>
          <a:solidFill>
            <a:srgbClr val="FFFF00"/>
          </a:solidFill>
        </p:spPr>
        <p:txBody>
          <a:bodyPr vert="horz" wrap="square" lIns="0" tIns="32384" rIns="0" bIns="0" rtlCol="0">
            <a:spAutoFit/>
          </a:bodyPr>
          <a:lstStyle/>
          <a:p>
            <a:pPr marL="91440">
              <a:lnSpc>
                <a:spcPct val="100000"/>
              </a:lnSpc>
              <a:spcBef>
                <a:spcPts val="255"/>
              </a:spcBef>
            </a:pPr>
            <a:r>
              <a:rPr sz="1800" dirty="0">
                <a:latin typeface="宋体" panose="02010600030101010101" pitchFamily="2" charset="-122"/>
                <a:cs typeface="宋体" panose="02010600030101010101" pitchFamily="2" charset="-122"/>
              </a:rPr>
              <a:t>①</a:t>
            </a:r>
            <a:endParaRPr sz="1800">
              <a:latin typeface="宋体" panose="02010600030101010101" pitchFamily="2" charset="-122"/>
              <a:cs typeface="宋体" panose="02010600030101010101" pitchFamily="2" charset="-122"/>
            </a:endParaRPr>
          </a:p>
        </p:txBody>
      </p:sp>
      <p:sp>
        <p:nvSpPr>
          <p:cNvPr id="138" name="object 138"/>
          <p:cNvSpPr txBox="1"/>
          <p:nvPr/>
        </p:nvSpPr>
        <p:spPr>
          <a:xfrm>
            <a:off x="6214871" y="3572255"/>
            <a:ext cx="500380" cy="368935"/>
          </a:xfrm>
          <a:prstGeom prst="rect">
            <a:avLst/>
          </a:prstGeom>
          <a:solidFill>
            <a:srgbClr val="FFFF00"/>
          </a:solidFill>
        </p:spPr>
        <p:txBody>
          <a:bodyPr vert="horz" wrap="square" lIns="0" tIns="33655" rIns="0" bIns="0" rtlCol="0">
            <a:spAutoFit/>
          </a:bodyPr>
          <a:lstStyle/>
          <a:p>
            <a:pPr marL="91440">
              <a:lnSpc>
                <a:spcPct val="100000"/>
              </a:lnSpc>
              <a:spcBef>
                <a:spcPts val="265"/>
              </a:spcBef>
            </a:pPr>
            <a:r>
              <a:rPr sz="1800" dirty="0">
                <a:latin typeface="宋体" panose="02010600030101010101" pitchFamily="2" charset="-122"/>
                <a:cs typeface="宋体" panose="02010600030101010101" pitchFamily="2" charset="-122"/>
              </a:rPr>
              <a:t>②</a:t>
            </a:r>
            <a:endParaRPr sz="1800">
              <a:latin typeface="宋体" panose="02010600030101010101" pitchFamily="2" charset="-122"/>
              <a:cs typeface="宋体" panose="02010600030101010101" pitchFamily="2" charset="-122"/>
            </a:endParaRPr>
          </a:p>
        </p:txBody>
      </p:sp>
      <p:sp>
        <p:nvSpPr>
          <p:cNvPr id="139" name="object 139"/>
          <p:cNvSpPr txBox="1"/>
          <p:nvPr/>
        </p:nvSpPr>
        <p:spPr>
          <a:xfrm>
            <a:off x="4643628" y="5500115"/>
            <a:ext cx="500380" cy="370840"/>
          </a:xfrm>
          <a:prstGeom prst="rect">
            <a:avLst/>
          </a:prstGeom>
          <a:solidFill>
            <a:srgbClr val="FFFF00"/>
          </a:solidFill>
        </p:spPr>
        <p:txBody>
          <a:bodyPr vert="horz" wrap="square" lIns="0" tIns="34925" rIns="0" bIns="0" rtlCol="0">
            <a:spAutoFit/>
          </a:bodyPr>
          <a:lstStyle/>
          <a:p>
            <a:pPr marL="90805">
              <a:lnSpc>
                <a:spcPct val="100000"/>
              </a:lnSpc>
              <a:spcBef>
                <a:spcPts val="275"/>
              </a:spcBef>
            </a:pPr>
            <a:r>
              <a:rPr sz="1800" dirty="0">
                <a:latin typeface="宋体" panose="02010600030101010101" pitchFamily="2" charset="-122"/>
                <a:cs typeface="宋体" panose="02010600030101010101" pitchFamily="2" charset="-122"/>
              </a:rPr>
              <a:t>③</a:t>
            </a:r>
            <a:endParaRPr sz="1800">
              <a:latin typeface="宋体" panose="02010600030101010101" pitchFamily="2" charset="-122"/>
              <a:cs typeface="宋体" panose="02010600030101010101" pitchFamily="2" charset="-122"/>
            </a:endParaRPr>
          </a:p>
        </p:txBody>
      </p:sp>
      <p:sp>
        <p:nvSpPr>
          <p:cNvPr id="140" name="object 140"/>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141" name="object 141"/>
          <p:cNvSpPr txBox="1">
            <a:spLocks noGrp="1"/>
          </p:cNvSpPr>
          <p:nvPr>
            <p:ph type="sldNum" sz="quarter" idx="4294967295"/>
          </p:nvPr>
        </p:nvSpPr>
        <p:spPr>
          <a:prstGeom prst="rect">
            <a:avLst/>
          </a:prstGeom>
        </p:spPr>
        <p:txBody>
          <a:bodyPr vert="horz" wrap="square" lIns="0" tIns="0" rIns="0" bIns="0" rtlCol="0">
            <a:spAutoFit/>
          </a:bodyPr>
          <a:lstStyle/>
          <a:p>
            <a:pPr marL="25400">
              <a:lnSpc>
                <a:spcPts val="1375"/>
              </a:lnSpc>
            </a:pPr>
            <a:fld id="{81D60167-4931-47E6-BA6A-407CBD079E47}" type="slidenum">
              <a:rPr dirty="0"/>
              <a:t>35</a:t>
            </a:fld>
            <a:endParaRPr dirty="0"/>
          </a:p>
        </p:txBody>
      </p:sp>
    </p:spTree>
    <p:extLst>
      <p:ext uri="{BB962C8B-B14F-4D97-AF65-F5344CB8AC3E}">
        <p14:creationId xmlns:p14="http://schemas.microsoft.com/office/powerpoint/2010/main" val="40048804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6090" y="1052736"/>
            <a:ext cx="7886700" cy="4474845"/>
          </a:xfrm>
        </p:spPr>
        <p:txBody>
          <a:bodyPr/>
          <a:lstStyle/>
          <a:p>
            <a:pPr eaLnBrk="1" hangingPunct="1"/>
            <a:r>
              <a:rPr kumimoji="1" lang="zh-CN" altLang="en-US" sz="2400" dirty="0"/>
              <a:t>例</a:t>
            </a:r>
            <a:r>
              <a:rPr kumimoji="1" lang="en-US" altLang="zh-CN" sz="2400" dirty="0"/>
              <a:t>1</a:t>
            </a:r>
            <a:r>
              <a:rPr kumimoji="1" lang="zh-CN" altLang="en-US" sz="2400" dirty="0"/>
              <a:t> 假设网络中</a:t>
            </a:r>
            <a:r>
              <a:rPr kumimoji="1" lang="en-US" altLang="zh-CN" sz="2400" dirty="0"/>
              <a:t>32</a:t>
            </a:r>
            <a:r>
              <a:rPr kumimoji="1" lang="zh-CN" altLang="en-US" sz="2400" dirty="0"/>
              <a:t>个节点，永不下线。节点</a:t>
            </a:r>
            <a:r>
              <a:rPr kumimoji="1" lang="en-US" altLang="zh-CN" sz="2400" dirty="0"/>
              <a:t>ID</a:t>
            </a:r>
            <a:r>
              <a:rPr kumimoji="1" lang="zh-CN" altLang="en-US" sz="2400" dirty="0"/>
              <a:t>、资源</a:t>
            </a:r>
            <a:r>
              <a:rPr kumimoji="1" lang="en-US" altLang="zh-CN" sz="2400" dirty="0"/>
              <a:t>ID</a:t>
            </a:r>
            <a:r>
              <a:rPr kumimoji="1" lang="zh-CN" altLang="en-US" sz="2400" dirty="0"/>
              <a:t>划分？路由表如何设计能保证最多</a:t>
            </a:r>
            <a:r>
              <a:rPr kumimoji="1" lang="en-US" altLang="zh-CN" sz="2400" dirty="0"/>
              <a:t>O(n)</a:t>
            </a:r>
            <a:r>
              <a:rPr kumimoji="1" lang="zh-CN" altLang="en-US" sz="2400" dirty="0"/>
              <a:t>次查询就能找到任何其它节点？资源内容</a:t>
            </a:r>
            <a:r>
              <a:rPr kumimoji="1" lang="en-US" altLang="zh-CN" sz="2400" dirty="0"/>
              <a:t>M</a:t>
            </a:r>
            <a:r>
              <a:rPr kumimoji="1" lang="zh-CN" altLang="en-US" sz="2400" dirty="0"/>
              <a:t>的索引信息如何发布和搜索？</a:t>
            </a:r>
            <a:endParaRPr kumimoji="1" lang="en-US" altLang="zh-CN" sz="2400" dirty="0"/>
          </a:p>
          <a:p>
            <a:pPr eaLnBrk="1" hangingPunct="1"/>
            <a:endParaRPr kumimoji="1" lang="en-US" altLang="zh-CN" dirty="0"/>
          </a:p>
          <a:p>
            <a:pPr eaLnBrk="1" hangingPunct="1">
              <a:buFont typeface="Wingdings" panose="05000000000000000000" pitchFamily="2" charset="2"/>
              <a:buNone/>
            </a:pPr>
            <a:r>
              <a:rPr kumimoji="1" lang="zh-CN" altLang="en-US" dirty="0"/>
              <a:t> </a:t>
            </a:r>
            <a:endParaRPr kumimoji="1" lang="en-US" altLang="zh-CN" dirty="0"/>
          </a:p>
          <a:p>
            <a:pPr eaLnBrk="1" hangingPunct="1">
              <a:buFont typeface="Wingdings" panose="05000000000000000000" pitchFamily="2" charset="2"/>
              <a:buNone/>
            </a:pPr>
            <a:endParaRPr kumimoji="1" lang="en-US" altLang="zh-CN" dirty="0"/>
          </a:p>
          <a:p>
            <a:pPr eaLnBrk="1" hangingPunct="1">
              <a:buFont typeface="Wingdings" panose="05000000000000000000" pitchFamily="2" charset="2"/>
              <a:buNone/>
            </a:pPr>
            <a:endParaRPr kumimoji="1" lang="en-US" altLang="zh-CN" dirty="0"/>
          </a:p>
          <a:p>
            <a:pPr eaLnBrk="1" hangingPunct="1">
              <a:buFont typeface="Wingdings" panose="05000000000000000000" pitchFamily="2" charset="2"/>
              <a:buNone/>
            </a:pPr>
            <a:r>
              <a:rPr kumimoji="1" lang="zh-CN" altLang="en-US" dirty="0"/>
              <a:t>   </a:t>
            </a:r>
            <a:r>
              <a:rPr kumimoji="1" lang="en-US" altLang="zh-CN" dirty="0"/>
              <a:t>1:</a:t>
            </a:r>
            <a:r>
              <a:rPr kumimoji="1" lang="zh-CN" altLang="en-US" dirty="0"/>
              <a:t>节点</a:t>
            </a:r>
            <a:r>
              <a:rPr kumimoji="1" lang="en-US" altLang="zh-CN" dirty="0"/>
              <a:t>ID</a:t>
            </a:r>
            <a:r>
              <a:rPr kumimoji="1" lang="zh-CN" altLang="en-US" dirty="0"/>
              <a:t> </a:t>
            </a:r>
            <a:r>
              <a:rPr kumimoji="1" lang="en-US" altLang="zh-CN" dirty="0"/>
              <a:t>=</a:t>
            </a:r>
            <a:r>
              <a:rPr kumimoji="1" lang="zh-CN" altLang="en-US" dirty="0"/>
              <a:t> </a:t>
            </a:r>
            <a:r>
              <a:rPr kumimoji="1" lang="en-US" altLang="zh-CN" dirty="0"/>
              <a:t>00000</a:t>
            </a:r>
            <a:r>
              <a:rPr kumimoji="1" lang="zh-CN" altLang="en-US" dirty="0"/>
              <a:t> 到 </a:t>
            </a:r>
            <a:r>
              <a:rPr kumimoji="1" lang="en-US" altLang="zh-CN" dirty="0"/>
              <a:t>11111</a:t>
            </a:r>
            <a:r>
              <a:rPr kumimoji="1" lang="zh-CN" altLang="en-US" dirty="0"/>
              <a:t>  （</a:t>
            </a:r>
            <a:r>
              <a:rPr kumimoji="1" lang="en-US" altLang="zh-CN" dirty="0"/>
              <a:t>0</a:t>
            </a:r>
            <a:r>
              <a:rPr kumimoji="1" lang="zh-CN" altLang="en-US" dirty="0"/>
              <a:t>到</a:t>
            </a:r>
            <a:r>
              <a:rPr kumimoji="1" lang="en-US" altLang="zh-CN" dirty="0"/>
              <a:t>31</a:t>
            </a:r>
            <a:r>
              <a:rPr kumimoji="1" lang="zh-CN" altLang="en-US" dirty="0"/>
              <a:t>）</a:t>
            </a:r>
            <a:endParaRPr kumimoji="1" lang="en-US" altLang="zh-CN" dirty="0"/>
          </a:p>
          <a:p>
            <a:pPr eaLnBrk="1" hangingPunct="1">
              <a:buFont typeface="Wingdings" panose="05000000000000000000" pitchFamily="2" charset="2"/>
              <a:buNone/>
            </a:pPr>
            <a:r>
              <a:rPr kumimoji="1" lang="zh-CN" altLang="en-US" dirty="0"/>
              <a:t>   </a:t>
            </a:r>
            <a:r>
              <a:rPr kumimoji="1" lang="en-US" altLang="zh-CN" dirty="0"/>
              <a:t>2:</a:t>
            </a:r>
            <a:r>
              <a:rPr kumimoji="1" lang="zh-CN" altLang="en-US" dirty="0"/>
              <a:t>资源</a:t>
            </a:r>
            <a:r>
              <a:rPr kumimoji="1" lang="en-US" altLang="zh-CN" dirty="0"/>
              <a:t>ID =</a:t>
            </a:r>
            <a:r>
              <a:rPr kumimoji="1" lang="zh-CN" altLang="en-US" dirty="0"/>
              <a:t> </a:t>
            </a:r>
            <a:r>
              <a:rPr kumimoji="1" lang="en-US" altLang="zh-CN" dirty="0"/>
              <a:t>Hash(M)  (</a:t>
            </a:r>
            <a:r>
              <a:rPr kumimoji="1" lang="zh-CN" altLang="en-US" dirty="0"/>
              <a:t>范围</a:t>
            </a:r>
            <a:r>
              <a:rPr kumimoji="1" lang="en-US" altLang="zh-CN" dirty="0"/>
              <a:t>0</a:t>
            </a:r>
            <a:r>
              <a:rPr kumimoji="1" lang="zh-CN" altLang="en-US" dirty="0"/>
              <a:t>到</a:t>
            </a:r>
            <a:r>
              <a:rPr kumimoji="1" lang="en-US" altLang="zh-CN" dirty="0"/>
              <a:t>31)</a:t>
            </a:r>
            <a:endParaRPr kumimoji="1" lang="zh-CN" altLang="en-US" dirty="0"/>
          </a:p>
        </p:txBody>
      </p:sp>
      <p:sp>
        <p:nvSpPr>
          <p:cNvPr id="136195" name="灯片编号占位符 3"/>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0010AB9-24FA-4097-9530-D4137AFC661A}" type="slidenum">
              <a:rPr lang="en-US" altLang="zh-CN"/>
              <a:pPr/>
              <a:t>36</a:t>
            </a:fld>
            <a:endParaRPr lang="en-US" altLang="zh-CN"/>
          </a:p>
        </p:txBody>
      </p:sp>
      <p:sp>
        <p:nvSpPr>
          <p:cNvPr id="136196" name="文本框 4"/>
          <p:cNvSpPr txBox="1">
            <a:spLocks noChangeArrowheads="1"/>
          </p:cNvSpPr>
          <p:nvPr/>
        </p:nvSpPr>
        <p:spPr bwMode="auto">
          <a:xfrm>
            <a:off x="755576" y="2788237"/>
            <a:ext cx="50053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dirty="0">
                <a:solidFill>
                  <a:srgbClr val="C00000"/>
                </a:solidFill>
              </a:rPr>
              <a:t>ID</a:t>
            </a:r>
            <a:r>
              <a:rPr kumimoji="1" lang="zh-CN" altLang="en-US" sz="2800" b="1" dirty="0">
                <a:solidFill>
                  <a:srgbClr val="C00000"/>
                </a:solidFill>
              </a:rPr>
              <a:t> 分配 包括 节点</a:t>
            </a:r>
            <a:r>
              <a:rPr kumimoji="1" lang="en-US" altLang="zh-CN" sz="2800" b="1" dirty="0">
                <a:solidFill>
                  <a:srgbClr val="C00000"/>
                </a:solidFill>
              </a:rPr>
              <a:t>ID</a:t>
            </a:r>
            <a:r>
              <a:rPr kumimoji="1" lang="zh-CN" altLang="en-US" sz="2800" b="1" dirty="0">
                <a:solidFill>
                  <a:srgbClr val="C00000"/>
                </a:solidFill>
              </a:rPr>
              <a:t> 和 资源</a:t>
            </a:r>
            <a:r>
              <a:rPr kumimoji="1" lang="en-US" altLang="zh-CN" sz="2800" b="1" dirty="0">
                <a:solidFill>
                  <a:srgbClr val="C00000"/>
                </a:solidFill>
              </a:rPr>
              <a:t>ID</a:t>
            </a:r>
            <a:endParaRPr kumimoji="1" lang="zh-CN" altLang="en-US" sz="2800" b="1" dirty="0">
              <a:solidFill>
                <a:srgbClr val="C00000"/>
              </a:solidFill>
            </a:endParaRPr>
          </a:p>
        </p:txBody>
      </p:sp>
      <p:sp>
        <p:nvSpPr>
          <p:cNvPr id="8" name="object 3"/>
          <p:cNvSpPr txBox="1">
            <a:spLocks/>
          </p:cNvSpPr>
          <p:nvPr/>
        </p:nvSpPr>
        <p:spPr>
          <a:xfrm>
            <a:off x="636012" y="148911"/>
            <a:ext cx="6268308" cy="566822"/>
          </a:xfrm>
          <a:prstGeom prst="rect">
            <a:avLst/>
          </a:prstGeom>
        </p:spPr>
        <p:txBody>
          <a:bodyPr vert="horz" wrap="square" lIns="0" tIns="12700" rIns="0" bIns="0" rtlCol="0" anchor="b" anchorCtr="0">
            <a:sp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12700" fontAlgn="auto">
              <a:lnSpc>
                <a:spcPct val="100000"/>
              </a:lnSpc>
              <a:spcBef>
                <a:spcPts val="100"/>
              </a:spcBef>
              <a:spcAft>
                <a:spcPts val="0"/>
              </a:spcAft>
              <a:buFontTx/>
            </a:pPr>
            <a:r>
              <a:rPr lang="en-US" sz="3600" spc="-5" dirty="0">
                <a:solidFill>
                  <a:srgbClr val="006633"/>
                </a:solidFill>
                <a:latin typeface="Garamond" panose="02020404030301010803"/>
                <a:cs typeface="Garamond" panose="02020404030301010803"/>
              </a:rPr>
              <a:t>DHT</a:t>
            </a:r>
            <a:r>
              <a:rPr lang="zh-CN" altLang="en-US" sz="3600" dirty="0">
                <a:solidFill>
                  <a:srgbClr val="006633"/>
                </a:solidFill>
                <a:latin typeface="宋体" panose="02010600030101010101" pitchFamily="2" charset="-122"/>
                <a:cs typeface="宋体" panose="02010600030101010101" pitchFamily="2" charset="-122"/>
              </a:rPr>
              <a:t>原理</a:t>
            </a:r>
            <a:r>
              <a:rPr lang="en-US" altLang="zh-CN" sz="3600" dirty="0">
                <a:solidFill>
                  <a:srgbClr val="006633"/>
                </a:solidFill>
              </a:rPr>
              <a:t>—</a:t>
            </a:r>
            <a:r>
              <a:rPr kumimoji="1" lang="en-US" altLang="zh-CN" sz="3600" dirty="0"/>
              <a:t>DHT</a:t>
            </a:r>
            <a:r>
              <a:rPr kumimoji="1" lang="zh-CN" altLang="en-US" sz="3600" dirty="0"/>
              <a:t>  模型</a:t>
            </a:r>
            <a:endParaRPr lang="zh-CN" altLang="en-US" sz="3600" dirty="0">
              <a:latin typeface="Garamond" panose="02020404030301010803"/>
              <a:cs typeface="Garamond" panose="02020404030301010803"/>
            </a:endParaRPr>
          </a:p>
        </p:txBody>
      </p:sp>
    </p:spTree>
    <p:extLst>
      <p:ext uri="{BB962C8B-B14F-4D97-AF65-F5344CB8AC3E}">
        <p14:creationId xmlns:p14="http://schemas.microsoft.com/office/powerpoint/2010/main" val="6649556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2565" y="1268760"/>
            <a:ext cx="7886700" cy="4474845"/>
          </a:xfrm>
        </p:spPr>
        <p:txBody>
          <a:bodyPr/>
          <a:lstStyle/>
          <a:p>
            <a:pPr eaLnBrk="1" hangingPunct="1"/>
            <a:r>
              <a:rPr kumimoji="1" lang="zh-CN" altLang="en-US" sz="2000" dirty="0"/>
              <a:t>例</a:t>
            </a:r>
            <a:r>
              <a:rPr kumimoji="1" lang="en-US" altLang="zh-CN" sz="2000" dirty="0"/>
              <a:t>1</a:t>
            </a:r>
            <a:r>
              <a:rPr kumimoji="1" lang="zh-CN" altLang="en-US" sz="2000" dirty="0"/>
              <a:t> 假设网络中</a:t>
            </a:r>
            <a:r>
              <a:rPr kumimoji="1" lang="en-US" altLang="zh-CN" sz="2000" dirty="0"/>
              <a:t>32</a:t>
            </a:r>
            <a:r>
              <a:rPr kumimoji="1" lang="zh-CN" altLang="en-US" sz="2000" dirty="0"/>
              <a:t>个节点，永不下线。节点</a:t>
            </a:r>
            <a:r>
              <a:rPr kumimoji="1" lang="en-US" altLang="zh-CN" sz="2000" dirty="0"/>
              <a:t>ID</a:t>
            </a:r>
            <a:r>
              <a:rPr kumimoji="1" lang="zh-CN" altLang="en-US" sz="2000" dirty="0"/>
              <a:t>、资源</a:t>
            </a:r>
            <a:r>
              <a:rPr kumimoji="1" lang="en-US" altLang="zh-CN" sz="2000" dirty="0"/>
              <a:t>ID</a:t>
            </a:r>
            <a:r>
              <a:rPr kumimoji="1" lang="zh-CN" altLang="en-US" sz="2000" dirty="0"/>
              <a:t>划分？路由表如何设计能保证最多</a:t>
            </a:r>
            <a:r>
              <a:rPr kumimoji="1" lang="en-US" altLang="zh-CN" sz="2000" dirty="0"/>
              <a:t>O(n)</a:t>
            </a:r>
            <a:r>
              <a:rPr kumimoji="1" lang="zh-CN" altLang="en-US" sz="2000" dirty="0"/>
              <a:t>次查询就能找到任何其它节点？资源内容</a:t>
            </a:r>
            <a:r>
              <a:rPr kumimoji="1" lang="en-US" altLang="zh-CN" sz="2000" dirty="0"/>
              <a:t>M</a:t>
            </a:r>
            <a:r>
              <a:rPr kumimoji="1" lang="zh-CN" altLang="en-US" sz="2000" dirty="0"/>
              <a:t>的索引信息如何发布和搜索？</a:t>
            </a:r>
            <a:endParaRPr kumimoji="1" lang="en-US" altLang="zh-CN" sz="2000" dirty="0"/>
          </a:p>
          <a:p>
            <a:pPr eaLnBrk="1" hangingPunct="1"/>
            <a:endParaRPr kumimoji="1" lang="en-US" altLang="zh-CN" dirty="0"/>
          </a:p>
          <a:p>
            <a:pPr eaLnBrk="1" hangingPunct="1">
              <a:buFont typeface="Wingdings" panose="05000000000000000000" pitchFamily="2" charset="2"/>
              <a:buNone/>
            </a:pPr>
            <a:r>
              <a:rPr kumimoji="1" lang="zh-CN" altLang="en-US" dirty="0"/>
              <a:t> </a:t>
            </a:r>
            <a:endParaRPr kumimoji="1" lang="en-US" altLang="zh-CN" dirty="0"/>
          </a:p>
        </p:txBody>
      </p:sp>
      <p:sp>
        <p:nvSpPr>
          <p:cNvPr id="137219" name="文本框 5"/>
          <p:cNvSpPr txBox="1">
            <a:spLocks noChangeArrowheads="1"/>
          </p:cNvSpPr>
          <p:nvPr/>
        </p:nvSpPr>
        <p:spPr bwMode="auto">
          <a:xfrm>
            <a:off x="673100" y="2763838"/>
            <a:ext cx="58897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dirty="0">
                <a:solidFill>
                  <a:srgbClr val="C00000"/>
                </a:solidFill>
              </a:rPr>
              <a:t>路由表如何构建     （</a:t>
            </a:r>
            <a:r>
              <a:rPr kumimoji="1" lang="en-US" altLang="zh-CN" sz="2800" b="1" dirty="0">
                <a:solidFill>
                  <a:srgbClr val="C00000"/>
                </a:solidFill>
              </a:rPr>
              <a:t>Hash</a:t>
            </a:r>
            <a:r>
              <a:rPr kumimoji="1" lang="zh-CN" altLang="en-US" sz="2800" b="1" dirty="0">
                <a:solidFill>
                  <a:srgbClr val="C00000"/>
                </a:solidFill>
              </a:rPr>
              <a:t>路由表）</a:t>
            </a:r>
          </a:p>
        </p:txBody>
      </p:sp>
      <p:cxnSp>
        <p:nvCxnSpPr>
          <p:cNvPr id="34" name="直线连接符 33"/>
          <p:cNvCxnSpPr>
            <a:cxnSpLocks/>
          </p:cNvCxnSpPr>
          <p:nvPr/>
        </p:nvCxnSpPr>
        <p:spPr>
          <a:xfrm>
            <a:off x="755650" y="4841875"/>
            <a:ext cx="7650163" cy="4127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任意形状 40"/>
          <p:cNvSpPr/>
          <p:nvPr/>
        </p:nvSpPr>
        <p:spPr>
          <a:xfrm>
            <a:off x="755650" y="3725863"/>
            <a:ext cx="3654425" cy="1116012"/>
          </a:xfrm>
          <a:custGeom>
            <a:avLst/>
            <a:gdLst>
              <a:gd name="connsiteX0" fmla="*/ 0 w 3056964"/>
              <a:gd name="connsiteY0" fmla="*/ 1066812 h 1084742"/>
              <a:gd name="connsiteX1" fmla="*/ 1434353 w 3056964"/>
              <a:gd name="connsiteY1" fmla="*/ 12 h 1084742"/>
              <a:gd name="connsiteX2" fmla="*/ 3056964 w 3056964"/>
              <a:gd name="connsiteY2" fmla="*/ 1084742 h 1084742"/>
              <a:gd name="connsiteX3" fmla="*/ 3056964 w 3056964"/>
              <a:gd name="connsiteY3" fmla="*/ 1084742 h 1084742"/>
            </a:gdLst>
            <a:ahLst/>
            <a:cxnLst>
              <a:cxn ang="0">
                <a:pos x="connsiteX0" y="connsiteY0"/>
              </a:cxn>
              <a:cxn ang="0">
                <a:pos x="connsiteX1" y="connsiteY1"/>
              </a:cxn>
              <a:cxn ang="0">
                <a:pos x="connsiteX2" y="connsiteY2"/>
              </a:cxn>
              <a:cxn ang="0">
                <a:pos x="connsiteX3" y="connsiteY3"/>
              </a:cxn>
            </a:cxnLst>
            <a:rect l="l" t="t" r="r" b="b"/>
            <a:pathLst>
              <a:path w="3056964" h="1084742">
                <a:moveTo>
                  <a:pt x="0" y="1066812"/>
                </a:moveTo>
                <a:cubicBezTo>
                  <a:pt x="462429" y="531918"/>
                  <a:pt x="924859" y="-2976"/>
                  <a:pt x="1434353" y="12"/>
                </a:cubicBezTo>
                <a:cubicBezTo>
                  <a:pt x="1943847" y="3000"/>
                  <a:pt x="3056964" y="1084742"/>
                  <a:pt x="3056964" y="1084742"/>
                </a:cubicBezTo>
                <a:lnTo>
                  <a:pt x="3056964" y="1084742"/>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kumimoji="1" lang="zh-CN" altLang="en-US"/>
          </a:p>
        </p:txBody>
      </p:sp>
      <p:sp>
        <p:nvSpPr>
          <p:cNvPr id="42" name="任意形状 41"/>
          <p:cNvSpPr/>
          <p:nvPr/>
        </p:nvSpPr>
        <p:spPr>
          <a:xfrm>
            <a:off x="4410075" y="3865563"/>
            <a:ext cx="1817688" cy="976312"/>
          </a:xfrm>
          <a:custGeom>
            <a:avLst/>
            <a:gdLst>
              <a:gd name="connsiteX0" fmla="*/ 0 w 3056964"/>
              <a:gd name="connsiteY0" fmla="*/ 1066812 h 1084742"/>
              <a:gd name="connsiteX1" fmla="*/ 1434353 w 3056964"/>
              <a:gd name="connsiteY1" fmla="*/ 12 h 1084742"/>
              <a:gd name="connsiteX2" fmla="*/ 3056964 w 3056964"/>
              <a:gd name="connsiteY2" fmla="*/ 1084742 h 1084742"/>
              <a:gd name="connsiteX3" fmla="*/ 3056964 w 3056964"/>
              <a:gd name="connsiteY3" fmla="*/ 1084742 h 1084742"/>
            </a:gdLst>
            <a:ahLst/>
            <a:cxnLst>
              <a:cxn ang="0">
                <a:pos x="connsiteX0" y="connsiteY0"/>
              </a:cxn>
              <a:cxn ang="0">
                <a:pos x="connsiteX1" y="connsiteY1"/>
              </a:cxn>
              <a:cxn ang="0">
                <a:pos x="connsiteX2" y="connsiteY2"/>
              </a:cxn>
              <a:cxn ang="0">
                <a:pos x="connsiteX3" y="connsiteY3"/>
              </a:cxn>
            </a:cxnLst>
            <a:rect l="l" t="t" r="r" b="b"/>
            <a:pathLst>
              <a:path w="3056964" h="1084742">
                <a:moveTo>
                  <a:pt x="0" y="1066812"/>
                </a:moveTo>
                <a:cubicBezTo>
                  <a:pt x="462429" y="531918"/>
                  <a:pt x="924859" y="-2976"/>
                  <a:pt x="1434353" y="12"/>
                </a:cubicBezTo>
                <a:cubicBezTo>
                  <a:pt x="1943847" y="3000"/>
                  <a:pt x="3056964" y="1084742"/>
                  <a:pt x="3056964" y="1084742"/>
                </a:cubicBezTo>
                <a:lnTo>
                  <a:pt x="3056964" y="1084742"/>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kumimoji="1" lang="zh-CN" altLang="en-US"/>
          </a:p>
        </p:txBody>
      </p:sp>
      <p:sp>
        <p:nvSpPr>
          <p:cNvPr id="45" name="任意形状 44"/>
          <p:cNvSpPr/>
          <p:nvPr/>
        </p:nvSpPr>
        <p:spPr>
          <a:xfrm>
            <a:off x="6227763" y="3865563"/>
            <a:ext cx="1152525" cy="1017587"/>
          </a:xfrm>
          <a:custGeom>
            <a:avLst/>
            <a:gdLst>
              <a:gd name="connsiteX0" fmla="*/ 0 w 3056964"/>
              <a:gd name="connsiteY0" fmla="*/ 1066812 h 1084742"/>
              <a:gd name="connsiteX1" fmla="*/ 1434353 w 3056964"/>
              <a:gd name="connsiteY1" fmla="*/ 12 h 1084742"/>
              <a:gd name="connsiteX2" fmla="*/ 3056964 w 3056964"/>
              <a:gd name="connsiteY2" fmla="*/ 1084742 h 1084742"/>
              <a:gd name="connsiteX3" fmla="*/ 3056964 w 3056964"/>
              <a:gd name="connsiteY3" fmla="*/ 1084742 h 1084742"/>
            </a:gdLst>
            <a:ahLst/>
            <a:cxnLst>
              <a:cxn ang="0">
                <a:pos x="connsiteX0" y="connsiteY0"/>
              </a:cxn>
              <a:cxn ang="0">
                <a:pos x="connsiteX1" y="connsiteY1"/>
              </a:cxn>
              <a:cxn ang="0">
                <a:pos x="connsiteX2" y="connsiteY2"/>
              </a:cxn>
              <a:cxn ang="0">
                <a:pos x="connsiteX3" y="connsiteY3"/>
              </a:cxn>
            </a:cxnLst>
            <a:rect l="l" t="t" r="r" b="b"/>
            <a:pathLst>
              <a:path w="3056964" h="1084742">
                <a:moveTo>
                  <a:pt x="0" y="1066812"/>
                </a:moveTo>
                <a:cubicBezTo>
                  <a:pt x="462429" y="531918"/>
                  <a:pt x="924859" y="-2976"/>
                  <a:pt x="1434353" y="12"/>
                </a:cubicBezTo>
                <a:cubicBezTo>
                  <a:pt x="1943847" y="3000"/>
                  <a:pt x="3056964" y="1084742"/>
                  <a:pt x="3056964" y="1084742"/>
                </a:cubicBezTo>
                <a:lnTo>
                  <a:pt x="3056964" y="1084742"/>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kumimoji="1" lang="zh-CN" altLang="en-US"/>
          </a:p>
        </p:txBody>
      </p:sp>
      <p:sp>
        <p:nvSpPr>
          <p:cNvPr id="46" name="任意形状 45"/>
          <p:cNvSpPr/>
          <p:nvPr/>
        </p:nvSpPr>
        <p:spPr>
          <a:xfrm>
            <a:off x="7381875" y="3865563"/>
            <a:ext cx="663575" cy="1017587"/>
          </a:xfrm>
          <a:custGeom>
            <a:avLst/>
            <a:gdLst>
              <a:gd name="connsiteX0" fmla="*/ 0 w 3056964"/>
              <a:gd name="connsiteY0" fmla="*/ 1066812 h 1084742"/>
              <a:gd name="connsiteX1" fmla="*/ 1434353 w 3056964"/>
              <a:gd name="connsiteY1" fmla="*/ 12 h 1084742"/>
              <a:gd name="connsiteX2" fmla="*/ 3056964 w 3056964"/>
              <a:gd name="connsiteY2" fmla="*/ 1084742 h 1084742"/>
              <a:gd name="connsiteX3" fmla="*/ 3056964 w 3056964"/>
              <a:gd name="connsiteY3" fmla="*/ 1084742 h 1084742"/>
            </a:gdLst>
            <a:ahLst/>
            <a:cxnLst>
              <a:cxn ang="0">
                <a:pos x="connsiteX0" y="connsiteY0"/>
              </a:cxn>
              <a:cxn ang="0">
                <a:pos x="connsiteX1" y="connsiteY1"/>
              </a:cxn>
              <a:cxn ang="0">
                <a:pos x="connsiteX2" y="connsiteY2"/>
              </a:cxn>
              <a:cxn ang="0">
                <a:pos x="connsiteX3" y="connsiteY3"/>
              </a:cxn>
            </a:cxnLst>
            <a:rect l="l" t="t" r="r" b="b"/>
            <a:pathLst>
              <a:path w="3056964" h="1084742">
                <a:moveTo>
                  <a:pt x="0" y="1066812"/>
                </a:moveTo>
                <a:cubicBezTo>
                  <a:pt x="462429" y="531918"/>
                  <a:pt x="924859" y="-2976"/>
                  <a:pt x="1434353" y="12"/>
                </a:cubicBezTo>
                <a:cubicBezTo>
                  <a:pt x="1943847" y="3000"/>
                  <a:pt x="3056964" y="1084742"/>
                  <a:pt x="3056964" y="1084742"/>
                </a:cubicBezTo>
                <a:lnTo>
                  <a:pt x="3056964" y="1084742"/>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kumimoji="1" lang="zh-CN" altLang="en-US"/>
          </a:p>
        </p:txBody>
      </p:sp>
      <p:sp>
        <p:nvSpPr>
          <p:cNvPr id="47" name="任意形状 46"/>
          <p:cNvSpPr/>
          <p:nvPr/>
        </p:nvSpPr>
        <p:spPr>
          <a:xfrm>
            <a:off x="8045450" y="3906838"/>
            <a:ext cx="342900" cy="935037"/>
          </a:xfrm>
          <a:custGeom>
            <a:avLst/>
            <a:gdLst>
              <a:gd name="connsiteX0" fmla="*/ 0 w 3056964"/>
              <a:gd name="connsiteY0" fmla="*/ 1066812 h 1084742"/>
              <a:gd name="connsiteX1" fmla="*/ 1434353 w 3056964"/>
              <a:gd name="connsiteY1" fmla="*/ 12 h 1084742"/>
              <a:gd name="connsiteX2" fmla="*/ 3056964 w 3056964"/>
              <a:gd name="connsiteY2" fmla="*/ 1084742 h 1084742"/>
              <a:gd name="connsiteX3" fmla="*/ 3056964 w 3056964"/>
              <a:gd name="connsiteY3" fmla="*/ 1084742 h 1084742"/>
            </a:gdLst>
            <a:ahLst/>
            <a:cxnLst>
              <a:cxn ang="0">
                <a:pos x="connsiteX0" y="connsiteY0"/>
              </a:cxn>
              <a:cxn ang="0">
                <a:pos x="connsiteX1" y="connsiteY1"/>
              </a:cxn>
              <a:cxn ang="0">
                <a:pos x="connsiteX2" y="connsiteY2"/>
              </a:cxn>
              <a:cxn ang="0">
                <a:pos x="connsiteX3" y="connsiteY3"/>
              </a:cxn>
            </a:cxnLst>
            <a:rect l="l" t="t" r="r" b="b"/>
            <a:pathLst>
              <a:path w="3056964" h="1084742">
                <a:moveTo>
                  <a:pt x="0" y="1066812"/>
                </a:moveTo>
                <a:cubicBezTo>
                  <a:pt x="462429" y="531918"/>
                  <a:pt x="924859" y="-2976"/>
                  <a:pt x="1434353" y="12"/>
                </a:cubicBezTo>
                <a:cubicBezTo>
                  <a:pt x="1943847" y="3000"/>
                  <a:pt x="3056964" y="1084742"/>
                  <a:pt x="3056964" y="1084742"/>
                </a:cubicBezTo>
                <a:lnTo>
                  <a:pt x="3056964" y="1084742"/>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kumimoji="1" lang="zh-CN" altLang="en-US"/>
          </a:p>
        </p:txBody>
      </p:sp>
      <p:sp>
        <p:nvSpPr>
          <p:cNvPr id="49" name="椭圆 48"/>
          <p:cNvSpPr/>
          <p:nvPr/>
        </p:nvSpPr>
        <p:spPr>
          <a:xfrm>
            <a:off x="8159750" y="4918075"/>
            <a:ext cx="493713" cy="457200"/>
          </a:xfrm>
          <a:prstGeom prst="ellipse">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hangingPunct="1">
              <a:defRPr/>
            </a:pPr>
            <a:r>
              <a:rPr kumimoji="1" lang="en-US" altLang="zh-CN" dirty="0">
                <a:solidFill>
                  <a:schemeClr val="tx1"/>
                </a:solidFill>
              </a:rPr>
              <a:t>31</a:t>
            </a:r>
            <a:endParaRPr kumimoji="1" lang="zh-CN" altLang="en-US" dirty="0">
              <a:solidFill>
                <a:schemeClr val="tx1"/>
              </a:solidFill>
            </a:endParaRPr>
          </a:p>
        </p:txBody>
      </p:sp>
      <p:sp>
        <p:nvSpPr>
          <p:cNvPr id="50" name="椭圆 49"/>
          <p:cNvSpPr/>
          <p:nvPr/>
        </p:nvSpPr>
        <p:spPr>
          <a:xfrm>
            <a:off x="490538" y="4913313"/>
            <a:ext cx="493712" cy="458787"/>
          </a:xfrm>
          <a:prstGeom prst="ellipse">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hangingPunct="1">
              <a:defRPr/>
            </a:pPr>
            <a:r>
              <a:rPr kumimoji="1" lang="en-US" altLang="zh-CN" dirty="0">
                <a:solidFill>
                  <a:schemeClr val="tx1"/>
                </a:solidFill>
              </a:rPr>
              <a:t>0</a:t>
            </a:r>
            <a:endParaRPr kumimoji="1" lang="zh-CN" altLang="en-US" dirty="0">
              <a:solidFill>
                <a:schemeClr val="tx1"/>
              </a:solidFill>
            </a:endParaRPr>
          </a:p>
        </p:txBody>
      </p:sp>
      <p:sp>
        <p:nvSpPr>
          <p:cNvPr id="13" name="object 3"/>
          <p:cNvSpPr txBox="1">
            <a:spLocks/>
          </p:cNvSpPr>
          <p:nvPr/>
        </p:nvSpPr>
        <p:spPr>
          <a:xfrm>
            <a:off x="636012" y="148911"/>
            <a:ext cx="6268308" cy="566822"/>
          </a:xfrm>
          <a:prstGeom prst="rect">
            <a:avLst/>
          </a:prstGeom>
        </p:spPr>
        <p:txBody>
          <a:bodyPr vert="horz" wrap="square" lIns="0" tIns="12700" rIns="0" bIns="0" rtlCol="0" anchor="b" anchorCtr="0">
            <a:sp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12700" fontAlgn="auto">
              <a:lnSpc>
                <a:spcPct val="100000"/>
              </a:lnSpc>
              <a:spcBef>
                <a:spcPts val="100"/>
              </a:spcBef>
              <a:spcAft>
                <a:spcPts val="0"/>
              </a:spcAft>
              <a:buFontTx/>
            </a:pPr>
            <a:r>
              <a:rPr lang="en-US" sz="3600" spc="-5" dirty="0">
                <a:solidFill>
                  <a:srgbClr val="006633"/>
                </a:solidFill>
                <a:latin typeface="Garamond" panose="02020404030301010803"/>
                <a:cs typeface="Garamond" panose="02020404030301010803"/>
              </a:rPr>
              <a:t>DHT</a:t>
            </a:r>
            <a:r>
              <a:rPr lang="zh-CN" altLang="en-US" sz="3600" dirty="0">
                <a:solidFill>
                  <a:srgbClr val="006633"/>
                </a:solidFill>
                <a:latin typeface="宋体" panose="02010600030101010101" pitchFamily="2" charset="-122"/>
                <a:cs typeface="宋体" panose="02010600030101010101" pitchFamily="2" charset="-122"/>
              </a:rPr>
              <a:t>原理</a:t>
            </a:r>
            <a:r>
              <a:rPr lang="en-US" altLang="zh-CN" sz="3600" dirty="0">
                <a:solidFill>
                  <a:srgbClr val="006633"/>
                </a:solidFill>
              </a:rPr>
              <a:t>—</a:t>
            </a:r>
            <a:r>
              <a:rPr kumimoji="1" lang="en-US" altLang="zh-CN" sz="3600" dirty="0"/>
              <a:t>DHT</a:t>
            </a:r>
            <a:r>
              <a:rPr kumimoji="1" lang="zh-CN" altLang="en-US" sz="3600" dirty="0"/>
              <a:t>  模型</a:t>
            </a:r>
            <a:endParaRPr lang="zh-CN" altLang="en-US" sz="3600" dirty="0">
              <a:latin typeface="Garamond" panose="02020404030301010803"/>
              <a:cs typeface="Garamond" panose="02020404030301010803"/>
            </a:endParaRPr>
          </a:p>
        </p:txBody>
      </p:sp>
    </p:spTree>
    <p:extLst>
      <p:ext uri="{BB962C8B-B14F-4D97-AF65-F5344CB8AC3E}">
        <p14:creationId xmlns:p14="http://schemas.microsoft.com/office/powerpoint/2010/main" val="25573789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36012" y="1196752"/>
            <a:ext cx="7886700" cy="4474845"/>
          </a:xfrm>
        </p:spPr>
        <p:txBody>
          <a:bodyPr>
            <a:normAutofit/>
          </a:bodyPr>
          <a:lstStyle/>
          <a:p>
            <a:pPr eaLnBrk="1" hangingPunct="1"/>
            <a:r>
              <a:rPr kumimoji="1" lang="zh-CN" altLang="en-US" sz="2000" dirty="0"/>
              <a:t>例</a:t>
            </a:r>
            <a:r>
              <a:rPr kumimoji="1" lang="en-US" altLang="zh-CN" sz="2000" dirty="0"/>
              <a:t>1</a:t>
            </a:r>
            <a:r>
              <a:rPr kumimoji="1" lang="zh-CN" altLang="en-US" sz="2000" dirty="0"/>
              <a:t> 假设网络中</a:t>
            </a:r>
            <a:r>
              <a:rPr kumimoji="1" lang="en-US" altLang="zh-CN" sz="2000" dirty="0"/>
              <a:t>32</a:t>
            </a:r>
            <a:r>
              <a:rPr kumimoji="1" lang="zh-CN" altLang="en-US" sz="2000" dirty="0"/>
              <a:t>个节点，永不下线。节点</a:t>
            </a:r>
            <a:r>
              <a:rPr kumimoji="1" lang="en-US" altLang="zh-CN" sz="2000" dirty="0"/>
              <a:t>ID</a:t>
            </a:r>
            <a:r>
              <a:rPr kumimoji="1" lang="zh-CN" altLang="en-US" sz="2000" dirty="0"/>
              <a:t>、资源</a:t>
            </a:r>
            <a:r>
              <a:rPr kumimoji="1" lang="en-US" altLang="zh-CN" sz="2000" dirty="0"/>
              <a:t>ID</a:t>
            </a:r>
            <a:r>
              <a:rPr kumimoji="1" lang="zh-CN" altLang="en-US" sz="2000" dirty="0"/>
              <a:t>划分？路由表如何设计能保证最多</a:t>
            </a:r>
            <a:r>
              <a:rPr kumimoji="1" lang="en-US" altLang="zh-CN" sz="2000" dirty="0"/>
              <a:t>O(n)</a:t>
            </a:r>
            <a:r>
              <a:rPr kumimoji="1" lang="zh-CN" altLang="en-US" sz="2000" dirty="0"/>
              <a:t>次查询就能找到任何其它节点？资源内容</a:t>
            </a:r>
            <a:r>
              <a:rPr kumimoji="1" lang="en-US" altLang="zh-CN" sz="2000" dirty="0"/>
              <a:t>M</a:t>
            </a:r>
            <a:r>
              <a:rPr kumimoji="1" lang="zh-CN" altLang="en-US" sz="2000" dirty="0"/>
              <a:t>如何发布和搜索？</a:t>
            </a:r>
            <a:endParaRPr kumimoji="1" lang="en-US" altLang="zh-CN" sz="2000" dirty="0"/>
          </a:p>
          <a:p>
            <a:pPr eaLnBrk="1" hangingPunct="1"/>
            <a:endParaRPr kumimoji="1" lang="en-US" altLang="zh-CN" sz="2000" dirty="0"/>
          </a:p>
          <a:p>
            <a:pPr eaLnBrk="1" hangingPunct="1"/>
            <a:endParaRPr kumimoji="1" lang="en-US" altLang="zh-CN" sz="2000" dirty="0"/>
          </a:p>
          <a:p>
            <a:pPr eaLnBrk="1" hangingPunct="1">
              <a:buFont typeface="Wingdings" panose="05000000000000000000" pitchFamily="2" charset="2"/>
              <a:buChar char="Ø"/>
            </a:pPr>
            <a:r>
              <a:rPr kumimoji="1" lang="zh-CN" altLang="en-US" sz="2000" dirty="0">
                <a:solidFill>
                  <a:srgbClr val="002060"/>
                </a:solidFill>
              </a:rPr>
              <a:t>对于所有节点，只要保证任何一个节点</a:t>
            </a:r>
            <a:r>
              <a:rPr kumimoji="1" lang="en-US" altLang="zh-CN" sz="2000" dirty="0">
                <a:solidFill>
                  <a:srgbClr val="002060"/>
                </a:solidFill>
              </a:rPr>
              <a:t>N</a:t>
            </a:r>
            <a:r>
              <a:rPr kumimoji="1" lang="zh-CN" altLang="en-US" sz="2000" dirty="0">
                <a:solidFill>
                  <a:srgbClr val="002060"/>
                </a:solidFill>
              </a:rPr>
              <a:t>，都能找到 </a:t>
            </a:r>
            <a:r>
              <a:rPr kumimoji="1" lang="en-US" altLang="zh-CN" sz="2000" dirty="0">
                <a:solidFill>
                  <a:srgbClr val="002060"/>
                </a:solidFill>
              </a:rPr>
              <a:t>(N+1)%32</a:t>
            </a:r>
            <a:r>
              <a:rPr kumimoji="1" lang="zh-CN" altLang="en-US" sz="2000" dirty="0">
                <a:solidFill>
                  <a:srgbClr val="002060"/>
                </a:solidFill>
              </a:rPr>
              <a:t> ，</a:t>
            </a:r>
            <a:r>
              <a:rPr kumimoji="1" lang="en-US" altLang="zh-CN" sz="2000" dirty="0">
                <a:solidFill>
                  <a:srgbClr val="002060"/>
                </a:solidFill>
              </a:rPr>
              <a:t>(N+2)%32</a:t>
            </a:r>
            <a:r>
              <a:rPr kumimoji="1" lang="zh-CN" altLang="en-US" sz="2000" dirty="0">
                <a:solidFill>
                  <a:srgbClr val="002060"/>
                </a:solidFill>
              </a:rPr>
              <a:t> ，</a:t>
            </a:r>
            <a:r>
              <a:rPr kumimoji="1" lang="en-US" altLang="zh-CN" sz="2000" dirty="0">
                <a:solidFill>
                  <a:srgbClr val="002060"/>
                </a:solidFill>
              </a:rPr>
              <a:t>(N+4)%32</a:t>
            </a:r>
            <a:r>
              <a:rPr kumimoji="1" lang="zh-CN" altLang="en-US" sz="2000" dirty="0">
                <a:solidFill>
                  <a:srgbClr val="002060"/>
                </a:solidFill>
              </a:rPr>
              <a:t> ，</a:t>
            </a:r>
            <a:r>
              <a:rPr kumimoji="1" lang="en-US" altLang="zh-CN" sz="2000" dirty="0">
                <a:solidFill>
                  <a:srgbClr val="002060"/>
                </a:solidFill>
              </a:rPr>
              <a:t>(N+8)%32</a:t>
            </a:r>
            <a:r>
              <a:rPr kumimoji="1" lang="zh-CN" altLang="en-US" sz="2000" dirty="0">
                <a:solidFill>
                  <a:srgbClr val="002060"/>
                </a:solidFill>
              </a:rPr>
              <a:t> ，</a:t>
            </a:r>
            <a:r>
              <a:rPr kumimoji="1" lang="en-US" altLang="zh-CN" sz="2000" dirty="0">
                <a:solidFill>
                  <a:srgbClr val="002060"/>
                </a:solidFill>
              </a:rPr>
              <a:t>(N+16)%32</a:t>
            </a:r>
            <a:r>
              <a:rPr kumimoji="1" lang="zh-CN" altLang="en-US" sz="2000" dirty="0">
                <a:solidFill>
                  <a:srgbClr val="002060"/>
                </a:solidFill>
              </a:rPr>
              <a:t> ，对于整个网络的所有节点就能通过</a:t>
            </a:r>
            <a:r>
              <a:rPr kumimoji="1" lang="en-US" altLang="zh-CN" sz="2000" dirty="0">
                <a:solidFill>
                  <a:srgbClr val="002060"/>
                </a:solidFill>
              </a:rPr>
              <a:t>O(n) </a:t>
            </a:r>
            <a:r>
              <a:rPr kumimoji="1" lang="zh-CN" altLang="en-US" sz="2000" dirty="0">
                <a:solidFill>
                  <a:srgbClr val="002060"/>
                </a:solidFill>
              </a:rPr>
              <a:t>次搜索找到任何一个节点。</a:t>
            </a:r>
            <a:endParaRPr kumimoji="1" lang="en-US" altLang="zh-CN" sz="2000" dirty="0">
              <a:solidFill>
                <a:srgbClr val="002060"/>
              </a:solidFill>
            </a:endParaRPr>
          </a:p>
          <a:p>
            <a:pPr eaLnBrk="1" hangingPunct="1">
              <a:buFont typeface="Wingdings" panose="05000000000000000000" pitchFamily="2" charset="2"/>
              <a:buChar char="Ø"/>
            </a:pPr>
            <a:r>
              <a:rPr kumimoji="1" lang="zh-CN" altLang="en-US" sz="2000" dirty="0">
                <a:solidFill>
                  <a:srgbClr val="002060"/>
                </a:solidFill>
              </a:rPr>
              <a:t>比如  节点</a:t>
            </a:r>
            <a:r>
              <a:rPr kumimoji="1" lang="en-US" altLang="zh-CN" sz="2000" dirty="0">
                <a:solidFill>
                  <a:srgbClr val="002060"/>
                </a:solidFill>
              </a:rPr>
              <a:t>5</a:t>
            </a:r>
            <a:r>
              <a:rPr kumimoji="1" lang="zh-CN" altLang="en-US" sz="2000" dirty="0">
                <a:solidFill>
                  <a:srgbClr val="002060"/>
                </a:solidFill>
              </a:rPr>
              <a:t> 找 节点</a:t>
            </a:r>
            <a:r>
              <a:rPr kumimoji="1" lang="en-US" altLang="zh-CN" sz="2000" dirty="0">
                <a:solidFill>
                  <a:srgbClr val="002060"/>
                </a:solidFill>
              </a:rPr>
              <a:t>26</a:t>
            </a:r>
            <a:r>
              <a:rPr kumimoji="1" lang="zh-CN" altLang="en-US" sz="2000" dirty="0">
                <a:solidFill>
                  <a:srgbClr val="002060"/>
                </a:solidFill>
              </a:rPr>
              <a:t>， 距离是</a:t>
            </a:r>
            <a:r>
              <a:rPr kumimoji="1" lang="en-US" altLang="zh-CN" sz="2000" dirty="0">
                <a:solidFill>
                  <a:srgbClr val="002060"/>
                </a:solidFill>
              </a:rPr>
              <a:t>21</a:t>
            </a:r>
            <a:r>
              <a:rPr kumimoji="1" lang="zh-CN" altLang="en-US" sz="2000" dirty="0">
                <a:solidFill>
                  <a:srgbClr val="002060"/>
                </a:solidFill>
              </a:rPr>
              <a:t>。</a:t>
            </a:r>
            <a:endParaRPr kumimoji="1" lang="en-US" altLang="zh-CN" sz="2000" dirty="0">
              <a:solidFill>
                <a:srgbClr val="002060"/>
              </a:solidFill>
            </a:endParaRPr>
          </a:p>
          <a:p>
            <a:pPr eaLnBrk="1" hangingPunct="1">
              <a:buFont typeface="Wingdings" panose="05000000000000000000" pitchFamily="2" charset="2"/>
              <a:buNone/>
            </a:pPr>
            <a:r>
              <a:rPr kumimoji="1" lang="zh-CN" altLang="en-US" sz="2000" dirty="0"/>
              <a:t>    </a:t>
            </a:r>
            <a:r>
              <a:rPr kumimoji="1" lang="en-US" altLang="zh-CN" sz="2000" dirty="0"/>
              <a:t>1:</a:t>
            </a:r>
            <a:r>
              <a:rPr kumimoji="1" lang="zh-CN" altLang="en-US" sz="2000" dirty="0"/>
              <a:t> 先找距离是</a:t>
            </a:r>
            <a:r>
              <a:rPr kumimoji="1" lang="en-US" altLang="zh-CN" sz="2000" dirty="0"/>
              <a:t>16</a:t>
            </a:r>
            <a:r>
              <a:rPr kumimoji="1" lang="zh-CN" altLang="en-US" sz="2000" dirty="0"/>
              <a:t>的节点</a:t>
            </a:r>
            <a:r>
              <a:rPr kumimoji="1" lang="en-US" altLang="zh-CN" sz="2000" dirty="0"/>
              <a:t>21</a:t>
            </a:r>
            <a:r>
              <a:rPr kumimoji="1" lang="zh-CN" altLang="en-US" sz="2000" dirty="0"/>
              <a:t>，距离目标还差</a:t>
            </a:r>
            <a:r>
              <a:rPr kumimoji="1" lang="en-US" altLang="zh-CN" sz="2000" dirty="0"/>
              <a:t>5</a:t>
            </a:r>
          </a:p>
          <a:p>
            <a:pPr eaLnBrk="1" hangingPunct="1">
              <a:buFont typeface="Wingdings" panose="05000000000000000000" pitchFamily="2" charset="2"/>
              <a:buNone/>
            </a:pPr>
            <a:r>
              <a:rPr kumimoji="1" lang="zh-CN" altLang="en-US" sz="2000" dirty="0"/>
              <a:t>    </a:t>
            </a:r>
            <a:r>
              <a:rPr kumimoji="1" lang="en-US" altLang="zh-CN" sz="2000" dirty="0"/>
              <a:t>2:</a:t>
            </a:r>
            <a:r>
              <a:rPr kumimoji="1" lang="zh-CN" altLang="en-US" sz="2000" dirty="0"/>
              <a:t> </a:t>
            </a:r>
            <a:r>
              <a:rPr kumimoji="1" lang="en-US" altLang="zh-CN" sz="2000" dirty="0"/>
              <a:t>21</a:t>
            </a:r>
            <a:r>
              <a:rPr kumimoji="1" lang="zh-CN" altLang="en-US" sz="2000" dirty="0"/>
              <a:t>再找距离是</a:t>
            </a:r>
            <a:r>
              <a:rPr kumimoji="1" lang="en-US" altLang="zh-CN" sz="2000" dirty="0"/>
              <a:t>4</a:t>
            </a:r>
            <a:r>
              <a:rPr kumimoji="1" lang="zh-CN" altLang="en-US" sz="2000" dirty="0"/>
              <a:t>的节点</a:t>
            </a:r>
            <a:r>
              <a:rPr kumimoji="1" lang="en-US" altLang="zh-CN" sz="2000" dirty="0"/>
              <a:t>25</a:t>
            </a:r>
            <a:r>
              <a:rPr kumimoji="1" lang="zh-CN" altLang="en-US" sz="2000" dirty="0"/>
              <a:t>，距离目标还差</a:t>
            </a:r>
            <a:r>
              <a:rPr kumimoji="1" lang="en-US" altLang="zh-CN" sz="2000" dirty="0"/>
              <a:t>1</a:t>
            </a:r>
          </a:p>
          <a:p>
            <a:pPr eaLnBrk="1" hangingPunct="1">
              <a:buFont typeface="Wingdings" panose="05000000000000000000" pitchFamily="2" charset="2"/>
              <a:buNone/>
            </a:pPr>
            <a:r>
              <a:rPr kumimoji="1" lang="zh-CN" altLang="en-US" sz="2000" dirty="0"/>
              <a:t>    </a:t>
            </a:r>
            <a:r>
              <a:rPr kumimoji="1" lang="en-US" altLang="zh-CN" sz="2000" dirty="0"/>
              <a:t>3:</a:t>
            </a:r>
            <a:r>
              <a:rPr kumimoji="1" lang="zh-CN" altLang="en-US" sz="2000" dirty="0"/>
              <a:t> 最后</a:t>
            </a:r>
            <a:r>
              <a:rPr kumimoji="1" lang="en-US" altLang="zh-CN" sz="2000" dirty="0"/>
              <a:t>25</a:t>
            </a:r>
            <a:r>
              <a:rPr kumimoji="1" lang="zh-CN" altLang="en-US" sz="2000" dirty="0"/>
              <a:t>直接在它的路由表找到</a:t>
            </a:r>
            <a:r>
              <a:rPr kumimoji="1" lang="en-US" altLang="zh-CN" sz="2000" dirty="0"/>
              <a:t>26</a:t>
            </a:r>
            <a:r>
              <a:rPr kumimoji="1" lang="zh-CN" altLang="en-US" sz="2000" dirty="0"/>
              <a:t>    </a:t>
            </a:r>
            <a:endParaRPr kumimoji="1" lang="en-US" altLang="zh-CN" sz="2000" dirty="0"/>
          </a:p>
        </p:txBody>
      </p:sp>
      <p:sp>
        <p:nvSpPr>
          <p:cNvPr id="138243" name="文本框 5"/>
          <p:cNvSpPr txBox="1">
            <a:spLocks noChangeArrowheads="1"/>
          </p:cNvSpPr>
          <p:nvPr/>
        </p:nvSpPr>
        <p:spPr bwMode="auto">
          <a:xfrm>
            <a:off x="2915816" y="2204864"/>
            <a:ext cx="270986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dirty="0">
                <a:solidFill>
                  <a:srgbClr val="C00000"/>
                </a:solidFill>
              </a:rPr>
              <a:t>路由表如何构建</a:t>
            </a:r>
          </a:p>
        </p:txBody>
      </p:sp>
      <p:sp>
        <p:nvSpPr>
          <p:cNvPr id="5" name="object 3"/>
          <p:cNvSpPr txBox="1">
            <a:spLocks/>
          </p:cNvSpPr>
          <p:nvPr/>
        </p:nvSpPr>
        <p:spPr>
          <a:xfrm>
            <a:off x="636012" y="148911"/>
            <a:ext cx="6268308" cy="566822"/>
          </a:xfrm>
          <a:prstGeom prst="rect">
            <a:avLst/>
          </a:prstGeom>
        </p:spPr>
        <p:txBody>
          <a:bodyPr vert="horz" wrap="square" lIns="0" tIns="12700" rIns="0" bIns="0" rtlCol="0" anchor="b" anchorCtr="0">
            <a:sp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12700" fontAlgn="auto">
              <a:lnSpc>
                <a:spcPct val="100000"/>
              </a:lnSpc>
              <a:spcBef>
                <a:spcPts val="100"/>
              </a:spcBef>
              <a:spcAft>
                <a:spcPts val="0"/>
              </a:spcAft>
              <a:buFontTx/>
            </a:pPr>
            <a:r>
              <a:rPr lang="en-US" sz="3600" spc="-5" dirty="0">
                <a:solidFill>
                  <a:srgbClr val="006633"/>
                </a:solidFill>
                <a:latin typeface="Garamond" panose="02020404030301010803"/>
                <a:cs typeface="Garamond" panose="02020404030301010803"/>
              </a:rPr>
              <a:t>DHT</a:t>
            </a:r>
            <a:r>
              <a:rPr lang="zh-CN" altLang="en-US" sz="3600" dirty="0">
                <a:solidFill>
                  <a:srgbClr val="006633"/>
                </a:solidFill>
                <a:latin typeface="宋体" panose="02010600030101010101" pitchFamily="2" charset="-122"/>
                <a:cs typeface="宋体" panose="02010600030101010101" pitchFamily="2" charset="-122"/>
              </a:rPr>
              <a:t>原理</a:t>
            </a:r>
            <a:r>
              <a:rPr lang="en-US" altLang="zh-CN" sz="3600" dirty="0">
                <a:solidFill>
                  <a:srgbClr val="006633"/>
                </a:solidFill>
              </a:rPr>
              <a:t>—</a:t>
            </a:r>
            <a:r>
              <a:rPr kumimoji="1" lang="en-US" altLang="zh-CN" sz="3600" dirty="0"/>
              <a:t>DHT</a:t>
            </a:r>
            <a:r>
              <a:rPr kumimoji="1" lang="zh-CN" altLang="en-US" sz="3600" dirty="0"/>
              <a:t>  模型</a:t>
            </a:r>
            <a:endParaRPr lang="zh-CN" altLang="en-US" sz="3600" dirty="0">
              <a:latin typeface="Garamond" panose="02020404030301010803"/>
              <a:cs typeface="Garamond" panose="02020404030301010803"/>
            </a:endParaRPr>
          </a:p>
        </p:txBody>
      </p:sp>
    </p:spTree>
    <p:extLst>
      <p:ext uri="{BB962C8B-B14F-4D97-AF65-F5344CB8AC3E}">
        <p14:creationId xmlns:p14="http://schemas.microsoft.com/office/powerpoint/2010/main" val="417895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5624" y="1268760"/>
            <a:ext cx="7886700" cy="4474845"/>
          </a:xfrm>
        </p:spPr>
        <p:txBody>
          <a:bodyPr/>
          <a:lstStyle/>
          <a:p>
            <a:pPr eaLnBrk="1" hangingPunct="1"/>
            <a:r>
              <a:rPr kumimoji="1" lang="zh-CN" altLang="en-US" sz="2000" dirty="0"/>
              <a:t>例</a:t>
            </a:r>
            <a:r>
              <a:rPr kumimoji="1" lang="en-US" altLang="zh-CN" sz="2000" dirty="0"/>
              <a:t>1</a:t>
            </a:r>
            <a:r>
              <a:rPr kumimoji="1" lang="zh-CN" altLang="en-US" sz="2000" dirty="0"/>
              <a:t> 假设网络中</a:t>
            </a:r>
            <a:r>
              <a:rPr kumimoji="1" lang="en-US" altLang="zh-CN" sz="2000" dirty="0"/>
              <a:t>32</a:t>
            </a:r>
            <a:r>
              <a:rPr kumimoji="1" lang="zh-CN" altLang="en-US" sz="2000" dirty="0"/>
              <a:t>个节点，永不下线。节点</a:t>
            </a:r>
            <a:r>
              <a:rPr kumimoji="1" lang="en-US" altLang="zh-CN" sz="2000" dirty="0"/>
              <a:t>ID</a:t>
            </a:r>
            <a:r>
              <a:rPr kumimoji="1" lang="zh-CN" altLang="en-US" sz="2000" dirty="0"/>
              <a:t>、资源</a:t>
            </a:r>
            <a:r>
              <a:rPr kumimoji="1" lang="en-US" altLang="zh-CN" sz="2000" dirty="0"/>
              <a:t>ID</a:t>
            </a:r>
            <a:r>
              <a:rPr kumimoji="1" lang="zh-CN" altLang="en-US" sz="2000" dirty="0"/>
              <a:t>划分？路由表如何设计能保证最多</a:t>
            </a:r>
            <a:r>
              <a:rPr kumimoji="1" lang="en-US" altLang="zh-CN" sz="2000" dirty="0"/>
              <a:t>O(n)</a:t>
            </a:r>
            <a:r>
              <a:rPr kumimoji="1" lang="zh-CN" altLang="en-US" sz="2000" dirty="0"/>
              <a:t>次查询就能找到任何其它节点？资源内容</a:t>
            </a:r>
            <a:r>
              <a:rPr kumimoji="1" lang="en-US" altLang="zh-CN" sz="2000" dirty="0"/>
              <a:t>M</a:t>
            </a:r>
            <a:r>
              <a:rPr kumimoji="1" lang="zh-CN" altLang="en-US" sz="2000" dirty="0"/>
              <a:t>如何发布和搜索？</a:t>
            </a:r>
            <a:endParaRPr kumimoji="1" lang="en-US" altLang="zh-CN" sz="2000" dirty="0"/>
          </a:p>
          <a:p>
            <a:pPr eaLnBrk="1" hangingPunct="1"/>
            <a:endParaRPr kumimoji="1" lang="en-US" altLang="zh-CN" sz="2000" dirty="0"/>
          </a:p>
          <a:p>
            <a:pPr eaLnBrk="1" hangingPunct="1"/>
            <a:endParaRPr kumimoji="1" lang="en-US" altLang="zh-CN" sz="2000" dirty="0"/>
          </a:p>
          <a:p>
            <a:pPr eaLnBrk="1" hangingPunct="1">
              <a:buFont typeface="Wingdings" panose="05000000000000000000" pitchFamily="2" charset="2"/>
              <a:buNone/>
            </a:pPr>
            <a:r>
              <a:rPr kumimoji="1" lang="zh-CN" altLang="en-US" sz="2000" dirty="0"/>
              <a:t>  </a:t>
            </a:r>
            <a:endParaRPr kumimoji="1" lang="en-US" altLang="zh-CN" sz="2000" dirty="0"/>
          </a:p>
          <a:p>
            <a:pPr eaLnBrk="1" hangingPunct="1">
              <a:buFont typeface="Wingdings" panose="05000000000000000000" pitchFamily="2" charset="2"/>
              <a:buNone/>
            </a:pPr>
            <a:r>
              <a:rPr kumimoji="1" lang="zh-CN" altLang="en-US" sz="2000" dirty="0"/>
              <a:t>节点</a:t>
            </a:r>
            <a:r>
              <a:rPr kumimoji="1" lang="en-US" altLang="zh-CN" sz="2000" dirty="0"/>
              <a:t>n</a:t>
            </a:r>
            <a:r>
              <a:rPr kumimoji="1" lang="zh-CN" altLang="en-US" sz="2000" dirty="0"/>
              <a:t>的路由表：</a:t>
            </a:r>
            <a:endParaRPr kumimoji="1" lang="en-US" altLang="zh-CN" sz="2000" dirty="0"/>
          </a:p>
          <a:p>
            <a:pPr eaLnBrk="1" hangingPunct="1">
              <a:buFont typeface="Wingdings" panose="05000000000000000000" pitchFamily="2" charset="2"/>
              <a:buNone/>
            </a:pPr>
            <a:r>
              <a:rPr kumimoji="1" lang="zh-CN" altLang="en-US" sz="2000" dirty="0"/>
              <a:t>     </a:t>
            </a:r>
            <a:endParaRPr kumimoji="1" lang="en-US" altLang="zh-CN" sz="2000" dirty="0"/>
          </a:p>
          <a:p>
            <a:pPr eaLnBrk="1" hangingPunct="1"/>
            <a:endParaRPr kumimoji="1" lang="en-US" altLang="zh-CN" dirty="0"/>
          </a:p>
          <a:p>
            <a:pPr eaLnBrk="1" hangingPunct="1">
              <a:buFont typeface="Wingdings" panose="05000000000000000000" pitchFamily="2" charset="2"/>
              <a:buNone/>
            </a:pPr>
            <a:r>
              <a:rPr kumimoji="1" lang="zh-CN" altLang="en-US" dirty="0"/>
              <a:t> </a:t>
            </a:r>
            <a:endParaRPr kumimoji="1" lang="en-US" altLang="zh-CN" dirty="0"/>
          </a:p>
        </p:txBody>
      </p:sp>
      <p:sp>
        <p:nvSpPr>
          <p:cNvPr id="139267" name="文本框 5"/>
          <p:cNvSpPr txBox="1">
            <a:spLocks noChangeArrowheads="1"/>
          </p:cNvSpPr>
          <p:nvPr/>
        </p:nvSpPr>
        <p:spPr bwMode="auto">
          <a:xfrm>
            <a:off x="2771775" y="2781300"/>
            <a:ext cx="270986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rgbClr val="C00000"/>
                </a:solidFill>
              </a:rPr>
              <a:t>路由表如何构建</a:t>
            </a:r>
          </a:p>
        </p:txBody>
      </p:sp>
      <p:graphicFrame>
        <p:nvGraphicFramePr>
          <p:cNvPr id="4" name="表格 4"/>
          <p:cNvGraphicFramePr>
            <a:graphicFrameLocks noGrp="1"/>
          </p:cNvGraphicFramePr>
          <p:nvPr/>
        </p:nvGraphicFramePr>
        <p:xfrm>
          <a:off x="3635375" y="3590925"/>
          <a:ext cx="2016125" cy="1854200"/>
        </p:xfrm>
        <a:graphic>
          <a:graphicData uri="http://schemas.openxmlformats.org/drawingml/2006/table">
            <a:tbl>
              <a:tblPr firstRow="1" bandRow="1">
                <a:tableStyleId>{C083E6E3-FA7D-4D7B-A595-EF9225AFEA82}</a:tableStyleId>
              </a:tblPr>
              <a:tblGrid>
                <a:gridCol w="348945">
                  <a:extLst>
                    <a:ext uri="{9D8B030D-6E8A-4147-A177-3AD203B41FA5}">
                      <a16:colId xmlns:a16="http://schemas.microsoft.com/office/drawing/2014/main" val="20000"/>
                    </a:ext>
                  </a:extLst>
                </a:gridCol>
                <a:gridCol w="1667180">
                  <a:extLst>
                    <a:ext uri="{9D8B030D-6E8A-4147-A177-3AD203B41FA5}">
                      <a16:colId xmlns:a16="http://schemas.microsoft.com/office/drawing/2014/main" val="20001"/>
                    </a:ext>
                  </a:extLst>
                </a:gridCol>
              </a:tblGrid>
              <a:tr h="370840">
                <a:tc>
                  <a:txBody>
                    <a:bodyPr/>
                    <a:lstStyle/>
                    <a:p>
                      <a:r>
                        <a:rPr lang="en-US" altLang="zh-CN" dirty="0"/>
                        <a:t>1</a:t>
                      </a:r>
                      <a:endParaRPr lang="zh-CN" altLang="en-US" dirty="0"/>
                    </a:p>
                  </a:txBody>
                  <a:tcPr marL="91436" marR="914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t> n+1</a:t>
                      </a:r>
                      <a:endParaRPr lang="zh-CN" altLang="en-US" dirty="0"/>
                    </a:p>
                  </a:txBody>
                  <a:tcPr marL="91436" marR="914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altLang="zh-CN" dirty="0"/>
                        <a:t>2</a:t>
                      </a:r>
                      <a:endParaRPr lang="zh-CN" altLang="en-US" dirty="0"/>
                    </a:p>
                  </a:txBody>
                  <a:tcPr marL="91436" marR="914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t> n+2</a:t>
                      </a:r>
                      <a:endParaRPr lang="zh-CN" altLang="en-US" dirty="0"/>
                    </a:p>
                  </a:txBody>
                  <a:tcPr marL="91436" marR="914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altLang="zh-CN" dirty="0"/>
                        <a:t>3</a:t>
                      </a:r>
                      <a:endParaRPr lang="zh-CN" altLang="en-US" dirty="0"/>
                    </a:p>
                  </a:txBody>
                  <a:tcPr marL="91436" marR="914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t> n+4</a:t>
                      </a:r>
                      <a:endParaRPr lang="zh-CN" altLang="en-US" dirty="0"/>
                    </a:p>
                  </a:txBody>
                  <a:tcPr marL="91436" marR="914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r>
                        <a:rPr lang="en-US" altLang="zh-CN" dirty="0"/>
                        <a:t>4</a:t>
                      </a:r>
                      <a:endParaRPr lang="zh-CN" altLang="en-US" dirty="0"/>
                    </a:p>
                  </a:txBody>
                  <a:tcPr marL="91436" marR="914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t> n+8</a:t>
                      </a:r>
                      <a:endParaRPr lang="zh-CN" altLang="en-US" dirty="0"/>
                    </a:p>
                  </a:txBody>
                  <a:tcPr marL="91436" marR="914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r>
                        <a:rPr lang="en-US" altLang="zh-CN" dirty="0"/>
                        <a:t>5</a:t>
                      </a:r>
                      <a:endParaRPr lang="zh-CN" altLang="en-US" dirty="0"/>
                    </a:p>
                  </a:txBody>
                  <a:tcPr marL="91436" marR="914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t> n+16</a:t>
                      </a:r>
                      <a:endParaRPr lang="zh-CN" altLang="en-US" dirty="0"/>
                    </a:p>
                  </a:txBody>
                  <a:tcPr marL="91436" marR="914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6" name="object 3"/>
          <p:cNvSpPr txBox="1">
            <a:spLocks/>
          </p:cNvSpPr>
          <p:nvPr/>
        </p:nvSpPr>
        <p:spPr>
          <a:xfrm>
            <a:off x="636012" y="148911"/>
            <a:ext cx="6268308" cy="566822"/>
          </a:xfrm>
          <a:prstGeom prst="rect">
            <a:avLst/>
          </a:prstGeom>
        </p:spPr>
        <p:txBody>
          <a:bodyPr vert="horz" wrap="square" lIns="0" tIns="12700" rIns="0" bIns="0" rtlCol="0" anchor="b" anchorCtr="0">
            <a:sp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12700" fontAlgn="auto">
              <a:lnSpc>
                <a:spcPct val="100000"/>
              </a:lnSpc>
              <a:spcBef>
                <a:spcPts val="100"/>
              </a:spcBef>
              <a:spcAft>
                <a:spcPts val="0"/>
              </a:spcAft>
              <a:buFontTx/>
            </a:pPr>
            <a:r>
              <a:rPr lang="en-US" sz="3600" spc="-5" dirty="0">
                <a:solidFill>
                  <a:srgbClr val="006633"/>
                </a:solidFill>
                <a:latin typeface="Garamond" panose="02020404030301010803"/>
                <a:cs typeface="Garamond" panose="02020404030301010803"/>
              </a:rPr>
              <a:t>DHT</a:t>
            </a:r>
            <a:r>
              <a:rPr lang="zh-CN" altLang="en-US" sz="3600" dirty="0">
                <a:solidFill>
                  <a:srgbClr val="006633"/>
                </a:solidFill>
                <a:latin typeface="宋体" panose="02010600030101010101" pitchFamily="2" charset="-122"/>
                <a:cs typeface="宋体" panose="02010600030101010101" pitchFamily="2" charset="-122"/>
              </a:rPr>
              <a:t>原理</a:t>
            </a:r>
            <a:r>
              <a:rPr lang="en-US" altLang="zh-CN" sz="3600" dirty="0">
                <a:solidFill>
                  <a:srgbClr val="006633"/>
                </a:solidFill>
              </a:rPr>
              <a:t>—</a:t>
            </a:r>
            <a:r>
              <a:rPr kumimoji="1" lang="en-US" altLang="zh-CN" sz="3600" dirty="0"/>
              <a:t>DHT</a:t>
            </a:r>
            <a:r>
              <a:rPr kumimoji="1" lang="zh-CN" altLang="en-US" sz="3600" dirty="0"/>
              <a:t>  模型</a:t>
            </a:r>
            <a:endParaRPr lang="zh-CN" altLang="en-US" sz="3600" dirty="0">
              <a:latin typeface="Garamond" panose="02020404030301010803"/>
              <a:cs typeface="Garamond" panose="02020404030301010803"/>
            </a:endParaRPr>
          </a:p>
        </p:txBody>
      </p:sp>
    </p:spTree>
    <p:extLst>
      <p:ext uri="{BB962C8B-B14F-4D97-AF65-F5344CB8AC3E}">
        <p14:creationId xmlns:p14="http://schemas.microsoft.com/office/powerpoint/2010/main" val="42074807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294967295"/>
          </p:nvPr>
        </p:nvSpPr>
        <p:spPr/>
        <p:txBody>
          <a:bodyPr/>
          <a:lstStyle/>
          <a:p>
            <a:fld id="{A6F49F9E-8F65-4F2B-8892-1E71842CF864}" type="slidenum">
              <a:rPr lang="en-US" altLang="zh-CN" smtClean="0"/>
              <a:t>4</a:t>
            </a:fld>
            <a:endParaRPr lang="en-US" altLang="zh-CN" dirty="0"/>
          </a:p>
        </p:txBody>
      </p:sp>
      <p:sp>
        <p:nvSpPr>
          <p:cNvPr id="5" name="标题 1"/>
          <p:cNvSpPr txBox="1">
            <a:spLocks/>
          </p:cNvSpPr>
          <p:nvPr/>
        </p:nvSpPr>
        <p:spPr>
          <a:xfrm>
            <a:off x="539552" y="12145"/>
            <a:ext cx="7772400" cy="762000"/>
          </a:xfrm>
          <a:prstGeom prst="rect">
            <a:avLst/>
          </a:prstGeom>
        </p:spPr>
        <p:txBody>
          <a:bodyPr vert="horz" lIns="91440" tIns="45720" rIns="91440" bIns="45720" rtlCol="0" anchor="b" anchorCtr="0">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buFontTx/>
            </a:pPr>
            <a:r>
              <a:rPr lang="zh-CN" altLang="en-US" sz="3200" dirty="0">
                <a:solidFill>
                  <a:srgbClr val="000000"/>
                </a:solidFill>
              </a:rPr>
              <a:t>社交网络信息获取</a:t>
            </a:r>
            <a:r>
              <a:rPr lang="en-US" altLang="zh-CN" sz="3200" dirty="0">
                <a:solidFill>
                  <a:srgbClr val="000000"/>
                </a:solidFill>
              </a:rPr>
              <a:t>-web</a:t>
            </a:r>
            <a:r>
              <a:rPr lang="zh-CN" altLang="en-US" sz="3200" dirty="0">
                <a:solidFill>
                  <a:srgbClr val="000000"/>
                </a:solidFill>
              </a:rPr>
              <a:t>历史</a:t>
            </a:r>
          </a:p>
        </p:txBody>
      </p:sp>
      <p:pic>
        <p:nvPicPr>
          <p:cNvPr id="7" name="图片 6"/>
          <p:cNvPicPr>
            <a:picLocks noChangeAspect="1"/>
          </p:cNvPicPr>
          <p:nvPr/>
        </p:nvPicPr>
        <p:blipFill>
          <a:blip r:embed="rId3"/>
          <a:stretch>
            <a:fillRect/>
          </a:stretch>
        </p:blipFill>
        <p:spPr>
          <a:xfrm>
            <a:off x="2195736" y="1052736"/>
            <a:ext cx="4540413" cy="2088232"/>
          </a:xfrm>
          <a:prstGeom prst="rect">
            <a:avLst/>
          </a:prstGeom>
        </p:spPr>
      </p:pic>
      <p:sp>
        <p:nvSpPr>
          <p:cNvPr id="8" name="矩形 7"/>
          <p:cNvSpPr/>
          <p:nvPr/>
        </p:nvSpPr>
        <p:spPr>
          <a:xfrm>
            <a:off x="395536" y="3501008"/>
            <a:ext cx="8352928" cy="2308324"/>
          </a:xfrm>
          <a:prstGeom prst="rect">
            <a:avLst/>
          </a:prstGeom>
        </p:spPr>
        <p:txBody>
          <a:bodyPr wrap="square">
            <a:spAutoFit/>
          </a:bodyPr>
          <a:lstStyle/>
          <a:p>
            <a:pPr marL="285750" indent="-285750" algn="just">
              <a:buFont typeface="Wingdings" panose="05000000000000000000" pitchFamily="2" charset="2"/>
              <a:buChar char="p"/>
            </a:pPr>
            <a:r>
              <a:rPr lang="en-US" altLang="zh-CN" dirty="0">
                <a:latin typeface="+mn-ea"/>
              </a:rPr>
              <a:t> </a:t>
            </a:r>
            <a:r>
              <a:rPr lang="en-US" altLang="zh-CN" dirty="0"/>
              <a:t>Web 2.0</a:t>
            </a:r>
            <a:r>
              <a:rPr lang="zh-CN" altLang="en-US" dirty="0"/>
              <a:t>是</a:t>
            </a:r>
            <a:r>
              <a:rPr lang="en-US" altLang="zh-CN" dirty="0"/>
              <a:t>Web</a:t>
            </a:r>
            <a:r>
              <a:rPr lang="zh-CN" altLang="en-US" dirty="0"/>
              <a:t>发展的第二个阶段，可以理解为以人为中心的</a:t>
            </a:r>
            <a:r>
              <a:rPr lang="en-US" altLang="zh-CN" dirty="0"/>
              <a:t>Web</a:t>
            </a:r>
            <a:r>
              <a:rPr lang="zh-CN" altLang="en-US" dirty="0"/>
              <a:t>、参与式</a:t>
            </a:r>
            <a:r>
              <a:rPr lang="en-US" altLang="zh-CN" dirty="0"/>
              <a:t>Web</a:t>
            </a:r>
            <a:r>
              <a:rPr lang="zh-CN" altLang="en-US" dirty="0"/>
              <a:t>和读</a:t>
            </a:r>
            <a:r>
              <a:rPr lang="en-US" altLang="zh-CN" dirty="0"/>
              <a:t>/</a:t>
            </a:r>
            <a:r>
              <a:rPr lang="zh-CN" altLang="en-US" dirty="0"/>
              <a:t>写</a:t>
            </a:r>
            <a:r>
              <a:rPr lang="en-US" altLang="zh-CN" dirty="0"/>
              <a:t>Web</a:t>
            </a:r>
            <a:r>
              <a:rPr lang="zh-CN" altLang="en-US" dirty="0"/>
              <a:t>。</a:t>
            </a:r>
            <a:r>
              <a:rPr lang="en-US" altLang="zh-CN" dirty="0"/>
              <a:t>Web2.0</a:t>
            </a:r>
            <a:r>
              <a:rPr lang="zh-CN" altLang="en-US" dirty="0"/>
              <a:t>具有更强的互动性和更多的协作方式</a:t>
            </a:r>
            <a:r>
              <a:rPr lang="zh-CN" altLang="en-US" dirty="0">
                <a:latin typeface="+mn-ea"/>
              </a:rPr>
              <a:t>。</a:t>
            </a:r>
            <a:endParaRPr lang="en-US" altLang="zh-CN" dirty="0">
              <a:latin typeface="+mn-ea"/>
            </a:endParaRPr>
          </a:p>
          <a:p>
            <a:pPr marL="285750" indent="-285750" algn="just">
              <a:buFont typeface="Wingdings" panose="05000000000000000000" pitchFamily="2" charset="2"/>
              <a:buChar char="p"/>
            </a:pPr>
            <a:r>
              <a:rPr lang="zh-CN" altLang="en-US" dirty="0">
                <a:latin typeface="+mn-ea"/>
              </a:rPr>
              <a:t>社交网络服务就是 </a:t>
            </a:r>
            <a:r>
              <a:rPr lang="en-US" altLang="zh-CN" dirty="0">
                <a:latin typeface="+mn-ea"/>
              </a:rPr>
              <a:t>Web2.0</a:t>
            </a:r>
            <a:r>
              <a:rPr lang="zh-CN" altLang="en-US" dirty="0">
                <a:latin typeface="+mn-ea"/>
              </a:rPr>
              <a:t>时代的典型应用。</a:t>
            </a:r>
            <a:endParaRPr lang="en-US" altLang="zh-CN" dirty="0">
              <a:latin typeface="+mn-ea"/>
            </a:endParaRPr>
          </a:p>
          <a:p>
            <a:pPr marL="285750" indent="-285750" algn="just">
              <a:buFont typeface="Wingdings" panose="05000000000000000000" pitchFamily="2" charset="2"/>
              <a:buChar char="p"/>
            </a:pPr>
            <a:r>
              <a:rPr lang="zh-CN" altLang="en-US" dirty="0">
                <a:latin typeface="+mn-ea"/>
              </a:rPr>
              <a:t>社交网络的出现使互联网上的社交形态和用户行为向现实社会推进虚拟社会</a:t>
            </a:r>
            <a:r>
              <a:rPr lang="zh-CN" altLang="en-US" dirty="0">
                <a:solidFill>
                  <a:srgbClr val="C00000"/>
                </a:solidFill>
                <a:latin typeface="+mn-ea"/>
              </a:rPr>
              <a:t>与现实社会开始不断交叉</a:t>
            </a:r>
            <a:r>
              <a:rPr lang="zh-CN" altLang="en-US" dirty="0">
                <a:latin typeface="+mn-ea"/>
              </a:rPr>
              <a:t>，研究社交网络具有极大的现实意义。</a:t>
            </a:r>
            <a:endParaRPr lang="en-US" altLang="zh-CN" dirty="0">
              <a:latin typeface="+mn-ea"/>
            </a:endParaRPr>
          </a:p>
          <a:p>
            <a:pPr marL="285750" indent="-285750" algn="just">
              <a:buFont typeface="Wingdings" panose="05000000000000000000" pitchFamily="2" charset="2"/>
              <a:buChar char="p"/>
            </a:pPr>
            <a:r>
              <a:rPr lang="zh-CN" altLang="en-US" dirty="0">
                <a:latin typeface="+mn-ea"/>
              </a:rPr>
              <a:t>社交网络信息获取是社交网络分析的基础，万维网是大量信息的载体，如何</a:t>
            </a:r>
            <a:r>
              <a:rPr lang="zh-CN" altLang="en-US" dirty="0">
                <a:solidFill>
                  <a:srgbClr val="C00000"/>
                </a:solidFill>
                <a:latin typeface="+mn-ea"/>
              </a:rPr>
              <a:t>有效地提取并利用这些信息</a:t>
            </a:r>
            <a:r>
              <a:rPr lang="zh-CN" altLang="en-US" dirty="0">
                <a:latin typeface="+mn-ea"/>
              </a:rPr>
              <a:t>成为一个巨大的挑战。</a:t>
            </a:r>
            <a:endParaRPr lang="en-US" altLang="zh-CN" dirty="0">
              <a:latin typeface="+mn-ea"/>
            </a:endParaRPr>
          </a:p>
          <a:p>
            <a:pPr marL="285750" indent="-285750" algn="just">
              <a:buFont typeface="Wingdings" panose="05000000000000000000" pitchFamily="2" charset="2"/>
              <a:buChar char="p"/>
            </a:pPr>
            <a:endParaRPr lang="zh-CN" altLang="en-US" dirty="0">
              <a:latin typeface="+mn-ea"/>
            </a:endParaRPr>
          </a:p>
        </p:txBody>
      </p:sp>
      <p:sp>
        <p:nvSpPr>
          <p:cNvPr id="10" name="文本框 9"/>
          <p:cNvSpPr txBox="1"/>
          <p:nvPr/>
        </p:nvSpPr>
        <p:spPr>
          <a:xfrm>
            <a:off x="3030552" y="5707707"/>
            <a:ext cx="3334567" cy="369332"/>
          </a:xfrm>
          <a:prstGeom prst="rect">
            <a:avLst/>
          </a:prstGeom>
          <a:noFill/>
        </p:spPr>
        <p:txBody>
          <a:bodyPr wrap="none" rtlCol="0">
            <a:spAutoFit/>
          </a:bodyPr>
          <a:lstStyle/>
          <a:p>
            <a:r>
              <a:rPr lang="zh-CN" altLang="en-US" b="1" dirty="0">
                <a:solidFill>
                  <a:srgbClr val="C00000"/>
                </a:solidFill>
              </a:rPr>
              <a:t>信息交互性  用户主动提供信息</a:t>
            </a:r>
          </a:p>
        </p:txBody>
      </p:sp>
    </p:spTree>
    <p:extLst>
      <p:ext uri="{BB962C8B-B14F-4D97-AF65-F5344CB8AC3E}">
        <p14:creationId xmlns:p14="http://schemas.microsoft.com/office/powerpoint/2010/main" val="1686258976"/>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3"/>
          <p:cNvSpPr txBox="1">
            <a:spLocks/>
          </p:cNvSpPr>
          <p:nvPr/>
        </p:nvSpPr>
        <p:spPr>
          <a:xfrm>
            <a:off x="636012" y="148911"/>
            <a:ext cx="6268308" cy="566822"/>
          </a:xfrm>
          <a:prstGeom prst="rect">
            <a:avLst/>
          </a:prstGeom>
        </p:spPr>
        <p:txBody>
          <a:bodyPr vert="horz" wrap="square" lIns="0" tIns="12700" rIns="0" bIns="0" rtlCol="0" anchor="b" anchorCtr="0">
            <a:sp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12700" fontAlgn="auto">
              <a:lnSpc>
                <a:spcPct val="100000"/>
              </a:lnSpc>
              <a:spcBef>
                <a:spcPts val="100"/>
              </a:spcBef>
              <a:spcAft>
                <a:spcPts val="0"/>
              </a:spcAft>
              <a:buFontTx/>
            </a:pPr>
            <a:r>
              <a:rPr lang="en-US" sz="3600" spc="-5" dirty="0">
                <a:solidFill>
                  <a:srgbClr val="006633"/>
                </a:solidFill>
                <a:latin typeface="Garamond" panose="02020404030301010803"/>
                <a:cs typeface="Garamond" panose="02020404030301010803"/>
              </a:rPr>
              <a:t>DHT</a:t>
            </a:r>
            <a:r>
              <a:rPr lang="zh-CN" altLang="en-US" sz="3600" dirty="0">
                <a:solidFill>
                  <a:srgbClr val="006633"/>
                </a:solidFill>
                <a:latin typeface="宋体" panose="02010600030101010101" pitchFamily="2" charset="-122"/>
                <a:cs typeface="宋体" panose="02010600030101010101" pitchFamily="2" charset="-122"/>
              </a:rPr>
              <a:t>原理</a:t>
            </a:r>
            <a:r>
              <a:rPr lang="en-US" altLang="zh-CN" sz="3600" dirty="0">
                <a:solidFill>
                  <a:srgbClr val="006633"/>
                </a:solidFill>
              </a:rPr>
              <a:t>—</a:t>
            </a:r>
            <a:r>
              <a:rPr kumimoji="1" lang="en-US" altLang="zh-CN" sz="3600" dirty="0"/>
              <a:t>DHT</a:t>
            </a:r>
            <a:r>
              <a:rPr kumimoji="1" lang="zh-CN" altLang="en-US" sz="3600" dirty="0"/>
              <a:t>  模型</a:t>
            </a:r>
            <a:endParaRPr lang="zh-CN" altLang="en-US" sz="3600" dirty="0">
              <a:latin typeface="Garamond" panose="02020404030301010803"/>
              <a:cs typeface="Garamond" panose="02020404030301010803"/>
            </a:endParaRPr>
          </a:p>
        </p:txBody>
      </p:sp>
      <p:sp>
        <p:nvSpPr>
          <p:cNvPr id="7" name="内容占位符 2"/>
          <p:cNvSpPr>
            <a:spLocks noGrp="1"/>
          </p:cNvSpPr>
          <p:nvPr>
            <p:ph idx="1"/>
          </p:nvPr>
        </p:nvSpPr>
        <p:spPr>
          <a:xfrm>
            <a:off x="612759" y="1412776"/>
            <a:ext cx="7886700" cy="4474845"/>
          </a:xfrm>
        </p:spPr>
        <p:txBody>
          <a:bodyPr/>
          <a:lstStyle/>
          <a:p>
            <a:pPr eaLnBrk="1" hangingPunct="1"/>
            <a:r>
              <a:rPr kumimoji="1" lang="zh-CN" altLang="en-US" sz="2000" dirty="0"/>
              <a:t>例</a:t>
            </a:r>
            <a:r>
              <a:rPr kumimoji="1" lang="en-US" altLang="zh-CN" sz="2000" dirty="0"/>
              <a:t>1</a:t>
            </a:r>
            <a:r>
              <a:rPr kumimoji="1" lang="zh-CN" altLang="en-US" sz="2000" dirty="0"/>
              <a:t> 假设网络中</a:t>
            </a:r>
            <a:r>
              <a:rPr kumimoji="1" lang="en-US" altLang="zh-CN" sz="2000" dirty="0"/>
              <a:t>32</a:t>
            </a:r>
            <a:r>
              <a:rPr kumimoji="1" lang="zh-CN" altLang="en-US" sz="2000" dirty="0"/>
              <a:t>个节点，永不下线。节点</a:t>
            </a:r>
            <a:r>
              <a:rPr kumimoji="1" lang="en-US" altLang="zh-CN" sz="2000" dirty="0"/>
              <a:t>ID</a:t>
            </a:r>
            <a:r>
              <a:rPr kumimoji="1" lang="zh-CN" altLang="en-US" sz="2000" dirty="0"/>
              <a:t>、资源</a:t>
            </a:r>
            <a:r>
              <a:rPr kumimoji="1" lang="en-US" altLang="zh-CN" sz="2000" dirty="0"/>
              <a:t>ID</a:t>
            </a:r>
            <a:r>
              <a:rPr kumimoji="1" lang="zh-CN" altLang="en-US" sz="2000" dirty="0"/>
              <a:t>划分？路由表如何设计能保证最多</a:t>
            </a:r>
            <a:r>
              <a:rPr kumimoji="1" lang="en-US" altLang="zh-CN" sz="2000" dirty="0"/>
              <a:t>O(n)</a:t>
            </a:r>
            <a:r>
              <a:rPr kumimoji="1" lang="zh-CN" altLang="en-US" sz="2000" dirty="0"/>
              <a:t>次查询就能找到任何其它节点？资源内容</a:t>
            </a:r>
            <a:r>
              <a:rPr kumimoji="1" lang="en-US" altLang="zh-CN" sz="2000" dirty="0"/>
              <a:t>M</a:t>
            </a:r>
            <a:r>
              <a:rPr kumimoji="1" lang="zh-CN" altLang="en-US" sz="2000" dirty="0"/>
              <a:t>如何发布和搜索？</a:t>
            </a:r>
            <a:endParaRPr kumimoji="1" lang="en-US" altLang="zh-CN" sz="2000" dirty="0"/>
          </a:p>
          <a:p>
            <a:pPr eaLnBrk="1" hangingPunct="1"/>
            <a:endParaRPr kumimoji="1" lang="en-US" altLang="zh-CN" sz="2000" dirty="0"/>
          </a:p>
          <a:p>
            <a:pPr eaLnBrk="1" hangingPunct="1"/>
            <a:endParaRPr kumimoji="1" lang="en-US" altLang="zh-CN" sz="2000" dirty="0"/>
          </a:p>
          <a:p>
            <a:pPr eaLnBrk="1" hangingPunct="1">
              <a:buFont typeface="Wingdings" panose="05000000000000000000" pitchFamily="2" charset="2"/>
              <a:buNone/>
            </a:pPr>
            <a:r>
              <a:rPr kumimoji="1" lang="zh-CN" altLang="en-US" sz="2000" dirty="0">
                <a:solidFill>
                  <a:srgbClr val="002060"/>
                </a:solidFill>
              </a:rPr>
              <a:t>     资源</a:t>
            </a:r>
            <a:r>
              <a:rPr kumimoji="1" lang="en-US" altLang="zh-CN" sz="2000" dirty="0">
                <a:solidFill>
                  <a:srgbClr val="002060"/>
                </a:solidFill>
              </a:rPr>
              <a:t>ID =</a:t>
            </a:r>
            <a:r>
              <a:rPr kumimoji="1" lang="zh-CN" altLang="en-US" sz="2000" dirty="0">
                <a:solidFill>
                  <a:srgbClr val="002060"/>
                </a:solidFill>
              </a:rPr>
              <a:t> </a:t>
            </a:r>
            <a:r>
              <a:rPr kumimoji="1" lang="en-US" altLang="zh-CN" sz="2000" dirty="0">
                <a:solidFill>
                  <a:srgbClr val="002060"/>
                </a:solidFill>
              </a:rPr>
              <a:t>Hash(M)  (</a:t>
            </a:r>
            <a:r>
              <a:rPr kumimoji="1" lang="zh-CN" altLang="en-US" sz="2000" dirty="0">
                <a:solidFill>
                  <a:srgbClr val="002060"/>
                </a:solidFill>
              </a:rPr>
              <a:t>范围</a:t>
            </a:r>
            <a:r>
              <a:rPr kumimoji="1" lang="en-US" altLang="zh-CN" sz="2000" dirty="0">
                <a:solidFill>
                  <a:srgbClr val="002060"/>
                </a:solidFill>
              </a:rPr>
              <a:t>0</a:t>
            </a:r>
            <a:r>
              <a:rPr kumimoji="1" lang="zh-CN" altLang="en-US" sz="2000" dirty="0">
                <a:solidFill>
                  <a:srgbClr val="002060"/>
                </a:solidFill>
              </a:rPr>
              <a:t>到</a:t>
            </a:r>
            <a:r>
              <a:rPr kumimoji="1" lang="en-US" altLang="zh-CN" sz="2000" dirty="0">
                <a:solidFill>
                  <a:srgbClr val="002060"/>
                </a:solidFill>
              </a:rPr>
              <a:t>31)</a:t>
            </a:r>
          </a:p>
          <a:p>
            <a:pPr eaLnBrk="1" hangingPunct="1">
              <a:buFont typeface="Wingdings" panose="05000000000000000000" pitchFamily="2" charset="2"/>
              <a:buNone/>
            </a:pPr>
            <a:r>
              <a:rPr kumimoji="1" lang="zh-CN" altLang="en-US" sz="2000" dirty="0">
                <a:solidFill>
                  <a:srgbClr val="002060"/>
                </a:solidFill>
              </a:rPr>
              <a:t>     </a:t>
            </a:r>
            <a:r>
              <a:rPr kumimoji="1" lang="en-US" altLang="zh-CN" sz="2000" dirty="0">
                <a:solidFill>
                  <a:srgbClr val="002060"/>
                </a:solidFill>
              </a:rPr>
              <a:t>M</a:t>
            </a:r>
            <a:r>
              <a:rPr kumimoji="1" lang="zh-CN" altLang="en-US" sz="2000" dirty="0">
                <a:solidFill>
                  <a:srgbClr val="002060"/>
                </a:solidFill>
              </a:rPr>
              <a:t>的索引信息</a:t>
            </a:r>
            <a:r>
              <a:rPr kumimoji="1" lang="en-US" altLang="zh-CN" sz="2000" dirty="0">
                <a:solidFill>
                  <a:srgbClr val="002060"/>
                </a:solidFill>
              </a:rPr>
              <a:t>&lt;hash(M),v&gt;,  </a:t>
            </a:r>
            <a:r>
              <a:rPr kumimoji="1" lang="zh-CN" altLang="en-US" sz="2000" dirty="0">
                <a:solidFill>
                  <a:srgbClr val="002060"/>
                </a:solidFill>
              </a:rPr>
              <a:t>到 节点</a:t>
            </a:r>
            <a:r>
              <a:rPr kumimoji="1" lang="en-US" altLang="zh-CN" sz="2000" dirty="0">
                <a:solidFill>
                  <a:srgbClr val="002060"/>
                </a:solidFill>
              </a:rPr>
              <a:t>ID</a:t>
            </a:r>
            <a:r>
              <a:rPr kumimoji="1" lang="zh-CN" altLang="en-US" sz="2000" dirty="0">
                <a:solidFill>
                  <a:srgbClr val="002060"/>
                </a:solidFill>
              </a:rPr>
              <a:t> </a:t>
            </a:r>
            <a:r>
              <a:rPr kumimoji="1" lang="en-US" altLang="zh-CN" sz="2000" dirty="0">
                <a:solidFill>
                  <a:srgbClr val="002060"/>
                </a:solidFill>
              </a:rPr>
              <a:t>=</a:t>
            </a:r>
            <a:r>
              <a:rPr kumimoji="1" lang="zh-CN" altLang="en-US" sz="2000" dirty="0">
                <a:solidFill>
                  <a:srgbClr val="002060"/>
                </a:solidFill>
              </a:rPr>
              <a:t> 资源</a:t>
            </a:r>
            <a:r>
              <a:rPr kumimoji="1" lang="en-US" altLang="zh-CN" sz="2000" dirty="0">
                <a:solidFill>
                  <a:srgbClr val="002060"/>
                </a:solidFill>
              </a:rPr>
              <a:t>ID</a:t>
            </a:r>
            <a:r>
              <a:rPr kumimoji="1" lang="zh-CN" altLang="en-US" sz="2000" dirty="0">
                <a:solidFill>
                  <a:srgbClr val="002060"/>
                </a:solidFill>
              </a:rPr>
              <a:t>的节点存储即可</a:t>
            </a:r>
            <a:endParaRPr kumimoji="1" lang="en-US" altLang="zh-CN" sz="2000" dirty="0">
              <a:solidFill>
                <a:srgbClr val="002060"/>
              </a:solidFill>
            </a:endParaRPr>
          </a:p>
          <a:p>
            <a:pPr eaLnBrk="1" hangingPunct="1">
              <a:buFont typeface="Wingdings" panose="05000000000000000000" pitchFamily="2" charset="2"/>
              <a:buNone/>
            </a:pPr>
            <a:endParaRPr kumimoji="1" lang="en-US" altLang="zh-CN" sz="2000" dirty="0">
              <a:solidFill>
                <a:srgbClr val="002060"/>
              </a:solidFill>
            </a:endParaRPr>
          </a:p>
          <a:p>
            <a:pPr eaLnBrk="1" hangingPunct="1">
              <a:buFont typeface="Wingdings" panose="05000000000000000000" pitchFamily="2" charset="2"/>
              <a:buNone/>
            </a:pPr>
            <a:r>
              <a:rPr kumimoji="1" lang="zh-CN" altLang="en-US" sz="2000" dirty="0">
                <a:solidFill>
                  <a:srgbClr val="002060"/>
                </a:solidFill>
              </a:rPr>
              <a:t>     满足信息的发布和搜索在</a:t>
            </a:r>
            <a:r>
              <a:rPr kumimoji="1" lang="en-US" altLang="zh-CN" sz="2000" dirty="0">
                <a:solidFill>
                  <a:srgbClr val="002060"/>
                </a:solidFill>
              </a:rPr>
              <a:t>O(n)</a:t>
            </a:r>
            <a:r>
              <a:rPr kumimoji="1" lang="zh-CN" altLang="en-US" sz="2000" dirty="0">
                <a:solidFill>
                  <a:srgbClr val="002060"/>
                </a:solidFill>
              </a:rPr>
              <a:t>次跳转就能完成的要求</a:t>
            </a:r>
            <a:endParaRPr kumimoji="1" lang="en-US" altLang="zh-CN" sz="2000" dirty="0">
              <a:solidFill>
                <a:srgbClr val="002060"/>
              </a:solidFill>
            </a:endParaRPr>
          </a:p>
          <a:p>
            <a:pPr eaLnBrk="1" hangingPunct="1">
              <a:buFont typeface="Wingdings" panose="05000000000000000000" pitchFamily="2" charset="2"/>
              <a:buNone/>
            </a:pPr>
            <a:r>
              <a:rPr kumimoji="1" lang="zh-CN" altLang="en-US" dirty="0"/>
              <a:t> </a:t>
            </a:r>
            <a:endParaRPr kumimoji="1" lang="en-US" altLang="zh-CN" dirty="0"/>
          </a:p>
        </p:txBody>
      </p:sp>
      <p:sp>
        <p:nvSpPr>
          <p:cNvPr id="8" name="文本框 5"/>
          <p:cNvSpPr txBox="1">
            <a:spLocks noChangeArrowheads="1"/>
          </p:cNvSpPr>
          <p:nvPr/>
        </p:nvSpPr>
        <p:spPr bwMode="auto">
          <a:xfrm>
            <a:off x="2755884" y="2491640"/>
            <a:ext cx="270986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rgbClr val="C00000"/>
                </a:solidFill>
              </a:rPr>
              <a:t>资源内容的发布</a:t>
            </a:r>
          </a:p>
        </p:txBody>
      </p:sp>
    </p:spTree>
    <p:extLst>
      <p:ext uri="{BB962C8B-B14F-4D97-AF65-F5344CB8AC3E}">
        <p14:creationId xmlns:p14="http://schemas.microsoft.com/office/powerpoint/2010/main" val="38089751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3" name="Rectangle 3">
            <a:extLst>
              <a:ext uri="{FF2B5EF4-FFF2-40B4-BE49-F238E27FC236}">
                <a16:creationId xmlns:a16="http://schemas.microsoft.com/office/drawing/2014/main" id="{99C0DB02-120D-E9B5-B639-276E3A0650C6}"/>
              </a:ext>
            </a:extLst>
          </p:cNvPr>
          <p:cNvSpPr>
            <a:spLocks noGrp="1" noChangeArrowheads="1"/>
          </p:cNvSpPr>
          <p:nvPr>
            <p:ph type="body" idx="1"/>
          </p:nvPr>
        </p:nvSpPr>
        <p:spPr>
          <a:xfrm>
            <a:off x="457200" y="1163637"/>
            <a:ext cx="8229600" cy="4530725"/>
          </a:xfrm>
        </p:spPr>
        <p:txBody>
          <a:bodyPr/>
          <a:lstStyle/>
          <a:p>
            <a:pPr>
              <a:lnSpc>
                <a:spcPct val="90000"/>
              </a:lnSpc>
            </a:pPr>
            <a:r>
              <a:rPr lang="en-US" altLang="zh-CN" sz="2400" dirty="0"/>
              <a:t>Berkeley</a:t>
            </a:r>
            <a:r>
              <a:rPr lang="zh-CN" altLang="en-US" sz="2400" dirty="0"/>
              <a:t>和</a:t>
            </a:r>
            <a:r>
              <a:rPr lang="en-US" altLang="zh-CN" sz="2400" dirty="0"/>
              <a:t>MIT</a:t>
            </a:r>
            <a:r>
              <a:rPr lang="zh-CN" altLang="en-US" sz="2400" dirty="0"/>
              <a:t>共同提出</a:t>
            </a:r>
          </a:p>
          <a:p>
            <a:pPr>
              <a:lnSpc>
                <a:spcPct val="90000"/>
              </a:lnSpc>
            </a:pPr>
            <a:r>
              <a:rPr lang="zh-CN" altLang="en-US" sz="2400" dirty="0"/>
              <a:t>采用环形拓扑</a:t>
            </a:r>
            <a:r>
              <a:rPr lang="en-US" altLang="zh-CN" sz="2400" dirty="0"/>
              <a:t>(Chord</a:t>
            </a:r>
            <a:r>
              <a:rPr lang="zh-CN" altLang="en-US" sz="2400" dirty="0"/>
              <a:t>环</a:t>
            </a:r>
            <a:r>
              <a:rPr lang="en-US" altLang="zh-CN" sz="2400" dirty="0"/>
              <a:t>)</a:t>
            </a:r>
          </a:p>
          <a:p>
            <a:pPr>
              <a:lnSpc>
                <a:spcPct val="90000"/>
              </a:lnSpc>
            </a:pPr>
            <a:r>
              <a:rPr lang="zh-CN" altLang="en-US" sz="2400" dirty="0"/>
              <a:t>应用程序接口</a:t>
            </a:r>
          </a:p>
          <a:p>
            <a:pPr lvl="1">
              <a:lnSpc>
                <a:spcPct val="90000"/>
              </a:lnSpc>
            </a:pPr>
            <a:r>
              <a:rPr lang="en-US" altLang="zh-CN" sz="2000" dirty="0"/>
              <a:t>Insert(K, V)</a:t>
            </a:r>
          </a:p>
          <a:p>
            <a:pPr lvl="2">
              <a:lnSpc>
                <a:spcPct val="90000"/>
              </a:lnSpc>
            </a:pPr>
            <a:r>
              <a:rPr lang="zh-CN" altLang="en-US" sz="1800" dirty="0"/>
              <a:t>将</a:t>
            </a:r>
            <a:r>
              <a:rPr lang="en-US" altLang="zh-CN" sz="1800" dirty="0"/>
              <a:t>&lt;K, V&gt;</a:t>
            </a:r>
            <a:r>
              <a:rPr lang="zh-CN" altLang="en-US" sz="1800" dirty="0"/>
              <a:t>对存放到节点</a:t>
            </a:r>
            <a:r>
              <a:rPr lang="en-US" altLang="zh-CN" sz="1800" dirty="0"/>
              <a:t>ID</a:t>
            </a:r>
            <a:r>
              <a:rPr lang="zh-CN" altLang="en-US" sz="1800" dirty="0"/>
              <a:t>为</a:t>
            </a:r>
            <a:r>
              <a:rPr lang="en-US" altLang="zh-CN" sz="1800" dirty="0"/>
              <a:t>Successor(K)</a:t>
            </a:r>
            <a:r>
              <a:rPr lang="zh-CN" altLang="en-US" sz="1800" dirty="0"/>
              <a:t>上</a:t>
            </a:r>
          </a:p>
          <a:p>
            <a:pPr lvl="1">
              <a:lnSpc>
                <a:spcPct val="90000"/>
              </a:lnSpc>
            </a:pPr>
            <a:r>
              <a:rPr lang="en-US" altLang="zh-CN" sz="2000" dirty="0"/>
              <a:t>Lookup(K)</a:t>
            </a:r>
          </a:p>
          <a:p>
            <a:pPr lvl="2">
              <a:lnSpc>
                <a:spcPct val="90000"/>
              </a:lnSpc>
            </a:pPr>
            <a:r>
              <a:rPr lang="zh-CN" altLang="en-US" sz="1800" dirty="0"/>
              <a:t>根据</a:t>
            </a:r>
            <a:r>
              <a:rPr lang="en-US" altLang="zh-CN" sz="1800" dirty="0"/>
              <a:t>K</a:t>
            </a:r>
            <a:r>
              <a:rPr lang="zh-CN" altLang="en-US" sz="1800" dirty="0"/>
              <a:t>查询相应的</a:t>
            </a:r>
            <a:r>
              <a:rPr lang="en-US" altLang="zh-CN" sz="1800" dirty="0"/>
              <a:t>V</a:t>
            </a:r>
          </a:p>
          <a:p>
            <a:pPr lvl="1">
              <a:lnSpc>
                <a:spcPct val="90000"/>
              </a:lnSpc>
            </a:pPr>
            <a:r>
              <a:rPr lang="en-US" altLang="zh-CN" sz="2000" dirty="0"/>
              <a:t>Update(K, </a:t>
            </a:r>
            <a:r>
              <a:rPr lang="en-US" altLang="zh-CN" sz="2000" dirty="0" err="1"/>
              <a:t>new_V</a:t>
            </a:r>
            <a:r>
              <a:rPr lang="en-US" altLang="zh-CN" sz="2000" dirty="0"/>
              <a:t>)</a:t>
            </a:r>
          </a:p>
          <a:p>
            <a:pPr lvl="2">
              <a:lnSpc>
                <a:spcPct val="90000"/>
              </a:lnSpc>
            </a:pPr>
            <a:r>
              <a:rPr lang="zh-CN" altLang="en-US" sz="1800" dirty="0"/>
              <a:t>根据</a:t>
            </a:r>
            <a:r>
              <a:rPr lang="en-US" altLang="zh-CN" sz="1800" dirty="0"/>
              <a:t>K</a:t>
            </a:r>
            <a:r>
              <a:rPr lang="zh-CN" altLang="en-US" sz="1800" dirty="0"/>
              <a:t>更新相应的</a:t>
            </a:r>
            <a:r>
              <a:rPr lang="en-US" altLang="zh-CN" sz="1800" dirty="0"/>
              <a:t>V</a:t>
            </a:r>
          </a:p>
          <a:p>
            <a:pPr lvl="1">
              <a:lnSpc>
                <a:spcPct val="90000"/>
              </a:lnSpc>
            </a:pPr>
            <a:r>
              <a:rPr lang="en-US" altLang="zh-CN" sz="2000" dirty="0"/>
              <a:t>Join(NID)</a:t>
            </a:r>
          </a:p>
          <a:p>
            <a:pPr lvl="2">
              <a:lnSpc>
                <a:spcPct val="90000"/>
              </a:lnSpc>
            </a:pPr>
            <a:r>
              <a:rPr lang="zh-CN" altLang="en-US" sz="1800" dirty="0"/>
              <a:t>节点加入</a:t>
            </a:r>
          </a:p>
          <a:p>
            <a:pPr lvl="1">
              <a:lnSpc>
                <a:spcPct val="90000"/>
              </a:lnSpc>
            </a:pPr>
            <a:r>
              <a:rPr lang="en-US" altLang="zh-CN" sz="2000" dirty="0"/>
              <a:t>Leave()</a:t>
            </a:r>
          </a:p>
          <a:p>
            <a:pPr lvl="2">
              <a:lnSpc>
                <a:spcPct val="90000"/>
              </a:lnSpc>
            </a:pPr>
            <a:r>
              <a:rPr lang="zh-CN" altLang="en-US" sz="1800" dirty="0"/>
              <a:t>节点主动退出</a:t>
            </a:r>
          </a:p>
        </p:txBody>
      </p:sp>
      <p:sp>
        <p:nvSpPr>
          <p:cNvPr id="2" name="object 3">
            <a:extLst>
              <a:ext uri="{FF2B5EF4-FFF2-40B4-BE49-F238E27FC236}">
                <a16:creationId xmlns:a16="http://schemas.microsoft.com/office/drawing/2014/main" id="{0DCEA92D-E1B8-DABF-6F1C-367C5FC5EFEC}"/>
              </a:ext>
            </a:extLst>
          </p:cNvPr>
          <p:cNvSpPr txBox="1">
            <a:spLocks/>
          </p:cNvSpPr>
          <p:nvPr/>
        </p:nvSpPr>
        <p:spPr>
          <a:xfrm>
            <a:off x="535940" y="280281"/>
            <a:ext cx="5108575" cy="598241"/>
          </a:xfrm>
          <a:prstGeom prst="rect">
            <a:avLst/>
          </a:prstGeom>
        </p:spPr>
        <p:txBody>
          <a:bodyPr vert="horz" wrap="square" lIns="0" tIns="13335" rIns="0" bIns="0" rtlCol="0" anchor="b" anchorCtr="0">
            <a:sp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12700" fontAlgn="auto">
              <a:lnSpc>
                <a:spcPct val="100000"/>
              </a:lnSpc>
              <a:spcBef>
                <a:spcPts val="105"/>
              </a:spcBef>
              <a:spcAft>
                <a:spcPts val="0"/>
              </a:spcAft>
            </a:pPr>
            <a:r>
              <a:rPr lang="en" sz="3800" spc="-5" dirty="0">
                <a:solidFill>
                  <a:srgbClr val="006633"/>
                </a:solidFill>
                <a:latin typeface="Garamond" panose="02020404030301010803"/>
                <a:cs typeface="Garamond" panose="02020404030301010803"/>
              </a:rPr>
              <a:t>Chord</a:t>
            </a:r>
            <a:r>
              <a:rPr lang="en" sz="3800" spc="-5" dirty="0">
                <a:solidFill>
                  <a:srgbClr val="006633"/>
                </a:solidFill>
              </a:rPr>
              <a:t>—</a:t>
            </a:r>
            <a:r>
              <a:rPr lang="zh-CN" altLang="en-US" sz="3800" spc="-5" dirty="0">
                <a:solidFill>
                  <a:srgbClr val="006633"/>
                </a:solidFill>
              </a:rPr>
              <a:t>概述</a:t>
            </a:r>
            <a:endParaRPr lang="zh-CN" altLang="en-US" sz="3800" dirty="0">
              <a:latin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6172200"/>
            <a:ext cx="8229600" cy="0"/>
          </a:xfrm>
          <a:custGeom>
            <a:avLst/>
            <a:gdLst/>
            <a:ahLst/>
            <a:cxnLst/>
            <a:rect l="l" t="t" r="r" b="b"/>
            <a:pathLst>
              <a:path w="8229600">
                <a:moveTo>
                  <a:pt x="0" y="0"/>
                </a:moveTo>
                <a:lnTo>
                  <a:pt x="8229600" y="0"/>
                </a:lnTo>
              </a:path>
            </a:pathLst>
          </a:custGeom>
          <a:ln w="19050">
            <a:solidFill>
              <a:srgbClr val="CC9900"/>
            </a:solidFill>
          </a:ln>
        </p:spPr>
        <p:txBody>
          <a:bodyPr wrap="square" lIns="0" tIns="0" rIns="0" bIns="0" rtlCol="0"/>
          <a:lstStyle/>
          <a:p>
            <a:endParaRPr/>
          </a:p>
        </p:txBody>
      </p:sp>
      <p:sp>
        <p:nvSpPr>
          <p:cNvPr id="3" name="object 3"/>
          <p:cNvSpPr txBox="1">
            <a:spLocks noGrp="1"/>
          </p:cNvSpPr>
          <p:nvPr>
            <p:ph type="title"/>
          </p:nvPr>
        </p:nvSpPr>
        <p:spPr>
          <a:xfrm>
            <a:off x="535940" y="272732"/>
            <a:ext cx="5108575" cy="605790"/>
          </a:xfrm>
          <a:prstGeom prst="rect">
            <a:avLst/>
          </a:prstGeom>
        </p:spPr>
        <p:txBody>
          <a:bodyPr vert="horz" wrap="square" lIns="0" tIns="13335" rIns="0" bIns="0" rtlCol="0">
            <a:spAutoFit/>
          </a:bodyPr>
          <a:lstStyle/>
          <a:p>
            <a:pPr marL="12700">
              <a:lnSpc>
                <a:spcPct val="100000"/>
              </a:lnSpc>
              <a:spcBef>
                <a:spcPts val="105"/>
              </a:spcBef>
            </a:pPr>
            <a:r>
              <a:rPr sz="3800" spc="-5" dirty="0">
                <a:solidFill>
                  <a:srgbClr val="006633"/>
                </a:solidFill>
                <a:latin typeface="Garamond" panose="02020404030301010803"/>
                <a:cs typeface="Garamond" panose="02020404030301010803"/>
              </a:rPr>
              <a:t>Chord</a:t>
            </a:r>
            <a:r>
              <a:rPr sz="3800" spc="-5" dirty="0">
                <a:solidFill>
                  <a:srgbClr val="006633"/>
                </a:solidFill>
              </a:rPr>
              <a:t>—</a:t>
            </a:r>
            <a:r>
              <a:rPr sz="3800" spc="-5" dirty="0">
                <a:solidFill>
                  <a:srgbClr val="006633"/>
                </a:solidFill>
                <a:latin typeface="Garamond" panose="02020404030301010803"/>
                <a:cs typeface="Garamond" panose="02020404030301010803"/>
              </a:rPr>
              <a:t>Hash</a:t>
            </a:r>
            <a:r>
              <a:rPr sz="3800" dirty="0">
                <a:solidFill>
                  <a:srgbClr val="006633"/>
                </a:solidFill>
                <a:latin typeface="宋体" panose="02010600030101010101" pitchFamily="2" charset="-122"/>
                <a:cs typeface="宋体" panose="02010600030101010101" pitchFamily="2" charset="-122"/>
              </a:rPr>
              <a:t>表分布规</a:t>
            </a:r>
            <a:r>
              <a:rPr sz="3800" spc="5" dirty="0">
                <a:solidFill>
                  <a:srgbClr val="006633"/>
                </a:solidFill>
                <a:latin typeface="宋体" panose="02010600030101010101" pitchFamily="2" charset="-122"/>
                <a:cs typeface="宋体" panose="02010600030101010101" pitchFamily="2" charset="-122"/>
              </a:rPr>
              <a:t>则</a:t>
            </a:r>
            <a:endParaRPr sz="3800" dirty="0">
              <a:latin typeface="宋体" panose="02010600030101010101" pitchFamily="2" charset="-122"/>
              <a:cs typeface="宋体" panose="02010600030101010101" pitchFamily="2" charset="-122"/>
            </a:endParaRPr>
          </a:p>
        </p:txBody>
      </p:sp>
      <p:sp>
        <p:nvSpPr>
          <p:cNvPr id="4" name="object 4"/>
          <p:cNvSpPr txBox="1"/>
          <p:nvPr/>
        </p:nvSpPr>
        <p:spPr>
          <a:xfrm>
            <a:off x="535940" y="1552066"/>
            <a:ext cx="4005579" cy="3909060"/>
          </a:xfrm>
          <a:prstGeom prst="rect">
            <a:avLst/>
          </a:prstGeom>
        </p:spPr>
        <p:txBody>
          <a:bodyPr vert="horz" wrap="square" lIns="0" tIns="46990" rIns="0" bIns="0" rtlCol="0">
            <a:spAutoFit/>
          </a:bodyPr>
          <a:lstStyle/>
          <a:p>
            <a:pPr marL="355600" indent="-342900">
              <a:lnSpc>
                <a:spcPct val="100000"/>
              </a:lnSpc>
              <a:spcBef>
                <a:spcPts val="370"/>
              </a:spcBef>
              <a:buClr>
                <a:srgbClr val="CC9900"/>
              </a:buClr>
              <a:buSzPct val="65000"/>
              <a:buFont typeface="Wingdings" panose="05000000000000000000"/>
              <a:buChar char=""/>
              <a:tabLst>
                <a:tab pos="354965" algn="l"/>
                <a:tab pos="355600" algn="l"/>
              </a:tabLst>
            </a:pPr>
            <a:r>
              <a:rPr sz="2300" spc="-5" dirty="0">
                <a:latin typeface="Times New Roman" panose="02020603050405020304"/>
                <a:cs typeface="Times New Roman" panose="02020603050405020304"/>
              </a:rPr>
              <a:t>Hash</a:t>
            </a:r>
            <a:r>
              <a:rPr sz="2300" dirty="0">
                <a:latin typeface="宋体" panose="02010600030101010101" pitchFamily="2" charset="-122"/>
                <a:cs typeface="宋体" panose="02010600030101010101" pitchFamily="2" charset="-122"/>
              </a:rPr>
              <a:t>算法</a:t>
            </a:r>
            <a:r>
              <a:rPr sz="2300" spc="-5" dirty="0">
                <a:latin typeface="Times New Roman" panose="02020603050405020304"/>
                <a:cs typeface="Times New Roman" panose="02020603050405020304"/>
              </a:rPr>
              <a:t>SHA-1</a:t>
            </a:r>
            <a:endParaRPr sz="2300" dirty="0">
              <a:latin typeface="Times New Roman" panose="02020603050405020304"/>
              <a:cs typeface="Times New Roman" panose="02020603050405020304"/>
            </a:endParaRPr>
          </a:p>
          <a:p>
            <a:pPr marL="355600" marR="53975" indent="-342900">
              <a:lnSpc>
                <a:spcPts val="2480"/>
              </a:lnSpc>
              <a:spcBef>
                <a:spcPts val="585"/>
              </a:spcBef>
              <a:buClr>
                <a:srgbClr val="CC9900"/>
              </a:buClr>
              <a:buSzPct val="65000"/>
              <a:buFont typeface="Wingdings" panose="05000000000000000000"/>
              <a:buChar char=""/>
              <a:tabLst>
                <a:tab pos="354965" algn="l"/>
                <a:tab pos="355600" algn="l"/>
              </a:tabLst>
            </a:pPr>
            <a:r>
              <a:rPr sz="2300" spc="-5" dirty="0">
                <a:latin typeface="Times New Roman" panose="02020603050405020304"/>
                <a:cs typeface="Times New Roman" panose="02020603050405020304"/>
              </a:rPr>
              <a:t>Hash</a:t>
            </a:r>
            <a:r>
              <a:rPr sz="2300" dirty="0">
                <a:latin typeface="宋体" panose="02010600030101010101" pitchFamily="2" charset="-122"/>
                <a:cs typeface="宋体" panose="02010600030101010101" pitchFamily="2" charset="-122"/>
              </a:rPr>
              <a:t>节点</a:t>
            </a:r>
            <a:r>
              <a:rPr sz="2300" spc="-5" dirty="0">
                <a:latin typeface="Times New Roman" panose="02020603050405020304"/>
                <a:cs typeface="Times New Roman" panose="02020603050405020304"/>
              </a:rPr>
              <a:t>IP</a:t>
            </a:r>
            <a:r>
              <a:rPr sz="2300" dirty="0">
                <a:latin typeface="宋体" panose="02010600030101010101" pitchFamily="2" charset="-122"/>
                <a:cs typeface="宋体" panose="02010600030101010101" pitchFamily="2" charset="-122"/>
              </a:rPr>
              <a:t>地址－</a:t>
            </a:r>
            <a:r>
              <a:rPr sz="2300" spc="-5" dirty="0">
                <a:latin typeface="Times New Roman" panose="02020603050405020304"/>
                <a:cs typeface="Times New Roman" panose="02020603050405020304"/>
              </a:rPr>
              <a:t>&gt;m</a:t>
            </a:r>
            <a:r>
              <a:rPr sz="2300" dirty="0">
                <a:latin typeface="宋体" panose="02010600030101010101" pitchFamily="2" charset="-122"/>
                <a:cs typeface="宋体" panose="02010600030101010101" pitchFamily="2" charset="-122"/>
              </a:rPr>
              <a:t>位节点  </a:t>
            </a:r>
            <a:r>
              <a:rPr sz="2300" spc="-5" dirty="0">
                <a:latin typeface="Times New Roman" panose="02020603050405020304"/>
                <a:cs typeface="Times New Roman" panose="02020603050405020304"/>
              </a:rPr>
              <a:t>ID(</a:t>
            </a:r>
            <a:r>
              <a:rPr sz="2300" dirty="0">
                <a:latin typeface="宋体" panose="02010600030101010101" pitchFamily="2" charset="-122"/>
                <a:cs typeface="宋体" panose="02010600030101010101" pitchFamily="2" charset="-122"/>
              </a:rPr>
              <a:t>表示为</a:t>
            </a:r>
            <a:r>
              <a:rPr sz="2300" spc="-5" dirty="0">
                <a:latin typeface="Times New Roman" panose="02020603050405020304"/>
                <a:cs typeface="Times New Roman" panose="02020603050405020304"/>
              </a:rPr>
              <a:t>NID)</a:t>
            </a:r>
            <a:endParaRPr sz="2300" dirty="0">
              <a:latin typeface="Times New Roman" panose="02020603050405020304"/>
              <a:cs typeface="Times New Roman" panose="02020603050405020304"/>
            </a:endParaRPr>
          </a:p>
          <a:p>
            <a:pPr marL="355600" marR="5080" indent="-342900">
              <a:lnSpc>
                <a:spcPts val="2480"/>
              </a:lnSpc>
              <a:spcBef>
                <a:spcPts val="550"/>
              </a:spcBef>
              <a:buClr>
                <a:srgbClr val="CC9900"/>
              </a:buClr>
              <a:buSzPct val="65000"/>
              <a:buFont typeface="Wingdings" panose="05000000000000000000"/>
              <a:buChar char=""/>
              <a:tabLst>
                <a:tab pos="354965" algn="l"/>
                <a:tab pos="355600" algn="l"/>
              </a:tabLst>
            </a:pPr>
            <a:r>
              <a:rPr sz="2300" spc="-5" dirty="0">
                <a:latin typeface="Times New Roman" panose="02020603050405020304"/>
                <a:cs typeface="Times New Roman" panose="02020603050405020304"/>
              </a:rPr>
              <a:t>Hash</a:t>
            </a:r>
            <a:r>
              <a:rPr sz="2300" dirty="0">
                <a:latin typeface="宋体" panose="02010600030101010101" pitchFamily="2" charset="-122"/>
                <a:cs typeface="宋体" panose="02010600030101010101" pitchFamily="2" charset="-122"/>
              </a:rPr>
              <a:t>内容关键字－</a:t>
            </a:r>
            <a:r>
              <a:rPr sz="2300" spc="-5" dirty="0">
                <a:latin typeface="Times New Roman" panose="02020603050405020304"/>
                <a:cs typeface="Times New Roman" panose="02020603050405020304"/>
              </a:rPr>
              <a:t>&gt;m</a:t>
            </a:r>
            <a:r>
              <a:rPr sz="2300" dirty="0">
                <a:latin typeface="宋体" panose="02010600030101010101" pitchFamily="2" charset="-122"/>
                <a:cs typeface="宋体" panose="02010600030101010101" pitchFamily="2" charset="-122"/>
              </a:rPr>
              <a:t>位</a:t>
            </a:r>
            <a:r>
              <a:rPr sz="2300" spc="-5" dirty="0">
                <a:latin typeface="Times New Roman" panose="02020603050405020304"/>
                <a:cs typeface="Times New Roman" panose="02020603050405020304"/>
              </a:rPr>
              <a:t>K(</a:t>
            </a:r>
            <a:r>
              <a:rPr sz="2300" dirty="0">
                <a:latin typeface="宋体" panose="02010600030101010101" pitchFamily="2" charset="-122"/>
                <a:cs typeface="宋体" panose="02010600030101010101" pitchFamily="2" charset="-122"/>
              </a:rPr>
              <a:t>表 示为</a:t>
            </a:r>
            <a:r>
              <a:rPr sz="2300" spc="-5" dirty="0">
                <a:latin typeface="Times New Roman" panose="02020603050405020304"/>
                <a:cs typeface="Times New Roman" panose="02020603050405020304"/>
              </a:rPr>
              <a:t>KID)</a:t>
            </a:r>
            <a:endParaRPr sz="2300" dirty="0">
              <a:latin typeface="Times New Roman" panose="02020603050405020304"/>
              <a:cs typeface="Times New Roman" panose="02020603050405020304"/>
            </a:endParaRPr>
          </a:p>
          <a:p>
            <a:pPr marL="355600" marR="120650" indent="-342900">
              <a:lnSpc>
                <a:spcPts val="2490"/>
              </a:lnSpc>
              <a:spcBef>
                <a:spcPts val="540"/>
              </a:spcBef>
              <a:buClr>
                <a:srgbClr val="CC9900"/>
              </a:buClr>
              <a:buSzPct val="65000"/>
              <a:buFont typeface="Wingdings" panose="05000000000000000000"/>
              <a:buChar char=""/>
              <a:tabLst>
                <a:tab pos="354965" algn="l"/>
                <a:tab pos="355600" algn="l"/>
              </a:tabLst>
            </a:pPr>
            <a:r>
              <a:rPr sz="2300" dirty="0">
                <a:latin typeface="宋体" panose="02010600030101010101" pitchFamily="2" charset="-122"/>
                <a:cs typeface="宋体" panose="02010600030101010101" pitchFamily="2" charset="-122"/>
              </a:rPr>
              <a:t>节点按</a:t>
            </a:r>
            <a:r>
              <a:rPr sz="2300" spc="-5" dirty="0">
                <a:latin typeface="Times New Roman" panose="02020603050405020304"/>
                <a:cs typeface="Times New Roman" panose="02020603050405020304"/>
              </a:rPr>
              <a:t>ID</a:t>
            </a:r>
            <a:r>
              <a:rPr sz="2300" dirty="0">
                <a:latin typeface="宋体" panose="02010600030101010101" pitchFamily="2" charset="-122"/>
                <a:cs typeface="宋体" panose="02010600030101010101" pitchFamily="2" charset="-122"/>
              </a:rPr>
              <a:t>从小到大顺序排列 在一个逻辑环</a:t>
            </a:r>
            <a:r>
              <a:rPr sz="2300" spc="5" dirty="0">
                <a:latin typeface="宋体" panose="02010600030101010101" pitchFamily="2" charset="-122"/>
                <a:cs typeface="宋体" panose="02010600030101010101" pitchFamily="2" charset="-122"/>
              </a:rPr>
              <a:t>上</a:t>
            </a:r>
            <a:endParaRPr sz="2300" dirty="0">
              <a:latin typeface="宋体" panose="02010600030101010101" pitchFamily="2" charset="-122"/>
              <a:cs typeface="宋体" panose="02010600030101010101" pitchFamily="2" charset="-122"/>
            </a:endParaRPr>
          </a:p>
          <a:p>
            <a:pPr marL="355600" indent="-342900">
              <a:lnSpc>
                <a:spcPct val="100000"/>
              </a:lnSpc>
              <a:spcBef>
                <a:spcPts val="225"/>
              </a:spcBef>
              <a:buClr>
                <a:srgbClr val="CC9900"/>
              </a:buClr>
              <a:buSzPct val="65000"/>
              <a:buFont typeface="Wingdings" panose="05000000000000000000"/>
              <a:buChar char=""/>
              <a:tabLst>
                <a:tab pos="354965" algn="l"/>
                <a:tab pos="355600" algn="l"/>
              </a:tabLst>
            </a:pPr>
            <a:r>
              <a:rPr sz="2300" spc="-5" dirty="0">
                <a:latin typeface="Times New Roman" panose="02020603050405020304"/>
                <a:cs typeface="Times New Roman" panose="02020603050405020304"/>
              </a:rPr>
              <a:t>&lt;K,</a:t>
            </a:r>
            <a:r>
              <a:rPr sz="2300" spc="-20" dirty="0">
                <a:latin typeface="Times New Roman" panose="02020603050405020304"/>
                <a:cs typeface="Times New Roman" panose="02020603050405020304"/>
              </a:rPr>
              <a:t> </a:t>
            </a:r>
            <a:r>
              <a:rPr sz="2300" spc="-5" dirty="0">
                <a:latin typeface="Times New Roman" panose="02020603050405020304"/>
                <a:cs typeface="Times New Roman" panose="02020603050405020304"/>
              </a:rPr>
              <a:t>V&gt;</a:t>
            </a:r>
            <a:r>
              <a:rPr sz="2300" dirty="0">
                <a:latin typeface="宋体" panose="02010600030101010101" pitchFamily="2" charset="-122"/>
                <a:cs typeface="宋体" panose="02010600030101010101" pitchFamily="2" charset="-122"/>
              </a:rPr>
              <a:t>存储在后继节点</a:t>
            </a:r>
            <a:r>
              <a:rPr sz="2300" spc="5" dirty="0">
                <a:latin typeface="宋体" panose="02010600030101010101" pitchFamily="2" charset="-122"/>
                <a:cs typeface="宋体" panose="02010600030101010101" pitchFamily="2" charset="-122"/>
              </a:rPr>
              <a:t>上</a:t>
            </a:r>
            <a:endParaRPr sz="2300" dirty="0">
              <a:latin typeface="宋体" panose="02010600030101010101" pitchFamily="2" charset="-122"/>
              <a:cs typeface="宋体" panose="02010600030101010101" pitchFamily="2" charset="-122"/>
            </a:endParaRPr>
          </a:p>
          <a:p>
            <a:pPr marL="682625" marR="71120" lvl="1" indent="-325755">
              <a:lnSpc>
                <a:spcPts val="2480"/>
              </a:lnSpc>
              <a:spcBef>
                <a:spcPts val="585"/>
              </a:spcBef>
              <a:buClr>
                <a:srgbClr val="3A812E"/>
              </a:buClr>
              <a:buSzPct val="59000"/>
              <a:buFont typeface="Wingdings" panose="05000000000000000000"/>
              <a:buChar char=""/>
              <a:tabLst>
                <a:tab pos="681990" algn="l"/>
                <a:tab pos="682625" algn="l"/>
              </a:tabLst>
            </a:pPr>
            <a:r>
              <a:rPr sz="2300" spc="-5" dirty="0">
                <a:latin typeface="Times New Roman" panose="02020603050405020304"/>
                <a:cs typeface="Times New Roman" panose="02020603050405020304"/>
              </a:rPr>
              <a:t>Successor(K)</a:t>
            </a:r>
            <a:r>
              <a:rPr sz="2300" dirty="0">
                <a:latin typeface="宋体" panose="02010600030101010101" pitchFamily="2" charset="-122"/>
                <a:cs typeface="宋体" panose="02010600030101010101" pitchFamily="2" charset="-122"/>
              </a:rPr>
              <a:t>：从</a:t>
            </a:r>
            <a:r>
              <a:rPr sz="2300" spc="-5" dirty="0">
                <a:latin typeface="Times New Roman" panose="02020603050405020304"/>
                <a:cs typeface="Times New Roman" panose="02020603050405020304"/>
              </a:rPr>
              <a:t>K</a:t>
            </a:r>
            <a:r>
              <a:rPr sz="2300" dirty="0">
                <a:latin typeface="宋体" panose="02010600030101010101" pitchFamily="2" charset="-122"/>
                <a:cs typeface="宋体" panose="02010600030101010101" pitchFamily="2" charset="-122"/>
              </a:rPr>
              <a:t>开始顺 时针方向距离</a:t>
            </a:r>
            <a:r>
              <a:rPr sz="2300" spc="-5" dirty="0">
                <a:latin typeface="Times New Roman" panose="02020603050405020304"/>
                <a:cs typeface="Times New Roman" panose="02020603050405020304"/>
              </a:rPr>
              <a:t>K</a:t>
            </a:r>
            <a:r>
              <a:rPr sz="2300" dirty="0">
                <a:latin typeface="宋体" panose="02010600030101010101" pitchFamily="2" charset="-122"/>
                <a:cs typeface="宋体" panose="02010600030101010101" pitchFamily="2" charset="-122"/>
              </a:rPr>
              <a:t>最近的</a:t>
            </a:r>
            <a:r>
              <a:rPr sz="2300" spc="5" dirty="0">
                <a:latin typeface="宋体" panose="02010600030101010101" pitchFamily="2" charset="-122"/>
                <a:cs typeface="宋体" panose="02010600030101010101" pitchFamily="2" charset="-122"/>
              </a:rPr>
              <a:t>节 点</a:t>
            </a:r>
            <a:endParaRPr sz="2300" dirty="0">
              <a:latin typeface="宋体" panose="02010600030101010101" pitchFamily="2" charset="-122"/>
              <a:cs typeface="宋体" panose="02010600030101010101" pitchFamily="2" charset="-122"/>
            </a:endParaRPr>
          </a:p>
        </p:txBody>
      </p:sp>
      <p:sp>
        <p:nvSpPr>
          <p:cNvPr id="5" name="object 5"/>
          <p:cNvSpPr/>
          <p:nvPr/>
        </p:nvSpPr>
        <p:spPr>
          <a:xfrm>
            <a:off x="5086562" y="1948415"/>
            <a:ext cx="3549117" cy="346578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431023" y="1917192"/>
            <a:ext cx="1263650" cy="285115"/>
          </a:xfrm>
          <a:custGeom>
            <a:avLst/>
            <a:gdLst/>
            <a:ahLst/>
            <a:cxnLst/>
            <a:rect l="l" t="t" r="r" b="b"/>
            <a:pathLst>
              <a:path w="1263650" h="285114">
                <a:moveTo>
                  <a:pt x="0" y="0"/>
                </a:moveTo>
                <a:lnTo>
                  <a:pt x="1263396" y="0"/>
                </a:lnTo>
                <a:lnTo>
                  <a:pt x="1263396" y="284987"/>
                </a:lnTo>
                <a:lnTo>
                  <a:pt x="0" y="284987"/>
                </a:lnTo>
                <a:lnTo>
                  <a:pt x="0" y="0"/>
                </a:lnTo>
                <a:close/>
              </a:path>
            </a:pathLst>
          </a:custGeom>
          <a:solidFill>
            <a:srgbClr val="CC9900"/>
          </a:solidFill>
        </p:spPr>
        <p:txBody>
          <a:bodyPr wrap="square" lIns="0" tIns="0" rIns="0" bIns="0" rtlCol="0"/>
          <a:lstStyle/>
          <a:p>
            <a:endParaRPr/>
          </a:p>
        </p:txBody>
      </p:sp>
      <p:sp>
        <p:nvSpPr>
          <p:cNvPr id="7" name="object 7"/>
          <p:cNvSpPr/>
          <p:nvPr/>
        </p:nvSpPr>
        <p:spPr>
          <a:xfrm>
            <a:off x="7426325" y="1912937"/>
            <a:ext cx="1273175" cy="294005"/>
          </a:xfrm>
          <a:custGeom>
            <a:avLst/>
            <a:gdLst/>
            <a:ahLst/>
            <a:cxnLst/>
            <a:rect l="l" t="t" r="r" b="b"/>
            <a:pathLst>
              <a:path w="1273175" h="294005">
                <a:moveTo>
                  <a:pt x="1273175" y="293687"/>
                </a:moveTo>
                <a:lnTo>
                  <a:pt x="0" y="293687"/>
                </a:lnTo>
                <a:lnTo>
                  <a:pt x="0" y="0"/>
                </a:lnTo>
                <a:lnTo>
                  <a:pt x="1273175" y="0"/>
                </a:lnTo>
                <a:lnTo>
                  <a:pt x="1273175" y="4762"/>
                </a:lnTo>
                <a:lnTo>
                  <a:pt x="9525" y="4762"/>
                </a:lnTo>
                <a:lnTo>
                  <a:pt x="4762" y="9525"/>
                </a:lnTo>
                <a:lnTo>
                  <a:pt x="9525" y="9525"/>
                </a:lnTo>
                <a:lnTo>
                  <a:pt x="9525" y="284162"/>
                </a:lnTo>
                <a:lnTo>
                  <a:pt x="4762" y="284162"/>
                </a:lnTo>
                <a:lnTo>
                  <a:pt x="9525" y="288925"/>
                </a:lnTo>
                <a:lnTo>
                  <a:pt x="1273175" y="288925"/>
                </a:lnTo>
                <a:lnTo>
                  <a:pt x="1273175" y="293687"/>
                </a:lnTo>
                <a:close/>
              </a:path>
              <a:path w="1273175" h="294005">
                <a:moveTo>
                  <a:pt x="9525" y="9525"/>
                </a:moveTo>
                <a:lnTo>
                  <a:pt x="4762" y="9525"/>
                </a:lnTo>
                <a:lnTo>
                  <a:pt x="9525" y="4762"/>
                </a:lnTo>
                <a:lnTo>
                  <a:pt x="9525" y="9525"/>
                </a:lnTo>
                <a:close/>
              </a:path>
              <a:path w="1273175" h="294005">
                <a:moveTo>
                  <a:pt x="1263650" y="9525"/>
                </a:moveTo>
                <a:lnTo>
                  <a:pt x="9525" y="9525"/>
                </a:lnTo>
                <a:lnTo>
                  <a:pt x="9525" y="4762"/>
                </a:lnTo>
                <a:lnTo>
                  <a:pt x="1263650" y="4762"/>
                </a:lnTo>
                <a:lnTo>
                  <a:pt x="1263650" y="9525"/>
                </a:lnTo>
                <a:close/>
              </a:path>
              <a:path w="1273175" h="294005">
                <a:moveTo>
                  <a:pt x="1263650" y="288925"/>
                </a:moveTo>
                <a:lnTo>
                  <a:pt x="1263650" y="4762"/>
                </a:lnTo>
                <a:lnTo>
                  <a:pt x="1268412" y="9525"/>
                </a:lnTo>
                <a:lnTo>
                  <a:pt x="1273175" y="9525"/>
                </a:lnTo>
                <a:lnTo>
                  <a:pt x="1273175" y="284162"/>
                </a:lnTo>
                <a:lnTo>
                  <a:pt x="1268412" y="284162"/>
                </a:lnTo>
                <a:lnTo>
                  <a:pt x="1263650" y="288925"/>
                </a:lnTo>
                <a:close/>
              </a:path>
              <a:path w="1273175" h="294005">
                <a:moveTo>
                  <a:pt x="1273175" y="9525"/>
                </a:moveTo>
                <a:lnTo>
                  <a:pt x="1268412" y="9525"/>
                </a:lnTo>
                <a:lnTo>
                  <a:pt x="1263650" y="4762"/>
                </a:lnTo>
                <a:lnTo>
                  <a:pt x="1273175" y="4762"/>
                </a:lnTo>
                <a:lnTo>
                  <a:pt x="1273175" y="9525"/>
                </a:lnTo>
                <a:close/>
              </a:path>
              <a:path w="1273175" h="294005">
                <a:moveTo>
                  <a:pt x="9525" y="288925"/>
                </a:moveTo>
                <a:lnTo>
                  <a:pt x="4762" y="284162"/>
                </a:lnTo>
                <a:lnTo>
                  <a:pt x="9525" y="284162"/>
                </a:lnTo>
                <a:lnTo>
                  <a:pt x="9525" y="288925"/>
                </a:lnTo>
                <a:close/>
              </a:path>
              <a:path w="1273175" h="294005">
                <a:moveTo>
                  <a:pt x="1263650" y="288925"/>
                </a:moveTo>
                <a:lnTo>
                  <a:pt x="9525" y="288925"/>
                </a:lnTo>
                <a:lnTo>
                  <a:pt x="9525" y="284162"/>
                </a:lnTo>
                <a:lnTo>
                  <a:pt x="1263650" y="284162"/>
                </a:lnTo>
                <a:lnTo>
                  <a:pt x="1263650" y="288925"/>
                </a:lnTo>
                <a:close/>
              </a:path>
              <a:path w="1273175" h="294005">
                <a:moveTo>
                  <a:pt x="1273175" y="288925"/>
                </a:moveTo>
                <a:lnTo>
                  <a:pt x="1263650" y="288925"/>
                </a:lnTo>
                <a:lnTo>
                  <a:pt x="1268412" y="284162"/>
                </a:lnTo>
                <a:lnTo>
                  <a:pt x="1273175" y="284162"/>
                </a:lnTo>
                <a:lnTo>
                  <a:pt x="1273175" y="288925"/>
                </a:lnTo>
                <a:close/>
              </a:path>
            </a:pathLst>
          </a:custGeom>
          <a:solidFill>
            <a:srgbClr val="000000"/>
          </a:solidFill>
        </p:spPr>
        <p:txBody>
          <a:bodyPr wrap="square" lIns="0" tIns="0" rIns="0" bIns="0" rtlCol="0"/>
          <a:lstStyle/>
          <a:p>
            <a:endParaRPr/>
          </a:p>
        </p:txBody>
      </p:sp>
      <p:sp>
        <p:nvSpPr>
          <p:cNvPr id="8" name="object 8"/>
          <p:cNvSpPr txBox="1"/>
          <p:nvPr/>
        </p:nvSpPr>
        <p:spPr>
          <a:xfrm>
            <a:off x="7431023" y="1943100"/>
            <a:ext cx="1263650" cy="208279"/>
          </a:xfrm>
          <a:prstGeom prst="rect">
            <a:avLst/>
          </a:prstGeom>
        </p:spPr>
        <p:txBody>
          <a:bodyPr vert="horz" wrap="square" lIns="0" tIns="12700" rIns="0" bIns="0" rtlCol="0">
            <a:spAutoFit/>
          </a:bodyPr>
          <a:lstStyle/>
          <a:p>
            <a:pPr marL="91440">
              <a:lnSpc>
                <a:spcPct val="100000"/>
              </a:lnSpc>
              <a:spcBef>
                <a:spcPts val="100"/>
              </a:spcBef>
            </a:pPr>
            <a:r>
              <a:rPr sz="1200" b="1" spc="-5" dirty="0">
                <a:latin typeface="Times New Roman" panose="02020603050405020304"/>
                <a:cs typeface="Times New Roman" panose="02020603050405020304"/>
              </a:rPr>
              <a:t>ID=hash(IP</a:t>
            </a:r>
            <a:r>
              <a:rPr sz="1200" b="1" spc="-5" dirty="0">
                <a:latin typeface="Arial" panose="020B0604020202020204"/>
                <a:cs typeface="Arial" panose="020B0604020202020204"/>
              </a:rPr>
              <a:t>)=14</a:t>
            </a:r>
            <a:endParaRPr sz="1200">
              <a:latin typeface="Arial" panose="020B0604020202020204"/>
              <a:cs typeface="Arial" panose="020B0604020202020204"/>
            </a:endParaRPr>
          </a:p>
        </p:txBody>
      </p:sp>
      <p:sp>
        <p:nvSpPr>
          <p:cNvPr id="9" name="object 9"/>
          <p:cNvSpPr/>
          <p:nvPr/>
        </p:nvSpPr>
        <p:spPr>
          <a:xfrm>
            <a:off x="5770651" y="2416175"/>
            <a:ext cx="153797" cy="153670"/>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7929727" y="2203615"/>
            <a:ext cx="242570" cy="938530"/>
          </a:xfrm>
          <a:custGeom>
            <a:avLst/>
            <a:gdLst/>
            <a:ahLst/>
            <a:cxnLst/>
            <a:rect l="l" t="t" r="r" b="b"/>
            <a:pathLst>
              <a:path w="242570" h="938530">
                <a:moveTo>
                  <a:pt x="198782" y="865222"/>
                </a:moveTo>
                <a:lnTo>
                  <a:pt x="0" y="2844"/>
                </a:lnTo>
                <a:lnTo>
                  <a:pt x="12369" y="0"/>
                </a:lnTo>
                <a:lnTo>
                  <a:pt x="211151" y="862373"/>
                </a:lnTo>
                <a:lnTo>
                  <a:pt x="198782" y="865222"/>
                </a:lnTo>
                <a:close/>
              </a:path>
              <a:path w="242570" h="938530">
                <a:moveTo>
                  <a:pt x="235202" y="883780"/>
                </a:moveTo>
                <a:lnTo>
                  <a:pt x="203060" y="883780"/>
                </a:lnTo>
                <a:lnTo>
                  <a:pt x="215430" y="880935"/>
                </a:lnTo>
                <a:lnTo>
                  <a:pt x="211151" y="862373"/>
                </a:lnTo>
                <a:lnTo>
                  <a:pt x="242100" y="855243"/>
                </a:lnTo>
                <a:lnTo>
                  <a:pt x="235202" y="883780"/>
                </a:lnTo>
                <a:close/>
              </a:path>
              <a:path w="242570" h="938530">
                <a:moveTo>
                  <a:pt x="203060" y="883780"/>
                </a:moveTo>
                <a:lnTo>
                  <a:pt x="198782" y="865222"/>
                </a:lnTo>
                <a:lnTo>
                  <a:pt x="211151" y="862373"/>
                </a:lnTo>
                <a:lnTo>
                  <a:pt x="215430" y="880935"/>
                </a:lnTo>
                <a:lnTo>
                  <a:pt x="203060" y="883780"/>
                </a:lnTo>
                <a:close/>
              </a:path>
              <a:path w="242570" h="938530">
                <a:moveTo>
                  <a:pt x="222084" y="938047"/>
                </a:moveTo>
                <a:lnTo>
                  <a:pt x="167843" y="872350"/>
                </a:lnTo>
                <a:lnTo>
                  <a:pt x="198782" y="865222"/>
                </a:lnTo>
                <a:lnTo>
                  <a:pt x="203060" y="883780"/>
                </a:lnTo>
                <a:lnTo>
                  <a:pt x="235202" y="883780"/>
                </a:lnTo>
                <a:lnTo>
                  <a:pt x="222084" y="938047"/>
                </a:lnTo>
                <a:close/>
              </a:path>
            </a:pathLst>
          </a:custGeom>
          <a:solidFill>
            <a:srgbClr val="000000"/>
          </a:solidFill>
        </p:spPr>
        <p:txBody>
          <a:bodyPr wrap="square" lIns="0" tIns="0" rIns="0" bIns="0" rtlCol="0"/>
          <a:lstStyle/>
          <a:p>
            <a:endParaRPr/>
          </a:p>
        </p:txBody>
      </p:sp>
      <p:sp>
        <p:nvSpPr>
          <p:cNvPr id="11" name="object 11"/>
          <p:cNvSpPr txBox="1"/>
          <p:nvPr/>
        </p:nvSpPr>
        <p:spPr>
          <a:xfrm>
            <a:off x="5422265" y="2374900"/>
            <a:ext cx="30480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panose="020B0604020202020204"/>
                <a:cs typeface="Arial" panose="020B0604020202020204"/>
              </a:rPr>
              <a:t>N5</a:t>
            </a:r>
            <a:r>
              <a:rPr sz="1200" b="1" dirty="0">
                <a:latin typeface="Arial" panose="020B0604020202020204"/>
                <a:cs typeface="Arial" panose="020B0604020202020204"/>
              </a:rPr>
              <a:t>6</a:t>
            </a:r>
            <a:endParaRPr sz="1200">
              <a:latin typeface="Arial" panose="020B0604020202020204"/>
              <a:cs typeface="Arial" panose="020B0604020202020204"/>
            </a:endParaRPr>
          </a:p>
        </p:txBody>
      </p:sp>
      <p:sp>
        <p:nvSpPr>
          <p:cNvPr id="12" name="object 12"/>
          <p:cNvSpPr/>
          <p:nvPr/>
        </p:nvSpPr>
        <p:spPr>
          <a:xfrm>
            <a:off x="4716779" y="1866900"/>
            <a:ext cx="1434465" cy="283845"/>
          </a:xfrm>
          <a:custGeom>
            <a:avLst/>
            <a:gdLst/>
            <a:ahLst/>
            <a:cxnLst/>
            <a:rect l="l" t="t" r="r" b="b"/>
            <a:pathLst>
              <a:path w="1434464" h="283844">
                <a:moveTo>
                  <a:pt x="0" y="0"/>
                </a:moveTo>
                <a:lnTo>
                  <a:pt x="1434084" y="0"/>
                </a:lnTo>
                <a:lnTo>
                  <a:pt x="1434084" y="283463"/>
                </a:lnTo>
                <a:lnTo>
                  <a:pt x="0" y="283463"/>
                </a:lnTo>
                <a:lnTo>
                  <a:pt x="0" y="0"/>
                </a:lnTo>
                <a:close/>
              </a:path>
            </a:pathLst>
          </a:custGeom>
          <a:solidFill>
            <a:srgbClr val="CC9900"/>
          </a:solidFill>
        </p:spPr>
        <p:txBody>
          <a:bodyPr wrap="square" lIns="0" tIns="0" rIns="0" bIns="0" rtlCol="0"/>
          <a:lstStyle/>
          <a:p>
            <a:endParaRPr/>
          </a:p>
        </p:txBody>
      </p:sp>
      <p:sp>
        <p:nvSpPr>
          <p:cNvPr id="13" name="object 13"/>
          <p:cNvSpPr/>
          <p:nvPr/>
        </p:nvSpPr>
        <p:spPr>
          <a:xfrm>
            <a:off x="4711700" y="1862137"/>
            <a:ext cx="1444625" cy="294005"/>
          </a:xfrm>
          <a:custGeom>
            <a:avLst/>
            <a:gdLst/>
            <a:ahLst/>
            <a:cxnLst/>
            <a:rect l="l" t="t" r="r" b="b"/>
            <a:pathLst>
              <a:path w="1444625" h="294005">
                <a:moveTo>
                  <a:pt x="1444625" y="293687"/>
                </a:moveTo>
                <a:lnTo>
                  <a:pt x="0" y="293687"/>
                </a:lnTo>
                <a:lnTo>
                  <a:pt x="0" y="0"/>
                </a:lnTo>
                <a:lnTo>
                  <a:pt x="1444625" y="0"/>
                </a:lnTo>
                <a:lnTo>
                  <a:pt x="1444625" y="4762"/>
                </a:lnTo>
                <a:lnTo>
                  <a:pt x="9525" y="4762"/>
                </a:lnTo>
                <a:lnTo>
                  <a:pt x="4762" y="9525"/>
                </a:lnTo>
                <a:lnTo>
                  <a:pt x="9525" y="9525"/>
                </a:lnTo>
                <a:lnTo>
                  <a:pt x="9525" y="284162"/>
                </a:lnTo>
                <a:lnTo>
                  <a:pt x="4762" y="284162"/>
                </a:lnTo>
                <a:lnTo>
                  <a:pt x="9525" y="288925"/>
                </a:lnTo>
                <a:lnTo>
                  <a:pt x="1444625" y="288925"/>
                </a:lnTo>
                <a:lnTo>
                  <a:pt x="1444625" y="293687"/>
                </a:lnTo>
                <a:close/>
              </a:path>
              <a:path w="1444625" h="294005">
                <a:moveTo>
                  <a:pt x="9525" y="9525"/>
                </a:moveTo>
                <a:lnTo>
                  <a:pt x="4762" y="9525"/>
                </a:lnTo>
                <a:lnTo>
                  <a:pt x="9525" y="4762"/>
                </a:lnTo>
                <a:lnTo>
                  <a:pt x="9525" y="9525"/>
                </a:lnTo>
                <a:close/>
              </a:path>
              <a:path w="1444625" h="294005">
                <a:moveTo>
                  <a:pt x="1435100" y="9525"/>
                </a:moveTo>
                <a:lnTo>
                  <a:pt x="9525" y="9525"/>
                </a:lnTo>
                <a:lnTo>
                  <a:pt x="9525" y="4762"/>
                </a:lnTo>
                <a:lnTo>
                  <a:pt x="1435100" y="4762"/>
                </a:lnTo>
                <a:lnTo>
                  <a:pt x="1435100" y="9525"/>
                </a:lnTo>
                <a:close/>
              </a:path>
              <a:path w="1444625" h="294005">
                <a:moveTo>
                  <a:pt x="1435100" y="288925"/>
                </a:moveTo>
                <a:lnTo>
                  <a:pt x="1435100" y="4762"/>
                </a:lnTo>
                <a:lnTo>
                  <a:pt x="1439862" y="9525"/>
                </a:lnTo>
                <a:lnTo>
                  <a:pt x="1444625" y="9525"/>
                </a:lnTo>
                <a:lnTo>
                  <a:pt x="1444625" y="284162"/>
                </a:lnTo>
                <a:lnTo>
                  <a:pt x="1439862" y="284162"/>
                </a:lnTo>
                <a:lnTo>
                  <a:pt x="1435100" y="288925"/>
                </a:lnTo>
                <a:close/>
              </a:path>
              <a:path w="1444625" h="294005">
                <a:moveTo>
                  <a:pt x="1444625" y="9525"/>
                </a:moveTo>
                <a:lnTo>
                  <a:pt x="1439862" y="9525"/>
                </a:lnTo>
                <a:lnTo>
                  <a:pt x="1435100" y="4762"/>
                </a:lnTo>
                <a:lnTo>
                  <a:pt x="1444625" y="4762"/>
                </a:lnTo>
                <a:lnTo>
                  <a:pt x="1444625" y="9525"/>
                </a:lnTo>
                <a:close/>
              </a:path>
              <a:path w="1444625" h="294005">
                <a:moveTo>
                  <a:pt x="9525" y="288925"/>
                </a:moveTo>
                <a:lnTo>
                  <a:pt x="4762" y="284162"/>
                </a:lnTo>
                <a:lnTo>
                  <a:pt x="9525" y="284162"/>
                </a:lnTo>
                <a:lnTo>
                  <a:pt x="9525" y="288925"/>
                </a:lnTo>
                <a:close/>
              </a:path>
              <a:path w="1444625" h="294005">
                <a:moveTo>
                  <a:pt x="1435100" y="288925"/>
                </a:moveTo>
                <a:lnTo>
                  <a:pt x="9525" y="288925"/>
                </a:lnTo>
                <a:lnTo>
                  <a:pt x="9525" y="284162"/>
                </a:lnTo>
                <a:lnTo>
                  <a:pt x="1435100" y="284162"/>
                </a:lnTo>
                <a:lnTo>
                  <a:pt x="1435100" y="288925"/>
                </a:lnTo>
                <a:close/>
              </a:path>
              <a:path w="1444625" h="294005">
                <a:moveTo>
                  <a:pt x="1444625" y="288925"/>
                </a:moveTo>
                <a:lnTo>
                  <a:pt x="1435100" y="288925"/>
                </a:lnTo>
                <a:lnTo>
                  <a:pt x="1439862" y="284162"/>
                </a:lnTo>
                <a:lnTo>
                  <a:pt x="1444625" y="284162"/>
                </a:lnTo>
                <a:lnTo>
                  <a:pt x="1444625" y="288925"/>
                </a:lnTo>
                <a:close/>
              </a:path>
            </a:pathLst>
          </a:custGeom>
          <a:solidFill>
            <a:srgbClr val="000000"/>
          </a:solidFill>
        </p:spPr>
        <p:txBody>
          <a:bodyPr wrap="square" lIns="0" tIns="0" rIns="0" bIns="0" rtlCol="0"/>
          <a:lstStyle/>
          <a:p>
            <a:endParaRPr/>
          </a:p>
        </p:txBody>
      </p:sp>
      <p:sp>
        <p:nvSpPr>
          <p:cNvPr id="14" name="object 14"/>
          <p:cNvSpPr txBox="1"/>
          <p:nvPr/>
        </p:nvSpPr>
        <p:spPr>
          <a:xfrm>
            <a:off x="4716779" y="1899284"/>
            <a:ext cx="1434465" cy="208279"/>
          </a:xfrm>
          <a:prstGeom prst="rect">
            <a:avLst/>
          </a:prstGeom>
        </p:spPr>
        <p:txBody>
          <a:bodyPr vert="horz" wrap="square" lIns="0" tIns="12700" rIns="0" bIns="0" rtlCol="0">
            <a:spAutoFit/>
          </a:bodyPr>
          <a:lstStyle/>
          <a:p>
            <a:pPr marL="90805">
              <a:lnSpc>
                <a:spcPct val="100000"/>
              </a:lnSpc>
              <a:spcBef>
                <a:spcPts val="100"/>
              </a:spcBef>
            </a:pPr>
            <a:r>
              <a:rPr sz="1200" b="1" spc="-5" dirty="0">
                <a:latin typeface="Times New Roman" panose="02020603050405020304"/>
                <a:cs typeface="Times New Roman" panose="02020603050405020304"/>
              </a:rPr>
              <a:t>K=hash(key</a:t>
            </a:r>
            <a:r>
              <a:rPr sz="1200" b="1" spc="-5" dirty="0">
                <a:latin typeface="Tahoma" panose="020B0604030504040204"/>
                <a:cs typeface="Tahoma" panose="020B0604030504040204"/>
              </a:rPr>
              <a:t>)=54</a:t>
            </a:r>
            <a:endParaRPr sz="1200">
              <a:latin typeface="Tahoma" panose="020B0604030504040204"/>
              <a:cs typeface="Tahoma" panose="020B0604030504040204"/>
            </a:endParaRPr>
          </a:p>
        </p:txBody>
      </p:sp>
      <p:sp>
        <p:nvSpPr>
          <p:cNvPr id="15" name="object 15"/>
          <p:cNvSpPr/>
          <p:nvPr/>
        </p:nvSpPr>
        <p:spPr>
          <a:xfrm>
            <a:off x="5410999" y="2128634"/>
            <a:ext cx="364490" cy="292735"/>
          </a:xfrm>
          <a:custGeom>
            <a:avLst/>
            <a:gdLst/>
            <a:ahLst/>
            <a:cxnLst/>
            <a:rect l="l" t="t" r="r" b="b"/>
            <a:pathLst>
              <a:path w="364489" h="292735">
                <a:moveTo>
                  <a:pt x="300783" y="249764"/>
                </a:moveTo>
                <a:lnTo>
                  <a:pt x="0" y="9931"/>
                </a:lnTo>
                <a:lnTo>
                  <a:pt x="7924" y="0"/>
                </a:lnTo>
                <a:lnTo>
                  <a:pt x="308700" y="239836"/>
                </a:lnTo>
                <a:lnTo>
                  <a:pt x="300783" y="249764"/>
                </a:lnTo>
                <a:close/>
              </a:path>
              <a:path w="364489" h="292735">
                <a:moveTo>
                  <a:pt x="350114" y="261645"/>
                </a:moveTo>
                <a:lnTo>
                  <a:pt x="315683" y="261645"/>
                </a:lnTo>
                <a:lnTo>
                  <a:pt x="323596" y="251713"/>
                </a:lnTo>
                <a:lnTo>
                  <a:pt x="308700" y="239836"/>
                </a:lnTo>
                <a:lnTo>
                  <a:pt x="328498" y="215010"/>
                </a:lnTo>
                <a:lnTo>
                  <a:pt x="350114" y="261645"/>
                </a:lnTo>
                <a:close/>
              </a:path>
              <a:path w="364489" h="292735">
                <a:moveTo>
                  <a:pt x="315683" y="261645"/>
                </a:moveTo>
                <a:lnTo>
                  <a:pt x="300783" y="249764"/>
                </a:lnTo>
                <a:lnTo>
                  <a:pt x="308700" y="239836"/>
                </a:lnTo>
                <a:lnTo>
                  <a:pt x="323596" y="251713"/>
                </a:lnTo>
                <a:lnTo>
                  <a:pt x="315683" y="261645"/>
                </a:lnTo>
                <a:close/>
              </a:path>
              <a:path w="364489" h="292735">
                <a:moveTo>
                  <a:pt x="364324" y="292303"/>
                </a:moveTo>
                <a:lnTo>
                  <a:pt x="280987" y="274586"/>
                </a:lnTo>
                <a:lnTo>
                  <a:pt x="300783" y="249764"/>
                </a:lnTo>
                <a:lnTo>
                  <a:pt x="315683" y="261645"/>
                </a:lnTo>
                <a:lnTo>
                  <a:pt x="350114" y="261645"/>
                </a:lnTo>
                <a:lnTo>
                  <a:pt x="364324" y="292303"/>
                </a:lnTo>
                <a:close/>
              </a:path>
            </a:pathLst>
          </a:custGeom>
          <a:solidFill>
            <a:srgbClr val="000000"/>
          </a:solidFill>
        </p:spPr>
        <p:txBody>
          <a:bodyPr wrap="square" lIns="0" tIns="0" rIns="0" bIns="0" rtlCol="0"/>
          <a:lstStyle/>
          <a:p>
            <a:endParaRPr/>
          </a:p>
        </p:txBody>
      </p:sp>
      <p:sp>
        <p:nvSpPr>
          <p:cNvPr id="16" name="object 16"/>
          <p:cNvSpPr txBox="1"/>
          <p:nvPr/>
        </p:nvSpPr>
        <p:spPr>
          <a:xfrm>
            <a:off x="6844665" y="1871662"/>
            <a:ext cx="220345"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panose="020B0604020202020204"/>
                <a:cs typeface="Arial" panose="020B0604020202020204"/>
              </a:rPr>
              <a:t>N</a:t>
            </a:r>
            <a:r>
              <a:rPr sz="1200" b="1" dirty="0">
                <a:latin typeface="Arial" panose="020B0604020202020204"/>
                <a:cs typeface="Arial" panose="020B0604020202020204"/>
              </a:rPr>
              <a:t>1</a:t>
            </a:r>
            <a:endParaRPr sz="1200">
              <a:latin typeface="Arial" panose="020B0604020202020204"/>
              <a:cs typeface="Arial" panose="020B0604020202020204"/>
            </a:endParaRPr>
          </a:p>
        </p:txBody>
      </p:sp>
      <p:sp>
        <p:nvSpPr>
          <p:cNvPr id="17" name="object 17"/>
          <p:cNvSpPr txBox="1"/>
          <p:nvPr/>
        </p:nvSpPr>
        <p:spPr>
          <a:xfrm>
            <a:off x="7697152" y="2303462"/>
            <a:ext cx="220345"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panose="020B0604020202020204"/>
                <a:cs typeface="Arial" panose="020B0604020202020204"/>
              </a:rPr>
              <a:t>N</a:t>
            </a:r>
            <a:r>
              <a:rPr sz="1200" b="1" dirty="0">
                <a:latin typeface="Arial" panose="020B0604020202020204"/>
                <a:cs typeface="Arial" panose="020B0604020202020204"/>
              </a:rPr>
              <a:t>8</a:t>
            </a:r>
            <a:endParaRPr sz="1200">
              <a:latin typeface="Arial" panose="020B0604020202020204"/>
              <a:cs typeface="Arial" panose="020B0604020202020204"/>
            </a:endParaRPr>
          </a:p>
        </p:txBody>
      </p:sp>
      <p:sp>
        <p:nvSpPr>
          <p:cNvPr id="18" name="object 18"/>
          <p:cNvSpPr txBox="1"/>
          <p:nvPr/>
        </p:nvSpPr>
        <p:spPr>
          <a:xfrm>
            <a:off x="8230552" y="3095625"/>
            <a:ext cx="30480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panose="020B0604020202020204"/>
                <a:cs typeface="Arial" panose="020B0604020202020204"/>
              </a:rPr>
              <a:t>N1</a:t>
            </a:r>
            <a:r>
              <a:rPr sz="1200" b="1" dirty="0">
                <a:latin typeface="Arial" panose="020B0604020202020204"/>
                <a:cs typeface="Arial" panose="020B0604020202020204"/>
              </a:rPr>
              <a:t>4</a:t>
            </a:r>
            <a:endParaRPr sz="1200">
              <a:latin typeface="Arial" panose="020B0604020202020204"/>
              <a:cs typeface="Arial" panose="020B0604020202020204"/>
            </a:endParaRPr>
          </a:p>
        </p:txBody>
      </p:sp>
      <p:sp>
        <p:nvSpPr>
          <p:cNvPr id="19" name="object 19"/>
          <p:cNvSpPr txBox="1"/>
          <p:nvPr/>
        </p:nvSpPr>
        <p:spPr>
          <a:xfrm>
            <a:off x="8159115" y="4030662"/>
            <a:ext cx="30480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panose="020B0604020202020204"/>
                <a:cs typeface="Arial" panose="020B0604020202020204"/>
              </a:rPr>
              <a:t>N2</a:t>
            </a:r>
            <a:r>
              <a:rPr sz="1200" b="1" dirty="0">
                <a:latin typeface="Arial" panose="020B0604020202020204"/>
                <a:cs typeface="Arial" panose="020B0604020202020204"/>
              </a:rPr>
              <a:t>1</a:t>
            </a:r>
            <a:endParaRPr sz="1200">
              <a:latin typeface="Arial" panose="020B0604020202020204"/>
              <a:cs typeface="Arial" panose="020B0604020202020204"/>
            </a:endParaRPr>
          </a:p>
        </p:txBody>
      </p:sp>
      <p:sp>
        <p:nvSpPr>
          <p:cNvPr id="20" name="object 20"/>
          <p:cNvSpPr txBox="1"/>
          <p:nvPr/>
        </p:nvSpPr>
        <p:spPr>
          <a:xfrm>
            <a:off x="5752465" y="4692650"/>
            <a:ext cx="30480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panose="020B0604020202020204"/>
                <a:cs typeface="Arial" panose="020B0604020202020204"/>
              </a:rPr>
              <a:t>N3</a:t>
            </a:r>
            <a:r>
              <a:rPr sz="1200" b="1" dirty="0">
                <a:latin typeface="Arial" panose="020B0604020202020204"/>
                <a:cs typeface="Arial" panose="020B0604020202020204"/>
              </a:rPr>
              <a:t>8</a:t>
            </a:r>
            <a:endParaRPr sz="1200">
              <a:latin typeface="Arial" panose="020B0604020202020204"/>
              <a:cs typeface="Arial" panose="020B0604020202020204"/>
            </a:endParaRPr>
          </a:p>
        </p:txBody>
      </p:sp>
      <p:sp>
        <p:nvSpPr>
          <p:cNvPr id="21" name="object 21"/>
          <p:cNvSpPr txBox="1"/>
          <p:nvPr/>
        </p:nvSpPr>
        <p:spPr>
          <a:xfrm>
            <a:off x="5176202" y="4103687"/>
            <a:ext cx="30480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panose="020B0604020202020204"/>
                <a:cs typeface="Arial" panose="020B0604020202020204"/>
              </a:rPr>
              <a:t>N4</a:t>
            </a:r>
            <a:r>
              <a:rPr sz="1200" b="1" dirty="0">
                <a:latin typeface="Arial" panose="020B0604020202020204"/>
                <a:cs typeface="Arial" panose="020B0604020202020204"/>
              </a:rPr>
              <a:t>2</a:t>
            </a:r>
            <a:endParaRPr sz="1200">
              <a:latin typeface="Arial" panose="020B0604020202020204"/>
              <a:cs typeface="Arial" panose="020B0604020202020204"/>
            </a:endParaRPr>
          </a:p>
        </p:txBody>
      </p:sp>
      <p:sp>
        <p:nvSpPr>
          <p:cNvPr id="22" name="object 22"/>
          <p:cNvSpPr txBox="1"/>
          <p:nvPr/>
        </p:nvSpPr>
        <p:spPr>
          <a:xfrm>
            <a:off x="4990465" y="3454400"/>
            <a:ext cx="30480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panose="020B0604020202020204"/>
                <a:cs typeface="Arial" panose="020B0604020202020204"/>
              </a:rPr>
              <a:t>N4</a:t>
            </a:r>
            <a:r>
              <a:rPr sz="1200" b="1" dirty="0">
                <a:latin typeface="Arial" panose="020B0604020202020204"/>
                <a:cs typeface="Arial" panose="020B0604020202020204"/>
              </a:rPr>
              <a:t>8</a:t>
            </a:r>
            <a:endParaRPr sz="1200">
              <a:latin typeface="Arial" panose="020B0604020202020204"/>
              <a:cs typeface="Arial" panose="020B0604020202020204"/>
            </a:endParaRPr>
          </a:p>
        </p:txBody>
      </p:sp>
      <p:sp>
        <p:nvSpPr>
          <p:cNvPr id="23" name="object 23"/>
          <p:cNvSpPr txBox="1"/>
          <p:nvPr/>
        </p:nvSpPr>
        <p:spPr>
          <a:xfrm>
            <a:off x="5061902" y="3022600"/>
            <a:ext cx="30480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panose="020B0604020202020204"/>
                <a:cs typeface="Arial" panose="020B0604020202020204"/>
              </a:rPr>
              <a:t>N5</a:t>
            </a:r>
            <a:r>
              <a:rPr sz="1200" b="1" dirty="0">
                <a:latin typeface="Arial" panose="020B0604020202020204"/>
                <a:cs typeface="Arial" panose="020B0604020202020204"/>
              </a:rPr>
              <a:t>1</a:t>
            </a:r>
            <a:endParaRPr sz="1200">
              <a:latin typeface="Arial" panose="020B0604020202020204"/>
              <a:cs typeface="Arial" panose="020B0604020202020204"/>
            </a:endParaRPr>
          </a:p>
        </p:txBody>
      </p:sp>
      <p:sp>
        <p:nvSpPr>
          <p:cNvPr id="24" name="object 24"/>
          <p:cNvSpPr txBox="1"/>
          <p:nvPr/>
        </p:nvSpPr>
        <p:spPr>
          <a:xfrm>
            <a:off x="6574790" y="4905692"/>
            <a:ext cx="460375" cy="636905"/>
          </a:xfrm>
          <a:prstGeom prst="rect">
            <a:avLst/>
          </a:prstGeom>
        </p:spPr>
        <p:txBody>
          <a:bodyPr vert="horz" wrap="square" lIns="0" tIns="74295" rIns="0" bIns="0" rtlCol="0">
            <a:spAutoFit/>
          </a:bodyPr>
          <a:lstStyle/>
          <a:p>
            <a:pPr marL="53975">
              <a:lnSpc>
                <a:spcPct val="100000"/>
              </a:lnSpc>
              <a:spcBef>
                <a:spcPts val="585"/>
              </a:spcBef>
            </a:pPr>
            <a:r>
              <a:rPr sz="1200" b="1" spc="-5" dirty="0">
                <a:latin typeface="Arial" panose="020B0604020202020204"/>
                <a:cs typeface="Arial" panose="020B0604020202020204"/>
              </a:rPr>
              <a:t>N32</a:t>
            </a:r>
            <a:endParaRPr sz="1200">
              <a:latin typeface="Arial" panose="020B0604020202020204"/>
              <a:cs typeface="Arial" panose="020B0604020202020204"/>
            </a:endParaRPr>
          </a:p>
          <a:p>
            <a:pPr marL="12700">
              <a:lnSpc>
                <a:spcPct val="100000"/>
              </a:lnSpc>
              <a:spcBef>
                <a:spcPts val="725"/>
              </a:spcBef>
            </a:pPr>
            <a:r>
              <a:rPr sz="1800" b="1" dirty="0">
                <a:latin typeface="Times New Roman" panose="02020603050405020304"/>
                <a:cs typeface="Times New Roman" panose="02020603050405020304"/>
              </a:rPr>
              <a:t>m</a:t>
            </a:r>
            <a:r>
              <a:rPr sz="1800" b="1" spc="-5" dirty="0">
                <a:latin typeface="Times New Roman" panose="02020603050405020304"/>
                <a:cs typeface="Times New Roman" panose="02020603050405020304"/>
              </a:rPr>
              <a:t>=</a:t>
            </a:r>
            <a:r>
              <a:rPr sz="1800" b="1" dirty="0">
                <a:latin typeface="Times New Roman" panose="02020603050405020304"/>
                <a:cs typeface="Times New Roman" panose="02020603050405020304"/>
              </a:rPr>
              <a:t>6</a:t>
            </a:r>
            <a:endParaRPr sz="1800">
              <a:latin typeface="Times New Roman" panose="02020603050405020304"/>
              <a:cs typeface="Times New Roman" panose="02020603050405020304"/>
            </a:endParaRPr>
          </a:p>
        </p:txBody>
      </p:sp>
      <p:sp>
        <p:nvSpPr>
          <p:cNvPr id="25" name="object 25"/>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26" name="object 26"/>
          <p:cNvSpPr txBox="1">
            <a:spLocks noGrp="1"/>
          </p:cNvSpPr>
          <p:nvPr>
            <p:ph type="sldNum" sz="quarter" idx="4294967295"/>
          </p:nvPr>
        </p:nvSpPr>
        <p:spPr>
          <a:prstGeom prst="rect">
            <a:avLst/>
          </a:prstGeom>
        </p:spPr>
        <p:txBody>
          <a:bodyPr vert="horz" wrap="square" lIns="0" tIns="0" rIns="0" bIns="0" rtlCol="0">
            <a:spAutoFit/>
          </a:bodyPr>
          <a:lstStyle/>
          <a:p>
            <a:pPr marL="25400">
              <a:lnSpc>
                <a:spcPts val="1375"/>
              </a:lnSpc>
            </a:pPr>
            <a:fld id="{81D60167-4931-47E6-BA6A-407CBD079E47}" type="slidenum">
              <a:rPr dirty="0"/>
              <a:t>42</a:t>
            </a:fld>
            <a:endParaRPr dirty="0"/>
          </a:p>
        </p:txBody>
      </p:sp>
    </p:spTree>
    <p:extLst>
      <p:ext uri="{BB962C8B-B14F-4D97-AF65-F5344CB8AC3E}">
        <p14:creationId xmlns:p14="http://schemas.microsoft.com/office/powerpoint/2010/main" val="12082602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6172200"/>
            <a:ext cx="8229600" cy="0"/>
          </a:xfrm>
          <a:custGeom>
            <a:avLst/>
            <a:gdLst/>
            <a:ahLst/>
            <a:cxnLst/>
            <a:rect l="l" t="t" r="r" b="b"/>
            <a:pathLst>
              <a:path w="8229600">
                <a:moveTo>
                  <a:pt x="0" y="0"/>
                </a:moveTo>
                <a:lnTo>
                  <a:pt x="8229600" y="0"/>
                </a:lnTo>
              </a:path>
            </a:pathLst>
          </a:custGeom>
          <a:ln w="19050">
            <a:solidFill>
              <a:srgbClr val="CC9900"/>
            </a:solidFill>
          </a:ln>
        </p:spPr>
        <p:txBody>
          <a:bodyPr wrap="square" lIns="0" tIns="0" rIns="0" bIns="0" rtlCol="0"/>
          <a:lstStyle/>
          <a:p>
            <a:endParaRPr/>
          </a:p>
        </p:txBody>
      </p:sp>
      <p:sp>
        <p:nvSpPr>
          <p:cNvPr id="3" name="object 3"/>
          <p:cNvSpPr txBox="1">
            <a:spLocks noGrp="1"/>
          </p:cNvSpPr>
          <p:nvPr>
            <p:ph type="title"/>
          </p:nvPr>
        </p:nvSpPr>
        <p:spPr>
          <a:xfrm>
            <a:off x="535940" y="272732"/>
            <a:ext cx="4605655" cy="605790"/>
          </a:xfrm>
          <a:prstGeom prst="rect">
            <a:avLst/>
          </a:prstGeom>
        </p:spPr>
        <p:txBody>
          <a:bodyPr vert="horz" wrap="square" lIns="0" tIns="13335" rIns="0" bIns="0" rtlCol="0">
            <a:spAutoFit/>
          </a:bodyPr>
          <a:lstStyle/>
          <a:p>
            <a:pPr marL="12700">
              <a:lnSpc>
                <a:spcPct val="100000"/>
              </a:lnSpc>
              <a:spcBef>
                <a:spcPts val="105"/>
              </a:spcBef>
            </a:pPr>
            <a:r>
              <a:rPr sz="3800" spc="-5" dirty="0">
                <a:solidFill>
                  <a:srgbClr val="006633"/>
                </a:solidFill>
                <a:latin typeface="Garamond" panose="02020404030301010803"/>
                <a:cs typeface="Garamond" panose="02020404030301010803"/>
              </a:rPr>
              <a:t>Chord</a:t>
            </a:r>
            <a:r>
              <a:rPr sz="3800" dirty="0">
                <a:solidFill>
                  <a:srgbClr val="006633"/>
                </a:solidFill>
              </a:rPr>
              <a:t>—</a:t>
            </a:r>
            <a:r>
              <a:rPr sz="3800" dirty="0">
                <a:solidFill>
                  <a:srgbClr val="006633"/>
                </a:solidFill>
                <a:latin typeface="宋体" panose="02010600030101010101" pitchFamily="2" charset="-122"/>
                <a:cs typeface="宋体" panose="02010600030101010101" pitchFamily="2" charset="-122"/>
              </a:rPr>
              <a:t>简单查询过</a:t>
            </a:r>
            <a:r>
              <a:rPr sz="3800" spc="5" dirty="0">
                <a:solidFill>
                  <a:srgbClr val="006633"/>
                </a:solidFill>
                <a:latin typeface="宋体" panose="02010600030101010101" pitchFamily="2" charset="-122"/>
                <a:cs typeface="宋体" panose="02010600030101010101" pitchFamily="2" charset="-122"/>
              </a:rPr>
              <a:t>程</a:t>
            </a:r>
            <a:endParaRPr sz="3800">
              <a:latin typeface="宋体" panose="02010600030101010101" pitchFamily="2" charset="-122"/>
              <a:cs typeface="宋体" panose="02010600030101010101" pitchFamily="2" charset="-122"/>
            </a:endParaRPr>
          </a:p>
        </p:txBody>
      </p:sp>
      <p:sp>
        <p:nvSpPr>
          <p:cNvPr id="4" name="object 4"/>
          <p:cNvSpPr txBox="1"/>
          <p:nvPr/>
        </p:nvSpPr>
        <p:spPr>
          <a:xfrm>
            <a:off x="535940" y="1573529"/>
            <a:ext cx="4093210" cy="4460240"/>
          </a:xfrm>
          <a:prstGeom prst="rect">
            <a:avLst/>
          </a:prstGeom>
        </p:spPr>
        <p:txBody>
          <a:bodyPr vert="horz" wrap="square" lIns="0" tIns="58419" rIns="0" bIns="0" rtlCol="0">
            <a:spAutoFit/>
          </a:bodyPr>
          <a:lstStyle/>
          <a:p>
            <a:pPr marL="355600" marR="300990" indent="-342900" algn="just">
              <a:lnSpc>
                <a:spcPct val="90000"/>
              </a:lnSpc>
              <a:spcBef>
                <a:spcPts val="460"/>
              </a:spcBef>
              <a:buClr>
                <a:srgbClr val="CC9900"/>
              </a:buClr>
              <a:buSzPct val="65000"/>
              <a:buFont typeface="Wingdings" panose="05000000000000000000"/>
              <a:buChar char=""/>
              <a:tabLst>
                <a:tab pos="355600" algn="l"/>
              </a:tabLst>
            </a:pPr>
            <a:r>
              <a:rPr sz="3000" dirty="0">
                <a:latin typeface="宋体" panose="02010600030101010101" pitchFamily="2" charset="-122"/>
                <a:cs typeface="宋体" panose="02010600030101010101" pitchFamily="2" charset="-122"/>
              </a:rPr>
              <a:t>每个节点仅维护其后 继节点</a:t>
            </a:r>
            <a:r>
              <a:rPr sz="3000" spc="-5" dirty="0">
                <a:latin typeface="Times New Roman" panose="02020603050405020304"/>
                <a:cs typeface="Times New Roman" panose="02020603050405020304"/>
              </a:rPr>
              <a:t>ID</a:t>
            </a:r>
            <a:r>
              <a:rPr sz="3000" dirty="0">
                <a:latin typeface="宋体" panose="02010600030101010101" pitchFamily="2" charset="-122"/>
                <a:cs typeface="宋体" panose="02010600030101010101" pitchFamily="2" charset="-122"/>
              </a:rPr>
              <a:t>、</a:t>
            </a:r>
            <a:r>
              <a:rPr sz="3000" dirty="0">
                <a:latin typeface="Times New Roman" panose="02020603050405020304"/>
                <a:cs typeface="Times New Roman" panose="02020603050405020304"/>
              </a:rPr>
              <a:t>IP</a:t>
            </a:r>
            <a:r>
              <a:rPr sz="3000" dirty="0">
                <a:latin typeface="宋体" panose="02010600030101010101" pitchFamily="2" charset="-122"/>
                <a:cs typeface="宋体" panose="02010600030101010101" pitchFamily="2" charset="-122"/>
              </a:rPr>
              <a:t>地址等 信息</a:t>
            </a:r>
          </a:p>
          <a:p>
            <a:pPr marL="355600" marR="300990" indent="-342900" algn="just">
              <a:lnSpc>
                <a:spcPts val="3240"/>
              </a:lnSpc>
              <a:spcBef>
                <a:spcPts val="765"/>
              </a:spcBef>
              <a:buClr>
                <a:srgbClr val="CC9900"/>
              </a:buClr>
              <a:buSzPct val="65000"/>
              <a:buFont typeface="Wingdings" panose="05000000000000000000"/>
              <a:buChar char=""/>
              <a:tabLst>
                <a:tab pos="355600" algn="l"/>
              </a:tabLst>
            </a:pPr>
            <a:r>
              <a:rPr sz="3000" dirty="0">
                <a:latin typeface="宋体" panose="02010600030101010101" pitchFamily="2" charset="-122"/>
                <a:cs typeface="宋体" panose="02010600030101010101" pitchFamily="2" charset="-122"/>
              </a:rPr>
              <a:t>查询消息通过后继节 点指针在圆环上传递</a:t>
            </a:r>
          </a:p>
          <a:p>
            <a:pPr marL="355600" marR="5080" indent="-342900">
              <a:lnSpc>
                <a:spcPct val="90000"/>
              </a:lnSpc>
              <a:spcBef>
                <a:spcPts val="675"/>
              </a:spcBef>
              <a:buClr>
                <a:srgbClr val="CC9900"/>
              </a:buClr>
              <a:buSzPct val="65000"/>
              <a:buFont typeface="Wingdings" panose="05000000000000000000"/>
              <a:buChar char=""/>
              <a:tabLst>
                <a:tab pos="354965" algn="l"/>
                <a:tab pos="355600" algn="l"/>
              </a:tabLst>
            </a:pPr>
            <a:r>
              <a:rPr sz="3000" dirty="0">
                <a:latin typeface="宋体" panose="02010600030101010101" pitchFamily="2" charset="-122"/>
                <a:cs typeface="宋体" panose="02010600030101010101" pitchFamily="2" charset="-122"/>
              </a:rPr>
              <a:t>直到查询消息中包含 的</a:t>
            </a:r>
            <a:r>
              <a:rPr sz="3000" spc="-5" dirty="0">
                <a:latin typeface="Times New Roman" panose="02020603050405020304"/>
                <a:cs typeface="Times New Roman" panose="02020603050405020304"/>
              </a:rPr>
              <a:t>K</a:t>
            </a:r>
            <a:r>
              <a:rPr sz="3000" dirty="0">
                <a:latin typeface="宋体" panose="02010600030101010101" pitchFamily="2" charset="-122"/>
                <a:cs typeface="宋体" panose="02010600030101010101" pitchFamily="2" charset="-122"/>
              </a:rPr>
              <a:t>落在某节点</a:t>
            </a:r>
            <a:r>
              <a:rPr sz="3000" dirty="0">
                <a:latin typeface="Times New Roman" panose="02020603050405020304"/>
                <a:cs typeface="Times New Roman" panose="02020603050405020304"/>
              </a:rPr>
              <a:t>I</a:t>
            </a:r>
            <a:r>
              <a:rPr sz="3000" spc="-5" dirty="0">
                <a:latin typeface="Times New Roman" panose="02020603050405020304"/>
                <a:cs typeface="Times New Roman" panose="02020603050405020304"/>
              </a:rPr>
              <a:t>D</a:t>
            </a:r>
            <a:r>
              <a:rPr sz="3000" dirty="0">
                <a:latin typeface="宋体" panose="02010600030101010101" pitchFamily="2" charset="-122"/>
                <a:cs typeface="宋体" panose="02010600030101010101" pitchFamily="2" charset="-122"/>
              </a:rPr>
              <a:t>和它 的后继节点</a:t>
            </a:r>
            <a:r>
              <a:rPr sz="3000" spc="-5" dirty="0">
                <a:latin typeface="Times New Roman" panose="02020603050405020304"/>
                <a:cs typeface="Times New Roman" panose="02020603050405020304"/>
              </a:rPr>
              <a:t>ID</a:t>
            </a:r>
            <a:r>
              <a:rPr sz="3000" dirty="0">
                <a:latin typeface="宋体" panose="02010600030101010101" pitchFamily="2" charset="-122"/>
                <a:cs typeface="宋体" panose="02010600030101010101" pitchFamily="2" charset="-122"/>
              </a:rPr>
              <a:t>之间</a:t>
            </a:r>
          </a:p>
          <a:p>
            <a:pPr marL="355600" marR="269875" indent="-342900">
              <a:lnSpc>
                <a:spcPts val="3250"/>
              </a:lnSpc>
              <a:spcBef>
                <a:spcPts val="760"/>
              </a:spcBef>
              <a:buClr>
                <a:srgbClr val="CC9900"/>
              </a:buClr>
              <a:buSzPct val="65000"/>
              <a:buFont typeface="Wingdings" panose="05000000000000000000"/>
              <a:buChar char=""/>
              <a:tabLst>
                <a:tab pos="354965" algn="l"/>
                <a:tab pos="355600" algn="l"/>
              </a:tabLst>
            </a:pPr>
            <a:r>
              <a:rPr sz="3000" dirty="0">
                <a:latin typeface="宋体" panose="02010600030101010101" pitchFamily="2" charset="-122"/>
                <a:cs typeface="宋体" panose="02010600030101010101" pitchFamily="2" charset="-122"/>
              </a:rPr>
              <a:t>速度太慢</a:t>
            </a:r>
            <a:r>
              <a:rPr sz="3000" spc="-835" dirty="0">
                <a:latin typeface="宋体" panose="02010600030101010101" pitchFamily="2" charset="-122"/>
                <a:cs typeface="宋体" panose="02010600030101010101" pitchFamily="2" charset="-122"/>
              </a:rPr>
              <a:t> </a:t>
            </a:r>
            <a:r>
              <a:rPr sz="3000" spc="-5" dirty="0">
                <a:latin typeface="Times New Roman" panose="02020603050405020304"/>
                <a:cs typeface="Times New Roman" panose="02020603050405020304"/>
              </a:rPr>
              <a:t>O(N)</a:t>
            </a:r>
            <a:r>
              <a:rPr sz="3000" spc="-5" dirty="0">
                <a:latin typeface="宋体" panose="02010600030101010101" pitchFamily="2" charset="-122"/>
                <a:cs typeface="宋体" panose="02010600030101010101" pitchFamily="2" charset="-122"/>
              </a:rPr>
              <a:t>，</a:t>
            </a:r>
            <a:r>
              <a:rPr sz="3000" spc="-5" dirty="0">
                <a:latin typeface="Times New Roman" panose="02020603050405020304"/>
                <a:cs typeface="Times New Roman" panose="02020603050405020304"/>
              </a:rPr>
              <a:t>N</a:t>
            </a:r>
            <a:r>
              <a:rPr sz="3000" dirty="0">
                <a:latin typeface="宋体" panose="02010600030101010101" pitchFamily="2" charset="-122"/>
                <a:cs typeface="宋体" panose="02010600030101010101" pitchFamily="2" charset="-122"/>
              </a:rPr>
              <a:t>为 网络中节点数</a:t>
            </a:r>
          </a:p>
        </p:txBody>
      </p:sp>
      <p:sp>
        <p:nvSpPr>
          <p:cNvPr id="5" name="object 5"/>
          <p:cNvSpPr/>
          <p:nvPr/>
        </p:nvSpPr>
        <p:spPr>
          <a:xfrm>
            <a:off x="5073481" y="2020283"/>
            <a:ext cx="3576189" cy="3492418"/>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4899659" y="1967864"/>
            <a:ext cx="352425" cy="240029"/>
          </a:xfrm>
          <a:prstGeom prst="rect">
            <a:avLst/>
          </a:prstGeom>
        </p:spPr>
        <p:txBody>
          <a:bodyPr vert="horz" wrap="square" lIns="0" tIns="13335" rIns="0" bIns="0" rtlCol="0">
            <a:spAutoFit/>
          </a:bodyPr>
          <a:lstStyle/>
          <a:p>
            <a:pPr marL="12700">
              <a:lnSpc>
                <a:spcPct val="100000"/>
              </a:lnSpc>
              <a:spcBef>
                <a:spcPts val="105"/>
              </a:spcBef>
            </a:pPr>
            <a:r>
              <a:rPr sz="1400" b="1" spc="-5" dirty="0">
                <a:latin typeface="Arial" panose="020B0604020202020204"/>
                <a:cs typeface="Arial" panose="020B0604020202020204"/>
              </a:rPr>
              <a:t>K5</a:t>
            </a:r>
            <a:r>
              <a:rPr sz="1400" b="1" dirty="0">
                <a:latin typeface="Arial" panose="020B0604020202020204"/>
                <a:cs typeface="Arial" panose="020B0604020202020204"/>
              </a:rPr>
              <a:t>4</a:t>
            </a:r>
            <a:endParaRPr sz="1400">
              <a:latin typeface="Arial" panose="020B0604020202020204"/>
              <a:cs typeface="Arial" panose="020B0604020202020204"/>
            </a:endParaRPr>
          </a:p>
        </p:txBody>
      </p:sp>
      <p:sp>
        <p:nvSpPr>
          <p:cNvPr id="7" name="object 7"/>
          <p:cNvSpPr/>
          <p:nvPr/>
        </p:nvSpPr>
        <p:spPr>
          <a:xfrm>
            <a:off x="4783137" y="1912937"/>
            <a:ext cx="1161948" cy="1304925"/>
          </a:xfrm>
          <a:prstGeom prst="rect">
            <a:avLst/>
          </a:prstGeom>
          <a:blipFill>
            <a:blip r:embed="rId3" cstate="print"/>
            <a:stretch>
              <a:fillRect/>
            </a:stretch>
          </a:blipFill>
        </p:spPr>
        <p:txBody>
          <a:bodyPr wrap="square" lIns="0" tIns="0" rIns="0" bIns="0" rtlCol="0"/>
          <a:lstStyle/>
          <a:p>
            <a:endParaRPr dirty="0"/>
          </a:p>
        </p:txBody>
      </p:sp>
      <p:sp>
        <p:nvSpPr>
          <p:cNvPr id="8" name="object 8"/>
          <p:cNvSpPr txBox="1"/>
          <p:nvPr/>
        </p:nvSpPr>
        <p:spPr>
          <a:xfrm>
            <a:off x="7171690" y="1723707"/>
            <a:ext cx="1103630" cy="240029"/>
          </a:xfrm>
          <a:prstGeom prst="rect">
            <a:avLst/>
          </a:prstGeom>
        </p:spPr>
        <p:txBody>
          <a:bodyPr vert="horz" wrap="square" lIns="0" tIns="13335" rIns="0" bIns="0" rtlCol="0">
            <a:spAutoFit/>
          </a:bodyPr>
          <a:lstStyle/>
          <a:p>
            <a:pPr marL="12700">
              <a:lnSpc>
                <a:spcPct val="100000"/>
              </a:lnSpc>
              <a:spcBef>
                <a:spcPts val="105"/>
              </a:spcBef>
            </a:pPr>
            <a:r>
              <a:rPr sz="1400" b="1" spc="-5" dirty="0">
                <a:latin typeface="Arial" panose="020B0604020202020204"/>
                <a:cs typeface="Arial" panose="020B0604020202020204"/>
              </a:rPr>
              <a:t>Lookup(K54</a:t>
            </a:r>
            <a:r>
              <a:rPr sz="1200" b="1" spc="-5" dirty="0">
                <a:latin typeface="Arial" panose="020B0604020202020204"/>
                <a:cs typeface="Arial" panose="020B0604020202020204"/>
              </a:rPr>
              <a:t>)</a:t>
            </a:r>
            <a:endParaRPr sz="1200">
              <a:latin typeface="Arial" panose="020B0604020202020204"/>
              <a:cs typeface="Arial" panose="020B0604020202020204"/>
            </a:endParaRPr>
          </a:p>
        </p:txBody>
      </p:sp>
      <p:sp>
        <p:nvSpPr>
          <p:cNvPr id="9" name="object 9"/>
          <p:cNvSpPr/>
          <p:nvPr/>
        </p:nvSpPr>
        <p:spPr>
          <a:xfrm>
            <a:off x="7664589" y="1987981"/>
            <a:ext cx="167640" cy="577850"/>
          </a:xfrm>
          <a:custGeom>
            <a:avLst/>
            <a:gdLst/>
            <a:ahLst/>
            <a:cxnLst/>
            <a:rect l="l" t="t" r="r" b="b"/>
            <a:pathLst>
              <a:path w="167640" h="577850">
                <a:moveTo>
                  <a:pt x="125938" y="504668"/>
                </a:moveTo>
                <a:lnTo>
                  <a:pt x="0" y="2311"/>
                </a:lnTo>
                <a:lnTo>
                  <a:pt x="9245" y="0"/>
                </a:lnTo>
                <a:lnTo>
                  <a:pt x="135170" y="502353"/>
                </a:lnTo>
                <a:lnTo>
                  <a:pt x="125938" y="504668"/>
                </a:lnTo>
                <a:close/>
              </a:path>
              <a:path w="167640" h="577850">
                <a:moveTo>
                  <a:pt x="161111" y="523138"/>
                </a:moveTo>
                <a:lnTo>
                  <a:pt x="130568" y="523138"/>
                </a:lnTo>
                <a:lnTo>
                  <a:pt x="139801" y="520827"/>
                </a:lnTo>
                <a:lnTo>
                  <a:pt x="135170" y="502353"/>
                </a:lnTo>
                <a:lnTo>
                  <a:pt x="167513" y="494245"/>
                </a:lnTo>
                <a:lnTo>
                  <a:pt x="161111" y="523138"/>
                </a:lnTo>
                <a:close/>
              </a:path>
              <a:path w="167640" h="577850">
                <a:moveTo>
                  <a:pt x="130568" y="523138"/>
                </a:moveTo>
                <a:lnTo>
                  <a:pt x="125938" y="504668"/>
                </a:lnTo>
                <a:lnTo>
                  <a:pt x="135170" y="502353"/>
                </a:lnTo>
                <a:lnTo>
                  <a:pt x="139801" y="520827"/>
                </a:lnTo>
                <a:lnTo>
                  <a:pt x="130568" y="523138"/>
                </a:lnTo>
                <a:close/>
              </a:path>
              <a:path w="167640" h="577850">
                <a:moveTo>
                  <a:pt x="149085" y="577418"/>
                </a:moveTo>
                <a:lnTo>
                  <a:pt x="93599" y="512775"/>
                </a:lnTo>
                <a:lnTo>
                  <a:pt x="125938" y="504668"/>
                </a:lnTo>
                <a:lnTo>
                  <a:pt x="130568" y="523138"/>
                </a:lnTo>
                <a:lnTo>
                  <a:pt x="161111" y="523138"/>
                </a:lnTo>
                <a:lnTo>
                  <a:pt x="149085" y="577418"/>
                </a:lnTo>
                <a:close/>
              </a:path>
            </a:pathLst>
          </a:custGeom>
          <a:solidFill>
            <a:srgbClr val="AEBE39"/>
          </a:solidFill>
        </p:spPr>
        <p:txBody>
          <a:bodyPr wrap="square" lIns="0" tIns="0" rIns="0" bIns="0" rtlCol="0"/>
          <a:lstStyle/>
          <a:p>
            <a:endParaRPr/>
          </a:p>
        </p:txBody>
      </p:sp>
      <p:sp>
        <p:nvSpPr>
          <p:cNvPr id="10" name="object 10"/>
          <p:cNvSpPr/>
          <p:nvPr/>
        </p:nvSpPr>
        <p:spPr>
          <a:xfrm>
            <a:off x="7807325" y="2636812"/>
            <a:ext cx="294005" cy="594360"/>
          </a:xfrm>
          <a:custGeom>
            <a:avLst/>
            <a:gdLst/>
            <a:ahLst/>
            <a:cxnLst/>
            <a:rect l="l" t="t" r="r" b="b"/>
            <a:pathLst>
              <a:path w="294004" h="594360">
                <a:moveTo>
                  <a:pt x="218995" y="560838"/>
                </a:moveTo>
                <a:lnTo>
                  <a:pt x="184746" y="540016"/>
                </a:lnTo>
                <a:lnTo>
                  <a:pt x="152379" y="509866"/>
                </a:lnTo>
                <a:lnTo>
                  <a:pt x="122516" y="472668"/>
                </a:lnTo>
                <a:lnTo>
                  <a:pt x="100469" y="438111"/>
                </a:lnTo>
                <a:lnTo>
                  <a:pt x="80238" y="399630"/>
                </a:lnTo>
                <a:lnTo>
                  <a:pt x="61950" y="357517"/>
                </a:lnTo>
                <a:lnTo>
                  <a:pt x="45732" y="312051"/>
                </a:lnTo>
                <a:lnTo>
                  <a:pt x="31750" y="263525"/>
                </a:lnTo>
                <a:lnTo>
                  <a:pt x="22809" y="225298"/>
                </a:lnTo>
                <a:lnTo>
                  <a:pt x="15240" y="185623"/>
                </a:lnTo>
                <a:lnTo>
                  <a:pt x="9131" y="144627"/>
                </a:lnTo>
                <a:lnTo>
                  <a:pt x="4458" y="101587"/>
                </a:lnTo>
                <a:lnTo>
                  <a:pt x="1474" y="58674"/>
                </a:lnTo>
                <a:lnTo>
                  <a:pt x="101" y="14986"/>
                </a:lnTo>
                <a:lnTo>
                  <a:pt x="0" y="50"/>
                </a:lnTo>
                <a:lnTo>
                  <a:pt x="9525" y="0"/>
                </a:lnTo>
                <a:lnTo>
                  <a:pt x="9617" y="14986"/>
                </a:lnTo>
                <a:lnTo>
                  <a:pt x="9903" y="29832"/>
                </a:lnTo>
                <a:lnTo>
                  <a:pt x="11878" y="73698"/>
                </a:lnTo>
                <a:lnTo>
                  <a:pt x="15373" y="115646"/>
                </a:lnTo>
                <a:lnTo>
                  <a:pt x="16898" y="129654"/>
                </a:lnTo>
                <a:lnTo>
                  <a:pt x="18585" y="143408"/>
                </a:lnTo>
                <a:lnTo>
                  <a:pt x="20438" y="157086"/>
                </a:lnTo>
                <a:lnTo>
                  <a:pt x="22456" y="170624"/>
                </a:lnTo>
                <a:lnTo>
                  <a:pt x="24640" y="184023"/>
                </a:lnTo>
                <a:lnTo>
                  <a:pt x="26976" y="197281"/>
                </a:lnTo>
                <a:lnTo>
                  <a:pt x="29477" y="210375"/>
                </a:lnTo>
                <a:lnTo>
                  <a:pt x="32132" y="223380"/>
                </a:lnTo>
                <a:lnTo>
                  <a:pt x="34939" y="236169"/>
                </a:lnTo>
                <a:lnTo>
                  <a:pt x="37881" y="248716"/>
                </a:lnTo>
                <a:lnTo>
                  <a:pt x="40999" y="261226"/>
                </a:lnTo>
                <a:lnTo>
                  <a:pt x="44229" y="273431"/>
                </a:lnTo>
                <a:lnTo>
                  <a:pt x="47631" y="285584"/>
                </a:lnTo>
                <a:lnTo>
                  <a:pt x="51166" y="297497"/>
                </a:lnTo>
                <a:lnTo>
                  <a:pt x="54806" y="309143"/>
                </a:lnTo>
                <a:lnTo>
                  <a:pt x="58610" y="320662"/>
                </a:lnTo>
                <a:lnTo>
                  <a:pt x="62575" y="332066"/>
                </a:lnTo>
                <a:lnTo>
                  <a:pt x="66613" y="343115"/>
                </a:lnTo>
                <a:lnTo>
                  <a:pt x="70811" y="354025"/>
                </a:lnTo>
                <a:lnTo>
                  <a:pt x="75165" y="364807"/>
                </a:lnTo>
                <a:lnTo>
                  <a:pt x="79612" y="375297"/>
                </a:lnTo>
                <a:lnTo>
                  <a:pt x="84141" y="385483"/>
                </a:lnTo>
                <a:lnTo>
                  <a:pt x="88826" y="395528"/>
                </a:lnTo>
                <a:lnTo>
                  <a:pt x="93670" y="405422"/>
                </a:lnTo>
                <a:lnTo>
                  <a:pt x="98544" y="414909"/>
                </a:lnTo>
                <a:lnTo>
                  <a:pt x="103571" y="424243"/>
                </a:lnTo>
                <a:lnTo>
                  <a:pt x="108712" y="433336"/>
                </a:lnTo>
                <a:lnTo>
                  <a:pt x="114012" y="442277"/>
                </a:lnTo>
                <a:lnTo>
                  <a:pt x="119361" y="450862"/>
                </a:lnTo>
                <a:lnTo>
                  <a:pt x="124757" y="459117"/>
                </a:lnTo>
                <a:lnTo>
                  <a:pt x="130304" y="467182"/>
                </a:lnTo>
                <a:lnTo>
                  <a:pt x="135952" y="474992"/>
                </a:lnTo>
                <a:lnTo>
                  <a:pt x="141762" y="482625"/>
                </a:lnTo>
                <a:lnTo>
                  <a:pt x="147515" y="489788"/>
                </a:lnTo>
                <a:lnTo>
                  <a:pt x="153431" y="496760"/>
                </a:lnTo>
                <a:lnTo>
                  <a:pt x="159433" y="503453"/>
                </a:lnTo>
                <a:lnTo>
                  <a:pt x="165621" y="509968"/>
                </a:lnTo>
                <a:lnTo>
                  <a:pt x="171787" y="516077"/>
                </a:lnTo>
                <a:lnTo>
                  <a:pt x="177932" y="521792"/>
                </a:lnTo>
                <a:lnTo>
                  <a:pt x="184249" y="527316"/>
                </a:lnTo>
                <a:lnTo>
                  <a:pt x="190641" y="532523"/>
                </a:lnTo>
                <a:lnTo>
                  <a:pt x="197096" y="537425"/>
                </a:lnTo>
                <a:lnTo>
                  <a:pt x="203626" y="542010"/>
                </a:lnTo>
                <a:lnTo>
                  <a:pt x="210225" y="546290"/>
                </a:lnTo>
                <a:lnTo>
                  <a:pt x="216301" y="549897"/>
                </a:lnTo>
                <a:lnTo>
                  <a:pt x="216052" y="549897"/>
                </a:lnTo>
                <a:lnTo>
                  <a:pt x="217030" y="550329"/>
                </a:lnTo>
                <a:lnTo>
                  <a:pt x="217401" y="550329"/>
                </a:lnTo>
                <a:lnTo>
                  <a:pt x="221371" y="551600"/>
                </a:lnTo>
                <a:lnTo>
                  <a:pt x="218995" y="560838"/>
                </a:lnTo>
                <a:close/>
              </a:path>
              <a:path w="294004" h="594360">
                <a:moveTo>
                  <a:pt x="10365" y="44208"/>
                </a:moveTo>
                <a:close/>
              </a:path>
              <a:path w="294004" h="594360">
                <a:moveTo>
                  <a:pt x="11014" y="58737"/>
                </a:moveTo>
                <a:close/>
              </a:path>
              <a:path w="294004" h="594360">
                <a:moveTo>
                  <a:pt x="11840" y="73152"/>
                </a:moveTo>
                <a:close/>
              </a:path>
              <a:path w="294004" h="594360">
                <a:moveTo>
                  <a:pt x="12844" y="87452"/>
                </a:moveTo>
                <a:close/>
              </a:path>
              <a:path w="294004" h="594360">
                <a:moveTo>
                  <a:pt x="14025" y="101638"/>
                </a:moveTo>
                <a:close/>
              </a:path>
              <a:path w="294004" h="594360">
                <a:moveTo>
                  <a:pt x="16898" y="129654"/>
                </a:moveTo>
                <a:close/>
              </a:path>
              <a:path w="294004" h="594360">
                <a:moveTo>
                  <a:pt x="282523" y="566572"/>
                </a:moveTo>
                <a:lnTo>
                  <a:pt x="236905" y="566572"/>
                </a:lnTo>
                <a:lnTo>
                  <a:pt x="239814" y="557504"/>
                </a:lnTo>
                <a:lnTo>
                  <a:pt x="221371" y="551600"/>
                </a:lnTo>
                <a:lnTo>
                  <a:pt x="229400" y="520395"/>
                </a:lnTo>
                <a:lnTo>
                  <a:pt x="282523" y="566572"/>
                </a:lnTo>
                <a:close/>
              </a:path>
              <a:path w="294004" h="594360">
                <a:moveTo>
                  <a:pt x="217030" y="550329"/>
                </a:moveTo>
                <a:lnTo>
                  <a:pt x="216052" y="549897"/>
                </a:lnTo>
                <a:lnTo>
                  <a:pt x="216593" y="550070"/>
                </a:lnTo>
                <a:lnTo>
                  <a:pt x="217030" y="550329"/>
                </a:lnTo>
                <a:close/>
              </a:path>
              <a:path w="294004" h="594360">
                <a:moveTo>
                  <a:pt x="216593" y="550070"/>
                </a:moveTo>
                <a:lnTo>
                  <a:pt x="216052" y="549897"/>
                </a:lnTo>
                <a:lnTo>
                  <a:pt x="216322" y="549910"/>
                </a:lnTo>
                <a:lnTo>
                  <a:pt x="216593" y="550070"/>
                </a:lnTo>
                <a:close/>
              </a:path>
              <a:path w="294004" h="594360">
                <a:moveTo>
                  <a:pt x="217401" y="550329"/>
                </a:moveTo>
                <a:lnTo>
                  <a:pt x="217030" y="550329"/>
                </a:lnTo>
                <a:lnTo>
                  <a:pt x="216593" y="550070"/>
                </a:lnTo>
                <a:lnTo>
                  <a:pt x="217401" y="550329"/>
                </a:lnTo>
                <a:close/>
              </a:path>
              <a:path w="294004" h="594360">
                <a:moveTo>
                  <a:pt x="236905" y="566572"/>
                </a:moveTo>
                <a:lnTo>
                  <a:pt x="218995" y="560838"/>
                </a:lnTo>
                <a:lnTo>
                  <a:pt x="221371" y="551600"/>
                </a:lnTo>
                <a:lnTo>
                  <a:pt x="239814" y="557504"/>
                </a:lnTo>
                <a:lnTo>
                  <a:pt x="236905" y="566572"/>
                </a:lnTo>
                <a:close/>
              </a:path>
              <a:path w="294004" h="594360">
                <a:moveTo>
                  <a:pt x="210413" y="594194"/>
                </a:moveTo>
                <a:lnTo>
                  <a:pt x="218995" y="560838"/>
                </a:lnTo>
                <a:lnTo>
                  <a:pt x="236905" y="566572"/>
                </a:lnTo>
                <a:lnTo>
                  <a:pt x="282523" y="566572"/>
                </a:lnTo>
                <a:lnTo>
                  <a:pt x="293700" y="576287"/>
                </a:lnTo>
                <a:lnTo>
                  <a:pt x="210413" y="594194"/>
                </a:lnTo>
                <a:close/>
              </a:path>
            </a:pathLst>
          </a:custGeom>
          <a:solidFill>
            <a:srgbClr val="AEBE39"/>
          </a:solidFill>
        </p:spPr>
        <p:txBody>
          <a:bodyPr wrap="square" lIns="0" tIns="0" rIns="0" bIns="0" rtlCol="0"/>
          <a:lstStyle/>
          <a:p>
            <a:endParaRPr/>
          </a:p>
        </p:txBody>
      </p:sp>
      <p:sp>
        <p:nvSpPr>
          <p:cNvPr id="11" name="object 11"/>
          <p:cNvSpPr/>
          <p:nvPr/>
        </p:nvSpPr>
        <p:spPr>
          <a:xfrm>
            <a:off x="7990230" y="3279825"/>
            <a:ext cx="111760" cy="796925"/>
          </a:xfrm>
          <a:custGeom>
            <a:avLst/>
            <a:gdLst/>
            <a:ahLst/>
            <a:cxnLst/>
            <a:rect l="l" t="t" r="r" b="b"/>
            <a:pathLst>
              <a:path w="111759" h="796925">
                <a:moveTo>
                  <a:pt x="42875" y="720702"/>
                </a:moveTo>
                <a:lnTo>
                  <a:pt x="33349" y="720659"/>
                </a:lnTo>
                <a:lnTo>
                  <a:pt x="33375" y="715822"/>
                </a:lnTo>
                <a:lnTo>
                  <a:pt x="33832" y="676148"/>
                </a:lnTo>
                <a:lnTo>
                  <a:pt x="34480" y="637120"/>
                </a:lnTo>
                <a:lnTo>
                  <a:pt x="35293" y="598766"/>
                </a:lnTo>
                <a:lnTo>
                  <a:pt x="37426" y="524319"/>
                </a:lnTo>
                <a:lnTo>
                  <a:pt x="40195" y="453224"/>
                </a:lnTo>
                <a:lnTo>
                  <a:pt x="43573" y="385813"/>
                </a:lnTo>
                <a:lnTo>
                  <a:pt x="47510" y="322554"/>
                </a:lnTo>
                <a:lnTo>
                  <a:pt x="51981" y="263817"/>
                </a:lnTo>
                <a:lnTo>
                  <a:pt x="56946" y="209994"/>
                </a:lnTo>
                <a:lnTo>
                  <a:pt x="62356" y="161518"/>
                </a:lnTo>
                <a:lnTo>
                  <a:pt x="68199" y="118706"/>
                </a:lnTo>
                <a:lnTo>
                  <a:pt x="77698" y="66014"/>
                </a:lnTo>
                <a:lnTo>
                  <a:pt x="88023" y="28117"/>
                </a:lnTo>
                <a:lnTo>
                  <a:pt x="110134" y="0"/>
                </a:lnTo>
                <a:lnTo>
                  <a:pt x="111421" y="9372"/>
                </a:lnTo>
                <a:lnTo>
                  <a:pt x="110718" y="9372"/>
                </a:lnTo>
                <a:lnTo>
                  <a:pt x="109550" y="9690"/>
                </a:lnTo>
                <a:lnTo>
                  <a:pt x="109681" y="9690"/>
                </a:lnTo>
                <a:lnTo>
                  <a:pt x="108838" y="10147"/>
                </a:lnTo>
                <a:lnTo>
                  <a:pt x="109025" y="10147"/>
                </a:lnTo>
                <a:lnTo>
                  <a:pt x="108581" y="10452"/>
                </a:lnTo>
                <a:lnTo>
                  <a:pt x="107861" y="10947"/>
                </a:lnTo>
                <a:lnTo>
                  <a:pt x="107089" y="11785"/>
                </a:lnTo>
                <a:lnTo>
                  <a:pt x="106629" y="12230"/>
                </a:lnTo>
                <a:lnTo>
                  <a:pt x="105498" y="13690"/>
                </a:lnTo>
                <a:lnTo>
                  <a:pt x="103844" y="16154"/>
                </a:lnTo>
                <a:lnTo>
                  <a:pt x="102023" y="19405"/>
                </a:lnTo>
                <a:lnTo>
                  <a:pt x="87004" y="68046"/>
                </a:lnTo>
                <a:lnTo>
                  <a:pt x="77624" y="120141"/>
                </a:lnTo>
                <a:lnTo>
                  <a:pt x="71812" y="162687"/>
                </a:lnTo>
                <a:lnTo>
                  <a:pt x="66416" y="210997"/>
                </a:lnTo>
                <a:lnTo>
                  <a:pt x="61477" y="264655"/>
                </a:lnTo>
                <a:lnTo>
                  <a:pt x="57021" y="323240"/>
                </a:lnTo>
                <a:lnTo>
                  <a:pt x="53083" y="386384"/>
                </a:lnTo>
                <a:lnTo>
                  <a:pt x="49719" y="453656"/>
                </a:lnTo>
                <a:lnTo>
                  <a:pt x="46951" y="524662"/>
                </a:lnTo>
                <a:lnTo>
                  <a:pt x="44817" y="599020"/>
                </a:lnTo>
                <a:lnTo>
                  <a:pt x="44005" y="637324"/>
                </a:lnTo>
                <a:lnTo>
                  <a:pt x="43357" y="676313"/>
                </a:lnTo>
                <a:lnTo>
                  <a:pt x="42900" y="715899"/>
                </a:lnTo>
                <a:lnTo>
                  <a:pt x="42875" y="720702"/>
                </a:lnTo>
                <a:close/>
              </a:path>
              <a:path w="111759" h="796925">
                <a:moveTo>
                  <a:pt x="109738" y="9664"/>
                </a:moveTo>
                <a:lnTo>
                  <a:pt x="110718" y="9372"/>
                </a:lnTo>
                <a:lnTo>
                  <a:pt x="110142" y="9610"/>
                </a:lnTo>
                <a:lnTo>
                  <a:pt x="109738" y="9664"/>
                </a:lnTo>
                <a:close/>
              </a:path>
              <a:path w="111759" h="796925">
                <a:moveTo>
                  <a:pt x="110142" y="9610"/>
                </a:moveTo>
                <a:lnTo>
                  <a:pt x="110718" y="9372"/>
                </a:lnTo>
                <a:lnTo>
                  <a:pt x="111421" y="9372"/>
                </a:lnTo>
                <a:lnTo>
                  <a:pt x="110142" y="9610"/>
                </a:lnTo>
                <a:close/>
              </a:path>
              <a:path w="111759" h="796925">
                <a:moveTo>
                  <a:pt x="109305" y="9955"/>
                </a:moveTo>
                <a:lnTo>
                  <a:pt x="109738" y="9664"/>
                </a:lnTo>
                <a:lnTo>
                  <a:pt x="110142" y="9610"/>
                </a:lnTo>
                <a:lnTo>
                  <a:pt x="109305" y="9955"/>
                </a:lnTo>
                <a:close/>
              </a:path>
              <a:path w="111759" h="796925">
                <a:moveTo>
                  <a:pt x="109550" y="9690"/>
                </a:moveTo>
                <a:lnTo>
                  <a:pt x="109727" y="9664"/>
                </a:lnTo>
                <a:lnTo>
                  <a:pt x="109550" y="9690"/>
                </a:lnTo>
                <a:close/>
              </a:path>
              <a:path w="111759" h="796925">
                <a:moveTo>
                  <a:pt x="109725" y="9666"/>
                </a:moveTo>
                <a:close/>
              </a:path>
              <a:path w="111759" h="796925">
                <a:moveTo>
                  <a:pt x="108838" y="10147"/>
                </a:moveTo>
                <a:lnTo>
                  <a:pt x="109725" y="9666"/>
                </a:lnTo>
                <a:lnTo>
                  <a:pt x="109305" y="9955"/>
                </a:lnTo>
                <a:lnTo>
                  <a:pt x="108838" y="10147"/>
                </a:lnTo>
                <a:close/>
              </a:path>
              <a:path w="111759" h="796925">
                <a:moveTo>
                  <a:pt x="109681" y="9690"/>
                </a:moveTo>
                <a:lnTo>
                  <a:pt x="109550" y="9690"/>
                </a:lnTo>
                <a:lnTo>
                  <a:pt x="109724" y="9666"/>
                </a:lnTo>
                <a:close/>
              </a:path>
              <a:path w="111759" h="796925">
                <a:moveTo>
                  <a:pt x="109025" y="10147"/>
                </a:moveTo>
                <a:lnTo>
                  <a:pt x="108838" y="10147"/>
                </a:lnTo>
                <a:lnTo>
                  <a:pt x="109305" y="9955"/>
                </a:lnTo>
                <a:lnTo>
                  <a:pt x="109025" y="10147"/>
                </a:lnTo>
                <a:close/>
              </a:path>
              <a:path w="111759" h="796925">
                <a:moveTo>
                  <a:pt x="107861" y="10947"/>
                </a:moveTo>
                <a:lnTo>
                  <a:pt x="108470" y="10452"/>
                </a:lnTo>
                <a:lnTo>
                  <a:pt x="108196" y="10717"/>
                </a:lnTo>
                <a:lnTo>
                  <a:pt x="107861" y="10947"/>
                </a:lnTo>
                <a:close/>
              </a:path>
              <a:path w="111759" h="796925">
                <a:moveTo>
                  <a:pt x="108196" y="10717"/>
                </a:moveTo>
                <a:lnTo>
                  <a:pt x="108470" y="10452"/>
                </a:lnTo>
                <a:lnTo>
                  <a:pt x="108196" y="10717"/>
                </a:lnTo>
                <a:close/>
              </a:path>
              <a:path w="111759" h="796925">
                <a:moveTo>
                  <a:pt x="107957" y="10947"/>
                </a:moveTo>
                <a:lnTo>
                  <a:pt x="108196" y="10717"/>
                </a:lnTo>
                <a:lnTo>
                  <a:pt x="107957" y="10947"/>
                </a:lnTo>
                <a:close/>
              </a:path>
              <a:path w="111759" h="796925">
                <a:moveTo>
                  <a:pt x="106629" y="12230"/>
                </a:moveTo>
                <a:lnTo>
                  <a:pt x="107022" y="11785"/>
                </a:lnTo>
                <a:lnTo>
                  <a:pt x="106796" y="12068"/>
                </a:lnTo>
                <a:lnTo>
                  <a:pt x="106629" y="12230"/>
                </a:lnTo>
                <a:close/>
              </a:path>
              <a:path w="111759" h="796925">
                <a:moveTo>
                  <a:pt x="106796" y="12068"/>
                </a:moveTo>
                <a:lnTo>
                  <a:pt x="107022" y="11785"/>
                </a:lnTo>
                <a:lnTo>
                  <a:pt x="106796" y="12068"/>
                </a:lnTo>
                <a:close/>
              </a:path>
              <a:path w="111759" h="796925">
                <a:moveTo>
                  <a:pt x="106667" y="12230"/>
                </a:moveTo>
                <a:lnTo>
                  <a:pt x="106796" y="12068"/>
                </a:lnTo>
                <a:lnTo>
                  <a:pt x="106667" y="12230"/>
                </a:lnTo>
                <a:close/>
              </a:path>
              <a:path w="111759" h="796925">
                <a:moveTo>
                  <a:pt x="105287" y="13955"/>
                </a:moveTo>
                <a:lnTo>
                  <a:pt x="105460" y="13690"/>
                </a:lnTo>
                <a:lnTo>
                  <a:pt x="105287" y="13955"/>
                </a:lnTo>
                <a:close/>
              </a:path>
              <a:path w="111759" h="796925">
                <a:moveTo>
                  <a:pt x="105210" y="14071"/>
                </a:moveTo>
                <a:close/>
              </a:path>
              <a:path w="111759" h="796925">
                <a:moveTo>
                  <a:pt x="103701" y="16372"/>
                </a:moveTo>
                <a:lnTo>
                  <a:pt x="103822" y="16154"/>
                </a:lnTo>
                <a:lnTo>
                  <a:pt x="103701" y="16372"/>
                </a:lnTo>
                <a:close/>
              </a:path>
              <a:path w="111759" h="796925">
                <a:moveTo>
                  <a:pt x="103653" y="16459"/>
                </a:moveTo>
                <a:close/>
              </a:path>
              <a:path w="111759" h="796925">
                <a:moveTo>
                  <a:pt x="102055" y="19340"/>
                </a:moveTo>
                <a:lnTo>
                  <a:pt x="102146" y="19151"/>
                </a:lnTo>
                <a:lnTo>
                  <a:pt x="102055" y="19340"/>
                </a:lnTo>
                <a:close/>
              </a:path>
              <a:path w="111759" h="796925">
                <a:moveTo>
                  <a:pt x="102023" y="19405"/>
                </a:moveTo>
                <a:close/>
              </a:path>
              <a:path w="111759" h="796925">
                <a:moveTo>
                  <a:pt x="100439" y="22697"/>
                </a:moveTo>
                <a:close/>
              </a:path>
              <a:path w="111759" h="796925">
                <a:moveTo>
                  <a:pt x="100365" y="22872"/>
                </a:moveTo>
                <a:lnTo>
                  <a:pt x="100439" y="22697"/>
                </a:lnTo>
                <a:lnTo>
                  <a:pt x="100365" y="22872"/>
                </a:lnTo>
                <a:close/>
              </a:path>
              <a:path w="111759" h="796925">
                <a:moveTo>
                  <a:pt x="98690" y="26821"/>
                </a:moveTo>
                <a:lnTo>
                  <a:pt x="98742" y="26682"/>
                </a:lnTo>
                <a:lnTo>
                  <a:pt x="98690" y="26821"/>
                </a:lnTo>
                <a:close/>
              </a:path>
              <a:path w="111759" h="796925">
                <a:moveTo>
                  <a:pt x="98680" y="26847"/>
                </a:moveTo>
                <a:close/>
              </a:path>
              <a:path w="111759" h="796925">
                <a:moveTo>
                  <a:pt x="97023" y="31242"/>
                </a:moveTo>
                <a:close/>
              </a:path>
              <a:path w="111759" h="796925">
                <a:moveTo>
                  <a:pt x="96993" y="31330"/>
                </a:moveTo>
                <a:close/>
              </a:path>
              <a:path w="111759" h="796925">
                <a:moveTo>
                  <a:pt x="95300" y="36296"/>
                </a:moveTo>
                <a:lnTo>
                  <a:pt x="95338" y="36169"/>
                </a:lnTo>
                <a:lnTo>
                  <a:pt x="95300" y="36296"/>
                </a:lnTo>
                <a:close/>
              </a:path>
              <a:path w="111759" h="796925">
                <a:moveTo>
                  <a:pt x="93624" y="41732"/>
                </a:moveTo>
                <a:lnTo>
                  <a:pt x="93662" y="41579"/>
                </a:lnTo>
                <a:lnTo>
                  <a:pt x="93624" y="41732"/>
                </a:lnTo>
                <a:close/>
              </a:path>
              <a:path w="111759" h="796925">
                <a:moveTo>
                  <a:pt x="90271" y="54025"/>
                </a:moveTo>
                <a:lnTo>
                  <a:pt x="90309" y="53860"/>
                </a:lnTo>
                <a:lnTo>
                  <a:pt x="90271" y="54025"/>
                </a:lnTo>
                <a:close/>
              </a:path>
              <a:path w="111759" h="796925">
                <a:moveTo>
                  <a:pt x="87004" y="68046"/>
                </a:moveTo>
                <a:lnTo>
                  <a:pt x="87033" y="67906"/>
                </a:lnTo>
                <a:lnTo>
                  <a:pt x="87004" y="68046"/>
                </a:lnTo>
                <a:close/>
              </a:path>
              <a:path w="111759" h="796925">
                <a:moveTo>
                  <a:pt x="83794" y="83769"/>
                </a:moveTo>
                <a:close/>
              </a:path>
              <a:path w="111759" h="796925">
                <a:moveTo>
                  <a:pt x="80668" y="101155"/>
                </a:moveTo>
                <a:close/>
              </a:path>
              <a:path w="111759" h="796925">
                <a:moveTo>
                  <a:pt x="77624" y="120141"/>
                </a:moveTo>
                <a:close/>
              </a:path>
              <a:path w="111759" h="796925">
                <a:moveTo>
                  <a:pt x="74666" y="140677"/>
                </a:moveTo>
                <a:close/>
              </a:path>
              <a:path w="111759" h="796925">
                <a:moveTo>
                  <a:pt x="69069" y="186156"/>
                </a:moveTo>
                <a:close/>
              </a:path>
              <a:path w="111759" h="796925">
                <a:moveTo>
                  <a:pt x="63889" y="237185"/>
                </a:moveTo>
                <a:close/>
              </a:path>
              <a:path w="111759" h="796925">
                <a:moveTo>
                  <a:pt x="61477" y="264655"/>
                </a:moveTo>
                <a:close/>
              </a:path>
              <a:path w="111759" h="796925">
                <a:moveTo>
                  <a:pt x="57021" y="323240"/>
                </a:moveTo>
                <a:close/>
              </a:path>
              <a:path w="111759" h="796925">
                <a:moveTo>
                  <a:pt x="37757" y="796874"/>
                </a:moveTo>
                <a:lnTo>
                  <a:pt x="0" y="720509"/>
                </a:lnTo>
                <a:lnTo>
                  <a:pt x="33349" y="720659"/>
                </a:lnTo>
                <a:lnTo>
                  <a:pt x="33248" y="739698"/>
                </a:lnTo>
                <a:lnTo>
                  <a:pt x="66643" y="739749"/>
                </a:lnTo>
                <a:lnTo>
                  <a:pt x="37757" y="796874"/>
                </a:lnTo>
                <a:close/>
              </a:path>
              <a:path w="111759" h="796925">
                <a:moveTo>
                  <a:pt x="42773" y="739749"/>
                </a:moveTo>
                <a:lnTo>
                  <a:pt x="33248" y="739698"/>
                </a:lnTo>
                <a:lnTo>
                  <a:pt x="33349" y="720659"/>
                </a:lnTo>
                <a:lnTo>
                  <a:pt x="42875" y="720702"/>
                </a:lnTo>
                <a:lnTo>
                  <a:pt x="42773" y="739749"/>
                </a:lnTo>
                <a:close/>
              </a:path>
              <a:path w="111759" h="796925">
                <a:moveTo>
                  <a:pt x="66643" y="739749"/>
                </a:moveTo>
                <a:lnTo>
                  <a:pt x="42773" y="739749"/>
                </a:lnTo>
                <a:lnTo>
                  <a:pt x="42875" y="720702"/>
                </a:lnTo>
                <a:lnTo>
                  <a:pt x="76200" y="720851"/>
                </a:lnTo>
                <a:lnTo>
                  <a:pt x="66643" y="739749"/>
                </a:lnTo>
                <a:close/>
              </a:path>
            </a:pathLst>
          </a:custGeom>
          <a:solidFill>
            <a:srgbClr val="AEBE39"/>
          </a:solidFill>
        </p:spPr>
        <p:txBody>
          <a:bodyPr wrap="square" lIns="0" tIns="0" rIns="0" bIns="0" rtlCol="0"/>
          <a:lstStyle/>
          <a:p>
            <a:endParaRPr/>
          </a:p>
        </p:txBody>
      </p:sp>
      <p:sp>
        <p:nvSpPr>
          <p:cNvPr id="12" name="object 12"/>
          <p:cNvSpPr/>
          <p:nvPr/>
        </p:nvSpPr>
        <p:spPr>
          <a:xfrm>
            <a:off x="6771614" y="4144962"/>
            <a:ext cx="1256665" cy="796925"/>
          </a:xfrm>
          <a:custGeom>
            <a:avLst/>
            <a:gdLst/>
            <a:ahLst/>
            <a:cxnLst/>
            <a:rect l="l" t="t" r="r" b="b"/>
            <a:pathLst>
              <a:path w="1256665" h="796925">
                <a:moveTo>
                  <a:pt x="43031" y="721298"/>
                </a:moveTo>
                <a:lnTo>
                  <a:pt x="33532" y="720599"/>
                </a:lnTo>
                <a:lnTo>
                  <a:pt x="33985" y="715505"/>
                </a:lnTo>
                <a:lnTo>
                  <a:pt x="35699" y="705180"/>
                </a:lnTo>
                <a:lnTo>
                  <a:pt x="44297" y="665327"/>
                </a:lnTo>
                <a:lnTo>
                  <a:pt x="55892" y="626148"/>
                </a:lnTo>
                <a:lnTo>
                  <a:pt x="70396" y="587679"/>
                </a:lnTo>
                <a:lnTo>
                  <a:pt x="87718" y="549973"/>
                </a:lnTo>
                <a:lnTo>
                  <a:pt x="107784" y="513092"/>
                </a:lnTo>
                <a:lnTo>
                  <a:pt x="136588" y="468249"/>
                </a:lnTo>
                <a:lnTo>
                  <a:pt x="162534" y="433387"/>
                </a:lnTo>
                <a:lnTo>
                  <a:pt x="190969" y="399491"/>
                </a:lnTo>
                <a:lnTo>
                  <a:pt x="221818" y="366636"/>
                </a:lnTo>
                <a:lnTo>
                  <a:pt x="254977" y="334860"/>
                </a:lnTo>
                <a:lnTo>
                  <a:pt x="290398" y="304203"/>
                </a:lnTo>
                <a:lnTo>
                  <a:pt x="327990" y="274726"/>
                </a:lnTo>
                <a:lnTo>
                  <a:pt x="367677" y="246456"/>
                </a:lnTo>
                <a:lnTo>
                  <a:pt x="409384" y="219468"/>
                </a:lnTo>
                <a:lnTo>
                  <a:pt x="453021" y="193789"/>
                </a:lnTo>
                <a:lnTo>
                  <a:pt x="498538" y="169494"/>
                </a:lnTo>
                <a:lnTo>
                  <a:pt x="545820" y="146596"/>
                </a:lnTo>
                <a:lnTo>
                  <a:pt x="594829" y="125171"/>
                </a:lnTo>
                <a:lnTo>
                  <a:pt x="645464" y="105257"/>
                </a:lnTo>
                <a:lnTo>
                  <a:pt x="697649" y="86918"/>
                </a:lnTo>
                <a:lnTo>
                  <a:pt x="751319" y="70180"/>
                </a:lnTo>
                <a:lnTo>
                  <a:pt x="806386" y="55105"/>
                </a:lnTo>
                <a:lnTo>
                  <a:pt x="862787" y="41732"/>
                </a:lnTo>
                <a:lnTo>
                  <a:pt x="920432" y="30137"/>
                </a:lnTo>
                <a:lnTo>
                  <a:pt x="979258" y="20345"/>
                </a:lnTo>
                <a:lnTo>
                  <a:pt x="1039164" y="12407"/>
                </a:lnTo>
                <a:lnTo>
                  <a:pt x="1100099" y="6388"/>
                </a:lnTo>
                <a:lnTo>
                  <a:pt x="1162037" y="2311"/>
                </a:lnTo>
                <a:lnTo>
                  <a:pt x="1224775" y="253"/>
                </a:lnTo>
                <a:lnTo>
                  <a:pt x="1256411" y="0"/>
                </a:lnTo>
                <a:lnTo>
                  <a:pt x="1256449" y="9525"/>
                </a:lnTo>
                <a:lnTo>
                  <a:pt x="1240624" y="9588"/>
                </a:lnTo>
                <a:lnTo>
                  <a:pt x="1224889" y="9778"/>
                </a:lnTo>
                <a:lnTo>
                  <a:pt x="1209205" y="10109"/>
                </a:lnTo>
                <a:lnTo>
                  <a:pt x="1193571" y="10553"/>
                </a:lnTo>
                <a:lnTo>
                  <a:pt x="1178001" y="11125"/>
                </a:lnTo>
                <a:lnTo>
                  <a:pt x="1162469" y="11823"/>
                </a:lnTo>
                <a:lnTo>
                  <a:pt x="1147222" y="12649"/>
                </a:lnTo>
                <a:lnTo>
                  <a:pt x="1131570" y="13601"/>
                </a:lnTo>
                <a:lnTo>
                  <a:pt x="1100886" y="15875"/>
                </a:lnTo>
                <a:lnTo>
                  <a:pt x="1070457" y="18630"/>
                </a:lnTo>
                <a:lnTo>
                  <a:pt x="1040243" y="21869"/>
                </a:lnTo>
                <a:lnTo>
                  <a:pt x="1010321" y="25577"/>
                </a:lnTo>
                <a:lnTo>
                  <a:pt x="980668" y="29756"/>
                </a:lnTo>
                <a:lnTo>
                  <a:pt x="951271" y="34404"/>
                </a:lnTo>
                <a:lnTo>
                  <a:pt x="893359" y="45046"/>
                </a:lnTo>
                <a:lnTo>
                  <a:pt x="836649" y="57467"/>
                </a:lnTo>
                <a:lnTo>
                  <a:pt x="781189" y="71615"/>
                </a:lnTo>
                <a:lnTo>
                  <a:pt x="727148" y="87439"/>
                </a:lnTo>
                <a:lnTo>
                  <a:pt x="674541" y="104876"/>
                </a:lnTo>
                <a:lnTo>
                  <a:pt x="623443" y="123888"/>
                </a:lnTo>
                <a:lnTo>
                  <a:pt x="573929" y="144424"/>
                </a:lnTo>
                <a:lnTo>
                  <a:pt x="526122" y="166433"/>
                </a:lnTo>
                <a:lnTo>
                  <a:pt x="480053" y="189864"/>
                </a:lnTo>
                <a:lnTo>
                  <a:pt x="435792" y="214668"/>
                </a:lnTo>
                <a:lnTo>
                  <a:pt x="393451" y="240804"/>
                </a:lnTo>
                <a:lnTo>
                  <a:pt x="353099" y="268198"/>
                </a:lnTo>
                <a:lnTo>
                  <a:pt x="314801" y="296811"/>
                </a:lnTo>
                <a:lnTo>
                  <a:pt x="278653" y="326593"/>
                </a:lnTo>
                <a:lnTo>
                  <a:pt x="244702" y="357492"/>
                </a:lnTo>
                <a:lnTo>
                  <a:pt x="213038" y="389458"/>
                </a:lnTo>
                <a:lnTo>
                  <a:pt x="183749" y="422440"/>
                </a:lnTo>
                <a:lnTo>
                  <a:pt x="156889" y="456374"/>
                </a:lnTo>
                <a:lnTo>
                  <a:pt x="132543" y="491236"/>
                </a:lnTo>
                <a:lnTo>
                  <a:pt x="110810" y="526923"/>
                </a:lnTo>
                <a:lnTo>
                  <a:pt x="91709" y="563448"/>
                </a:lnTo>
                <a:lnTo>
                  <a:pt x="75352" y="600748"/>
                </a:lnTo>
                <a:lnTo>
                  <a:pt x="61812" y="638746"/>
                </a:lnTo>
                <a:lnTo>
                  <a:pt x="51135" y="677417"/>
                </a:lnTo>
                <a:lnTo>
                  <a:pt x="43482" y="716343"/>
                </a:lnTo>
                <a:lnTo>
                  <a:pt x="43031" y="721298"/>
                </a:lnTo>
                <a:close/>
              </a:path>
              <a:path w="1256665" h="796925">
                <a:moveTo>
                  <a:pt x="1146987" y="12661"/>
                </a:moveTo>
                <a:lnTo>
                  <a:pt x="1147222" y="12649"/>
                </a:lnTo>
                <a:lnTo>
                  <a:pt x="1146987" y="12661"/>
                </a:lnTo>
                <a:close/>
              </a:path>
              <a:path w="1256665" h="796925">
                <a:moveTo>
                  <a:pt x="1040269" y="21869"/>
                </a:moveTo>
                <a:close/>
              </a:path>
              <a:path w="1256665" h="796925">
                <a:moveTo>
                  <a:pt x="1010335" y="25577"/>
                </a:moveTo>
                <a:close/>
              </a:path>
              <a:path w="1256665" h="796925">
                <a:moveTo>
                  <a:pt x="951304" y="34398"/>
                </a:moveTo>
                <a:close/>
              </a:path>
              <a:path w="1256665" h="796925">
                <a:moveTo>
                  <a:pt x="951271" y="34404"/>
                </a:moveTo>
                <a:close/>
              </a:path>
              <a:path w="1256665" h="796925">
                <a:moveTo>
                  <a:pt x="922169" y="39497"/>
                </a:moveTo>
                <a:close/>
              </a:path>
              <a:path w="1256665" h="796925">
                <a:moveTo>
                  <a:pt x="893359" y="45046"/>
                </a:moveTo>
                <a:close/>
              </a:path>
              <a:path w="1256665" h="796925">
                <a:moveTo>
                  <a:pt x="864852" y="51041"/>
                </a:moveTo>
                <a:close/>
              </a:path>
              <a:path w="1256665" h="796925">
                <a:moveTo>
                  <a:pt x="836649" y="57467"/>
                </a:moveTo>
                <a:close/>
              </a:path>
              <a:path w="1256665" h="796925">
                <a:moveTo>
                  <a:pt x="808776" y="64325"/>
                </a:moveTo>
                <a:close/>
              </a:path>
              <a:path w="1256665" h="796925">
                <a:moveTo>
                  <a:pt x="781202" y="71615"/>
                </a:moveTo>
                <a:close/>
              </a:path>
              <a:path w="1256665" h="796925">
                <a:moveTo>
                  <a:pt x="753999" y="79324"/>
                </a:moveTo>
                <a:close/>
              </a:path>
              <a:path w="1256665" h="796925">
                <a:moveTo>
                  <a:pt x="727148" y="87439"/>
                </a:moveTo>
                <a:close/>
              </a:path>
              <a:path w="1256665" h="796925">
                <a:moveTo>
                  <a:pt x="700660" y="95948"/>
                </a:moveTo>
                <a:close/>
              </a:path>
              <a:path w="1256665" h="796925">
                <a:moveTo>
                  <a:pt x="674541" y="104876"/>
                </a:moveTo>
                <a:close/>
              </a:path>
              <a:path w="1256665" h="796925">
                <a:moveTo>
                  <a:pt x="648801" y="114185"/>
                </a:moveTo>
                <a:close/>
              </a:path>
              <a:path w="1256665" h="796925">
                <a:moveTo>
                  <a:pt x="623443" y="123888"/>
                </a:moveTo>
                <a:close/>
              </a:path>
              <a:path w="1256665" h="796925">
                <a:moveTo>
                  <a:pt x="598474" y="133972"/>
                </a:moveTo>
                <a:close/>
              </a:path>
              <a:path w="1256665" h="796925">
                <a:moveTo>
                  <a:pt x="573938" y="144424"/>
                </a:moveTo>
                <a:close/>
              </a:path>
              <a:path w="1256665" h="796925">
                <a:moveTo>
                  <a:pt x="549808" y="155244"/>
                </a:moveTo>
                <a:close/>
              </a:path>
              <a:path w="1256665" h="796925">
                <a:moveTo>
                  <a:pt x="526122" y="166433"/>
                </a:moveTo>
                <a:close/>
              </a:path>
              <a:path w="1256665" h="796925">
                <a:moveTo>
                  <a:pt x="502859" y="177977"/>
                </a:moveTo>
                <a:close/>
              </a:path>
              <a:path w="1256665" h="796925">
                <a:moveTo>
                  <a:pt x="480053" y="189864"/>
                </a:moveTo>
                <a:close/>
              </a:path>
              <a:path w="1256665" h="796925">
                <a:moveTo>
                  <a:pt x="457691" y="202103"/>
                </a:moveTo>
                <a:close/>
              </a:path>
              <a:path w="1256665" h="796925">
                <a:moveTo>
                  <a:pt x="457682" y="202107"/>
                </a:moveTo>
                <a:close/>
              </a:path>
              <a:path w="1256665" h="796925">
                <a:moveTo>
                  <a:pt x="435800" y="214668"/>
                </a:moveTo>
                <a:close/>
              </a:path>
              <a:path w="1256665" h="796925">
                <a:moveTo>
                  <a:pt x="414388" y="227571"/>
                </a:moveTo>
                <a:close/>
              </a:path>
              <a:path w="1256665" h="796925">
                <a:moveTo>
                  <a:pt x="393458" y="240804"/>
                </a:moveTo>
                <a:close/>
              </a:path>
              <a:path w="1256665" h="796925">
                <a:moveTo>
                  <a:pt x="373024" y="254342"/>
                </a:moveTo>
                <a:close/>
              </a:path>
              <a:path w="1256665" h="796925">
                <a:moveTo>
                  <a:pt x="353110" y="268198"/>
                </a:moveTo>
                <a:close/>
              </a:path>
              <a:path w="1256665" h="796925">
                <a:moveTo>
                  <a:pt x="333698" y="282346"/>
                </a:moveTo>
                <a:close/>
              </a:path>
              <a:path w="1256665" h="796925">
                <a:moveTo>
                  <a:pt x="314807" y="296811"/>
                </a:moveTo>
                <a:close/>
              </a:path>
              <a:path w="1256665" h="796925">
                <a:moveTo>
                  <a:pt x="296456" y="311556"/>
                </a:moveTo>
                <a:close/>
              </a:path>
              <a:path w="1256665" h="796925">
                <a:moveTo>
                  <a:pt x="278713" y="326540"/>
                </a:moveTo>
                <a:close/>
              </a:path>
              <a:path w="1256665" h="796925">
                <a:moveTo>
                  <a:pt x="278653" y="326593"/>
                </a:moveTo>
                <a:close/>
              </a:path>
              <a:path w="1256665" h="796925">
                <a:moveTo>
                  <a:pt x="261391" y="341909"/>
                </a:moveTo>
                <a:close/>
              </a:path>
              <a:path w="1256665" h="796925">
                <a:moveTo>
                  <a:pt x="244703" y="357492"/>
                </a:moveTo>
                <a:close/>
              </a:path>
              <a:path w="1256665" h="796925">
                <a:moveTo>
                  <a:pt x="228587" y="373341"/>
                </a:moveTo>
                <a:close/>
              </a:path>
              <a:path w="1256665" h="796925">
                <a:moveTo>
                  <a:pt x="213042" y="389458"/>
                </a:moveTo>
                <a:close/>
              </a:path>
              <a:path w="1256665" h="796925">
                <a:moveTo>
                  <a:pt x="198115" y="405805"/>
                </a:moveTo>
                <a:close/>
              </a:path>
              <a:path w="1256665" h="796925">
                <a:moveTo>
                  <a:pt x="198095" y="405828"/>
                </a:moveTo>
                <a:close/>
              </a:path>
              <a:path w="1256665" h="796925">
                <a:moveTo>
                  <a:pt x="183749" y="422440"/>
                </a:moveTo>
                <a:close/>
              </a:path>
              <a:path w="1256665" h="796925">
                <a:moveTo>
                  <a:pt x="170021" y="439269"/>
                </a:moveTo>
                <a:close/>
              </a:path>
              <a:path w="1256665" h="796925">
                <a:moveTo>
                  <a:pt x="170003" y="439292"/>
                </a:moveTo>
                <a:close/>
              </a:path>
              <a:path w="1256665" h="796925">
                <a:moveTo>
                  <a:pt x="156889" y="456374"/>
                </a:moveTo>
                <a:close/>
              </a:path>
              <a:path w="1256665" h="796925">
                <a:moveTo>
                  <a:pt x="144399" y="473697"/>
                </a:moveTo>
                <a:close/>
              </a:path>
              <a:path w="1256665" h="796925">
                <a:moveTo>
                  <a:pt x="132549" y="491236"/>
                </a:moveTo>
                <a:close/>
              </a:path>
              <a:path w="1256665" h="796925">
                <a:moveTo>
                  <a:pt x="126885" y="500062"/>
                </a:moveTo>
                <a:close/>
              </a:path>
              <a:path w="1256665" h="796925">
                <a:moveTo>
                  <a:pt x="121361" y="508965"/>
                </a:moveTo>
                <a:close/>
              </a:path>
              <a:path w="1256665" h="796925">
                <a:moveTo>
                  <a:pt x="116003" y="517918"/>
                </a:moveTo>
                <a:close/>
              </a:path>
              <a:path w="1256665" h="796925">
                <a:moveTo>
                  <a:pt x="110810" y="526923"/>
                </a:moveTo>
                <a:close/>
              </a:path>
              <a:path w="1256665" h="796925">
                <a:moveTo>
                  <a:pt x="105782" y="535978"/>
                </a:moveTo>
                <a:close/>
              </a:path>
              <a:path w="1256665" h="796925">
                <a:moveTo>
                  <a:pt x="100932" y="545084"/>
                </a:moveTo>
                <a:close/>
              </a:path>
              <a:path w="1256665" h="796925">
                <a:moveTo>
                  <a:pt x="96234" y="554240"/>
                </a:moveTo>
                <a:close/>
              </a:path>
              <a:path w="1256665" h="796925">
                <a:moveTo>
                  <a:pt x="91719" y="563448"/>
                </a:moveTo>
                <a:close/>
              </a:path>
              <a:path w="1256665" h="796925">
                <a:moveTo>
                  <a:pt x="87367" y="572706"/>
                </a:moveTo>
                <a:close/>
              </a:path>
              <a:path w="1256665" h="796925">
                <a:moveTo>
                  <a:pt x="83190" y="582002"/>
                </a:moveTo>
                <a:close/>
              </a:path>
              <a:path w="1256665" h="796925">
                <a:moveTo>
                  <a:pt x="79184" y="591350"/>
                </a:moveTo>
                <a:close/>
              </a:path>
              <a:path w="1256665" h="796925">
                <a:moveTo>
                  <a:pt x="75352" y="600748"/>
                </a:moveTo>
                <a:close/>
              </a:path>
              <a:path w="1256665" h="796925">
                <a:moveTo>
                  <a:pt x="71704" y="610184"/>
                </a:moveTo>
                <a:close/>
              </a:path>
              <a:path w="1256665" h="796925">
                <a:moveTo>
                  <a:pt x="68224" y="619658"/>
                </a:moveTo>
                <a:close/>
              </a:path>
              <a:path w="1256665" h="796925">
                <a:moveTo>
                  <a:pt x="64922" y="629183"/>
                </a:moveTo>
                <a:close/>
              </a:path>
              <a:path w="1256665" h="796925">
                <a:moveTo>
                  <a:pt x="61812" y="638746"/>
                </a:moveTo>
                <a:close/>
              </a:path>
              <a:path w="1256665" h="796925">
                <a:moveTo>
                  <a:pt x="58864" y="648360"/>
                </a:moveTo>
                <a:close/>
              </a:path>
              <a:path w="1256665" h="796925">
                <a:moveTo>
                  <a:pt x="56113" y="657999"/>
                </a:moveTo>
                <a:close/>
              </a:path>
              <a:path w="1256665" h="796925">
                <a:moveTo>
                  <a:pt x="53534" y="667689"/>
                </a:moveTo>
                <a:close/>
              </a:path>
              <a:path w="1256665" h="796925">
                <a:moveTo>
                  <a:pt x="51142" y="677417"/>
                </a:moveTo>
                <a:close/>
              </a:path>
              <a:path w="1256665" h="796925">
                <a:moveTo>
                  <a:pt x="48933" y="687184"/>
                </a:moveTo>
                <a:close/>
              </a:path>
              <a:path w="1256665" h="796925">
                <a:moveTo>
                  <a:pt x="46913" y="696988"/>
                </a:moveTo>
                <a:close/>
              </a:path>
              <a:path w="1256665" h="796925">
                <a:moveTo>
                  <a:pt x="45072" y="706831"/>
                </a:moveTo>
                <a:close/>
              </a:path>
              <a:path w="1256665" h="796925">
                <a:moveTo>
                  <a:pt x="43459" y="716480"/>
                </a:moveTo>
                <a:lnTo>
                  <a:pt x="43472" y="716343"/>
                </a:lnTo>
                <a:lnTo>
                  <a:pt x="43459" y="716480"/>
                </a:lnTo>
                <a:close/>
              </a:path>
              <a:path w="1256665" h="796925">
                <a:moveTo>
                  <a:pt x="43439" y="716711"/>
                </a:moveTo>
                <a:lnTo>
                  <a:pt x="43459" y="716480"/>
                </a:lnTo>
                <a:lnTo>
                  <a:pt x="43439" y="716711"/>
                </a:lnTo>
                <a:close/>
              </a:path>
              <a:path w="1256665" h="796925">
                <a:moveTo>
                  <a:pt x="32410" y="796925"/>
                </a:moveTo>
                <a:lnTo>
                  <a:pt x="0" y="718134"/>
                </a:lnTo>
                <a:lnTo>
                  <a:pt x="33532" y="720599"/>
                </a:lnTo>
                <a:lnTo>
                  <a:pt x="31851" y="739508"/>
                </a:lnTo>
                <a:lnTo>
                  <a:pt x="41338" y="740346"/>
                </a:lnTo>
                <a:lnTo>
                  <a:pt x="66098" y="740346"/>
                </a:lnTo>
                <a:lnTo>
                  <a:pt x="32410" y="796925"/>
                </a:lnTo>
                <a:close/>
              </a:path>
              <a:path w="1256665" h="796925">
                <a:moveTo>
                  <a:pt x="41338" y="740346"/>
                </a:moveTo>
                <a:lnTo>
                  <a:pt x="31851" y="739508"/>
                </a:lnTo>
                <a:lnTo>
                  <a:pt x="33532" y="720599"/>
                </a:lnTo>
                <a:lnTo>
                  <a:pt x="43031" y="721298"/>
                </a:lnTo>
                <a:lnTo>
                  <a:pt x="41338" y="740346"/>
                </a:lnTo>
                <a:close/>
              </a:path>
              <a:path w="1256665" h="796925">
                <a:moveTo>
                  <a:pt x="66098" y="740346"/>
                </a:moveTo>
                <a:lnTo>
                  <a:pt x="41338" y="740346"/>
                </a:lnTo>
                <a:lnTo>
                  <a:pt x="43031" y="721298"/>
                </a:lnTo>
                <a:lnTo>
                  <a:pt x="75996" y="723722"/>
                </a:lnTo>
                <a:lnTo>
                  <a:pt x="66098" y="740346"/>
                </a:lnTo>
                <a:close/>
              </a:path>
            </a:pathLst>
          </a:custGeom>
          <a:solidFill>
            <a:srgbClr val="AEBE39"/>
          </a:solidFill>
        </p:spPr>
        <p:txBody>
          <a:bodyPr wrap="square" lIns="0" tIns="0" rIns="0" bIns="0" rtlCol="0"/>
          <a:lstStyle/>
          <a:p>
            <a:endParaRPr/>
          </a:p>
        </p:txBody>
      </p:sp>
      <p:sp>
        <p:nvSpPr>
          <p:cNvPr id="13" name="object 13"/>
          <p:cNvSpPr/>
          <p:nvPr/>
        </p:nvSpPr>
        <p:spPr>
          <a:xfrm>
            <a:off x="5435587" y="3644900"/>
            <a:ext cx="1301762" cy="1297063"/>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5435358" y="3284537"/>
            <a:ext cx="109220" cy="294005"/>
          </a:xfrm>
          <a:custGeom>
            <a:avLst/>
            <a:gdLst/>
            <a:ahLst/>
            <a:cxnLst/>
            <a:rect l="l" t="t" r="r" b="b"/>
            <a:pathLst>
              <a:path w="109220" h="294004">
                <a:moveTo>
                  <a:pt x="65681" y="75986"/>
                </a:moveTo>
                <a:lnTo>
                  <a:pt x="32600" y="74866"/>
                </a:lnTo>
                <a:lnTo>
                  <a:pt x="73266" y="0"/>
                </a:lnTo>
                <a:lnTo>
                  <a:pt x="99344" y="56896"/>
                </a:lnTo>
                <a:lnTo>
                  <a:pt x="66573" y="56896"/>
                </a:lnTo>
                <a:lnTo>
                  <a:pt x="65681" y="75986"/>
                </a:lnTo>
                <a:close/>
              </a:path>
              <a:path w="109220" h="294004">
                <a:moveTo>
                  <a:pt x="75199" y="76308"/>
                </a:moveTo>
                <a:lnTo>
                  <a:pt x="65681" y="75986"/>
                </a:lnTo>
                <a:lnTo>
                  <a:pt x="66573" y="56896"/>
                </a:lnTo>
                <a:lnTo>
                  <a:pt x="76085" y="57340"/>
                </a:lnTo>
                <a:lnTo>
                  <a:pt x="75199" y="76308"/>
                </a:lnTo>
                <a:close/>
              </a:path>
              <a:path w="109220" h="294004">
                <a:moveTo>
                  <a:pt x="108762" y="77444"/>
                </a:moveTo>
                <a:lnTo>
                  <a:pt x="75199" y="76308"/>
                </a:lnTo>
                <a:lnTo>
                  <a:pt x="76085" y="57340"/>
                </a:lnTo>
                <a:lnTo>
                  <a:pt x="66573" y="56896"/>
                </a:lnTo>
                <a:lnTo>
                  <a:pt x="99344" y="56896"/>
                </a:lnTo>
                <a:lnTo>
                  <a:pt x="108762" y="77444"/>
                </a:lnTo>
                <a:close/>
              </a:path>
              <a:path w="109220" h="294004">
                <a:moveTo>
                  <a:pt x="74760" y="85699"/>
                </a:moveTo>
                <a:lnTo>
                  <a:pt x="65227" y="85699"/>
                </a:lnTo>
                <a:lnTo>
                  <a:pt x="65239" y="85509"/>
                </a:lnTo>
                <a:lnTo>
                  <a:pt x="65681" y="75986"/>
                </a:lnTo>
                <a:lnTo>
                  <a:pt x="75199" y="76308"/>
                </a:lnTo>
                <a:lnTo>
                  <a:pt x="74760" y="85699"/>
                </a:lnTo>
                <a:close/>
              </a:path>
              <a:path w="109220" h="294004">
                <a:moveTo>
                  <a:pt x="65231" y="85605"/>
                </a:moveTo>
                <a:close/>
              </a:path>
              <a:path w="109220" h="294004">
                <a:moveTo>
                  <a:pt x="65741" y="160782"/>
                </a:moveTo>
                <a:lnTo>
                  <a:pt x="56095" y="160782"/>
                </a:lnTo>
                <a:lnTo>
                  <a:pt x="57988" y="149059"/>
                </a:lnTo>
                <a:lnTo>
                  <a:pt x="59740" y="137033"/>
                </a:lnTo>
                <a:lnTo>
                  <a:pt x="61340" y="124650"/>
                </a:lnTo>
                <a:lnTo>
                  <a:pt x="62801" y="111925"/>
                </a:lnTo>
                <a:lnTo>
                  <a:pt x="64096" y="98869"/>
                </a:lnTo>
                <a:lnTo>
                  <a:pt x="65231" y="85605"/>
                </a:lnTo>
                <a:lnTo>
                  <a:pt x="74760" y="85699"/>
                </a:lnTo>
                <a:lnTo>
                  <a:pt x="70802" y="125806"/>
                </a:lnTo>
                <a:lnTo>
                  <a:pt x="67411" y="150507"/>
                </a:lnTo>
                <a:lnTo>
                  <a:pt x="65741" y="160782"/>
                </a:lnTo>
                <a:close/>
              </a:path>
              <a:path w="109220" h="294004">
                <a:moveTo>
                  <a:pt x="64084" y="98945"/>
                </a:moveTo>
                <a:close/>
              </a:path>
              <a:path w="109220" h="294004">
                <a:moveTo>
                  <a:pt x="62788" y="111988"/>
                </a:moveTo>
                <a:close/>
              </a:path>
              <a:path w="109220" h="294004">
                <a:moveTo>
                  <a:pt x="61328" y="124726"/>
                </a:moveTo>
                <a:close/>
              </a:path>
              <a:path w="109220" h="294004">
                <a:moveTo>
                  <a:pt x="59728" y="137109"/>
                </a:moveTo>
                <a:close/>
              </a:path>
              <a:path w="109220" h="294004">
                <a:moveTo>
                  <a:pt x="57975" y="149136"/>
                </a:moveTo>
                <a:close/>
              </a:path>
              <a:path w="109220" h="294004">
                <a:moveTo>
                  <a:pt x="56104" y="160728"/>
                </a:moveTo>
                <a:close/>
              </a:path>
              <a:path w="109220" h="294004">
                <a:moveTo>
                  <a:pt x="63749" y="172034"/>
                </a:moveTo>
                <a:lnTo>
                  <a:pt x="54076" y="172034"/>
                </a:lnTo>
                <a:lnTo>
                  <a:pt x="56104" y="160728"/>
                </a:lnTo>
                <a:lnTo>
                  <a:pt x="65741" y="160782"/>
                </a:lnTo>
                <a:lnTo>
                  <a:pt x="65493" y="162305"/>
                </a:lnTo>
                <a:lnTo>
                  <a:pt x="63749" y="172034"/>
                </a:lnTo>
                <a:close/>
              </a:path>
              <a:path w="109220" h="294004">
                <a:moveTo>
                  <a:pt x="57042" y="203187"/>
                </a:moveTo>
                <a:lnTo>
                  <a:pt x="47244" y="203187"/>
                </a:lnTo>
                <a:lnTo>
                  <a:pt x="49669" y="193154"/>
                </a:lnTo>
                <a:lnTo>
                  <a:pt x="51943" y="182765"/>
                </a:lnTo>
                <a:lnTo>
                  <a:pt x="54089" y="171945"/>
                </a:lnTo>
                <a:lnTo>
                  <a:pt x="63749" y="172034"/>
                </a:lnTo>
                <a:lnTo>
                  <a:pt x="63449" y="173710"/>
                </a:lnTo>
                <a:lnTo>
                  <a:pt x="61264" y="184708"/>
                </a:lnTo>
                <a:lnTo>
                  <a:pt x="58953" y="195287"/>
                </a:lnTo>
                <a:lnTo>
                  <a:pt x="57042" y="203187"/>
                </a:lnTo>
                <a:close/>
              </a:path>
              <a:path w="109220" h="294004">
                <a:moveTo>
                  <a:pt x="51917" y="182854"/>
                </a:moveTo>
                <a:close/>
              </a:path>
              <a:path w="109220" h="294004">
                <a:moveTo>
                  <a:pt x="49644" y="193255"/>
                </a:moveTo>
                <a:close/>
              </a:path>
              <a:path w="109220" h="294004">
                <a:moveTo>
                  <a:pt x="47259" y="203122"/>
                </a:moveTo>
                <a:close/>
              </a:path>
              <a:path w="109220" h="294004">
                <a:moveTo>
                  <a:pt x="54593" y="212648"/>
                </a:moveTo>
                <a:lnTo>
                  <a:pt x="44742" y="212648"/>
                </a:lnTo>
                <a:lnTo>
                  <a:pt x="47259" y="203122"/>
                </a:lnTo>
                <a:lnTo>
                  <a:pt x="57042" y="203187"/>
                </a:lnTo>
                <a:lnTo>
                  <a:pt x="56502" y="205422"/>
                </a:lnTo>
                <a:lnTo>
                  <a:pt x="54593" y="212648"/>
                </a:lnTo>
                <a:close/>
              </a:path>
              <a:path w="109220" h="294004">
                <a:moveTo>
                  <a:pt x="52038" y="221614"/>
                </a:moveTo>
                <a:lnTo>
                  <a:pt x="42113" y="221614"/>
                </a:lnTo>
                <a:lnTo>
                  <a:pt x="44767" y="212534"/>
                </a:lnTo>
                <a:lnTo>
                  <a:pt x="54593" y="212648"/>
                </a:lnTo>
                <a:lnTo>
                  <a:pt x="53949" y="215087"/>
                </a:lnTo>
                <a:lnTo>
                  <a:pt x="52038" y="221614"/>
                </a:lnTo>
                <a:close/>
              </a:path>
              <a:path w="109220" h="294004">
                <a:moveTo>
                  <a:pt x="42140" y="221522"/>
                </a:moveTo>
                <a:close/>
              </a:path>
              <a:path w="109220" h="294004">
                <a:moveTo>
                  <a:pt x="43911" y="245351"/>
                </a:moveTo>
                <a:lnTo>
                  <a:pt x="33680" y="245351"/>
                </a:lnTo>
                <a:lnTo>
                  <a:pt x="36639" y="237832"/>
                </a:lnTo>
                <a:lnTo>
                  <a:pt x="39446" y="229933"/>
                </a:lnTo>
                <a:lnTo>
                  <a:pt x="42140" y="221522"/>
                </a:lnTo>
                <a:lnTo>
                  <a:pt x="52038" y="221614"/>
                </a:lnTo>
                <a:lnTo>
                  <a:pt x="51257" y="224282"/>
                </a:lnTo>
                <a:lnTo>
                  <a:pt x="48463" y="232981"/>
                </a:lnTo>
                <a:lnTo>
                  <a:pt x="45554" y="241173"/>
                </a:lnTo>
                <a:lnTo>
                  <a:pt x="43911" y="245351"/>
                </a:lnTo>
                <a:close/>
              </a:path>
              <a:path w="109220" h="294004">
                <a:moveTo>
                  <a:pt x="39395" y="230073"/>
                </a:moveTo>
                <a:lnTo>
                  <a:pt x="39440" y="229933"/>
                </a:lnTo>
                <a:lnTo>
                  <a:pt x="39395" y="230073"/>
                </a:lnTo>
                <a:close/>
              </a:path>
              <a:path w="109220" h="294004">
                <a:moveTo>
                  <a:pt x="36575" y="237985"/>
                </a:moveTo>
                <a:lnTo>
                  <a:pt x="36630" y="237832"/>
                </a:lnTo>
                <a:lnTo>
                  <a:pt x="36575" y="237985"/>
                </a:lnTo>
                <a:close/>
              </a:path>
              <a:path w="109220" h="294004">
                <a:moveTo>
                  <a:pt x="41097" y="252133"/>
                </a:moveTo>
                <a:lnTo>
                  <a:pt x="30683" y="252133"/>
                </a:lnTo>
                <a:lnTo>
                  <a:pt x="30772" y="251942"/>
                </a:lnTo>
                <a:lnTo>
                  <a:pt x="33743" y="245186"/>
                </a:lnTo>
                <a:lnTo>
                  <a:pt x="33680" y="245351"/>
                </a:lnTo>
                <a:lnTo>
                  <a:pt x="43911" y="245351"/>
                </a:lnTo>
                <a:lnTo>
                  <a:pt x="42468" y="249021"/>
                </a:lnTo>
                <a:lnTo>
                  <a:pt x="41097" y="252133"/>
                </a:lnTo>
                <a:close/>
              </a:path>
              <a:path w="109220" h="294004">
                <a:moveTo>
                  <a:pt x="30725" y="252037"/>
                </a:moveTo>
                <a:close/>
              </a:path>
              <a:path w="109220" h="294004">
                <a:moveTo>
                  <a:pt x="38245" y="258330"/>
                </a:moveTo>
                <a:lnTo>
                  <a:pt x="27622" y="258330"/>
                </a:lnTo>
                <a:lnTo>
                  <a:pt x="27736" y="258114"/>
                </a:lnTo>
                <a:lnTo>
                  <a:pt x="30725" y="252037"/>
                </a:lnTo>
                <a:lnTo>
                  <a:pt x="41097" y="252133"/>
                </a:lnTo>
                <a:lnTo>
                  <a:pt x="39408" y="255968"/>
                </a:lnTo>
                <a:lnTo>
                  <a:pt x="38245" y="258330"/>
                </a:lnTo>
                <a:close/>
              </a:path>
              <a:path w="109220" h="294004">
                <a:moveTo>
                  <a:pt x="27669" y="258235"/>
                </a:moveTo>
                <a:close/>
              </a:path>
              <a:path w="109220" h="294004">
                <a:moveTo>
                  <a:pt x="35417" y="263893"/>
                </a:moveTo>
                <a:lnTo>
                  <a:pt x="24511" y="263893"/>
                </a:lnTo>
                <a:lnTo>
                  <a:pt x="24650" y="263651"/>
                </a:lnTo>
                <a:lnTo>
                  <a:pt x="27669" y="258235"/>
                </a:lnTo>
                <a:lnTo>
                  <a:pt x="38245" y="258330"/>
                </a:lnTo>
                <a:lnTo>
                  <a:pt x="36169" y="262547"/>
                </a:lnTo>
                <a:lnTo>
                  <a:pt x="35417" y="263893"/>
                </a:lnTo>
                <a:close/>
              </a:path>
              <a:path w="109220" h="294004">
                <a:moveTo>
                  <a:pt x="24612" y="263712"/>
                </a:moveTo>
                <a:close/>
              </a:path>
              <a:path w="109220" h="294004">
                <a:moveTo>
                  <a:pt x="32660" y="268820"/>
                </a:moveTo>
                <a:lnTo>
                  <a:pt x="21336" y="268820"/>
                </a:lnTo>
                <a:lnTo>
                  <a:pt x="21526" y="268541"/>
                </a:lnTo>
                <a:lnTo>
                  <a:pt x="24612" y="263712"/>
                </a:lnTo>
                <a:lnTo>
                  <a:pt x="24511" y="263893"/>
                </a:lnTo>
                <a:lnTo>
                  <a:pt x="35417" y="263893"/>
                </a:lnTo>
                <a:lnTo>
                  <a:pt x="32660" y="268820"/>
                </a:lnTo>
                <a:close/>
              </a:path>
              <a:path w="109220" h="294004">
                <a:moveTo>
                  <a:pt x="21445" y="268649"/>
                </a:moveTo>
                <a:close/>
              </a:path>
              <a:path w="109220" h="294004">
                <a:moveTo>
                  <a:pt x="29924" y="273088"/>
                </a:moveTo>
                <a:lnTo>
                  <a:pt x="18135" y="273088"/>
                </a:lnTo>
                <a:lnTo>
                  <a:pt x="18402" y="272770"/>
                </a:lnTo>
                <a:lnTo>
                  <a:pt x="21445" y="268649"/>
                </a:lnTo>
                <a:lnTo>
                  <a:pt x="21336" y="268820"/>
                </a:lnTo>
                <a:lnTo>
                  <a:pt x="32660" y="268820"/>
                </a:lnTo>
                <a:lnTo>
                  <a:pt x="29924" y="273088"/>
                </a:lnTo>
                <a:close/>
              </a:path>
              <a:path w="109220" h="294004">
                <a:moveTo>
                  <a:pt x="18216" y="272979"/>
                </a:moveTo>
                <a:lnTo>
                  <a:pt x="18372" y="272770"/>
                </a:lnTo>
                <a:lnTo>
                  <a:pt x="18216" y="272979"/>
                </a:lnTo>
                <a:close/>
              </a:path>
              <a:path w="109220" h="294004">
                <a:moveTo>
                  <a:pt x="27347" y="276669"/>
                </a:moveTo>
                <a:lnTo>
                  <a:pt x="14935" y="276669"/>
                </a:lnTo>
                <a:lnTo>
                  <a:pt x="15278" y="276313"/>
                </a:lnTo>
                <a:lnTo>
                  <a:pt x="18216" y="272979"/>
                </a:lnTo>
                <a:lnTo>
                  <a:pt x="29924" y="273088"/>
                </a:lnTo>
                <a:lnTo>
                  <a:pt x="29362" y="273964"/>
                </a:lnTo>
                <a:lnTo>
                  <a:pt x="27347" y="276669"/>
                </a:lnTo>
                <a:close/>
              </a:path>
              <a:path w="109220" h="294004">
                <a:moveTo>
                  <a:pt x="15135" y="276443"/>
                </a:moveTo>
                <a:lnTo>
                  <a:pt x="15251" y="276313"/>
                </a:lnTo>
                <a:lnTo>
                  <a:pt x="15135" y="276443"/>
                </a:lnTo>
                <a:close/>
              </a:path>
              <a:path w="109220" h="294004">
                <a:moveTo>
                  <a:pt x="25129" y="279539"/>
                </a:moveTo>
                <a:lnTo>
                  <a:pt x="11747" y="279539"/>
                </a:lnTo>
                <a:lnTo>
                  <a:pt x="12204" y="279171"/>
                </a:lnTo>
                <a:lnTo>
                  <a:pt x="15135" y="276443"/>
                </a:lnTo>
                <a:lnTo>
                  <a:pt x="14935" y="276669"/>
                </a:lnTo>
                <a:lnTo>
                  <a:pt x="27347" y="276669"/>
                </a:lnTo>
                <a:lnTo>
                  <a:pt x="25457" y="279171"/>
                </a:lnTo>
                <a:lnTo>
                  <a:pt x="25129" y="279539"/>
                </a:lnTo>
                <a:close/>
              </a:path>
              <a:path w="109220" h="294004">
                <a:moveTo>
                  <a:pt x="11965" y="279340"/>
                </a:moveTo>
                <a:lnTo>
                  <a:pt x="12150" y="279171"/>
                </a:lnTo>
                <a:lnTo>
                  <a:pt x="11965" y="279340"/>
                </a:lnTo>
                <a:close/>
              </a:path>
              <a:path w="109220" h="294004">
                <a:moveTo>
                  <a:pt x="11747" y="279539"/>
                </a:moveTo>
                <a:lnTo>
                  <a:pt x="11965" y="279340"/>
                </a:lnTo>
                <a:lnTo>
                  <a:pt x="12204" y="279171"/>
                </a:lnTo>
                <a:lnTo>
                  <a:pt x="11747" y="279539"/>
                </a:lnTo>
                <a:close/>
              </a:path>
              <a:path w="109220" h="294004">
                <a:moveTo>
                  <a:pt x="23191" y="281711"/>
                </a:moveTo>
                <a:lnTo>
                  <a:pt x="8610" y="281711"/>
                </a:lnTo>
                <a:lnTo>
                  <a:pt x="9055" y="281432"/>
                </a:lnTo>
                <a:lnTo>
                  <a:pt x="11965" y="279340"/>
                </a:lnTo>
                <a:lnTo>
                  <a:pt x="11747" y="279539"/>
                </a:lnTo>
                <a:lnTo>
                  <a:pt x="25129" y="279539"/>
                </a:lnTo>
                <a:lnTo>
                  <a:pt x="23191" y="281711"/>
                </a:lnTo>
                <a:close/>
              </a:path>
              <a:path w="109220" h="294004">
                <a:moveTo>
                  <a:pt x="8829" y="281556"/>
                </a:moveTo>
                <a:lnTo>
                  <a:pt x="9005" y="281432"/>
                </a:lnTo>
                <a:lnTo>
                  <a:pt x="8829" y="281556"/>
                </a:lnTo>
                <a:close/>
              </a:path>
              <a:path w="109220" h="294004">
                <a:moveTo>
                  <a:pt x="8610" y="281711"/>
                </a:moveTo>
                <a:lnTo>
                  <a:pt x="8829" y="281556"/>
                </a:lnTo>
                <a:lnTo>
                  <a:pt x="9055" y="281432"/>
                </a:lnTo>
                <a:lnTo>
                  <a:pt x="8610" y="281711"/>
                </a:lnTo>
                <a:close/>
              </a:path>
              <a:path w="109220" h="294004">
                <a:moveTo>
                  <a:pt x="22545" y="282435"/>
                </a:moveTo>
                <a:lnTo>
                  <a:pt x="7238" y="282435"/>
                </a:lnTo>
                <a:lnTo>
                  <a:pt x="7581" y="282270"/>
                </a:lnTo>
                <a:lnTo>
                  <a:pt x="8829" y="281556"/>
                </a:lnTo>
                <a:lnTo>
                  <a:pt x="8610" y="281711"/>
                </a:lnTo>
                <a:lnTo>
                  <a:pt x="23191" y="281711"/>
                </a:lnTo>
                <a:lnTo>
                  <a:pt x="22545" y="282435"/>
                </a:lnTo>
                <a:close/>
              </a:path>
              <a:path w="109220" h="294004">
                <a:moveTo>
                  <a:pt x="7348" y="282374"/>
                </a:moveTo>
                <a:lnTo>
                  <a:pt x="7537" y="282270"/>
                </a:lnTo>
                <a:lnTo>
                  <a:pt x="7348" y="282374"/>
                </a:lnTo>
                <a:close/>
              </a:path>
              <a:path w="109220" h="294004">
                <a:moveTo>
                  <a:pt x="21949" y="283095"/>
                </a:moveTo>
                <a:lnTo>
                  <a:pt x="5740" y="283095"/>
                </a:lnTo>
                <a:lnTo>
                  <a:pt x="6121" y="282943"/>
                </a:lnTo>
                <a:lnTo>
                  <a:pt x="7348" y="282374"/>
                </a:lnTo>
                <a:lnTo>
                  <a:pt x="22545" y="282435"/>
                </a:lnTo>
                <a:lnTo>
                  <a:pt x="21949" y="283095"/>
                </a:lnTo>
                <a:close/>
              </a:path>
              <a:path w="109220" h="294004">
                <a:moveTo>
                  <a:pt x="5930" y="283010"/>
                </a:moveTo>
                <a:lnTo>
                  <a:pt x="6080" y="282943"/>
                </a:lnTo>
                <a:lnTo>
                  <a:pt x="5930" y="283010"/>
                </a:lnTo>
                <a:close/>
              </a:path>
              <a:path w="109220" h="294004">
                <a:moveTo>
                  <a:pt x="21439" y="283590"/>
                </a:moveTo>
                <a:lnTo>
                  <a:pt x="4279" y="283590"/>
                </a:lnTo>
                <a:lnTo>
                  <a:pt x="4699" y="283463"/>
                </a:lnTo>
                <a:lnTo>
                  <a:pt x="5930" y="283010"/>
                </a:lnTo>
                <a:lnTo>
                  <a:pt x="5740" y="283095"/>
                </a:lnTo>
                <a:lnTo>
                  <a:pt x="21949" y="283095"/>
                </a:lnTo>
                <a:lnTo>
                  <a:pt x="21439" y="283590"/>
                </a:lnTo>
                <a:close/>
              </a:path>
              <a:path w="109220" h="294004">
                <a:moveTo>
                  <a:pt x="4494" y="283515"/>
                </a:moveTo>
                <a:lnTo>
                  <a:pt x="4640" y="283463"/>
                </a:lnTo>
                <a:lnTo>
                  <a:pt x="4494" y="283515"/>
                </a:lnTo>
                <a:close/>
              </a:path>
              <a:path w="109220" h="294004">
                <a:moveTo>
                  <a:pt x="21062" y="283933"/>
                </a:moveTo>
                <a:lnTo>
                  <a:pt x="2832" y="283933"/>
                </a:lnTo>
                <a:lnTo>
                  <a:pt x="3289" y="283845"/>
                </a:lnTo>
                <a:lnTo>
                  <a:pt x="4494" y="283515"/>
                </a:lnTo>
                <a:lnTo>
                  <a:pt x="4279" y="283590"/>
                </a:lnTo>
                <a:lnTo>
                  <a:pt x="21439" y="283590"/>
                </a:lnTo>
                <a:lnTo>
                  <a:pt x="21062" y="283933"/>
                </a:lnTo>
                <a:close/>
              </a:path>
              <a:path w="109220" h="294004">
                <a:moveTo>
                  <a:pt x="3035" y="283882"/>
                </a:moveTo>
                <a:lnTo>
                  <a:pt x="3185" y="283845"/>
                </a:lnTo>
                <a:lnTo>
                  <a:pt x="3035" y="283882"/>
                </a:lnTo>
                <a:close/>
              </a:path>
              <a:path w="109220" h="294004">
                <a:moveTo>
                  <a:pt x="20853" y="284124"/>
                </a:moveTo>
                <a:lnTo>
                  <a:pt x="1409" y="284124"/>
                </a:lnTo>
                <a:lnTo>
                  <a:pt x="1879" y="284073"/>
                </a:lnTo>
                <a:lnTo>
                  <a:pt x="1751" y="284073"/>
                </a:lnTo>
                <a:lnTo>
                  <a:pt x="3035" y="283882"/>
                </a:lnTo>
                <a:lnTo>
                  <a:pt x="2832" y="283933"/>
                </a:lnTo>
                <a:lnTo>
                  <a:pt x="21062" y="283933"/>
                </a:lnTo>
                <a:lnTo>
                  <a:pt x="20909" y="284073"/>
                </a:lnTo>
                <a:lnTo>
                  <a:pt x="1691" y="284082"/>
                </a:lnTo>
                <a:lnTo>
                  <a:pt x="20899" y="284082"/>
                </a:lnTo>
                <a:close/>
              </a:path>
              <a:path w="109220" h="294004">
                <a:moveTo>
                  <a:pt x="469" y="293687"/>
                </a:moveTo>
                <a:lnTo>
                  <a:pt x="0" y="284162"/>
                </a:lnTo>
                <a:lnTo>
                  <a:pt x="1691" y="284082"/>
                </a:lnTo>
                <a:lnTo>
                  <a:pt x="1409" y="284124"/>
                </a:lnTo>
                <a:lnTo>
                  <a:pt x="20853" y="284124"/>
                </a:lnTo>
                <a:lnTo>
                  <a:pt x="2362" y="293585"/>
                </a:lnTo>
                <a:lnTo>
                  <a:pt x="469" y="293687"/>
                </a:lnTo>
                <a:close/>
              </a:path>
            </a:pathLst>
          </a:custGeom>
          <a:solidFill>
            <a:srgbClr val="AEBE39"/>
          </a:solidFill>
        </p:spPr>
        <p:txBody>
          <a:bodyPr wrap="square" lIns="0" tIns="0" rIns="0" bIns="0" rtlCol="0"/>
          <a:lstStyle/>
          <a:p>
            <a:endParaRPr/>
          </a:p>
        </p:txBody>
      </p:sp>
      <p:sp>
        <p:nvSpPr>
          <p:cNvPr id="15" name="object 15"/>
          <p:cNvSpPr txBox="1"/>
          <p:nvPr/>
        </p:nvSpPr>
        <p:spPr>
          <a:xfrm>
            <a:off x="5442902" y="2446337"/>
            <a:ext cx="30480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panose="020B0604020202020204"/>
                <a:cs typeface="Arial" panose="020B0604020202020204"/>
              </a:rPr>
              <a:t>N5</a:t>
            </a:r>
            <a:r>
              <a:rPr sz="1200" b="1" dirty="0">
                <a:latin typeface="Arial" panose="020B0604020202020204"/>
                <a:cs typeface="Arial" panose="020B0604020202020204"/>
              </a:rPr>
              <a:t>6</a:t>
            </a:r>
            <a:endParaRPr sz="1200">
              <a:latin typeface="Arial" panose="020B0604020202020204"/>
              <a:cs typeface="Arial" panose="020B0604020202020204"/>
            </a:endParaRPr>
          </a:p>
        </p:txBody>
      </p:sp>
      <p:sp>
        <p:nvSpPr>
          <p:cNvPr id="16" name="object 16"/>
          <p:cNvSpPr txBox="1"/>
          <p:nvPr/>
        </p:nvSpPr>
        <p:spPr>
          <a:xfrm>
            <a:off x="6865302" y="1943100"/>
            <a:ext cx="220345"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panose="020B0604020202020204"/>
                <a:cs typeface="Arial" panose="020B0604020202020204"/>
              </a:rPr>
              <a:t>N</a:t>
            </a:r>
            <a:r>
              <a:rPr sz="1200" b="1" dirty="0">
                <a:latin typeface="Arial" panose="020B0604020202020204"/>
                <a:cs typeface="Arial" panose="020B0604020202020204"/>
              </a:rPr>
              <a:t>1</a:t>
            </a:r>
            <a:endParaRPr sz="1200">
              <a:latin typeface="Arial" panose="020B0604020202020204"/>
              <a:cs typeface="Arial" panose="020B0604020202020204"/>
            </a:endParaRPr>
          </a:p>
        </p:txBody>
      </p:sp>
      <p:sp>
        <p:nvSpPr>
          <p:cNvPr id="17" name="object 17"/>
          <p:cNvSpPr txBox="1"/>
          <p:nvPr/>
        </p:nvSpPr>
        <p:spPr>
          <a:xfrm>
            <a:off x="7873365" y="2374900"/>
            <a:ext cx="220345"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panose="020B0604020202020204"/>
                <a:cs typeface="Arial" panose="020B0604020202020204"/>
              </a:rPr>
              <a:t>N</a:t>
            </a:r>
            <a:r>
              <a:rPr sz="1200" b="1" dirty="0">
                <a:latin typeface="Arial" panose="020B0604020202020204"/>
                <a:cs typeface="Arial" panose="020B0604020202020204"/>
              </a:rPr>
              <a:t>8</a:t>
            </a:r>
            <a:endParaRPr sz="1200">
              <a:latin typeface="Arial" panose="020B0604020202020204"/>
              <a:cs typeface="Arial" panose="020B0604020202020204"/>
            </a:endParaRPr>
          </a:p>
        </p:txBody>
      </p:sp>
      <p:sp>
        <p:nvSpPr>
          <p:cNvPr id="18" name="object 18"/>
          <p:cNvSpPr txBox="1"/>
          <p:nvPr/>
        </p:nvSpPr>
        <p:spPr>
          <a:xfrm>
            <a:off x="8251190" y="3167062"/>
            <a:ext cx="30480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panose="020B0604020202020204"/>
                <a:cs typeface="Arial" panose="020B0604020202020204"/>
              </a:rPr>
              <a:t>N1</a:t>
            </a:r>
            <a:r>
              <a:rPr sz="1200" b="1" dirty="0">
                <a:latin typeface="Arial" panose="020B0604020202020204"/>
                <a:cs typeface="Arial" panose="020B0604020202020204"/>
              </a:rPr>
              <a:t>4</a:t>
            </a:r>
            <a:endParaRPr sz="1200">
              <a:latin typeface="Arial" panose="020B0604020202020204"/>
              <a:cs typeface="Arial" panose="020B0604020202020204"/>
            </a:endParaRPr>
          </a:p>
        </p:txBody>
      </p:sp>
      <p:sp>
        <p:nvSpPr>
          <p:cNvPr id="19" name="object 19"/>
          <p:cNvSpPr txBox="1"/>
          <p:nvPr/>
        </p:nvSpPr>
        <p:spPr>
          <a:xfrm>
            <a:off x="8179752" y="4102100"/>
            <a:ext cx="30480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panose="020B0604020202020204"/>
                <a:cs typeface="Arial" panose="020B0604020202020204"/>
              </a:rPr>
              <a:t>N2</a:t>
            </a:r>
            <a:r>
              <a:rPr sz="1200" b="1" dirty="0">
                <a:latin typeface="Arial" panose="020B0604020202020204"/>
                <a:cs typeface="Arial" panose="020B0604020202020204"/>
              </a:rPr>
              <a:t>1</a:t>
            </a:r>
            <a:endParaRPr sz="1200">
              <a:latin typeface="Arial" panose="020B0604020202020204"/>
              <a:cs typeface="Arial" panose="020B0604020202020204"/>
            </a:endParaRPr>
          </a:p>
        </p:txBody>
      </p:sp>
      <p:sp>
        <p:nvSpPr>
          <p:cNvPr id="20" name="object 20"/>
          <p:cNvSpPr txBox="1"/>
          <p:nvPr/>
        </p:nvSpPr>
        <p:spPr>
          <a:xfrm>
            <a:off x="5773102" y="4764087"/>
            <a:ext cx="30480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panose="020B0604020202020204"/>
                <a:cs typeface="Arial" panose="020B0604020202020204"/>
              </a:rPr>
              <a:t>N3</a:t>
            </a:r>
            <a:r>
              <a:rPr sz="1200" b="1" dirty="0">
                <a:latin typeface="Arial" panose="020B0604020202020204"/>
                <a:cs typeface="Arial" panose="020B0604020202020204"/>
              </a:rPr>
              <a:t>8</a:t>
            </a:r>
            <a:endParaRPr sz="1200">
              <a:latin typeface="Arial" panose="020B0604020202020204"/>
              <a:cs typeface="Arial" panose="020B0604020202020204"/>
            </a:endParaRPr>
          </a:p>
        </p:txBody>
      </p:sp>
      <p:sp>
        <p:nvSpPr>
          <p:cNvPr id="21" name="object 21"/>
          <p:cNvSpPr txBox="1"/>
          <p:nvPr/>
        </p:nvSpPr>
        <p:spPr>
          <a:xfrm>
            <a:off x="5196840" y="4175125"/>
            <a:ext cx="30480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panose="020B0604020202020204"/>
                <a:cs typeface="Arial" panose="020B0604020202020204"/>
              </a:rPr>
              <a:t>N4</a:t>
            </a:r>
            <a:r>
              <a:rPr sz="1200" b="1" dirty="0">
                <a:latin typeface="Arial" panose="020B0604020202020204"/>
                <a:cs typeface="Arial" panose="020B0604020202020204"/>
              </a:rPr>
              <a:t>2</a:t>
            </a:r>
            <a:endParaRPr sz="1200">
              <a:latin typeface="Arial" panose="020B0604020202020204"/>
              <a:cs typeface="Arial" panose="020B0604020202020204"/>
            </a:endParaRPr>
          </a:p>
        </p:txBody>
      </p:sp>
      <p:sp>
        <p:nvSpPr>
          <p:cNvPr id="22" name="object 22"/>
          <p:cNvSpPr txBox="1"/>
          <p:nvPr/>
        </p:nvSpPr>
        <p:spPr>
          <a:xfrm>
            <a:off x="5011102" y="3525837"/>
            <a:ext cx="30480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panose="020B0604020202020204"/>
                <a:cs typeface="Arial" panose="020B0604020202020204"/>
              </a:rPr>
              <a:t>N4</a:t>
            </a:r>
            <a:r>
              <a:rPr sz="1200" b="1" dirty="0">
                <a:latin typeface="Arial" panose="020B0604020202020204"/>
                <a:cs typeface="Arial" panose="020B0604020202020204"/>
              </a:rPr>
              <a:t>8</a:t>
            </a:r>
            <a:endParaRPr sz="1200">
              <a:latin typeface="Arial" panose="020B0604020202020204"/>
              <a:cs typeface="Arial" panose="020B0604020202020204"/>
            </a:endParaRPr>
          </a:p>
        </p:txBody>
      </p:sp>
      <p:sp>
        <p:nvSpPr>
          <p:cNvPr id="23" name="object 23"/>
          <p:cNvSpPr txBox="1"/>
          <p:nvPr/>
        </p:nvSpPr>
        <p:spPr>
          <a:xfrm>
            <a:off x="5082540" y="3094037"/>
            <a:ext cx="30480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panose="020B0604020202020204"/>
                <a:cs typeface="Arial" panose="020B0604020202020204"/>
              </a:rPr>
              <a:t>N5</a:t>
            </a:r>
            <a:r>
              <a:rPr sz="1200" b="1" dirty="0">
                <a:latin typeface="Arial" panose="020B0604020202020204"/>
                <a:cs typeface="Arial" panose="020B0604020202020204"/>
              </a:rPr>
              <a:t>1</a:t>
            </a:r>
            <a:endParaRPr sz="1200">
              <a:latin typeface="Arial" panose="020B0604020202020204"/>
              <a:cs typeface="Arial" panose="020B0604020202020204"/>
            </a:endParaRPr>
          </a:p>
        </p:txBody>
      </p:sp>
      <p:sp>
        <p:nvSpPr>
          <p:cNvPr id="24" name="object 24"/>
          <p:cNvSpPr txBox="1"/>
          <p:nvPr/>
        </p:nvSpPr>
        <p:spPr>
          <a:xfrm>
            <a:off x="6595427" y="4977129"/>
            <a:ext cx="460375" cy="636905"/>
          </a:xfrm>
          <a:prstGeom prst="rect">
            <a:avLst/>
          </a:prstGeom>
        </p:spPr>
        <p:txBody>
          <a:bodyPr vert="horz" wrap="square" lIns="0" tIns="74295" rIns="0" bIns="0" rtlCol="0">
            <a:spAutoFit/>
          </a:bodyPr>
          <a:lstStyle/>
          <a:p>
            <a:pPr marL="53975">
              <a:lnSpc>
                <a:spcPct val="100000"/>
              </a:lnSpc>
              <a:spcBef>
                <a:spcPts val="585"/>
              </a:spcBef>
            </a:pPr>
            <a:r>
              <a:rPr sz="1200" b="1" spc="-5" dirty="0">
                <a:latin typeface="Arial" panose="020B0604020202020204"/>
                <a:cs typeface="Arial" panose="020B0604020202020204"/>
              </a:rPr>
              <a:t>N32</a:t>
            </a:r>
            <a:endParaRPr sz="1200">
              <a:latin typeface="Arial" panose="020B0604020202020204"/>
              <a:cs typeface="Arial" panose="020B0604020202020204"/>
            </a:endParaRPr>
          </a:p>
          <a:p>
            <a:pPr marL="12700">
              <a:lnSpc>
                <a:spcPct val="100000"/>
              </a:lnSpc>
              <a:spcBef>
                <a:spcPts val="725"/>
              </a:spcBef>
            </a:pPr>
            <a:r>
              <a:rPr sz="1800" b="1" dirty="0">
                <a:latin typeface="Times New Roman" panose="02020603050405020304"/>
                <a:cs typeface="Times New Roman" panose="02020603050405020304"/>
              </a:rPr>
              <a:t>m</a:t>
            </a:r>
            <a:r>
              <a:rPr sz="1800" b="1" spc="-5" dirty="0">
                <a:latin typeface="Times New Roman" panose="02020603050405020304"/>
                <a:cs typeface="Times New Roman" panose="02020603050405020304"/>
              </a:rPr>
              <a:t>=</a:t>
            </a:r>
            <a:r>
              <a:rPr sz="1800" b="1" dirty="0">
                <a:latin typeface="Times New Roman" panose="02020603050405020304"/>
                <a:cs typeface="Times New Roman" panose="02020603050405020304"/>
              </a:rPr>
              <a:t>6</a:t>
            </a:r>
            <a:endParaRPr sz="1800">
              <a:latin typeface="Times New Roman" panose="02020603050405020304"/>
              <a:cs typeface="Times New Roman" panose="02020603050405020304"/>
            </a:endParaRPr>
          </a:p>
        </p:txBody>
      </p:sp>
      <p:sp>
        <p:nvSpPr>
          <p:cNvPr id="25" name="object 25"/>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26" name="object 26"/>
          <p:cNvSpPr txBox="1">
            <a:spLocks noGrp="1"/>
          </p:cNvSpPr>
          <p:nvPr>
            <p:ph type="sldNum" sz="quarter" idx="4294967295"/>
          </p:nvPr>
        </p:nvSpPr>
        <p:spPr>
          <a:prstGeom prst="rect">
            <a:avLst/>
          </a:prstGeom>
        </p:spPr>
        <p:txBody>
          <a:bodyPr vert="horz" wrap="square" lIns="0" tIns="0" rIns="0" bIns="0" rtlCol="0">
            <a:spAutoFit/>
          </a:bodyPr>
          <a:lstStyle/>
          <a:p>
            <a:pPr marL="25400">
              <a:lnSpc>
                <a:spcPts val="1375"/>
              </a:lnSpc>
            </a:pPr>
            <a:fld id="{81D60167-4931-47E6-BA6A-407CBD079E47}" type="slidenum">
              <a:rPr dirty="0"/>
              <a:t>43</a:t>
            </a:fld>
            <a:endParaRPr dirty="0"/>
          </a:p>
        </p:txBody>
      </p:sp>
      <p:sp>
        <p:nvSpPr>
          <p:cNvPr id="54" name="Rectangle 7">
            <a:extLst>
              <a:ext uri="{FF2B5EF4-FFF2-40B4-BE49-F238E27FC236}">
                <a16:creationId xmlns:a16="http://schemas.microsoft.com/office/drawing/2014/main" id="{B421F984-4A6A-9F61-AE2A-27E1D02EB46B}"/>
              </a:ext>
            </a:extLst>
          </p:cNvPr>
          <p:cNvSpPr>
            <a:spLocks noChangeArrowheads="1"/>
          </p:cNvSpPr>
          <p:nvPr/>
        </p:nvSpPr>
        <p:spPr bwMode="auto">
          <a:xfrm>
            <a:off x="4794408" y="1919852"/>
            <a:ext cx="576263" cy="358775"/>
          </a:xfrm>
          <a:prstGeom prst="rect">
            <a:avLst/>
          </a:prstGeom>
          <a:noFill/>
          <a:ln w="9525">
            <a:solidFill>
              <a:schemeClr val="tx1"/>
            </a:solidFill>
            <a:miter lim="800000"/>
            <a:headEnd/>
            <a:tailEnd/>
          </a:ln>
          <a:effectLst/>
        </p:spPr>
        <p:txBody>
          <a:bodyPr wrap="none" anchor="ctr"/>
          <a:lstStyle/>
          <a:p>
            <a:pPr algn="ctr"/>
            <a:r>
              <a:rPr lang="en-US" altLang="zh-CN" sz="1400" dirty="0">
                <a:solidFill>
                  <a:srgbClr val="000000"/>
                </a:solidFill>
              </a:rPr>
              <a:t>K54</a:t>
            </a:r>
          </a:p>
        </p:txBody>
      </p:sp>
    </p:spTree>
    <p:extLst>
      <p:ext uri="{BB962C8B-B14F-4D97-AF65-F5344CB8AC3E}">
        <p14:creationId xmlns:p14="http://schemas.microsoft.com/office/powerpoint/2010/main" val="12861074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5940" y="272732"/>
            <a:ext cx="5796915" cy="605790"/>
          </a:xfrm>
          <a:prstGeom prst="rect">
            <a:avLst/>
          </a:prstGeom>
        </p:spPr>
        <p:txBody>
          <a:bodyPr vert="horz" wrap="square" lIns="0" tIns="13335" rIns="0" bIns="0" rtlCol="0">
            <a:spAutoFit/>
          </a:bodyPr>
          <a:lstStyle/>
          <a:p>
            <a:pPr marL="12700">
              <a:lnSpc>
                <a:spcPct val="100000"/>
              </a:lnSpc>
              <a:spcBef>
                <a:spcPts val="105"/>
              </a:spcBef>
            </a:pPr>
            <a:r>
              <a:rPr sz="3800" spc="-5" dirty="0">
                <a:solidFill>
                  <a:srgbClr val="006633"/>
                </a:solidFill>
                <a:latin typeface="Garamond" panose="02020404030301010803"/>
                <a:cs typeface="Garamond" panose="02020404030301010803"/>
              </a:rPr>
              <a:t>Chord</a:t>
            </a:r>
            <a:r>
              <a:rPr sz="3800" dirty="0">
                <a:solidFill>
                  <a:srgbClr val="006633"/>
                </a:solidFill>
              </a:rPr>
              <a:t>—</a:t>
            </a:r>
            <a:r>
              <a:rPr sz="3800" dirty="0">
                <a:solidFill>
                  <a:srgbClr val="006633"/>
                </a:solidFill>
                <a:latin typeface="宋体" panose="02010600030101010101" pitchFamily="2" charset="-122"/>
                <a:cs typeface="宋体" panose="02010600030101010101" pitchFamily="2" charset="-122"/>
              </a:rPr>
              <a:t>扩展查询过程（</a:t>
            </a:r>
            <a:r>
              <a:rPr sz="3800" spc="-5" dirty="0">
                <a:solidFill>
                  <a:srgbClr val="006633"/>
                </a:solidFill>
                <a:latin typeface="Garamond" panose="02020404030301010803"/>
                <a:cs typeface="Garamond" panose="02020404030301010803"/>
              </a:rPr>
              <a:t>1</a:t>
            </a:r>
            <a:r>
              <a:rPr sz="3800" spc="5" dirty="0">
                <a:solidFill>
                  <a:srgbClr val="006633"/>
                </a:solidFill>
                <a:latin typeface="宋体" panose="02010600030101010101" pitchFamily="2" charset="-122"/>
                <a:cs typeface="宋体" panose="02010600030101010101" pitchFamily="2" charset="-122"/>
              </a:rPr>
              <a:t>）</a:t>
            </a:r>
            <a:endParaRPr sz="3800">
              <a:latin typeface="宋体" panose="02010600030101010101" pitchFamily="2" charset="-122"/>
              <a:cs typeface="宋体" panose="02010600030101010101" pitchFamily="2" charset="-122"/>
            </a:endParaRPr>
          </a:p>
        </p:txBody>
      </p:sp>
      <p:sp>
        <p:nvSpPr>
          <p:cNvPr id="5" name="object 5"/>
          <p:cNvSpPr txBox="1"/>
          <p:nvPr/>
        </p:nvSpPr>
        <p:spPr>
          <a:xfrm>
            <a:off x="535940" y="1314768"/>
            <a:ext cx="1570355" cy="474489"/>
          </a:xfrm>
          <a:prstGeom prst="rect">
            <a:avLst/>
          </a:prstGeom>
        </p:spPr>
        <p:txBody>
          <a:bodyPr vert="horz" wrap="square" lIns="0" tIns="12700" rIns="0" bIns="0" rtlCol="0">
            <a:spAutoFit/>
          </a:bodyPr>
          <a:lstStyle/>
          <a:p>
            <a:pPr marL="355600" indent="-342900">
              <a:lnSpc>
                <a:spcPct val="100000"/>
              </a:lnSpc>
              <a:spcBef>
                <a:spcPts val="100"/>
              </a:spcBef>
              <a:buClr>
                <a:srgbClr val="CC9900"/>
              </a:buClr>
              <a:buSzPct val="65000"/>
              <a:buFont typeface="Wingdings" panose="05000000000000000000"/>
              <a:buChar char=""/>
              <a:tabLst>
                <a:tab pos="354965" algn="l"/>
                <a:tab pos="355600" algn="l"/>
              </a:tabLst>
            </a:pPr>
            <a:r>
              <a:rPr sz="3000" dirty="0" err="1">
                <a:latin typeface="宋体" panose="02010600030101010101" pitchFamily="2" charset="-122"/>
                <a:cs typeface="宋体" panose="02010600030101010101" pitchFamily="2" charset="-122"/>
              </a:rPr>
              <a:t>指针表</a:t>
            </a:r>
            <a:endParaRPr sz="3000" dirty="0">
              <a:latin typeface="宋体" panose="02010600030101010101" pitchFamily="2" charset="-122"/>
              <a:cs typeface="宋体" panose="02010600030101010101" pitchFamily="2" charset="-122"/>
            </a:endParaRPr>
          </a:p>
        </p:txBody>
      </p:sp>
      <p:sp>
        <p:nvSpPr>
          <p:cNvPr id="35" name="object 35"/>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36" name="object 36"/>
          <p:cNvSpPr txBox="1">
            <a:spLocks noGrp="1"/>
          </p:cNvSpPr>
          <p:nvPr>
            <p:ph type="sldNum" sz="quarter" idx="4294967295"/>
          </p:nvPr>
        </p:nvSpPr>
        <p:spPr>
          <a:prstGeom prst="rect">
            <a:avLst/>
          </a:prstGeom>
        </p:spPr>
        <p:txBody>
          <a:bodyPr vert="horz" wrap="square" lIns="0" tIns="0" rIns="0" bIns="0" rtlCol="0">
            <a:spAutoFit/>
          </a:bodyPr>
          <a:lstStyle/>
          <a:p>
            <a:pPr marL="25400">
              <a:lnSpc>
                <a:spcPts val="1375"/>
              </a:lnSpc>
            </a:pPr>
            <a:fld id="{81D60167-4931-47E6-BA6A-407CBD079E47}" type="slidenum">
              <a:rPr dirty="0"/>
              <a:t>44</a:t>
            </a:fld>
            <a:endParaRPr dirty="0"/>
          </a:p>
        </p:txBody>
      </p:sp>
      <p:pic>
        <p:nvPicPr>
          <p:cNvPr id="123" name="图片 122">
            <a:extLst>
              <a:ext uri="{FF2B5EF4-FFF2-40B4-BE49-F238E27FC236}">
                <a16:creationId xmlns:a16="http://schemas.microsoft.com/office/drawing/2014/main" id="{6188BF63-64E7-A892-6A61-DBF9AE6C1580}"/>
              </a:ext>
            </a:extLst>
          </p:cNvPr>
          <p:cNvPicPr>
            <a:picLocks noChangeAspect="1"/>
          </p:cNvPicPr>
          <p:nvPr/>
        </p:nvPicPr>
        <p:blipFill>
          <a:blip r:embed="rId2"/>
          <a:stretch>
            <a:fillRect/>
          </a:stretch>
        </p:blipFill>
        <p:spPr>
          <a:xfrm>
            <a:off x="1200150" y="1412776"/>
            <a:ext cx="7315200" cy="4660900"/>
          </a:xfrm>
          <a:prstGeom prst="rect">
            <a:avLst/>
          </a:prstGeom>
        </p:spPr>
      </p:pic>
    </p:spTree>
    <p:extLst>
      <p:ext uri="{BB962C8B-B14F-4D97-AF65-F5344CB8AC3E}">
        <p14:creationId xmlns:p14="http://schemas.microsoft.com/office/powerpoint/2010/main" val="29406377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6172200"/>
            <a:ext cx="8229600" cy="0"/>
          </a:xfrm>
          <a:custGeom>
            <a:avLst/>
            <a:gdLst/>
            <a:ahLst/>
            <a:cxnLst/>
            <a:rect l="l" t="t" r="r" b="b"/>
            <a:pathLst>
              <a:path w="8229600">
                <a:moveTo>
                  <a:pt x="0" y="0"/>
                </a:moveTo>
                <a:lnTo>
                  <a:pt x="8229600" y="0"/>
                </a:lnTo>
              </a:path>
            </a:pathLst>
          </a:custGeom>
          <a:ln w="19050">
            <a:solidFill>
              <a:srgbClr val="CC9900"/>
            </a:solidFill>
          </a:ln>
        </p:spPr>
        <p:txBody>
          <a:bodyPr wrap="square" lIns="0" tIns="0" rIns="0" bIns="0" rtlCol="0"/>
          <a:lstStyle/>
          <a:p>
            <a:endParaRPr/>
          </a:p>
        </p:txBody>
      </p:sp>
      <p:sp>
        <p:nvSpPr>
          <p:cNvPr id="3" name="object 3"/>
          <p:cNvSpPr txBox="1">
            <a:spLocks noGrp="1"/>
          </p:cNvSpPr>
          <p:nvPr>
            <p:ph type="title"/>
          </p:nvPr>
        </p:nvSpPr>
        <p:spPr>
          <a:xfrm>
            <a:off x="535940" y="272732"/>
            <a:ext cx="5796915" cy="605790"/>
          </a:xfrm>
          <a:prstGeom prst="rect">
            <a:avLst/>
          </a:prstGeom>
        </p:spPr>
        <p:txBody>
          <a:bodyPr vert="horz" wrap="square" lIns="0" tIns="13335" rIns="0" bIns="0" rtlCol="0">
            <a:spAutoFit/>
          </a:bodyPr>
          <a:lstStyle/>
          <a:p>
            <a:pPr marL="12700">
              <a:lnSpc>
                <a:spcPct val="100000"/>
              </a:lnSpc>
              <a:spcBef>
                <a:spcPts val="105"/>
              </a:spcBef>
            </a:pPr>
            <a:r>
              <a:rPr sz="3800" spc="-5" dirty="0">
                <a:solidFill>
                  <a:srgbClr val="006633"/>
                </a:solidFill>
                <a:latin typeface="Garamond" panose="02020404030301010803"/>
                <a:cs typeface="Garamond" panose="02020404030301010803"/>
              </a:rPr>
              <a:t>Chord</a:t>
            </a:r>
            <a:r>
              <a:rPr sz="3800" dirty="0">
                <a:solidFill>
                  <a:srgbClr val="006633"/>
                </a:solidFill>
              </a:rPr>
              <a:t>—</a:t>
            </a:r>
            <a:r>
              <a:rPr sz="3800" dirty="0">
                <a:solidFill>
                  <a:srgbClr val="006633"/>
                </a:solidFill>
                <a:latin typeface="宋体" panose="02010600030101010101" pitchFamily="2" charset="-122"/>
                <a:cs typeface="宋体" panose="02010600030101010101" pitchFamily="2" charset="-122"/>
              </a:rPr>
              <a:t>扩展查询过程（</a:t>
            </a:r>
            <a:r>
              <a:rPr sz="3800" spc="-5" dirty="0">
                <a:solidFill>
                  <a:srgbClr val="006633"/>
                </a:solidFill>
                <a:latin typeface="Garamond" panose="02020404030301010803"/>
                <a:cs typeface="Garamond" panose="02020404030301010803"/>
              </a:rPr>
              <a:t>2</a:t>
            </a:r>
            <a:r>
              <a:rPr sz="3800" spc="5" dirty="0">
                <a:solidFill>
                  <a:srgbClr val="006633"/>
                </a:solidFill>
                <a:latin typeface="宋体" panose="02010600030101010101" pitchFamily="2" charset="-122"/>
                <a:cs typeface="宋体" panose="02010600030101010101" pitchFamily="2" charset="-122"/>
              </a:rPr>
              <a:t>）</a:t>
            </a:r>
            <a:endParaRPr sz="3800" dirty="0">
              <a:latin typeface="宋体" panose="02010600030101010101" pitchFamily="2" charset="-122"/>
              <a:cs typeface="宋体" panose="02010600030101010101" pitchFamily="2" charset="-122"/>
            </a:endParaRPr>
          </a:p>
        </p:txBody>
      </p:sp>
      <p:sp>
        <p:nvSpPr>
          <p:cNvPr id="4" name="object 4"/>
          <p:cNvSpPr txBox="1"/>
          <p:nvPr/>
        </p:nvSpPr>
        <p:spPr>
          <a:xfrm>
            <a:off x="5371465" y="5692140"/>
            <a:ext cx="119380" cy="175895"/>
          </a:xfrm>
          <a:prstGeom prst="rect">
            <a:avLst/>
          </a:prstGeom>
        </p:spPr>
        <p:txBody>
          <a:bodyPr vert="horz" wrap="square" lIns="0" tIns="17145" rIns="0" bIns="0" rtlCol="0">
            <a:spAutoFit/>
          </a:bodyPr>
          <a:lstStyle/>
          <a:p>
            <a:pPr marL="12700">
              <a:lnSpc>
                <a:spcPct val="100000"/>
              </a:lnSpc>
              <a:spcBef>
                <a:spcPts val="135"/>
              </a:spcBef>
            </a:pPr>
            <a:r>
              <a:rPr sz="950" spc="25" dirty="0">
                <a:solidFill>
                  <a:srgbClr val="CC9900"/>
                </a:solidFill>
                <a:latin typeface="Wingdings" panose="05000000000000000000"/>
                <a:cs typeface="Wingdings" panose="05000000000000000000"/>
              </a:rPr>
              <a:t></a:t>
            </a:r>
            <a:endParaRPr sz="950">
              <a:latin typeface="Wingdings" panose="05000000000000000000"/>
              <a:cs typeface="Wingdings" panose="05000000000000000000"/>
            </a:endParaRPr>
          </a:p>
        </p:txBody>
      </p:sp>
      <p:sp>
        <p:nvSpPr>
          <p:cNvPr id="5" name="object 5"/>
          <p:cNvSpPr txBox="1"/>
          <p:nvPr/>
        </p:nvSpPr>
        <p:spPr>
          <a:xfrm>
            <a:off x="5371465" y="5306694"/>
            <a:ext cx="2760345" cy="574040"/>
          </a:xfrm>
          <a:prstGeom prst="rect">
            <a:avLst/>
          </a:prstGeom>
        </p:spPr>
        <p:txBody>
          <a:bodyPr vert="horz" wrap="square" lIns="0" tIns="12700" rIns="0" bIns="0" rtlCol="0">
            <a:spAutoFit/>
          </a:bodyPr>
          <a:lstStyle/>
          <a:p>
            <a:pPr marL="482600" marR="5080" indent="-469900">
              <a:lnSpc>
                <a:spcPct val="120000"/>
              </a:lnSpc>
              <a:spcBef>
                <a:spcPts val="100"/>
              </a:spcBef>
              <a:buClr>
                <a:srgbClr val="CC9900"/>
              </a:buClr>
              <a:buSzPct val="63000"/>
              <a:buFont typeface="Wingdings" panose="05000000000000000000"/>
              <a:buChar char=""/>
              <a:tabLst>
                <a:tab pos="481965" algn="l"/>
                <a:tab pos="482600" algn="l"/>
              </a:tabLst>
            </a:pPr>
            <a:r>
              <a:rPr sz="1500" dirty="0">
                <a:latin typeface="宋体" panose="02010600030101010101" pitchFamily="2" charset="-122"/>
                <a:cs typeface="宋体" panose="02010600030101010101" pitchFamily="2" charset="-122"/>
              </a:rPr>
              <a:t>指针表中有</a:t>
            </a:r>
            <a:r>
              <a:rPr sz="1500" dirty="0">
                <a:latin typeface="Times New Roman" panose="02020603050405020304"/>
                <a:cs typeface="Times New Roman" panose="02020603050405020304"/>
              </a:rPr>
              <a:t>O</a:t>
            </a:r>
            <a:r>
              <a:rPr sz="1500" spc="-45" dirty="0">
                <a:latin typeface="Times New Roman" panose="02020603050405020304"/>
                <a:cs typeface="Times New Roman" panose="02020603050405020304"/>
              </a:rPr>
              <a:t> </a:t>
            </a:r>
            <a:r>
              <a:rPr sz="1500" spc="-5" dirty="0">
                <a:latin typeface="Times New Roman" panose="02020603050405020304"/>
                <a:cs typeface="Times New Roman" panose="02020603050405020304"/>
              </a:rPr>
              <a:t>(log</a:t>
            </a:r>
            <a:r>
              <a:rPr sz="1500" spc="-40" dirty="0">
                <a:latin typeface="Times New Roman" panose="02020603050405020304"/>
                <a:cs typeface="Times New Roman" panose="02020603050405020304"/>
              </a:rPr>
              <a:t> </a:t>
            </a:r>
            <a:r>
              <a:rPr sz="1500" dirty="0">
                <a:latin typeface="Times New Roman" panose="02020603050405020304"/>
                <a:cs typeface="Times New Roman" panose="02020603050405020304"/>
              </a:rPr>
              <a:t>N)</a:t>
            </a:r>
            <a:r>
              <a:rPr sz="1500" dirty="0">
                <a:latin typeface="宋体" panose="02010600030101010101" pitchFamily="2" charset="-122"/>
                <a:cs typeface="宋体" panose="02010600030101010101" pitchFamily="2" charset="-122"/>
              </a:rPr>
              <a:t>个节点 查询经过</a:t>
            </a:r>
            <a:r>
              <a:rPr sz="1500" dirty="0">
                <a:latin typeface="Times New Roman" panose="02020603050405020304"/>
                <a:cs typeface="Times New Roman" panose="02020603050405020304"/>
              </a:rPr>
              <a:t>O</a:t>
            </a:r>
            <a:r>
              <a:rPr sz="1500" spc="-10" dirty="0">
                <a:latin typeface="Times New Roman" panose="02020603050405020304"/>
                <a:cs typeface="Times New Roman" panose="02020603050405020304"/>
              </a:rPr>
              <a:t> </a:t>
            </a:r>
            <a:r>
              <a:rPr sz="1500" spc="-5" dirty="0">
                <a:latin typeface="Times New Roman" panose="02020603050405020304"/>
                <a:cs typeface="Times New Roman" panose="02020603050405020304"/>
              </a:rPr>
              <a:t>(log </a:t>
            </a:r>
            <a:r>
              <a:rPr sz="1500" dirty="0">
                <a:latin typeface="Times New Roman" panose="02020603050405020304"/>
                <a:cs typeface="Times New Roman" panose="02020603050405020304"/>
              </a:rPr>
              <a:t>N)</a:t>
            </a:r>
            <a:r>
              <a:rPr sz="1500" dirty="0">
                <a:latin typeface="宋体" panose="02010600030101010101" pitchFamily="2" charset="-122"/>
                <a:cs typeface="宋体" panose="02010600030101010101" pitchFamily="2" charset="-122"/>
              </a:rPr>
              <a:t>跳</a:t>
            </a:r>
            <a:endParaRPr sz="1500">
              <a:latin typeface="宋体" panose="02010600030101010101" pitchFamily="2" charset="-122"/>
              <a:cs typeface="宋体" panose="02010600030101010101" pitchFamily="2" charset="-122"/>
            </a:endParaRPr>
          </a:p>
        </p:txBody>
      </p:sp>
      <p:sp>
        <p:nvSpPr>
          <p:cNvPr id="6" name="object 6"/>
          <p:cNvSpPr/>
          <p:nvPr/>
        </p:nvSpPr>
        <p:spPr>
          <a:xfrm>
            <a:off x="1981200" y="1296924"/>
            <a:ext cx="4751832" cy="4364736"/>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3200501" y="1941512"/>
            <a:ext cx="153784" cy="153670"/>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2779077" y="1971675"/>
            <a:ext cx="328930" cy="222885"/>
          </a:xfrm>
          <a:prstGeom prst="rect">
            <a:avLst/>
          </a:prstGeom>
        </p:spPr>
        <p:txBody>
          <a:bodyPr vert="horz" wrap="square" lIns="0" tIns="12065" rIns="0" bIns="0" rtlCol="0">
            <a:spAutoFit/>
          </a:bodyPr>
          <a:lstStyle/>
          <a:p>
            <a:pPr marL="12700">
              <a:lnSpc>
                <a:spcPct val="100000"/>
              </a:lnSpc>
              <a:spcBef>
                <a:spcPts val="95"/>
              </a:spcBef>
            </a:pPr>
            <a:r>
              <a:rPr sz="1300" b="1" spc="-5" dirty="0">
                <a:latin typeface="Arial" panose="020B0604020202020204"/>
                <a:cs typeface="Arial" panose="020B0604020202020204"/>
              </a:rPr>
              <a:t>N56</a:t>
            </a:r>
            <a:endParaRPr sz="1300">
              <a:latin typeface="Arial" panose="020B0604020202020204"/>
              <a:cs typeface="Arial" panose="020B0604020202020204"/>
            </a:endParaRPr>
          </a:p>
        </p:txBody>
      </p:sp>
      <p:sp>
        <p:nvSpPr>
          <p:cNvPr id="9" name="object 9"/>
          <p:cNvSpPr/>
          <p:nvPr/>
        </p:nvSpPr>
        <p:spPr>
          <a:xfrm>
            <a:off x="2124455" y="1658111"/>
            <a:ext cx="647700" cy="215265"/>
          </a:xfrm>
          <a:custGeom>
            <a:avLst/>
            <a:gdLst/>
            <a:ahLst/>
            <a:cxnLst/>
            <a:rect l="l" t="t" r="r" b="b"/>
            <a:pathLst>
              <a:path w="647700" h="215264">
                <a:moveTo>
                  <a:pt x="0" y="0"/>
                </a:moveTo>
                <a:lnTo>
                  <a:pt x="647700" y="0"/>
                </a:lnTo>
                <a:lnTo>
                  <a:pt x="647700" y="214884"/>
                </a:lnTo>
                <a:lnTo>
                  <a:pt x="0" y="214884"/>
                </a:lnTo>
                <a:lnTo>
                  <a:pt x="0" y="0"/>
                </a:lnTo>
                <a:close/>
              </a:path>
            </a:pathLst>
          </a:custGeom>
          <a:solidFill>
            <a:srgbClr val="CC9900"/>
          </a:solidFill>
        </p:spPr>
        <p:txBody>
          <a:bodyPr wrap="square" lIns="0" tIns="0" rIns="0" bIns="0" rtlCol="0"/>
          <a:lstStyle/>
          <a:p>
            <a:endParaRPr/>
          </a:p>
        </p:txBody>
      </p:sp>
      <p:sp>
        <p:nvSpPr>
          <p:cNvPr id="10" name="object 10"/>
          <p:cNvSpPr/>
          <p:nvPr/>
        </p:nvSpPr>
        <p:spPr>
          <a:xfrm>
            <a:off x="2119312" y="1652587"/>
            <a:ext cx="657225" cy="225425"/>
          </a:xfrm>
          <a:custGeom>
            <a:avLst/>
            <a:gdLst/>
            <a:ahLst/>
            <a:cxnLst/>
            <a:rect l="l" t="t" r="r" b="b"/>
            <a:pathLst>
              <a:path w="657225" h="225425">
                <a:moveTo>
                  <a:pt x="657225" y="225425"/>
                </a:moveTo>
                <a:lnTo>
                  <a:pt x="0" y="225425"/>
                </a:lnTo>
                <a:lnTo>
                  <a:pt x="0" y="0"/>
                </a:lnTo>
                <a:lnTo>
                  <a:pt x="657225" y="0"/>
                </a:lnTo>
                <a:lnTo>
                  <a:pt x="657225" y="4762"/>
                </a:lnTo>
                <a:lnTo>
                  <a:pt x="9525" y="4762"/>
                </a:lnTo>
                <a:lnTo>
                  <a:pt x="4762" y="9525"/>
                </a:lnTo>
                <a:lnTo>
                  <a:pt x="9525" y="9525"/>
                </a:lnTo>
                <a:lnTo>
                  <a:pt x="9525" y="215900"/>
                </a:lnTo>
                <a:lnTo>
                  <a:pt x="4762" y="215900"/>
                </a:lnTo>
                <a:lnTo>
                  <a:pt x="9525" y="220662"/>
                </a:lnTo>
                <a:lnTo>
                  <a:pt x="657225" y="220662"/>
                </a:lnTo>
                <a:lnTo>
                  <a:pt x="657225" y="225425"/>
                </a:lnTo>
                <a:close/>
              </a:path>
              <a:path w="657225" h="225425">
                <a:moveTo>
                  <a:pt x="9525" y="9525"/>
                </a:moveTo>
                <a:lnTo>
                  <a:pt x="4762" y="9525"/>
                </a:lnTo>
                <a:lnTo>
                  <a:pt x="9525" y="4762"/>
                </a:lnTo>
                <a:lnTo>
                  <a:pt x="9525" y="9525"/>
                </a:lnTo>
                <a:close/>
              </a:path>
              <a:path w="657225" h="225425">
                <a:moveTo>
                  <a:pt x="647700" y="9525"/>
                </a:moveTo>
                <a:lnTo>
                  <a:pt x="9525" y="9525"/>
                </a:lnTo>
                <a:lnTo>
                  <a:pt x="9525" y="4762"/>
                </a:lnTo>
                <a:lnTo>
                  <a:pt x="647700" y="4762"/>
                </a:lnTo>
                <a:lnTo>
                  <a:pt x="647700" y="9525"/>
                </a:lnTo>
                <a:close/>
              </a:path>
              <a:path w="657225" h="225425">
                <a:moveTo>
                  <a:pt x="647700" y="220662"/>
                </a:moveTo>
                <a:lnTo>
                  <a:pt x="647700" y="4762"/>
                </a:lnTo>
                <a:lnTo>
                  <a:pt x="652462" y="9525"/>
                </a:lnTo>
                <a:lnTo>
                  <a:pt x="657225" y="9525"/>
                </a:lnTo>
                <a:lnTo>
                  <a:pt x="657225" y="215900"/>
                </a:lnTo>
                <a:lnTo>
                  <a:pt x="652462" y="215900"/>
                </a:lnTo>
                <a:lnTo>
                  <a:pt x="647700" y="220662"/>
                </a:lnTo>
                <a:close/>
              </a:path>
              <a:path w="657225" h="225425">
                <a:moveTo>
                  <a:pt x="657225" y="9525"/>
                </a:moveTo>
                <a:lnTo>
                  <a:pt x="652462" y="9525"/>
                </a:lnTo>
                <a:lnTo>
                  <a:pt x="647700" y="4762"/>
                </a:lnTo>
                <a:lnTo>
                  <a:pt x="657225" y="4762"/>
                </a:lnTo>
                <a:lnTo>
                  <a:pt x="657225" y="9525"/>
                </a:lnTo>
                <a:close/>
              </a:path>
              <a:path w="657225" h="225425">
                <a:moveTo>
                  <a:pt x="9525" y="220662"/>
                </a:moveTo>
                <a:lnTo>
                  <a:pt x="4762" y="215900"/>
                </a:lnTo>
                <a:lnTo>
                  <a:pt x="9525" y="215900"/>
                </a:lnTo>
                <a:lnTo>
                  <a:pt x="9525" y="220662"/>
                </a:lnTo>
                <a:close/>
              </a:path>
              <a:path w="657225" h="225425">
                <a:moveTo>
                  <a:pt x="647700" y="220662"/>
                </a:moveTo>
                <a:lnTo>
                  <a:pt x="9525" y="220662"/>
                </a:lnTo>
                <a:lnTo>
                  <a:pt x="9525" y="215900"/>
                </a:lnTo>
                <a:lnTo>
                  <a:pt x="647700" y="215900"/>
                </a:lnTo>
                <a:lnTo>
                  <a:pt x="647700" y="220662"/>
                </a:lnTo>
                <a:close/>
              </a:path>
              <a:path w="657225" h="225425">
                <a:moveTo>
                  <a:pt x="657225" y="220662"/>
                </a:moveTo>
                <a:lnTo>
                  <a:pt x="647700" y="220662"/>
                </a:lnTo>
                <a:lnTo>
                  <a:pt x="652462" y="215900"/>
                </a:lnTo>
                <a:lnTo>
                  <a:pt x="657225" y="215900"/>
                </a:lnTo>
                <a:lnTo>
                  <a:pt x="657225" y="220662"/>
                </a:lnTo>
                <a:close/>
              </a:path>
            </a:pathLst>
          </a:custGeom>
          <a:solidFill>
            <a:srgbClr val="000000"/>
          </a:solidFill>
        </p:spPr>
        <p:txBody>
          <a:bodyPr wrap="square" lIns="0" tIns="0" rIns="0" bIns="0" rtlCol="0"/>
          <a:lstStyle/>
          <a:p>
            <a:endParaRPr/>
          </a:p>
        </p:txBody>
      </p:sp>
      <p:sp>
        <p:nvSpPr>
          <p:cNvPr id="11" name="object 11"/>
          <p:cNvSpPr txBox="1"/>
          <p:nvPr/>
        </p:nvSpPr>
        <p:spPr>
          <a:xfrm>
            <a:off x="2124455" y="1637030"/>
            <a:ext cx="647700" cy="240029"/>
          </a:xfrm>
          <a:prstGeom prst="rect">
            <a:avLst/>
          </a:prstGeom>
        </p:spPr>
        <p:txBody>
          <a:bodyPr vert="horz" wrap="square" lIns="0" tIns="13335" rIns="0" bIns="0" rtlCol="0">
            <a:spAutoFit/>
          </a:bodyPr>
          <a:lstStyle/>
          <a:p>
            <a:pPr marL="160020">
              <a:lnSpc>
                <a:spcPct val="100000"/>
              </a:lnSpc>
              <a:spcBef>
                <a:spcPts val="105"/>
              </a:spcBef>
            </a:pPr>
            <a:r>
              <a:rPr sz="1400" b="1" spc="-5" dirty="0">
                <a:latin typeface="Arial" panose="020B0604020202020204"/>
                <a:cs typeface="Arial" panose="020B0604020202020204"/>
              </a:rPr>
              <a:t>K54</a:t>
            </a:r>
            <a:endParaRPr sz="1400">
              <a:latin typeface="Arial" panose="020B0604020202020204"/>
              <a:cs typeface="Arial" panose="020B0604020202020204"/>
            </a:endParaRPr>
          </a:p>
        </p:txBody>
      </p:sp>
      <p:sp>
        <p:nvSpPr>
          <p:cNvPr id="12" name="object 12"/>
          <p:cNvSpPr/>
          <p:nvPr/>
        </p:nvSpPr>
        <p:spPr>
          <a:xfrm>
            <a:off x="2771343" y="1795792"/>
            <a:ext cx="432434" cy="162560"/>
          </a:xfrm>
          <a:custGeom>
            <a:avLst/>
            <a:gdLst/>
            <a:ahLst/>
            <a:cxnLst/>
            <a:rect l="l" t="t" r="r" b="b"/>
            <a:pathLst>
              <a:path w="432435" h="162560">
                <a:moveTo>
                  <a:pt x="357971" y="132249"/>
                </a:moveTo>
                <a:lnTo>
                  <a:pt x="0" y="12039"/>
                </a:lnTo>
                <a:lnTo>
                  <a:pt x="4038" y="0"/>
                </a:lnTo>
                <a:lnTo>
                  <a:pt x="362013" y="120211"/>
                </a:lnTo>
                <a:lnTo>
                  <a:pt x="357971" y="132249"/>
                </a:lnTo>
                <a:close/>
              </a:path>
              <a:path w="432435" h="162560">
                <a:moveTo>
                  <a:pt x="420118" y="138315"/>
                </a:moveTo>
                <a:lnTo>
                  <a:pt x="376034" y="138315"/>
                </a:lnTo>
                <a:lnTo>
                  <a:pt x="380072" y="126276"/>
                </a:lnTo>
                <a:lnTo>
                  <a:pt x="362013" y="120211"/>
                </a:lnTo>
                <a:lnTo>
                  <a:pt x="372122" y="90106"/>
                </a:lnTo>
                <a:lnTo>
                  <a:pt x="420118" y="138315"/>
                </a:lnTo>
                <a:close/>
              </a:path>
              <a:path w="432435" h="162560">
                <a:moveTo>
                  <a:pt x="376034" y="138315"/>
                </a:moveTo>
                <a:lnTo>
                  <a:pt x="357971" y="132249"/>
                </a:lnTo>
                <a:lnTo>
                  <a:pt x="362013" y="120211"/>
                </a:lnTo>
                <a:lnTo>
                  <a:pt x="380072" y="126276"/>
                </a:lnTo>
                <a:lnTo>
                  <a:pt x="376034" y="138315"/>
                </a:lnTo>
                <a:close/>
              </a:path>
              <a:path w="432435" h="162560">
                <a:moveTo>
                  <a:pt x="347865" y="162344"/>
                </a:moveTo>
                <a:lnTo>
                  <a:pt x="357971" y="132249"/>
                </a:lnTo>
                <a:lnTo>
                  <a:pt x="376034" y="138315"/>
                </a:lnTo>
                <a:lnTo>
                  <a:pt x="420118" y="138315"/>
                </a:lnTo>
                <a:lnTo>
                  <a:pt x="432231" y="150482"/>
                </a:lnTo>
                <a:lnTo>
                  <a:pt x="347865" y="162344"/>
                </a:lnTo>
                <a:close/>
              </a:path>
            </a:pathLst>
          </a:custGeom>
          <a:solidFill>
            <a:srgbClr val="000000"/>
          </a:solidFill>
        </p:spPr>
        <p:txBody>
          <a:bodyPr wrap="square" lIns="0" tIns="0" rIns="0" bIns="0" rtlCol="0"/>
          <a:lstStyle/>
          <a:p>
            <a:endParaRPr/>
          </a:p>
        </p:txBody>
      </p:sp>
      <p:sp>
        <p:nvSpPr>
          <p:cNvPr id="13" name="object 13"/>
          <p:cNvSpPr/>
          <p:nvPr/>
        </p:nvSpPr>
        <p:spPr>
          <a:xfrm>
            <a:off x="5616384" y="1119187"/>
            <a:ext cx="2633980" cy="2097405"/>
          </a:xfrm>
          <a:custGeom>
            <a:avLst/>
            <a:gdLst/>
            <a:ahLst/>
            <a:cxnLst/>
            <a:rect l="l" t="t" r="r" b="b"/>
            <a:pathLst>
              <a:path w="2633979" h="2097405">
                <a:moveTo>
                  <a:pt x="1184465" y="349660"/>
                </a:moveTo>
                <a:lnTo>
                  <a:pt x="1184465" y="0"/>
                </a:lnTo>
                <a:lnTo>
                  <a:pt x="2633853" y="0"/>
                </a:lnTo>
                <a:lnTo>
                  <a:pt x="2633853" y="4762"/>
                </a:lnTo>
                <a:lnTo>
                  <a:pt x="1193990" y="4762"/>
                </a:lnTo>
                <a:lnTo>
                  <a:pt x="1189227" y="9525"/>
                </a:lnTo>
                <a:lnTo>
                  <a:pt x="1193990" y="9525"/>
                </a:lnTo>
                <a:lnTo>
                  <a:pt x="1193990" y="348373"/>
                </a:lnTo>
                <a:lnTo>
                  <a:pt x="1187208" y="348373"/>
                </a:lnTo>
                <a:lnTo>
                  <a:pt x="1184465" y="349660"/>
                </a:lnTo>
                <a:close/>
              </a:path>
              <a:path w="2633979" h="2097405">
                <a:moveTo>
                  <a:pt x="1193990" y="9525"/>
                </a:moveTo>
                <a:lnTo>
                  <a:pt x="1189227" y="9525"/>
                </a:lnTo>
                <a:lnTo>
                  <a:pt x="1193990" y="4762"/>
                </a:lnTo>
                <a:lnTo>
                  <a:pt x="1193990" y="9525"/>
                </a:lnTo>
                <a:close/>
              </a:path>
              <a:path w="2633979" h="2097405">
                <a:moveTo>
                  <a:pt x="2624328" y="9525"/>
                </a:moveTo>
                <a:lnTo>
                  <a:pt x="1193990" y="9525"/>
                </a:lnTo>
                <a:lnTo>
                  <a:pt x="1193990" y="4762"/>
                </a:lnTo>
                <a:lnTo>
                  <a:pt x="2624328" y="4762"/>
                </a:lnTo>
                <a:lnTo>
                  <a:pt x="2624328" y="9525"/>
                </a:lnTo>
                <a:close/>
              </a:path>
              <a:path w="2633979" h="2097405">
                <a:moveTo>
                  <a:pt x="2624328" y="2092325"/>
                </a:moveTo>
                <a:lnTo>
                  <a:pt x="2624328" y="4762"/>
                </a:lnTo>
                <a:lnTo>
                  <a:pt x="2629090" y="9525"/>
                </a:lnTo>
                <a:lnTo>
                  <a:pt x="2633853" y="9525"/>
                </a:lnTo>
                <a:lnTo>
                  <a:pt x="2633853" y="2087562"/>
                </a:lnTo>
                <a:lnTo>
                  <a:pt x="2629090" y="2087562"/>
                </a:lnTo>
                <a:lnTo>
                  <a:pt x="2624328" y="2092325"/>
                </a:lnTo>
                <a:close/>
              </a:path>
              <a:path w="2633979" h="2097405">
                <a:moveTo>
                  <a:pt x="2633853" y="9525"/>
                </a:moveTo>
                <a:lnTo>
                  <a:pt x="2629090" y="9525"/>
                </a:lnTo>
                <a:lnTo>
                  <a:pt x="2624328" y="4762"/>
                </a:lnTo>
                <a:lnTo>
                  <a:pt x="2633853" y="4762"/>
                </a:lnTo>
                <a:lnTo>
                  <a:pt x="2633853" y="9525"/>
                </a:lnTo>
                <a:close/>
              </a:path>
              <a:path w="2633979" h="2097405">
                <a:moveTo>
                  <a:pt x="1184465" y="352691"/>
                </a:moveTo>
                <a:lnTo>
                  <a:pt x="1184465" y="349660"/>
                </a:lnTo>
                <a:lnTo>
                  <a:pt x="1187208" y="348373"/>
                </a:lnTo>
                <a:lnTo>
                  <a:pt x="1184465" y="352691"/>
                </a:lnTo>
                <a:close/>
              </a:path>
              <a:path w="2633979" h="2097405">
                <a:moveTo>
                  <a:pt x="1193990" y="352691"/>
                </a:moveTo>
                <a:lnTo>
                  <a:pt x="1184465" y="352691"/>
                </a:lnTo>
                <a:lnTo>
                  <a:pt x="1187208" y="348373"/>
                </a:lnTo>
                <a:lnTo>
                  <a:pt x="1193990" y="348373"/>
                </a:lnTo>
                <a:lnTo>
                  <a:pt x="1193990" y="352691"/>
                </a:lnTo>
                <a:close/>
              </a:path>
              <a:path w="2633979" h="2097405">
                <a:moveTo>
                  <a:pt x="0" y="905344"/>
                </a:moveTo>
                <a:lnTo>
                  <a:pt x="1184465" y="349660"/>
                </a:lnTo>
                <a:lnTo>
                  <a:pt x="1184465" y="352691"/>
                </a:lnTo>
                <a:lnTo>
                  <a:pt x="1193990" y="352691"/>
                </a:lnTo>
                <a:lnTo>
                  <a:pt x="1193990" y="355714"/>
                </a:lnTo>
                <a:lnTo>
                  <a:pt x="44812" y="894844"/>
                </a:lnTo>
                <a:lnTo>
                  <a:pt x="22301" y="895337"/>
                </a:lnTo>
                <a:lnTo>
                  <a:pt x="24434" y="904405"/>
                </a:lnTo>
                <a:lnTo>
                  <a:pt x="42994" y="904405"/>
                </a:lnTo>
                <a:lnTo>
                  <a:pt x="0" y="905344"/>
                </a:lnTo>
                <a:close/>
              </a:path>
              <a:path w="2633979" h="2097405">
                <a:moveTo>
                  <a:pt x="42994" y="904405"/>
                </a:moveTo>
                <a:lnTo>
                  <a:pt x="24434" y="904405"/>
                </a:lnTo>
                <a:lnTo>
                  <a:pt x="44812" y="894844"/>
                </a:lnTo>
                <a:lnTo>
                  <a:pt x="1193990" y="869708"/>
                </a:lnTo>
                <a:lnTo>
                  <a:pt x="1193990" y="874585"/>
                </a:lnTo>
                <a:lnTo>
                  <a:pt x="1184465" y="874585"/>
                </a:lnTo>
                <a:lnTo>
                  <a:pt x="1184465" y="879454"/>
                </a:lnTo>
                <a:lnTo>
                  <a:pt x="42994" y="904405"/>
                </a:lnTo>
                <a:close/>
              </a:path>
              <a:path w="2633979" h="2097405">
                <a:moveTo>
                  <a:pt x="1184465" y="879454"/>
                </a:moveTo>
                <a:lnTo>
                  <a:pt x="1184465" y="874585"/>
                </a:lnTo>
                <a:lnTo>
                  <a:pt x="1189329" y="879348"/>
                </a:lnTo>
                <a:lnTo>
                  <a:pt x="1184465" y="879454"/>
                </a:lnTo>
                <a:close/>
              </a:path>
              <a:path w="2633979" h="2097405">
                <a:moveTo>
                  <a:pt x="2633853" y="2097087"/>
                </a:moveTo>
                <a:lnTo>
                  <a:pt x="1184465" y="2097087"/>
                </a:lnTo>
                <a:lnTo>
                  <a:pt x="1184465" y="879454"/>
                </a:lnTo>
                <a:lnTo>
                  <a:pt x="1189329" y="879348"/>
                </a:lnTo>
                <a:lnTo>
                  <a:pt x="1184465" y="874585"/>
                </a:lnTo>
                <a:lnTo>
                  <a:pt x="1193990" y="874585"/>
                </a:lnTo>
                <a:lnTo>
                  <a:pt x="1193990" y="2087562"/>
                </a:lnTo>
                <a:lnTo>
                  <a:pt x="1189227" y="2087562"/>
                </a:lnTo>
                <a:lnTo>
                  <a:pt x="1193990" y="2092325"/>
                </a:lnTo>
                <a:lnTo>
                  <a:pt x="2633853" y="2092325"/>
                </a:lnTo>
                <a:lnTo>
                  <a:pt x="2633853" y="2097087"/>
                </a:lnTo>
                <a:close/>
              </a:path>
              <a:path w="2633979" h="2097405">
                <a:moveTo>
                  <a:pt x="24434" y="904405"/>
                </a:moveTo>
                <a:lnTo>
                  <a:pt x="22301" y="895337"/>
                </a:lnTo>
                <a:lnTo>
                  <a:pt x="44812" y="894844"/>
                </a:lnTo>
                <a:lnTo>
                  <a:pt x="24434" y="904405"/>
                </a:lnTo>
                <a:close/>
              </a:path>
              <a:path w="2633979" h="2097405">
                <a:moveTo>
                  <a:pt x="1193990" y="2092325"/>
                </a:moveTo>
                <a:lnTo>
                  <a:pt x="1189227" y="2087562"/>
                </a:lnTo>
                <a:lnTo>
                  <a:pt x="1193990" y="2087562"/>
                </a:lnTo>
                <a:lnTo>
                  <a:pt x="1193990" y="2092325"/>
                </a:lnTo>
                <a:close/>
              </a:path>
              <a:path w="2633979" h="2097405">
                <a:moveTo>
                  <a:pt x="2624328" y="2092325"/>
                </a:moveTo>
                <a:lnTo>
                  <a:pt x="1193990" y="2092325"/>
                </a:lnTo>
                <a:lnTo>
                  <a:pt x="1193990" y="2087562"/>
                </a:lnTo>
                <a:lnTo>
                  <a:pt x="2624328" y="2087562"/>
                </a:lnTo>
                <a:lnTo>
                  <a:pt x="2624328" y="2092325"/>
                </a:lnTo>
                <a:close/>
              </a:path>
              <a:path w="2633979" h="2097405">
                <a:moveTo>
                  <a:pt x="2633853" y="2092325"/>
                </a:moveTo>
                <a:lnTo>
                  <a:pt x="2624328" y="2092325"/>
                </a:lnTo>
                <a:lnTo>
                  <a:pt x="2629090" y="2087562"/>
                </a:lnTo>
                <a:lnTo>
                  <a:pt x="2633853" y="2087562"/>
                </a:lnTo>
                <a:lnTo>
                  <a:pt x="2633853" y="2092325"/>
                </a:lnTo>
                <a:close/>
              </a:path>
            </a:pathLst>
          </a:custGeom>
          <a:solidFill>
            <a:srgbClr val="000000"/>
          </a:solidFill>
        </p:spPr>
        <p:txBody>
          <a:bodyPr wrap="square" lIns="0" tIns="0" rIns="0" bIns="0" rtlCol="0"/>
          <a:lstStyle/>
          <a:p>
            <a:endParaRPr/>
          </a:p>
        </p:txBody>
      </p:sp>
      <p:sp>
        <p:nvSpPr>
          <p:cNvPr id="14" name="object 14"/>
          <p:cNvSpPr txBox="1"/>
          <p:nvPr/>
        </p:nvSpPr>
        <p:spPr>
          <a:xfrm>
            <a:off x="7246302" y="1075372"/>
            <a:ext cx="561975" cy="240029"/>
          </a:xfrm>
          <a:prstGeom prst="rect">
            <a:avLst/>
          </a:prstGeom>
        </p:spPr>
        <p:txBody>
          <a:bodyPr vert="horz" wrap="square" lIns="0" tIns="13335" rIns="0" bIns="0" rtlCol="0">
            <a:spAutoFit/>
          </a:bodyPr>
          <a:lstStyle/>
          <a:p>
            <a:pPr marL="12700">
              <a:lnSpc>
                <a:spcPct val="100000"/>
              </a:lnSpc>
              <a:spcBef>
                <a:spcPts val="105"/>
              </a:spcBef>
            </a:pPr>
            <a:r>
              <a:rPr sz="1400" b="1" dirty="0">
                <a:latin typeface="宋体" panose="02010600030101010101" pitchFamily="2" charset="-122"/>
                <a:cs typeface="宋体" panose="02010600030101010101" pitchFamily="2" charset="-122"/>
              </a:rPr>
              <a:t>指针</a:t>
            </a:r>
            <a:r>
              <a:rPr sz="1400" b="1" spc="-5" dirty="0">
                <a:latin typeface="宋体" panose="02010600030101010101" pitchFamily="2" charset="-122"/>
                <a:cs typeface="宋体" panose="02010600030101010101" pitchFamily="2" charset="-122"/>
              </a:rPr>
              <a:t>表</a:t>
            </a:r>
            <a:endParaRPr sz="1400">
              <a:latin typeface="宋体" panose="02010600030101010101" pitchFamily="2" charset="-122"/>
              <a:cs typeface="宋体" panose="02010600030101010101" pitchFamily="2" charset="-122"/>
            </a:endParaRPr>
          </a:p>
        </p:txBody>
      </p:sp>
      <p:sp>
        <p:nvSpPr>
          <p:cNvPr id="15" name="object 15"/>
          <p:cNvSpPr/>
          <p:nvPr/>
        </p:nvSpPr>
        <p:spPr>
          <a:xfrm>
            <a:off x="6943725" y="1346200"/>
            <a:ext cx="586105" cy="298450"/>
          </a:xfrm>
          <a:custGeom>
            <a:avLst/>
            <a:gdLst/>
            <a:ahLst/>
            <a:cxnLst/>
            <a:rect l="l" t="t" r="r" b="b"/>
            <a:pathLst>
              <a:path w="586104" h="298450">
                <a:moveTo>
                  <a:pt x="585787" y="298450"/>
                </a:moveTo>
                <a:lnTo>
                  <a:pt x="0" y="298450"/>
                </a:lnTo>
                <a:lnTo>
                  <a:pt x="0" y="0"/>
                </a:lnTo>
                <a:lnTo>
                  <a:pt x="585787" y="0"/>
                </a:lnTo>
                <a:lnTo>
                  <a:pt x="585787" y="4762"/>
                </a:lnTo>
                <a:lnTo>
                  <a:pt x="9525" y="4762"/>
                </a:lnTo>
                <a:lnTo>
                  <a:pt x="4762" y="9525"/>
                </a:lnTo>
                <a:lnTo>
                  <a:pt x="9525" y="9525"/>
                </a:lnTo>
                <a:lnTo>
                  <a:pt x="9525" y="288925"/>
                </a:lnTo>
                <a:lnTo>
                  <a:pt x="4762" y="288925"/>
                </a:lnTo>
                <a:lnTo>
                  <a:pt x="9525" y="293687"/>
                </a:lnTo>
                <a:lnTo>
                  <a:pt x="585787" y="293687"/>
                </a:lnTo>
                <a:lnTo>
                  <a:pt x="585787" y="298450"/>
                </a:lnTo>
                <a:close/>
              </a:path>
              <a:path w="586104" h="298450">
                <a:moveTo>
                  <a:pt x="9525" y="9525"/>
                </a:moveTo>
                <a:lnTo>
                  <a:pt x="4762" y="9525"/>
                </a:lnTo>
                <a:lnTo>
                  <a:pt x="9525" y="4762"/>
                </a:lnTo>
                <a:lnTo>
                  <a:pt x="9525" y="9525"/>
                </a:lnTo>
                <a:close/>
              </a:path>
              <a:path w="586104" h="298450">
                <a:moveTo>
                  <a:pt x="576262" y="9525"/>
                </a:moveTo>
                <a:lnTo>
                  <a:pt x="9525" y="9525"/>
                </a:lnTo>
                <a:lnTo>
                  <a:pt x="9525" y="4762"/>
                </a:lnTo>
                <a:lnTo>
                  <a:pt x="576262" y="4762"/>
                </a:lnTo>
                <a:lnTo>
                  <a:pt x="576262" y="9525"/>
                </a:lnTo>
                <a:close/>
              </a:path>
              <a:path w="586104" h="298450">
                <a:moveTo>
                  <a:pt x="576262" y="293687"/>
                </a:moveTo>
                <a:lnTo>
                  <a:pt x="576262" y="4762"/>
                </a:lnTo>
                <a:lnTo>
                  <a:pt x="581025" y="9525"/>
                </a:lnTo>
                <a:lnTo>
                  <a:pt x="585787" y="9525"/>
                </a:lnTo>
                <a:lnTo>
                  <a:pt x="585787" y="288925"/>
                </a:lnTo>
                <a:lnTo>
                  <a:pt x="581025" y="288925"/>
                </a:lnTo>
                <a:lnTo>
                  <a:pt x="576262" y="293687"/>
                </a:lnTo>
                <a:close/>
              </a:path>
              <a:path w="586104" h="298450">
                <a:moveTo>
                  <a:pt x="585787" y="9525"/>
                </a:moveTo>
                <a:lnTo>
                  <a:pt x="581025" y="9525"/>
                </a:lnTo>
                <a:lnTo>
                  <a:pt x="576262" y="4762"/>
                </a:lnTo>
                <a:lnTo>
                  <a:pt x="585787" y="4762"/>
                </a:lnTo>
                <a:lnTo>
                  <a:pt x="585787" y="9525"/>
                </a:lnTo>
                <a:close/>
              </a:path>
              <a:path w="586104" h="298450">
                <a:moveTo>
                  <a:pt x="9525" y="293687"/>
                </a:moveTo>
                <a:lnTo>
                  <a:pt x="4762" y="288925"/>
                </a:lnTo>
                <a:lnTo>
                  <a:pt x="9525" y="288925"/>
                </a:lnTo>
                <a:lnTo>
                  <a:pt x="9525" y="293687"/>
                </a:lnTo>
                <a:close/>
              </a:path>
              <a:path w="586104" h="298450">
                <a:moveTo>
                  <a:pt x="576262" y="293687"/>
                </a:moveTo>
                <a:lnTo>
                  <a:pt x="9525" y="293687"/>
                </a:lnTo>
                <a:lnTo>
                  <a:pt x="9525" y="288925"/>
                </a:lnTo>
                <a:lnTo>
                  <a:pt x="576262" y="288925"/>
                </a:lnTo>
                <a:lnTo>
                  <a:pt x="576262" y="293687"/>
                </a:lnTo>
                <a:close/>
              </a:path>
              <a:path w="586104" h="298450">
                <a:moveTo>
                  <a:pt x="585787" y="293687"/>
                </a:moveTo>
                <a:lnTo>
                  <a:pt x="576262" y="293687"/>
                </a:lnTo>
                <a:lnTo>
                  <a:pt x="581025" y="288925"/>
                </a:lnTo>
                <a:lnTo>
                  <a:pt x="585787" y="288925"/>
                </a:lnTo>
                <a:lnTo>
                  <a:pt x="585787" y="293687"/>
                </a:lnTo>
                <a:close/>
              </a:path>
            </a:pathLst>
          </a:custGeom>
          <a:solidFill>
            <a:srgbClr val="FFFFFF"/>
          </a:solidFill>
        </p:spPr>
        <p:txBody>
          <a:bodyPr wrap="square" lIns="0" tIns="0" rIns="0" bIns="0" rtlCol="0"/>
          <a:lstStyle/>
          <a:p>
            <a:endParaRPr/>
          </a:p>
        </p:txBody>
      </p:sp>
      <p:sp>
        <p:nvSpPr>
          <p:cNvPr id="16" name="object 16"/>
          <p:cNvSpPr/>
          <p:nvPr/>
        </p:nvSpPr>
        <p:spPr>
          <a:xfrm>
            <a:off x="6943725" y="1633537"/>
            <a:ext cx="586105" cy="298450"/>
          </a:xfrm>
          <a:custGeom>
            <a:avLst/>
            <a:gdLst/>
            <a:ahLst/>
            <a:cxnLst/>
            <a:rect l="l" t="t" r="r" b="b"/>
            <a:pathLst>
              <a:path w="586104" h="298450">
                <a:moveTo>
                  <a:pt x="585787" y="298450"/>
                </a:moveTo>
                <a:lnTo>
                  <a:pt x="0" y="298450"/>
                </a:lnTo>
                <a:lnTo>
                  <a:pt x="0" y="0"/>
                </a:lnTo>
                <a:lnTo>
                  <a:pt x="585787" y="0"/>
                </a:lnTo>
                <a:lnTo>
                  <a:pt x="585787" y="4762"/>
                </a:lnTo>
                <a:lnTo>
                  <a:pt x="9525" y="4762"/>
                </a:lnTo>
                <a:lnTo>
                  <a:pt x="4762" y="9525"/>
                </a:lnTo>
                <a:lnTo>
                  <a:pt x="9525" y="9525"/>
                </a:lnTo>
                <a:lnTo>
                  <a:pt x="9525" y="288925"/>
                </a:lnTo>
                <a:lnTo>
                  <a:pt x="4762" y="288925"/>
                </a:lnTo>
                <a:lnTo>
                  <a:pt x="9525" y="293687"/>
                </a:lnTo>
                <a:lnTo>
                  <a:pt x="585787" y="293687"/>
                </a:lnTo>
                <a:lnTo>
                  <a:pt x="585787" y="298450"/>
                </a:lnTo>
                <a:close/>
              </a:path>
              <a:path w="586104" h="298450">
                <a:moveTo>
                  <a:pt x="9525" y="9525"/>
                </a:moveTo>
                <a:lnTo>
                  <a:pt x="4762" y="9525"/>
                </a:lnTo>
                <a:lnTo>
                  <a:pt x="9525" y="4762"/>
                </a:lnTo>
                <a:lnTo>
                  <a:pt x="9525" y="9525"/>
                </a:lnTo>
                <a:close/>
              </a:path>
              <a:path w="586104" h="298450">
                <a:moveTo>
                  <a:pt x="576262" y="9525"/>
                </a:moveTo>
                <a:lnTo>
                  <a:pt x="9525" y="9525"/>
                </a:lnTo>
                <a:lnTo>
                  <a:pt x="9525" y="4762"/>
                </a:lnTo>
                <a:lnTo>
                  <a:pt x="576262" y="4762"/>
                </a:lnTo>
                <a:lnTo>
                  <a:pt x="576262" y="9525"/>
                </a:lnTo>
                <a:close/>
              </a:path>
              <a:path w="586104" h="298450">
                <a:moveTo>
                  <a:pt x="576262" y="293687"/>
                </a:moveTo>
                <a:lnTo>
                  <a:pt x="576262" y="4762"/>
                </a:lnTo>
                <a:lnTo>
                  <a:pt x="581025" y="9525"/>
                </a:lnTo>
                <a:lnTo>
                  <a:pt x="585787" y="9525"/>
                </a:lnTo>
                <a:lnTo>
                  <a:pt x="585787" y="288925"/>
                </a:lnTo>
                <a:lnTo>
                  <a:pt x="581025" y="288925"/>
                </a:lnTo>
                <a:lnTo>
                  <a:pt x="576262" y="293687"/>
                </a:lnTo>
                <a:close/>
              </a:path>
              <a:path w="586104" h="298450">
                <a:moveTo>
                  <a:pt x="585787" y="9525"/>
                </a:moveTo>
                <a:lnTo>
                  <a:pt x="581025" y="9525"/>
                </a:lnTo>
                <a:lnTo>
                  <a:pt x="576262" y="4762"/>
                </a:lnTo>
                <a:lnTo>
                  <a:pt x="585787" y="4762"/>
                </a:lnTo>
                <a:lnTo>
                  <a:pt x="585787" y="9525"/>
                </a:lnTo>
                <a:close/>
              </a:path>
              <a:path w="586104" h="298450">
                <a:moveTo>
                  <a:pt x="9525" y="293687"/>
                </a:moveTo>
                <a:lnTo>
                  <a:pt x="4762" y="288925"/>
                </a:lnTo>
                <a:lnTo>
                  <a:pt x="9525" y="288925"/>
                </a:lnTo>
                <a:lnTo>
                  <a:pt x="9525" y="293687"/>
                </a:lnTo>
                <a:close/>
              </a:path>
              <a:path w="586104" h="298450">
                <a:moveTo>
                  <a:pt x="576262" y="293687"/>
                </a:moveTo>
                <a:lnTo>
                  <a:pt x="9525" y="293687"/>
                </a:lnTo>
                <a:lnTo>
                  <a:pt x="9525" y="288925"/>
                </a:lnTo>
                <a:lnTo>
                  <a:pt x="576262" y="288925"/>
                </a:lnTo>
                <a:lnTo>
                  <a:pt x="576262" y="293687"/>
                </a:lnTo>
                <a:close/>
              </a:path>
              <a:path w="586104" h="298450">
                <a:moveTo>
                  <a:pt x="585787" y="293687"/>
                </a:moveTo>
                <a:lnTo>
                  <a:pt x="576262" y="293687"/>
                </a:lnTo>
                <a:lnTo>
                  <a:pt x="581025" y="288925"/>
                </a:lnTo>
                <a:lnTo>
                  <a:pt x="585787" y="288925"/>
                </a:lnTo>
                <a:lnTo>
                  <a:pt x="585787" y="293687"/>
                </a:lnTo>
                <a:close/>
              </a:path>
            </a:pathLst>
          </a:custGeom>
          <a:solidFill>
            <a:srgbClr val="FFFFFF"/>
          </a:solidFill>
        </p:spPr>
        <p:txBody>
          <a:bodyPr wrap="square" lIns="0" tIns="0" rIns="0" bIns="0" rtlCol="0"/>
          <a:lstStyle/>
          <a:p>
            <a:endParaRPr/>
          </a:p>
        </p:txBody>
      </p:sp>
      <p:sp>
        <p:nvSpPr>
          <p:cNvPr id="17" name="object 17"/>
          <p:cNvSpPr/>
          <p:nvPr/>
        </p:nvSpPr>
        <p:spPr>
          <a:xfrm>
            <a:off x="6943725" y="1922462"/>
            <a:ext cx="586105" cy="298450"/>
          </a:xfrm>
          <a:custGeom>
            <a:avLst/>
            <a:gdLst/>
            <a:ahLst/>
            <a:cxnLst/>
            <a:rect l="l" t="t" r="r" b="b"/>
            <a:pathLst>
              <a:path w="586104" h="298450">
                <a:moveTo>
                  <a:pt x="585787" y="298450"/>
                </a:moveTo>
                <a:lnTo>
                  <a:pt x="0" y="298450"/>
                </a:lnTo>
                <a:lnTo>
                  <a:pt x="0" y="0"/>
                </a:lnTo>
                <a:lnTo>
                  <a:pt x="585787" y="0"/>
                </a:lnTo>
                <a:lnTo>
                  <a:pt x="585787" y="4762"/>
                </a:lnTo>
                <a:lnTo>
                  <a:pt x="9525" y="4762"/>
                </a:lnTo>
                <a:lnTo>
                  <a:pt x="4762" y="9525"/>
                </a:lnTo>
                <a:lnTo>
                  <a:pt x="9525" y="9525"/>
                </a:lnTo>
                <a:lnTo>
                  <a:pt x="9525" y="288925"/>
                </a:lnTo>
                <a:lnTo>
                  <a:pt x="4762" y="288925"/>
                </a:lnTo>
                <a:lnTo>
                  <a:pt x="9525" y="293687"/>
                </a:lnTo>
                <a:lnTo>
                  <a:pt x="585787" y="293687"/>
                </a:lnTo>
                <a:lnTo>
                  <a:pt x="585787" y="298450"/>
                </a:lnTo>
                <a:close/>
              </a:path>
              <a:path w="586104" h="298450">
                <a:moveTo>
                  <a:pt x="9525" y="9525"/>
                </a:moveTo>
                <a:lnTo>
                  <a:pt x="4762" y="9525"/>
                </a:lnTo>
                <a:lnTo>
                  <a:pt x="9525" y="4762"/>
                </a:lnTo>
                <a:lnTo>
                  <a:pt x="9525" y="9525"/>
                </a:lnTo>
                <a:close/>
              </a:path>
              <a:path w="586104" h="298450">
                <a:moveTo>
                  <a:pt x="576262" y="9525"/>
                </a:moveTo>
                <a:lnTo>
                  <a:pt x="9525" y="9525"/>
                </a:lnTo>
                <a:lnTo>
                  <a:pt x="9525" y="4762"/>
                </a:lnTo>
                <a:lnTo>
                  <a:pt x="576262" y="4762"/>
                </a:lnTo>
                <a:lnTo>
                  <a:pt x="576262" y="9525"/>
                </a:lnTo>
                <a:close/>
              </a:path>
              <a:path w="586104" h="298450">
                <a:moveTo>
                  <a:pt x="576262" y="293687"/>
                </a:moveTo>
                <a:lnTo>
                  <a:pt x="576262" y="4762"/>
                </a:lnTo>
                <a:lnTo>
                  <a:pt x="581025" y="9525"/>
                </a:lnTo>
                <a:lnTo>
                  <a:pt x="585787" y="9525"/>
                </a:lnTo>
                <a:lnTo>
                  <a:pt x="585787" y="288925"/>
                </a:lnTo>
                <a:lnTo>
                  <a:pt x="581025" y="288925"/>
                </a:lnTo>
                <a:lnTo>
                  <a:pt x="576262" y="293687"/>
                </a:lnTo>
                <a:close/>
              </a:path>
              <a:path w="586104" h="298450">
                <a:moveTo>
                  <a:pt x="585787" y="9525"/>
                </a:moveTo>
                <a:lnTo>
                  <a:pt x="581025" y="9525"/>
                </a:lnTo>
                <a:lnTo>
                  <a:pt x="576262" y="4762"/>
                </a:lnTo>
                <a:lnTo>
                  <a:pt x="585787" y="4762"/>
                </a:lnTo>
                <a:lnTo>
                  <a:pt x="585787" y="9525"/>
                </a:lnTo>
                <a:close/>
              </a:path>
              <a:path w="586104" h="298450">
                <a:moveTo>
                  <a:pt x="9525" y="293687"/>
                </a:moveTo>
                <a:lnTo>
                  <a:pt x="4762" y="288925"/>
                </a:lnTo>
                <a:lnTo>
                  <a:pt x="9525" y="288925"/>
                </a:lnTo>
                <a:lnTo>
                  <a:pt x="9525" y="293687"/>
                </a:lnTo>
                <a:close/>
              </a:path>
              <a:path w="586104" h="298450">
                <a:moveTo>
                  <a:pt x="576262" y="293687"/>
                </a:moveTo>
                <a:lnTo>
                  <a:pt x="9525" y="293687"/>
                </a:lnTo>
                <a:lnTo>
                  <a:pt x="9525" y="288925"/>
                </a:lnTo>
                <a:lnTo>
                  <a:pt x="576262" y="288925"/>
                </a:lnTo>
                <a:lnTo>
                  <a:pt x="576262" y="293687"/>
                </a:lnTo>
                <a:close/>
              </a:path>
              <a:path w="586104" h="298450">
                <a:moveTo>
                  <a:pt x="585787" y="293687"/>
                </a:moveTo>
                <a:lnTo>
                  <a:pt x="576262" y="293687"/>
                </a:lnTo>
                <a:lnTo>
                  <a:pt x="581025" y="288925"/>
                </a:lnTo>
                <a:lnTo>
                  <a:pt x="585787" y="288925"/>
                </a:lnTo>
                <a:lnTo>
                  <a:pt x="585787" y="293687"/>
                </a:lnTo>
                <a:close/>
              </a:path>
            </a:pathLst>
          </a:custGeom>
          <a:solidFill>
            <a:srgbClr val="FFFFFF"/>
          </a:solidFill>
        </p:spPr>
        <p:txBody>
          <a:bodyPr wrap="square" lIns="0" tIns="0" rIns="0" bIns="0" rtlCol="0"/>
          <a:lstStyle/>
          <a:p>
            <a:endParaRPr/>
          </a:p>
        </p:txBody>
      </p:sp>
      <p:sp>
        <p:nvSpPr>
          <p:cNvPr id="18" name="object 18"/>
          <p:cNvSpPr/>
          <p:nvPr/>
        </p:nvSpPr>
        <p:spPr>
          <a:xfrm>
            <a:off x="6943725" y="2209800"/>
            <a:ext cx="586105" cy="298450"/>
          </a:xfrm>
          <a:custGeom>
            <a:avLst/>
            <a:gdLst/>
            <a:ahLst/>
            <a:cxnLst/>
            <a:rect l="l" t="t" r="r" b="b"/>
            <a:pathLst>
              <a:path w="586104" h="298450">
                <a:moveTo>
                  <a:pt x="585787" y="298450"/>
                </a:moveTo>
                <a:lnTo>
                  <a:pt x="0" y="298450"/>
                </a:lnTo>
                <a:lnTo>
                  <a:pt x="0" y="0"/>
                </a:lnTo>
                <a:lnTo>
                  <a:pt x="585787" y="0"/>
                </a:lnTo>
                <a:lnTo>
                  <a:pt x="585787" y="4762"/>
                </a:lnTo>
                <a:lnTo>
                  <a:pt x="9525" y="4762"/>
                </a:lnTo>
                <a:lnTo>
                  <a:pt x="4762" y="9525"/>
                </a:lnTo>
                <a:lnTo>
                  <a:pt x="9525" y="9525"/>
                </a:lnTo>
                <a:lnTo>
                  <a:pt x="9525" y="288925"/>
                </a:lnTo>
                <a:lnTo>
                  <a:pt x="4762" y="288925"/>
                </a:lnTo>
                <a:lnTo>
                  <a:pt x="9525" y="293687"/>
                </a:lnTo>
                <a:lnTo>
                  <a:pt x="585787" y="293687"/>
                </a:lnTo>
                <a:lnTo>
                  <a:pt x="585787" y="298450"/>
                </a:lnTo>
                <a:close/>
              </a:path>
              <a:path w="586104" h="298450">
                <a:moveTo>
                  <a:pt x="9525" y="9525"/>
                </a:moveTo>
                <a:lnTo>
                  <a:pt x="4762" y="9525"/>
                </a:lnTo>
                <a:lnTo>
                  <a:pt x="9525" y="4762"/>
                </a:lnTo>
                <a:lnTo>
                  <a:pt x="9525" y="9525"/>
                </a:lnTo>
                <a:close/>
              </a:path>
              <a:path w="586104" h="298450">
                <a:moveTo>
                  <a:pt x="576262" y="9525"/>
                </a:moveTo>
                <a:lnTo>
                  <a:pt x="9525" y="9525"/>
                </a:lnTo>
                <a:lnTo>
                  <a:pt x="9525" y="4762"/>
                </a:lnTo>
                <a:lnTo>
                  <a:pt x="576262" y="4762"/>
                </a:lnTo>
                <a:lnTo>
                  <a:pt x="576262" y="9525"/>
                </a:lnTo>
                <a:close/>
              </a:path>
              <a:path w="586104" h="298450">
                <a:moveTo>
                  <a:pt x="576262" y="293687"/>
                </a:moveTo>
                <a:lnTo>
                  <a:pt x="576262" y="4762"/>
                </a:lnTo>
                <a:lnTo>
                  <a:pt x="581025" y="9525"/>
                </a:lnTo>
                <a:lnTo>
                  <a:pt x="585787" y="9525"/>
                </a:lnTo>
                <a:lnTo>
                  <a:pt x="585787" y="288925"/>
                </a:lnTo>
                <a:lnTo>
                  <a:pt x="581025" y="288925"/>
                </a:lnTo>
                <a:lnTo>
                  <a:pt x="576262" y="293687"/>
                </a:lnTo>
                <a:close/>
              </a:path>
              <a:path w="586104" h="298450">
                <a:moveTo>
                  <a:pt x="585787" y="9525"/>
                </a:moveTo>
                <a:lnTo>
                  <a:pt x="581025" y="9525"/>
                </a:lnTo>
                <a:lnTo>
                  <a:pt x="576262" y="4762"/>
                </a:lnTo>
                <a:lnTo>
                  <a:pt x="585787" y="4762"/>
                </a:lnTo>
                <a:lnTo>
                  <a:pt x="585787" y="9525"/>
                </a:lnTo>
                <a:close/>
              </a:path>
              <a:path w="586104" h="298450">
                <a:moveTo>
                  <a:pt x="9525" y="293687"/>
                </a:moveTo>
                <a:lnTo>
                  <a:pt x="4762" y="288925"/>
                </a:lnTo>
                <a:lnTo>
                  <a:pt x="9525" y="288925"/>
                </a:lnTo>
                <a:lnTo>
                  <a:pt x="9525" y="293687"/>
                </a:lnTo>
                <a:close/>
              </a:path>
              <a:path w="586104" h="298450">
                <a:moveTo>
                  <a:pt x="576262" y="293687"/>
                </a:moveTo>
                <a:lnTo>
                  <a:pt x="9525" y="293687"/>
                </a:lnTo>
                <a:lnTo>
                  <a:pt x="9525" y="288925"/>
                </a:lnTo>
                <a:lnTo>
                  <a:pt x="576262" y="288925"/>
                </a:lnTo>
                <a:lnTo>
                  <a:pt x="576262" y="293687"/>
                </a:lnTo>
                <a:close/>
              </a:path>
              <a:path w="586104" h="298450">
                <a:moveTo>
                  <a:pt x="585787" y="293687"/>
                </a:moveTo>
                <a:lnTo>
                  <a:pt x="576262" y="293687"/>
                </a:lnTo>
                <a:lnTo>
                  <a:pt x="581025" y="288925"/>
                </a:lnTo>
                <a:lnTo>
                  <a:pt x="585787" y="288925"/>
                </a:lnTo>
                <a:lnTo>
                  <a:pt x="585787" y="293687"/>
                </a:lnTo>
                <a:close/>
              </a:path>
            </a:pathLst>
          </a:custGeom>
          <a:solidFill>
            <a:srgbClr val="FFFFFF"/>
          </a:solidFill>
        </p:spPr>
        <p:txBody>
          <a:bodyPr wrap="square" lIns="0" tIns="0" rIns="0" bIns="0" rtlCol="0"/>
          <a:lstStyle/>
          <a:p>
            <a:endParaRPr/>
          </a:p>
        </p:txBody>
      </p:sp>
      <p:sp>
        <p:nvSpPr>
          <p:cNvPr id="19" name="object 19"/>
          <p:cNvSpPr/>
          <p:nvPr/>
        </p:nvSpPr>
        <p:spPr>
          <a:xfrm>
            <a:off x="6943725" y="2498725"/>
            <a:ext cx="586105" cy="298450"/>
          </a:xfrm>
          <a:custGeom>
            <a:avLst/>
            <a:gdLst/>
            <a:ahLst/>
            <a:cxnLst/>
            <a:rect l="l" t="t" r="r" b="b"/>
            <a:pathLst>
              <a:path w="586104" h="298450">
                <a:moveTo>
                  <a:pt x="585787" y="298450"/>
                </a:moveTo>
                <a:lnTo>
                  <a:pt x="0" y="298450"/>
                </a:lnTo>
                <a:lnTo>
                  <a:pt x="0" y="0"/>
                </a:lnTo>
                <a:lnTo>
                  <a:pt x="585787" y="0"/>
                </a:lnTo>
                <a:lnTo>
                  <a:pt x="585787" y="4762"/>
                </a:lnTo>
                <a:lnTo>
                  <a:pt x="9525" y="4762"/>
                </a:lnTo>
                <a:lnTo>
                  <a:pt x="4762" y="9525"/>
                </a:lnTo>
                <a:lnTo>
                  <a:pt x="9525" y="9525"/>
                </a:lnTo>
                <a:lnTo>
                  <a:pt x="9525" y="288925"/>
                </a:lnTo>
                <a:lnTo>
                  <a:pt x="4762" y="288925"/>
                </a:lnTo>
                <a:lnTo>
                  <a:pt x="9525" y="293687"/>
                </a:lnTo>
                <a:lnTo>
                  <a:pt x="585787" y="293687"/>
                </a:lnTo>
                <a:lnTo>
                  <a:pt x="585787" y="298450"/>
                </a:lnTo>
                <a:close/>
              </a:path>
              <a:path w="586104" h="298450">
                <a:moveTo>
                  <a:pt x="9525" y="9525"/>
                </a:moveTo>
                <a:lnTo>
                  <a:pt x="4762" y="9525"/>
                </a:lnTo>
                <a:lnTo>
                  <a:pt x="9525" y="4762"/>
                </a:lnTo>
                <a:lnTo>
                  <a:pt x="9525" y="9525"/>
                </a:lnTo>
                <a:close/>
              </a:path>
              <a:path w="586104" h="298450">
                <a:moveTo>
                  <a:pt x="576262" y="9525"/>
                </a:moveTo>
                <a:lnTo>
                  <a:pt x="9525" y="9525"/>
                </a:lnTo>
                <a:lnTo>
                  <a:pt x="9525" y="4762"/>
                </a:lnTo>
                <a:lnTo>
                  <a:pt x="576262" y="4762"/>
                </a:lnTo>
                <a:lnTo>
                  <a:pt x="576262" y="9525"/>
                </a:lnTo>
                <a:close/>
              </a:path>
              <a:path w="586104" h="298450">
                <a:moveTo>
                  <a:pt x="576262" y="293687"/>
                </a:moveTo>
                <a:lnTo>
                  <a:pt x="576262" y="4762"/>
                </a:lnTo>
                <a:lnTo>
                  <a:pt x="581025" y="9525"/>
                </a:lnTo>
                <a:lnTo>
                  <a:pt x="585787" y="9525"/>
                </a:lnTo>
                <a:lnTo>
                  <a:pt x="585787" y="288925"/>
                </a:lnTo>
                <a:lnTo>
                  <a:pt x="581025" y="288925"/>
                </a:lnTo>
                <a:lnTo>
                  <a:pt x="576262" y="293687"/>
                </a:lnTo>
                <a:close/>
              </a:path>
              <a:path w="586104" h="298450">
                <a:moveTo>
                  <a:pt x="585787" y="9525"/>
                </a:moveTo>
                <a:lnTo>
                  <a:pt x="581025" y="9525"/>
                </a:lnTo>
                <a:lnTo>
                  <a:pt x="576262" y="4762"/>
                </a:lnTo>
                <a:lnTo>
                  <a:pt x="585787" y="4762"/>
                </a:lnTo>
                <a:lnTo>
                  <a:pt x="585787" y="9525"/>
                </a:lnTo>
                <a:close/>
              </a:path>
              <a:path w="586104" h="298450">
                <a:moveTo>
                  <a:pt x="9525" y="293687"/>
                </a:moveTo>
                <a:lnTo>
                  <a:pt x="4762" y="288925"/>
                </a:lnTo>
                <a:lnTo>
                  <a:pt x="9525" y="288925"/>
                </a:lnTo>
                <a:lnTo>
                  <a:pt x="9525" y="293687"/>
                </a:lnTo>
                <a:close/>
              </a:path>
              <a:path w="586104" h="298450">
                <a:moveTo>
                  <a:pt x="576262" y="293687"/>
                </a:moveTo>
                <a:lnTo>
                  <a:pt x="9525" y="293687"/>
                </a:lnTo>
                <a:lnTo>
                  <a:pt x="9525" y="288925"/>
                </a:lnTo>
                <a:lnTo>
                  <a:pt x="576262" y="288925"/>
                </a:lnTo>
                <a:lnTo>
                  <a:pt x="576262" y="293687"/>
                </a:lnTo>
                <a:close/>
              </a:path>
              <a:path w="586104" h="298450">
                <a:moveTo>
                  <a:pt x="585787" y="293687"/>
                </a:moveTo>
                <a:lnTo>
                  <a:pt x="576262" y="293687"/>
                </a:lnTo>
                <a:lnTo>
                  <a:pt x="581025" y="288925"/>
                </a:lnTo>
                <a:lnTo>
                  <a:pt x="585787" y="288925"/>
                </a:lnTo>
                <a:lnTo>
                  <a:pt x="585787" y="293687"/>
                </a:lnTo>
                <a:close/>
              </a:path>
            </a:pathLst>
          </a:custGeom>
          <a:solidFill>
            <a:srgbClr val="FFFFFF"/>
          </a:solidFill>
        </p:spPr>
        <p:txBody>
          <a:bodyPr wrap="square" lIns="0" tIns="0" rIns="0" bIns="0" rtlCol="0"/>
          <a:lstStyle/>
          <a:p>
            <a:endParaRPr/>
          </a:p>
        </p:txBody>
      </p:sp>
      <p:sp>
        <p:nvSpPr>
          <p:cNvPr id="20" name="object 20"/>
          <p:cNvSpPr/>
          <p:nvPr/>
        </p:nvSpPr>
        <p:spPr>
          <a:xfrm>
            <a:off x="6943725" y="2786062"/>
            <a:ext cx="586105" cy="298450"/>
          </a:xfrm>
          <a:custGeom>
            <a:avLst/>
            <a:gdLst/>
            <a:ahLst/>
            <a:cxnLst/>
            <a:rect l="l" t="t" r="r" b="b"/>
            <a:pathLst>
              <a:path w="586104" h="298450">
                <a:moveTo>
                  <a:pt x="585787" y="298450"/>
                </a:moveTo>
                <a:lnTo>
                  <a:pt x="0" y="298450"/>
                </a:lnTo>
                <a:lnTo>
                  <a:pt x="0" y="0"/>
                </a:lnTo>
                <a:lnTo>
                  <a:pt x="585787" y="0"/>
                </a:lnTo>
                <a:lnTo>
                  <a:pt x="585787" y="4762"/>
                </a:lnTo>
                <a:lnTo>
                  <a:pt x="9525" y="4762"/>
                </a:lnTo>
                <a:lnTo>
                  <a:pt x="4762" y="9525"/>
                </a:lnTo>
                <a:lnTo>
                  <a:pt x="9525" y="9525"/>
                </a:lnTo>
                <a:lnTo>
                  <a:pt x="9525" y="288925"/>
                </a:lnTo>
                <a:lnTo>
                  <a:pt x="4762" y="288925"/>
                </a:lnTo>
                <a:lnTo>
                  <a:pt x="9525" y="293687"/>
                </a:lnTo>
                <a:lnTo>
                  <a:pt x="585787" y="293687"/>
                </a:lnTo>
                <a:lnTo>
                  <a:pt x="585787" y="298450"/>
                </a:lnTo>
                <a:close/>
              </a:path>
              <a:path w="586104" h="298450">
                <a:moveTo>
                  <a:pt x="9525" y="9525"/>
                </a:moveTo>
                <a:lnTo>
                  <a:pt x="4762" y="9525"/>
                </a:lnTo>
                <a:lnTo>
                  <a:pt x="9525" y="4762"/>
                </a:lnTo>
                <a:lnTo>
                  <a:pt x="9525" y="9525"/>
                </a:lnTo>
                <a:close/>
              </a:path>
              <a:path w="586104" h="298450">
                <a:moveTo>
                  <a:pt x="576262" y="9525"/>
                </a:moveTo>
                <a:lnTo>
                  <a:pt x="9525" y="9525"/>
                </a:lnTo>
                <a:lnTo>
                  <a:pt x="9525" y="4762"/>
                </a:lnTo>
                <a:lnTo>
                  <a:pt x="576262" y="4762"/>
                </a:lnTo>
                <a:lnTo>
                  <a:pt x="576262" y="9525"/>
                </a:lnTo>
                <a:close/>
              </a:path>
              <a:path w="586104" h="298450">
                <a:moveTo>
                  <a:pt x="576262" y="293687"/>
                </a:moveTo>
                <a:lnTo>
                  <a:pt x="576262" y="4762"/>
                </a:lnTo>
                <a:lnTo>
                  <a:pt x="581025" y="9525"/>
                </a:lnTo>
                <a:lnTo>
                  <a:pt x="585787" y="9525"/>
                </a:lnTo>
                <a:lnTo>
                  <a:pt x="585787" y="288925"/>
                </a:lnTo>
                <a:lnTo>
                  <a:pt x="581025" y="288925"/>
                </a:lnTo>
                <a:lnTo>
                  <a:pt x="576262" y="293687"/>
                </a:lnTo>
                <a:close/>
              </a:path>
              <a:path w="586104" h="298450">
                <a:moveTo>
                  <a:pt x="585787" y="9525"/>
                </a:moveTo>
                <a:lnTo>
                  <a:pt x="581025" y="9525"/>
                </a:lnTo>
                <a:lnTo>
                  <a:pt x="576262" y="4762"/>
                </a:lnTo>
                <a:lnTo>
                  <a:pt x="585787" y="4762"/>
                </a:lnTo>
                <a:lnTo>
                  <a:pt x="585787" y="9525"/>
                </a:lnTo>
                <a:close/>
              </a:path>
              <a:path w="586104" h="298450">
                <a:moveTo>
                  <a:pt x="9525" y="293687"/>
                </a:moveTo>
                <a:lnTo>
                  <a:pt x="4762" y="288925"/>
                </a:lnTo>
                <a:lnTo>
                  <a:pt x="9525" y="288925"/>
                </a:lnTo>
                <a:lnTo>
                  <a:pt x="9525" y="293687"/>
                </a:lnTo>
                <a:close/>
              </a:path>
              <a:path w="586104" h="298450">
                <a:moveTo>
                  <a:pt x="576262" y="293687"/>
                </a:moveTo>
                <a:lnTo>
                  <a:pt x="9525" y="293687"/>
                </a:lnTo>
                <a:lnTo>
                  <a:pt x="9525" y="288925"/>
                </a:lnTo>
                <a:lnTo>
                  <a:pt x="576262" y="288925"/>
                </a:lnTo>
                <a:lnTo>
                  <a:pt x="576262" y="293687"/>
                </a:lnTo>
                <a:close/>
              </a:path>
              <a:path w="586104" h="298450">
                <a:moveTo>
                  <a:pt x="585787" y="293687"/>
                </a:moveTo>
                <a:lnTo>
                  <a:pt x="576262" y="293687"/>
                </a:lnTo>
                <a:lnTo>
                  <a:pt x="581025" y="288925"/>
                </a:lnTo>
                <a:lnTo>
                  <a:pt x="585787" y="288925"/>
                </a:lnTo>
                <a:lnTo>
                  <a:pt x="585787" y="293687"/>
                </a:lnTo>
                <a:close/>
              </a:path>
            </a:pathLst>
          </a:custGeom>
          <a:solidFill>
            <a:srgbClr val="FFFFFF"/>
          </a:solidFill>
        </p:spPr>
        <p:txBody>
          <a:bodyPr wrap="square" lIns="0" tIns="0" rIns="0" bIns="0" rtlCol="0"/>
          <a:lstStyle/>
          <a:p>
            <a:endParaRPr/>
          </a:p>
        </p:txBody>
      </p:sp>
      <p:sp>
        <p:nvSpPr>
          <p:cNvPr id="21" name="object 21"/>
          <p:cNvSpPr/>
          <p:nvPr/>
        </p:nvSpPr>
        <p:spPr>
          <a:xfrm>
            <a:off x="7519987" y="1346200"/>
            <a:ext cx="586105" cy="298450"/>
          </a:xfrm>
          <a:custGeom>
            <a:avLst/>
            <a:gdLst/>
            <a:ahLst/>
            <a:cxnLst/>
            <a:rect l="l" t="t" r="r" b="b"/>
            <a:pathLst>
              <a:path w="586104" h="298450">
                <a:moveTo>
                  <a:pt x="585787" y="298450"/>
                </a:moveTo>
                <a:lnTo>
                  <a:pt x="0" y="298450"/>
                </a:lnTo>
                <a:lnTo>
                  <a:pt x="0" y="0"/>
                </a:lnTo>
                <a:lnTo>
                  <a:pt x="585787" y="0"/>
                </a:lnTo>
                <a:lnTo>
                  <a:pt x="585787" y="4762"/>
                </a:lnTo>
                <a:lnTo>
                  <a:pt x="9525" y="4762"/>
                </a:lnTo>
                <a:lnTo>
                  <a:pt x="4762" y="9525"/>
                </a:lnTo>
                <a:lnTo>
                  <a:pt x="9525" y="9525"/>
                </a:lnTo>
                <a:lnTo>
                  <a:pt x="9525" y="288925"/>
                </a:lnTo>
                <a:lnTo>
                  <a:pt x="4762" y="288925"/>
                </a:lnTo>
                <a:lnTo>
                  <a:pt x="9525" y="293687"/>
                </a:lnTo>
                <a:lnTo>
                  <a:pt x="585787" y="293687"/>
                </a:lnTo>
                <a:lnTo>
                  <a:pt x="585787" y="298450"/>
                </a:lnTo>
                <a:close/>
              </a:path>
              <a:path w="586104" h="298450">
                <a:moveTo>
                  <a:pt x="9525" y="9525"/>
                </a:moveTo>
                <a:lnTo>
                  <a:pt x="4762" y="9525"/>
                </a:lnTo>
                <a:lnTo>
                  <a:pt x="9525" y="4762"/>
                </a:lnTo>
                <a:lnTo>
                  <a:pt x="9525" y="9525"/>
                </a:lnTo>
                <a:close/>
              </a:path>
              <a:path w="586104" h="298450">
                <a:moveTo>
                  <a:pt x="576262" y="9525"/>
                </a:moveTo>
                <a:lnTo>
                  <a:pt x="9525" y="9525"/>
                </a:lnTo>
                <a:lnTo>
                  <a:pt x="9525" y="4762"/>
                </a:lnTo>
                <a:lnTo>
                  <a:pt x="576262" y="4762"/>
                </a:lnTo>
                <a:lnTo>
                  <a:pt x="576262" y="9525"/>
                </a:lnTo>
                <a:close/>
              </a:path>
              <a:path w="586104" h="298450">
                <a:moveTo>
                  <a:pt x="576262" y="293687"/>
                </a:moveTo>
                <a:lnTo>
                  <a:pt x="576262" y="4762"/>
                </a:lnTo>
                <a:lnTo>
                  <a:pt x="581025" y="9525"/>
                </a:lnTo>
                <a:lnTo>
                  <a:pt x="585787" y="9525"/>
                </a:lnTo>
                <a:lnTo>
                  <a:pt x="585787" y="288925"/>
                </a:lnTo>
                <a:lnTo>
                  <a:pt x="581025" y="288925"/>
                </a:lnTo>
                <a:lnTo>
                  <a:pt x="576262" y="293687"/>
                </a:lnTo>
                <a:close/>
              </a:path>
              <a:path w="586104" h="298450">
                <a:moveTo>
                  <a:pt x="585787" y="9525"/>
                </a:moveTo>
                <a:lnTo>
                  <a:pt x="581025" y="9525"/>
                </a:lnTo>
                <a:lnTo>
                  <a:pt x="576262" y="4762"/>
                </a:lnTo>
                <a:lnTo>
                  <a:pt x="585787" y="4762"/>
                </a:lnTo>
                <a:lnTo>
                  <a:pt x="585787" y="9525"/>
                </a:lnTo>
                <a:close/>
              </a:path>
              <a:path w="586104" h="298450">
                <a:moveTo>
                  <a:pt x="9525" y="293687"/>
                </a:moveTo>
                <a:lnTo>
                  <a:pt x="4762" y="288925"/>
                </a:lnTo>
                <a:lnTo>
                  <a:pt x="9525" y="288925"/>
                </a:lnTo>
                <a:lnTo>
                  <a:pt x="9525" y="293687"/>
                </a:lnTo>
                <a:close/>
              </a:path>
              <a:path w="586104" h="298450">
                <a:moveTo>
                  <a:pt x="576262" y="293687"/>
                </a:moveTo>
                <a:lnTo>
                  <a:pt x="9525" y="293687"/>
                </a:lnTo>
                <a:lnTo>
                  <a:pt x="9525" y="288925"/>
                </a:lnTo>
                <a:lnTo>
                  <a:pt x="576262" y="288925"/>
                </a:lnTo>
                <a:lnTo>
                  <a:pt x="576262" y="293687"/>
                </a:lnTo>
                <a:close/>
              </a:path>
              <a:path w="586104" h="298450">
                <a:moveTo>
                  <a:pt x="585787" y="293687"/>
                </a:moveTo>
                <a:lnTo>
                  <a:pt x="576262" y="293687"/>
                </a:lnTo>
                <a:lnTo>
                  <a:pt x="581025" y="288925"/>
                </a:lnTo>
                <a:lnTo>
                  <a:pt x="585787" y="288925"/>
                </a:lnTo>
                <a:lnTo>
                  <a:pt x="585787" y="293687"/>
                </a:lnTo>
                <a:close/>
              </a:path>
            </a:pathLst>
          </a:custGeom>
          <a:solidFill>
            <a:srgbClr val="FFFFFF"/>
          </a:solidFill>
        </p:spPr>
        <p:txBody>
          <a:bodyPr wrap="square" lIns="0" tIns="0" rIns="0" bIns="0" rtlCol="0"/>
          <a:lstStyle/>
          <a:p>
            <a:endParaRPr/>
          </a:p>
        </p:txBody>
      </p:sp>
      <p:sp>
        <p:nvSpPr>
          <p:cNvPr id="22" name="object 22"/>
          <p:cNvSpPr/>
          <p:nvPr/>
        </p:nvSpPr>
        <p:spPr>
          <a:xfrm>
            <a:off x="7519987" y="1633537"/>
            <a:ext cx="586105" cy="298450"/>
          </a:xfrm>
          <a:custGeom>
            <a:avLst/>
            <a:gdLst/>
            <a:ahLst/>
            <a:cxnLst/>
            <a:rect l="l" t="t" r="r" b="b"/>
            <a:pathLst>
              <a:path w="586104" h="298450">
                <a:moveTo>
                  <a:pt x="585787" y="298450"/>
                </a:moveTo>
                <a:lnTo>
                  <a:pt x="0" y="298450"/>
                </a:lnTo>
                <a:lnTo>
                  <a:pt x="0" y="0"/>
                </a:lnTo>
                <a:lnTo>
                  <a:pt x="585787" y="0"/>
                </a:lnTo>
                <a:lnTo>
                  <a:pt x="585787" y="4762"/>
                </a:lnTo>
                <a:lnTo>
                  <a:pt x="9525" y="4762"/>
                </a:lnTo>
                <a:lnTo>
                  <a:pt x="4762" y="9525"/>
                </a:lnTo>
                <a:lnTo>
                  <a:pt x="9525" y="9525"/>
                </a:lnTo>
                <a:lnTo>
                  <a:pt x="9525" y="288925"/>
                </a:lnTo>
                <a:lnTo>
                  <a:pt x="4762" y="288925"/>
                </a:lnTo>
                <a:lnTo>
                  <a:pt x="9525" y="293687"/>
                </a:lnTo>
                <a:lnTo>
                  <a:pt x="585787" y="293687"/>
                </a:lnTo>
                <a:lnTo>
                  <a:pt x="585787" y="298450"/>
                </a:lnTo>
                <a:close/>
              </a:path>
              <a:path w="586104" h="298450">
                <a:moveTo>
                  <a:pt x="9525" y="9525"/>
                </a:moveTo>
                <a:lnTo>
                  <a:pt x="4762" y="9525"/>
                </a:lnTo>
                <a:lnTo>
                  <a:pt x="9525" y="4762"/>
                </a:lnTo>
                <a:lnTo>
                  <a:pt x="9525" y="9525"/>
                </a:lnTo>
                <a:close/>
              </a:path>
              <a:path w="586104" h="298450">
                <a:moveTo>
                  <a:pt x="576262" y="9525"/>
                </a:moveTo>
                <a:lnTo>
                  <a:pt x="9525" y="9525"/>
                </a:lnTo>
                <a:lnTo>
                  <a:pt x="9525" y="4762"/>
                </a:lnTo>
                <a:lnTo>
                  <a:pt x="576262" y="4762"/>
                </a:lnTo>
                <a:lnTo>
                  <a:pt x="576262" y="9525"/>
                </a:lnTo>
                <a:close/>
              </a:path>
              <a:path w="586104" h="298450">
                <a:moveTo>
                  <a:pt x="576262" y="293687"/>
                </a:moveTo>
                <a:lnTo>
                  <a:pt x="576262" y="4762"/>
                </a:lnTo>
                <a:lnTo>
                  <a:pt x="581025" y="9525"/>
                </a:lnTo>
                <a:lnTo>
                  <a:pt x="585787" y="9525"/>
                </a:lnTo>
                <a:lnTo>
                  <a:pt x="585787" y="288925"/>
                </a:lnTo>
                <a:lnTo>
                  <a:pt x="581025" y="288925"/>
                </a:lnTo>
                <a:lnTo>
                  <a:pt x="576262" y="293687"/>
                </a:lnTo>
                <a:close/>
              </a:path>
              <a:path w="586104" h="298450">
                <a:moveTo>
                  <a:pt x="585787" y="9525"/>
                </a:moveTo>
                <a:lnTo>
                  <a:pt x="581025" y="9525"/>
                </a:lnTo>
                <a:lnTo>
                  <a:pt x="576262" y="4762"/>
                </a:lnTo>
                <a:lnTo>
                  <a:pt x="585787" y="4762"/>
                </a:lnTo>
                <a:lnTo>
                  <a:pt x="585787" y="9525"/>
                </a:lnTo>
                <a:close/>
              </a:path>
              <a:path w="586104" h="298450">
                <a:moveTo>
                  <a:pt x="9525" y="293687"/>
                </a:moveTo>
                <a:lnTo>
                  <a:pt x="4762" y="288925"/>
                </a:lnTo>
                <a:lnTo>
                  <a:pt x="9525" y="288925"/>
                </a:lnTo>
                <a:lnTo>
                  <a:pt x="9525" y="293687"/>
                </a:lnTo>
                <a:close/>
              </a:path>
              <a:path w="586104" h="298450">
                <a:moveTo>
                  <a:pt x="576262" y="293687"/>
                </a:moveTo>
                <a:lnTo>
                  <a:pt x="9525" y="293687"/>
                </a:lnTo>
                <a:lnTo>
                  <a:pt x="9525" y="288925"/>
                </a:lnTo>
                <a:lnTo>
                  <a:pt x="576262" y="288925"/>
                </a:lnTo>
                <a:lnTo>
                  <a:pt x="576262" y="293687"/>
                </a:lnTo>
                <a:close/>
              </a:path>
              <a:path w="586104" h="298450">
                <a:moveTo>
                  <a:pt x="585787" y="293687"/>
                </a:moveTo>
                <a:lnTo>
                  <a:pt x="576262" y="293687"/>
                </a:lnTo>
                <a:lnTo>
                  <a:pt x="581025" y="288925"/>
                </a:lnTo>
                <a:lnTo>
                  <a:pt x="585787" y="288925"/>
                </a:lnTo>
                <a:lnTo>
                  <a:pt x="585787" y="293687"/>
                </a:lnTo>
                <a:close/>
              </a:path>
            </a:pathLst>
          </a:custGeom>
          <a:solidFill>
            <a:srgbClr val="FFFFFF"/>
          </a:solidFill>
        </p:spPr>
        <p:txBody>
          <a:bodyPr wrap="square" lIns="0" tIns="0" rIns="0" bIns="0" rtlCol="0"/>
          <a:lstStyle/>
          <a:p>
            <a:endParaRPr/>
          </a:p>
        </p:txBody>
      </p:sp>
      <p:sp>
        <p:nvSpPr>
          <p:cNvPr id="23" name="object 23"/>
          <p:cNvSpPr/>
          <p:nvPr/>
        </p:nvSpPr>
        <p:spPr>
          <a:xfrm>
            <a:off x="7519987" y="1922462"/>
            <a:ext cx="586105" cy="298450"/>
          </a:xfrm>
          <a:custGeom>
            <a:avLst/>
            <a:gdLst/>
            <a:ahLst/>
            <a:cxnLst/>
            <a:rect l="l" t="t" r="r" b="b"/>
            <a:pathLst>
              <a:path w="586104" h="298450">
                <a:moveTo>
                  <a:pt x="585787" y="298450"/>
                </a:moveTo>
                <a:lnTo>
                  <a:pt x="0" y="298450"/>
                </a:lnTo>
                <a:lnTo>
                  <a:pt x="0" y="0"/>
                </a:lnTo>
                <a:lnTo>
                  <a:pt x="585787" y="0"/>
                </a:lnTo>
                <a:lnTo>
                  <a:pt x="585787" y="4762"/>
                </a:lnTo>
                <a:lnTo>
                  <a:pt x="9525" y="4762"/>
                </a:lnTo>
                <a:lnTo>
                  <a:pt x="4762" y="9525"/>
                </a:lnTo>
                <a:lnTo>
                  <a:pt x="9525" y="9525"/>
                </a:lnTo>
                <a:lnTo>
                  <a:pt x="9525" y="288925"/>
                </a:lnTo>
                <a:lnTo>
                  <a:pt x="4762" y="288925"/>
                </a:lnTo>
                <a:lnTo>
                  <a:pt x="9525" y="293687"/>
                </a:lnTo>
                <a:lnTo>
                  <a:pt x="585787" y="293687"/>
                </a:lnTo>
                <a:lnTo>
                  <a:pt x="585787" y="298450"/>
                </a:lnTo>
                <a:close/>
              </a:path>
              <a:path w="586104" h="298450">
                <a:moveTo>
                  <a:pt x="9525" y="9525"/>
                </a:moveTo>
                <a:lnTo>
                  <a:pt x="4762" y="9525"/>
                </a:lnTo>
                <a:lnTo>
                  <a:pt x="9525" y="4762"/>
                </a:lnTo>
                <a:lnTo>
                  <a:pt x="9525" y="9525"/>
                </a:lnTo>
                <a:close/>
              </a:path>
              <a:path w="586104" h="298450">
                <a:moveTo>
                  <a:pt x="576262" y="9525"/>
                </a:moveTo>
                <a:lnTo>
                  <a:pt x="9525" y="9525"/>
                </a:lnTo>
                <a:lnTo>
                  <a:pt x="9525" y="4762"/>
                </a:lnTo>
                <a:lnTo>
                  <a:pt x="576262" y="4762"/>
                </a:lnTo>
                <a:lnTo>
                  <a:pt x="576262" y="9525"/>
                </a:lnTo>
                <a:close/>
              </a:path>
              <a:path w="586104" h="298450">
                <a:moveTo>
                  <a:pt x="576262" y="293687"/>
                </a:moveTo>
                <a:lnTo>
                  <a:pt x="576262" y="4762"/>
                </a:lnTo>
                <a:lnTo>
                  <a:pt x="581025" y="9525"/>
                </a:lnTo>
                <a:lnTo>
                  <a:pt x="585787" y="9525"/>
                </a:lnTo>
                <a:lnTo>
                  <a:pt x="585787" y="288925"/>
                </a:lnTo>
                <a:lnTo>
                  <a:pt x="581025" y="288925"/>
                </a:lnTo>
                <a:lnTo>
                  <a:pt x="576262" y="293687"/>
                </a:lnTo>
                <a:close/>
              </a:path>
              <a:path w="586104" h="298450">
                <a:moveTo>
                  <a:pt x="585787" y="9525"/>
                </a:moveTo>
                <a:lnTo>
                  <a:pt x="581025" y="9525"/>
                </a:lnTo>
                <a:lnTo>
                  <a:pt x="576262" y="4762"/>
                </a:lnTo>
                <a:lnTo>
                  <a:pt x="585787" y="4762"/>
                </a:lnTo>
                <a:lnTo>
                  <a:pt x="585787" y="9525"/>
                </a:lnTo>
                <a:close/>
              </a:path>
              <a:path w="586104" h="298450">
                <a:moveTo>
                  <a:pt x="9525" y="293687"/>
                </a:moveTo>
                <a:lnTo>
                  <a:pt x="4762" y="288925"/>
                </a:lnTo>
                <a:lnTo>
                  <a:pt x="9525" y="288925"/>
                </a:lnTo>
                <a:lnTo>
                  <a:pt x="9525" y="293687"/>
                </a:lnTo>
                <a:close/>
              </a:path>
              <a:path w="586104" h="298450">
                <a:moveTo>
                  <a:pt x="576262" y="293687"/>
                </a:moveTo>
                <a:lnTo>
                  <a:pt x="9525" y="293687"/>
                </a:lnTo>
                <a:lnTo>
                  <a:pt x="9525" y="288925"/>
                </a:lnTo>
                <a:lnTo>
                  <a:pt x="576262" y="288925"/>
                </a:lnTo>
                <a:lnTo>
                  <a:pt x="576262" y="293687"/>
                </a:lnTo>
                <a:close/>
              </a:path>
              <a:path w="586104" h="298450">
                <a:moveTo>
                  <a:pt x="585787" y="293687"/>
                </a:moveTo>
                <a:lnTo>
                  <a:pt x="576262" y="293687"/>
                </a:lnTo>
                <a:lnTo>
                  <a:pt x="581025" y="288925"/>
                </a:lnTo>
                <a:lnTo>
                  <a:pt x="585787" y="288925"/>
                </a:lnTo>
                <a:lnTo>
                  <a:pt x="585787" y="293687"/>
                </a:lnTo>
                <a:close/>
              </a:path>
            </a:pathLst>
          </a:custGeom>
          <a:solidFill>
            <a:srgbClr val="FFFFFF"/>
          </a:solidFill>
        </p:spPr>
        <p:txBody>
          <a:bodyPr wrap="square" lIns="0" tIns="0" rIns="0" bIns="0" rtlCol="0"/>
          <a:lstStyle/>
          <a:p>
            <a:endParaRPr/>
          </a:p>
        </p:txBody>
      </p:sp>
      <p:sp>
        <p:nvSpPr>
          <p:cNvPr id="24" name="object 24"/>
          <p:cNvSpPr/>
          <p:nvPr/>
        </p:nvSpPr>
        <p:spPr>
          <a:xfrm>
            <a:off x="7519987" y="2209800"/>
            <a:ext cx="586105" cy="298450"/>
          </a:xfrm>
          <a:custGeom>
            <a:avLst/>
            <a:gdLst/>
            <a:ahLst/>
            <a:cxnLst/>
            <a:rect l="l" t="t" r="r" b="b"/>
            <a:pathLst>
              <a:path w="586104" h="298450">
                <a:moveTo>
                  <a:pt x="585787" y="298450"/>
                </a:moveTo>
                <a:lnTo>
                  <a:pt x="0" y="298450"/>
                </a:lnTo>
                <a:lnTo>
                  <a:pt x="0" y="0"/>
                </a:lnTo>
                <a:lnTo>
                  <a:pt x="585787" y="0"/>
                </a:lnTo>
                <a:lnTo>
                  <a:pt x="585787" y="4762"/>
                </a:lnTo>
                <a:lnTo>
                  <a:pt x="9525" y="4762"/>
                </a:lnTo>
                <a:lnTo>
                  <a:pt x="4762" y="9525"/>
                </a:lnTo>
                <a:lnTo>
                  <a:pt x="9525" y="9525"/>
                </a:lnTo>
                <a:lnTo>
                  <a:pt x="9525" y="288925"/>
                </a:lnTo>
                <a:lnTo>
                  <a:pt x="4762" y="288925"/>
                </a:lnTo>
                <a:lnTo>
                  <a:pt x="9525" y="293687"/>
                </a:lnTo>
                <a:lnTo>
                  <a:pt x="585787" y="293687"/>
                </a:lnTo>
                <a:lnTo>
                  <a:pt x="585787" y="298450"/>
                </a:lnTo>
                <a:close/>
              </a:path>
              <a:path w="586104" h="298450">
                <a:moveTo>
                  <a:pt x="9525" y="9525"/>
                </a:moveTo>
                <a:lnTo>
                  <a:pt x="4762" y="9525"/>
                </a:lnTo>
                <a:lnTo>
                  <a:pt x="9525" y="4762"/>
                </a:lnTo>
                <a:lnTo>
                  <a:pt x="9525" y="9525"/>
                </a:lnTo>
                <a:close/>
              </a:path>
              <a:path w="586104" h="298450">
                <a:moveTo>
                  <a:pt x="576262" y="9525"/>
                </a:moveTo>
                <a:lnTo>
                  <a:pt x="9525" y="9525"/>
                </a:lnTo>
                <a:lnTo>
                  <a:pt x="9525" y="4762"/>
                </a:lnTo>
                <a:lnTo>
                  <a:pt x="576262" y="4762"/>
                </a:lnTo>
                <a:lnTo>
                  <a:pt x="576262" y="9525"/>
                </a:lnTo>
                <a:close/>
              </a:path>
              <a:path w="586104" h="298450">
                <a:moveTo>
                  <a:pt x="576262" y="293687"/>
                </a:moveTo>
                <a:lnTo>
                  <a:pt x="576262" y="4762"/>
                </a:lnTo>
                <a:lnTo>
                  <a:pt x="581025" y="9525"/>
                </a:lnTo>
                <a:lnTo>
                  <a:pt x="585787" y="9525"/>
                </a:lnTo>
                <a:lnTo>
                  <a:pt x="585787" y="288925"/>
                </a:lnTo>
                <a:lnTo>
                  <a:pt x="581025" y="288925"/>
                </a:lnTo>
                <a:lnTo>
                  <a:pt x="576262" y="293687"/>
                </a:lnTo>
                <a:close/>
              </a:path>
              <a:path w="586104" h="298450">
                <a:moveTo>
                  <a:pt x="585787" y="9525"/>
                </a:moveTo>
                <a:lnTo>
                  <a:pt x="581025" y="9525"/>
                </a:lnTo>
                <a:lnTo>
                  <a:pt x="576262" y="4762"/>
                </a:lnTo>
                <a:lnTo>
                  <a:pt x="585787" y="4762"/>
                </a:lnTo>
                <a:lnTo>
                  <a:pt x="585787" y="9525"/>
                </a:lnTo>
                <a:close/>
              </a:path>
              <a:path w="586104" h="298450">
                <a:moveTo>
                  <a:pt x="9525" y="293687"/>
                </a:moveTo>
                <a:lnTo>
                  <a:pt x="4762" y="288925"/>
                </a:lnTo>
                <a:lnTo>
                  <a:pt x="9525" y="288925"/>
                </a:lnTo>
                <a:lnTo>
                  <a:pt x="9525" y="293687"/>
                </a:lnTo>
                <a:close/>
              </a:path>
              <a:path w="586104" h="298450">
                <a:moveTo>
                  <a:pt x="576262" y="293687"/>
                </a:moveTo>
                <a:lnTo>
                  <a:pt x="9525" y="293687"/>
                </a:lnTo>
                <a:lnTo>
                  <a:pt x="9525" y="288925"/>
                </a:lnTo>
                <a:lnTo>
                  <a:pt x="576262" y="288925"/>
                </a:lnTo>
                <a:lnTo>
                  <a:pt x="576262" y="293687"/>
                </a:lnTo>
                <a:close/>
              </a:path>
              <a:path w="586104" h="298450">
                <a:moveTo>
                  <a:pt x="585787" y="293687"/>
                </a:moveTo>
                <a:lnTo>
                  <a:pt x="576262" y="293687"/>
                </a:lnTo>
                <a:lnTo>
                  <a:pt x="581025" y="288925"/>
                </a:lnTo>
                <a:lnTo>
                  <a:pt x="585787" y="288925"/>
                </a:lnTo>
                <a:lnTo>
                  <a:pt x="585787" y="293687"/>
                </a:lnTo>
                <a:close/>
              </a:path>
            </a:pathLst>
          </a:custGeom>
          <a:solidFill>
            <a:srgbClr val="FFFFFF"/>
          </a:solidFill>
        </p:spPr>
        <p:txBody>
          <a:bodyPr wrap="square" lIns="0" tIns="0" rIns="0" bIns="0" rtlCol="0"/>
          <a:lstStyle/>
          <a:p>
            <a:endParaRPr/>
          </a:p>
        </p:txBody>
      </p:sp>
      <p:sp>
        <p:nvSpPr>
          <p:cNvPr id="25" name="object 25"/>
          <p:cNvSpPr/>
          <p:nvPr/>
        </p:nvSpPr>
        <p:spPr>
          <a:xfrm>
            <a:off x="7519987" y="2498725"/>
            <a:ext cx="586105" cy="298450"/>
          </a:xfrm>
          <a:custGeom>
            <a:avLst/>
            <a:gdLst/>
            <a:ahLst/>
            <a:cxnLst/>
            <a:rect l="l" t="t" r="r" b="b"/>
            <a:pathLst>
              <a:path w="586104" h="298450">
                <a:moveTo>
                  <a:pt x="585787" y="298450"/>
                </a:moveTo>
                <a:lnTo>
                  <a:pt x="0" y="298450"/>
                </a:lnTo>
                <a:lnTo>
                  <a:pt x="0" y="0"/>
                </a:lnTo>
                <a:lnTo>
                  <a:pt x="585787" y="0"/>
                </a:lnTo>
                <a:lnTo>
                  <a:pt x="585787" y="4762"/>
                </a:lnTo>
                <a:lnTo>
                  <a:pt x="9525" y="4762"/>
                </a:lnTo>
                <a:lnTo>
                  <a:pt x="4762" y="9525"/>
                </a:lnTo>
                <a:lnTo>
                  <a:pt x="9525" y="9525"/>
                </a:lnTo>
                <a:lnTo>
                  <a:pt x="9525" y="288925"/>
                </a:lnTo>
                <a:lnTo>
                  <a:pt x="4762" y="288925"/>
                </a:lnTo>
                <a:lnTo>
                  <a:pt x="9525" y="293687"/>
                </a:lnTo>
                <a:lnTo>
                  <a:pt x="585787" y="293687"/>
                </a:lnTo>
                <a:lnTo>
                  <a:pt x="585787" y="298450"/>
                </a:lnTo>
                <a:close/>
              </a:path>
              <a:path w="586104" h="298450">
                <a:moveTo>
                  <a:pt x="9525" y="9525"/>
                </a:moveTo>
                <a:lnTo>
                  <a:pt x="4762" y="9525"/>
                </a:lnTo>
                <a:lnTo>
                  <a:pt x="9525" y="4762"/>
                </a:lnTo>
                <a:lnTo>
                  <a:pt x="9525" y="9525"/>
                </a:lnTo>
                <a:close/>
              </a:path>
              <a:path w="586104" h="298450">
                <a:moveTo>
                  <a:pt x="576262" y="9525"/>
                </a:moveTo>
                <a:lnTo>
                  <a:pt x="9525" y="9525"/>
                </a:lnTo>
                <a:lnTo>
                  <a:pt x="9525" y="4762"/>
                </a:lnTo>
                <a:lnTo>
                  <a:pt x="576262" y="4762"/>
                </a:lnTo>
                <a:lnTo>
                  <a:pt x="576262" y="9525"/>
                </a:lnTo>
                <a:close/>
              </a:path>
              <a:path w="586104" h="298450">
                <a:moveTo>
                  <a:pt x="576262" y="293687"/>
                </a:moveTo>
                <a:lnTo>
                  <a:pt x="576262" y="4762"/>
                </a:lnTo>
                <a:lnTo>
                  <a:pt x="581025" y="9525"/>
                </a:lnTo>
                <a:lnTo>
                  <a:pt x="585787" y="9525"/>
                </a:lnTo>
                <a:lnTo>
                  <a:pt x="585787" y="288925"/>
                </a:lnTo>
                <a:lnTo>
                  <a:pt x="581025" y="288925"/>
                </a:lnTo>
                <a:lnTo>
                  <a:pt x="576262" y="293687"/>
                </a:lnTo>
                <a:close/>
              </a:path>
              <a:path w="586104" h="298450">
                <a:moveTo>
                  <a:pt x="585787" y="9525"/>
                </a:moveTo>
                <a:lnTo>
                  <a:pt x="581025" y="9525"/>
                </a:lnTo>
                <a:lnTo>
                  <a:pt x="576262" y="4762"/>
                </a:lnTo>
                <a:lnTo>
                  <a:pt x="585787" y="4762"/>
                </a:lnTo>
                <a:lnTo>
                  <a:pt x="585787" y="9525"/>
                </a:lnTo>
                <a:close/>
              </a:path>
              <a:path w="586104" h="298450">
                <a:moveTo>
                  <a:pt x="9525" y="293687"/>
                </a:moveTo>
                <a:lnTo>
                  <a:pt x="4762" y="288925"/>
                </a:lnTo>
                <a:lnTo>
                  <a:pt x="9525" y="288925"/>
                </a:lnTo>
                <a:lnTo>
                  <a:pt x="9525" y="293687"/>
                </a:lnTo>
                <a:close/>
              </a:path>
              <a:path w="586104" h="298450">
                <a:moveTo>
                  <a:pt x="576262" y="293687"/>
                </a:moveTo>
                <a:lnTo>
                  <a:pt x="9525" y="293687"/>
                </a:lnTo>
                <a:lnTo>
                  <a:pt x="9525" y="288925"/>
                </a:lnTo>
                <a:lnTo>
                  <a:pt x="576262" y="288925"/>
                </a:lnTo>
                <a:lnTo>
                  <a:pt x="576262" y="293687"/>
                </a:lnTo>
                <a:close/>
              </a:path>
              <a:path w="586104" h="298450">
                <a:moveTo>
                  <a:pt x="585787" y="293687"/>
                </a:moveTo>
                <a:lnTo>
                  <a:pt x="576262" y="293687"/>
                </a:lnTo>
                <a:lnTo>
                  <a:pt x="581025" y="288925"/>
                </a:lnTo>
                <a:lnTo>
                  <a:pt x="585787" y="288925"/>
                </a:lnTo>
                <a:lnTo>
                  <a:pt x="585787" y="293687"/>
                </a:lnTo>
                <a:close/>
              </a:path>
            </a:pathLst>
          </a:custGeom>
          <a:solidFill>
            <a:srgbClr val="FFFFFF"/>
          </a:solidFill>
        </p:spPr>
        <p:txBody>
          <a:bodyPr wrap="square" lIns="0" tIns="0" rIns="0" bIns="0" rtlCol="0"/>
          <a:lstStyle/>
          <a:p>
            <a:endParaRPr/>
          </a:p>
        </p:txBody>
      </p:sp>
      <p:sp>
        <p:nvSpPr>
          <p:cNvPr id="26" name="object 26"/>
          <p:cNvSpPr/>
          <p:nvPr/>
        </p:nvSpPr>
        <p:spPr>
          <a:xfrm>
            <a:off x="7519987" y="2786062"/>
            <a:ext cx="586105" cy="298450"/>
          </a:xfrm>
          <a:custGeom>
            <a:avLst/>
            <a:gdLst/>
            <a:ahLst/>
            <a:cxnLst/>
            <a:rect l="l" t="t" r="r" b="b"/>
            <a:pathLst>
              <a:path w="586104" h="298450">
                <a:moveTo>
                  <a:pt x="585787" y="298450"/>
                </a:moveTo>
                <a:lnTo>
                  <a:pt x="0" y="298450"/>
                </a:lnTo>
                <a:lnTo>
                  <a:pt x="0" y="0"/>
                </a:lnTo>
                <a:lnTo>
                  <a:pt x="585787" y="0"/>
                </a:lnTo>
                <a:lnTo>
                  <a:pt x="585787" y="4762"/>
                </a:lnTo>
                <a:lnTo>
                  <a:pt x="9525" y="4762"/>
                </a:lnTo>
                <a:lnTo>
                  <a:pt x="4762" y="9525"/>
                </a:lnTo>
                <a:lnTo>
                  <a:pt x="9525" y="9525"/>
                </a:lnTo>
                <a:lnTo>
                  <a:pt x="9525" y="288925"/>
                </a:lnTo>
                <a:lnTo>
                  <a:pt x="4762" y="288925"/>
                </a:lnTo>
                <a:lnTo>
                  <a:pt x="9525" y="293687"/>
                </a:lnTo>
                <a:lnTo>
                  <a:pt x="585787" y="293687"/>
                </a:lnTo>
                <a:lnTo>
                  <a:pt x="585787" y="298450"/>
                </a:lnTo>
                <a:close/>
              </a:path>
              <a:path w="586104" h="298450">
                <a:moveTo>
                  <a:pt x="9525" y="9525"/>
                </a:moveTo>
                <a:lnTo>
                  <a:pt x="4762" y="9525"/>
                </a:lnTo>
                <a:lnTo>
                  <a:pt x="9525" y="4762"/>
                </a:lnTo>
                <a:lnTo>
                  <a:pt x="9525" y="9525"/>
                </a:lnTo>
                <a:close/>
              </a:path>
              <a:path w="586104" h="298450">
                <a:moveTo>
                  <a:pt x="576262" y="9525"/>
                </a:moveTo>
                <a:lnTo>
                  <a:pt x="9525" y="9525"/>
                </a:lnTo>
                <a:lnTo>
                  <a:pt x="9525" y="4762"/>
                </a:lnTo>
                <a:lnTo>
                  <a:pt x="576262" y="4762"/>
                </a:lnTo>
                <a:lnTo>
                  <a:pt x="576262" y="9525"/>
                </a:lnTo>
                <a:close/>
              </a:path>
              <a:path w="586104" h="298450">
                <a:moveTo>
                  <a:pt x="576262" y="293687"/>
                </a:moveTo>
                <a:lnTo>
                  <a:pt x="576262" y="4762"/>
                </a:lnTo>
                <a:lnTo>
                  <a:pt x="581025" y="9525"/>
                </a:lnTo>
                <a:lnTo>
                  <a:pt x="585787" y="9525"/>
                </a:lnTo>
                <a:lnTo>
                  <a:pt x="585787" y="288925"/>
                </a:lnTo>
                <a:lnTo>
                  <a:pt x="581025" y="288925"/>
                </a:lnTo>
                <a:lnTo>
                  <a:pt x="576262" y="293687"/>
                </a:lnTo>
                <a:close/>
              </a:path>
              <a:path w="586104" h="298450">
                <a:moveTo>
                  <a:pt x="585787" y="9525"/>
                </a:moveTo>
                <a:lnTo>
                  <a:pt x="581025" y="9525"/>
                </a:lnTo>
                <a:lnTo>
                  <a:pt x="576262" y="4762"/>
                </a:lnTo>
                <a:lnTo>
                  <a:pt x="585787" y="4762"/>
                </a:lnTo>
                <a:lnTo>
                  <a:pt x="585787" y="9525"/>
                </a:lnTo>
                <a:close/>
              </a:path>
              <a:path w="586104" h="298450">
                <a:moveTo>
                  <a:pt x="9525" y="293687"/>
                </a:moveTo>
                <a:lnTo>
                  <a:pt x="4762" y="288925"/>
                </a:lnTo>
                <a:lnTo>
                  <a:pt x="9525" y="288925"/>
                </a:lnTo>
                <a:lnTo>
                  <a:pt x="9525" y="293687"/>
                </a:lnTo>
                <a:close/>
              </a:path>
              <a:path w="586104" h="298450">
                <a:moveTo>
                  <a:pt x="576262" y="293687"/>
                </a:moveTo>
                <a:lnTo>
                  <a:pt x="9525" y="293687"/>
                </a:lnTo>
                <a:lnTo>
                  <a:pt x="9525" y="288925"/>
                </a:lnTo>
                <a:lnTo>
                  <a:pt x="576262" y="288925"/>
                </a:lnTo>
                <a:lnTo>
                  <a:pt x="576262" y="293687"/>
                </a:lnTo>
                <a:close/>
              </a:path>
              <a:path w="586104" h="298450">
                <a:moveTo>
                  <a:pt x="585787" y="293687"/>
                </a:moveTo>
                <a:lnTo>
                  <a:pt x="576262" y="293687"/>
                </a:lnTo>
                <a:lnTo>
                  <a:pt x="581025" y="288925"/>
                </a:lnTo>
                <a:lnTo>
                  <a:pt x="585787" y="288925"/>
                </a:lnTo>
                <a:lnTo>
                  <a:pt x="585787" y="293687"/>
                </a:lnTo>
                <a:close/>
              </a:path>
            </a:pathLst>
          </a:custGeom>
          <a:solidFill>
            <a:srgbClr val="FFFFFF"/>
          </a:solidFill>
        </p:spPr>
        <p:txBody>
          <a:bodyPr wrap="square" lIns="0" tIns="0" rIns="0" bIns="0" rtlCol="0"/>
          <a:lstStyle/>
          <a:p>
            <a:endParaRPr/>
          </a:p>
        </p:txBody>
      </p:sp>
      <p:sp>
        <p:nvSpPr>
          <p:cNvPr id="27" name="object 27"/>
          <p:cNvSpPr txBox="1"/>
          <p:nvPr/>
        </p:nvSpPr>
        <p:spPr>
          <a:xfrm>
            <a:off x="7027227" y="1271905"/>
            <a:ext cx="952500" cy="1752600"/>
          </a:xfrm>
          <a:prstGeom prst="rect">
            <a:avLst/>
          </a:prstGeom>
        </p:spPr>
        <p:txBody>
          <a:bodyPr vert="horz" wrap="square" lIns="0" tIns="116839" rIns="0" bIns="0" rtlCol="0">
            <a:spAutoFit/>
          </a:bodyPr>
          <a:lstStyle/>
          <a:p>
            <a:pPr marL="12700" algn="ctr">
              <a:lnSpc>
                <a:spcPct val="100000"/>
              </a:lnSpc>
              <a:spcBef>
                <a:spcPts val="920"/>
              </a:spcBef>
              <a:tabLst>
                <a:tab pos="659765" algn="l"/>
              </a:tabLst>
            </a:pPr>
            <a:r>
              <a:rPr sz="1200" b="1" spc="-5" dirty="0">
                <a:latin typeface="Arial" panose="020B0604020202020204"/>
                <a:cs typeface="Arial" panose="020B0604020202020204"/>
              </a:rPr>
              <a:t>N8+</a:t>
            </a:r>
            <a:r>
              <a:rPr sz="1200" b="1" dirty="0">
                <a:latin typeface="Arial" panose="020B0604020202020204"/>
                <a:cs typeface="Arial" panose="020B0604020202020204"/>
              </a:rPr>
              <a:t>1	</a:t>
            </a:r>
            <a:r>
              <a:rPr sz="1200" b="1" spc="-5" dirty="0">
                <a:latin typeface="Arial" panose="020B0604020202020204"/>
                <a:cs typeface="Arial" panose="020B0604020202020204"/>
              </a:rPr>
              <a:t>N1</a:t>
            </a:r>
            <a:r>
              <a:rPr sz="1200" b="1" dirty="0">
                <a:latin typeface="Arial" panose="020B0604020202020204"/>
                <a:cs typeface="Arial" panose="020B0604020202020204"/>
              </a:rPr>
              <a:t>4</a:t>
            </a:r>
            <a:endParaRPr sz="1200" dirty="0">
              <a:latin typeface="Arial" panose="020B0604020202020204"/>
              <a:cs typeface="Arial" panose="020B0604020202020204"/>
            </a:endParaRPr>
          </a:p>
          <a:p>
            <a:pPr marL="12700" algn="ctr">
              <a:lnSpc>
                <a:spcPct val="100000"/>
              </a:lnSpc>
              <a:spcBef>
                <a:spcPts val="825"/>
              </a:spcBef>
              <a:tabLst>
                <a:tab pos="659765" algn="l"/>
              </a:tabLst>
            </a:pPr>
            <a:r>
              <a:rPr sz="1200" b="1" spc="-5" dirty="0">
                <a:latin typeface="Arial" panose="020B0604020202020204"/>
                <a:cs typeface="Arial" panose="020B0604020202020204"/>
              </a:rPr>
              <a:t>N8+</a:t>
            </a:r>
            <a:r>
              <a:rPr sz="1200" b="1" dirty="0">
                <a:latin typeface="Arial" panose="020B0604020202020204"/>
                <a:cs typeface="Arial" panose="020B0604020202020204"/>
              </a:rPr>
              <a:t>2	</a:t>
            </a:r>
            <a:r>
              <a:rPr sz="1200" b="1" spc="-5" dirty="0">
                <a:latin typeface="Arial" panose="020B0604020202020204"/>
                <a:cs typeface="Arial" panose="020B0604020202020204"/>
              </a:rPr>
              <a:t>N1</a:t>
            </a:r>
            <a:r>
              <a:rPr sz="1200" b="1" dirty="0">
                <a:latin typeface="Arial" panose="020B0604020202020204"/>
                <a:cs typeface="Arial" panose="020B0604020202020204"/>
              </a:rPr>
              <a:t>4</a:t>
            </a:r>
            <a:endParaRPr sz="1200" dirty="0">
              <a:latin typeface="Arial" panose="020B0604020202020204"/>
              <a:cs typeface="Arial" panose="020B0604020202020204"/>
            </a:endParaRPr>
          </a:p>
          <a:p>
            <a:pPr marL="12700" algn="ctr">
              <a:lnSpc>
                <a:spcPct val="100000"/>
              </a:lnSpc>
              <a:spcBef>
                <a:spcPts val="835"/>
              </a:spcBef>
              <a:tabLst>
                <a:tab pos="659765" algn="l"/>
              </a:tabLst>
            </a:pPr>
            <a:r>
              <a:rPr sz="1200" b="1" spc="-5" dirty="0">
                <a:latin typeface="Arial" panose="020B0604020202020204"/>
                <a:cs typeface="Arial" panose="020B0604020202020204"/>
              </a:rPr>
              <a:t>N8+</a:t>
            </a:r>
            <a:r>
              <a:rPr sz="1200" b="1" dirty="0">
                <a:latin typeface="Arial" panose="020B0604020202020204"/>
                <a:cs typeface="Arial" panose="020B0604020202020204"/>
              </a:rPr>
              <a:t>4	</a:t>
            </a:r>
            <a:r>
              <a:rPr sz="1200" b="1" spc="-5" dirty="0">
                <a:latin typeface="Arial" panose="020B0604020202020204"/>
                <a:cs typeface="Arial" panose="020B0604020202020204"/>
              </a:rPr>
              <a:t>N1</a:t>
            </a:r>
            <a:r>
              <a:rPr sz="1200" b="1" dirty="0">
                <a:latin typeface="Arial" panose="020B0604020202020204"/>
                <a:cs typeface="Arial" panose="020B0604020202020204"/>
              </a:rPr>
              <a:t>4</a:t>
            </a:r>
            <a:endParaRPr sz="1200" dirty="0">
              <a:latin typeface="Arial" panose="020B0604020202020204"/>
              <a:cs typeface="Arial" panose="020B0604020202020204"/>
            </a:endParaRPr>
          </a:p>
          <a:p>
            <a:pPr marL="12700" algn="ctr">
              <a:lnSpc>
                <a:spcPct val="100000"/>
              </a:lnSpc>
              <a:spcBef>
                <a:spcPts val="820"/>
              </a:spcBef>
              <a:tabLst>
                <a:tab pos="659765" algn="l"/>
              </a:tabLst>
            </a:pPr>
            <a:r>
              <a:rPr sz="1200" b="1" spc="-5" dirty="0">
                <a:latin typeface="Arial" panose="020B0604020202020204"/>
                <a:cs typeface="Arial" panose="020B0604020202020204"/>
              </a:rPr>
              <a:t>N8+</a:t>
            </a:r>
            <a:r>
              <a:rPr sz="1200" b="1" dirty="0">
                <a:latin typeface="Arial" panose="020B0604020202020204"/>
                <a:cs typeface="Arial" panose="020B0604020202020204"/>
              </a:rPr>
              <a:t>8	</a:t>
            </a:r>
            <a:r>
              <a:rPr sz="1200" b="1" spc="-5" dirty="0">
                <a:latin typeface="Arial" panose="020B0604020202020204"/>
                <a:cs typeface="Arial" panose="020B0604020202020204"/>
              </a:rPr>
              <a:t>N2</a:t>
            </a:r>
            <a:r>
              <a:rPr sz="1200" b="1" dirty="0">
                <a:latin typeface="Arial" panose="020B0604020202020204"/>
                <a:cs typeface="Arial" panose="020B0604020202020204"/>
              </a:rPr>
              <a:t>1</a:t>
            </a:r>
            <a:endParaRPr sz="1200" dirty="0">
              <a:latin typeface="Arial" panose="020B0604020202020204"/>
              <a:cs typeface="Arial" panose="020B0604020202020204"/>
            </a:endParaRPr>
          </a:p>
          <a:p>
            <a:pPr marL="12700" marR="5080" algn="ctr">
              <a:lnSpc>
                <a:spcPct val="157000"/>
              </a:lnSpc>
              <a:spcBef>
                <a:spcPts val="15"/>
              </a:spcBef>
              <a:tabLst>
                <a:tab pos="659765" algn="l"/>
              </a:tabLst>
            </a:pPr>
            <a:r>
              <a:rPr sz="1200" b="1" spc="-5" dirty="0">
                <a:latin typeface="Arial" panose="020B0604020202020204"/>
                <a:cs typeface="Arial" panose="020B0604020202020204"/>
              </a:rPr>
              <a:t>N8+1</a:t>
            </a:r>
            <a:r>
              <a:rPr sz="1200" b="1" dirty="0">
                <a:latin typeface="Arial" panose="020B0604020202020204"/>
                <a:cs typeface="Arial" panose="020B0604020202020204"/>
              </a:rPr>
              <a:t>6	</a:t>
            </a:r>
            <a:r>
              <a:rPr sz="1200" b="1" spc="-5" dirty="0">
                <a:latin typeface="Arial" panose="020B0604020202020204"/>
                <a:cs typeface="Arial" panose="020B0604020202020204"/>
              </a:rPr>
              <a:t>N3</a:t>
            </a:r>
            <a:r>
              <a:rPr sz="1200" b="1" dirty="0">
                <a:latin typeface="Arial" panose="020B0604020202020204"/>
                <a:cs typeface="Arial" panose="020B0604020202020204"/>
              </a:rPr>
              <a:t>2</a:t>
            </a:r>
            <a:r>
              <a:rPr lang="zh-CN" altLang="en-US" sz="1200" b="1" dirty="0">
                <a:latin typeface="Arial" panose="020B0604020202020204"/>
                <a:cs typeface="Arial" panose="020B0604020202020204"/>
              </a:rPr>
              <a:t>  </a:t>
            </a:r>
            <a:r>
              <a:rPr sz="1200" b="1" spc="-5" dirty="0">
                <a:latin typeface="Arial" panose="020B0604020202020204"/>
                <a:cs typeface="Arial" panose="020B0604020202020204"/>
              </a:rPr>
              <a:t>N8+32</a:t>
            </a:r>
            <a:r>
              <a:rPr sz="1200" b="1" spc="250" dirty="0">
                <a:latin typeface="Arial" panose="020B0604020202020204"/>
                <a:cs typeface="Arial" panose="020B0604020202020204"/>
              </a:rPr>
              <a:t> </a:t>
            </a:r>
            <a:r>
              <a:rPr lang="en-US" sz="1200" b="1" spc="250" dirty="0">
                <a:latin typeface="Arial" panose="020B0604020202020204"/>
                <a:cs typeface="Arial" panose="020B0604020202020204"/>
              </a:rPr>
              <a:t> </a:t>
            </a:r>
            <a:r>
              <a:rPr sz="1800" b="1" spc="-7" baseline="2000" dirty="0">
                <a:latin typeface="Arial" panose="020B0604020202020204"/>
                <a:cs typeface="Arial" panose="020B0604020202020204"/>
              </a:rPr>
              <a:t>N42</a:t>
            </a:r>
            <a:endParaRPr sz="1800" baseline="2000" dirty="0">
              <a:latin typeface="Arial" panose="020B0604020202020204"/>
              <a:cs typeface="Arial" panose="020B0604020202020204"/>
            </a:endParaRPr>
          </a:p>
        </p:txBody>
      </p:sp>
      <p:sp>
        <p:nvSpPr>
          <p:cNvPr id="28" name="object 28"/>
          <p:cNvSpPr txBox="1"/>
          <p:nvPr/>
        </p:nvSpPr>
        <p:spPr>
          <a:xfrm>
            <a:off x="5011102" y="1093469"/>
            <a:ext cx="1266190" cy="268605"/>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Arial" panose="020B0604020202020204"/>
                <a:cs typeface="Arial" panose="020B0604020202020204"/>
              </a:rPr>
              <a:t>Lookup(K54)</a:t>
            </a:r>
            <a:endParaRPr sz="1600">
              <a:latin typeface="Arial" panose="020B0604020202020204"/>
              <a:cs typeface="Arial" panose="020B0604020202020204"/>
            </a:endParaRPr>
          </a:p>
        </p:txBody>
      </p:sp>
      <p:sp>
        <p:nvSpPr>
          <p:cNvPr id="29" name="object 29"/>
          <p:cNvSpPr/>
          <p:nvPr/>
        </p:nvSpPr>
        <p:spPr>
          <a:xfrm>
            <a:off x="5543550" y="1341437"/>
            <a:ext cx="76200" cy="503555"/>
          </a:xfrm>
          <a:custGeom>
            <a:avLst/>
            <a:gdLst/>
            <a:ahLst/>
            <a:cxnLst/>
            <a:rect l="l" t="t" r="r" b="b"/>
            <a:pathLst>
              <a:path w="76200" h="503555">
                <a:moveTo>
                  <a:pt x="47625" y="446087"/>
                </a:moveTo>
                <a:lnTo>
                  <a:pt x="28575" y="446087"/>
                </a:lnTo>
                <a:lnTo>
                  <a:pt x="28575" y="0"/>
                </a:lnTo>
                <a:lnTo>
                  <a:pt x="47625" y="0"/>
                </a:lnTo>
                <a:lnTo>
                  <a:pt x="47625" y="446087"/>
                </a:lnTo>
                <a:close/>
              </a:path>
              <a:path w="76200" h="503555">
                <a:moveTo>
                  <a:pt x="38100" y="503237"/>
                </a:moveTo>
                <a:lnTo>
                  <a:pt x="0" y="427037"/>
                </a:lnTo>
                <a:lnTo>
                  <a:pt x="28575" y="427037"/>
                </a:lnTo>
                <a:lnTo>
                  <a:pt x="28575" y="446087"/>
                </a:lnTo>
                <a:lnTo>
                  <a:pt x="66675" y="446087"/>
                </a:lnTo>
                <a:lnTo>
                  <a:pt x="38100" y="503237"/>
                </a:lnTo>
                <a:close/>
              </a:path>
              <a:path w="76200" h="503555">
                <a:moveTo>
                  <a:pt x="66675" y="446087"/>
                </a:moveTo>
                <a:lnTo>
                  <a:pt x="47625" y="446087"/>
                </a:lnTo>
                <a:lnTo>
                  <a:pt x="47625" y="427037"/>
                </a:lnTo>
                <a:lnTo>
                  <a:pt x="76200" y="427037"/>
                </a:lnTo>
                <a:lnTo>
                  <a:pt x="66675" y="446087"/>
                </a:lnTo>
                <a:close/>
              </a:path>
            </a:pathLst>
          </a:custGeom>
          <a:solidFill>
            <a:srgbClr val="AEBE39"/>
          </a:solidFill>
        </p:spPr>
        <p:txBody>
          <a:bodyPr wrap="square" lIns="0" tIns="0" rIns="0" bIns="0" rtlCol="0"/>
          <a:lstStyle/>
          <a:p>
            <a:endParaRPr/>
          </a:p>
        </p:txBody>
      </p:sp>
      <p:sp>
        <p:nvSpPr>
          <p:cNvPr id="30" name="object 30"/>
          <p:cNvSpPr/>
          <p:nvPr/>
        </p:nvSpPr>
        <p:spPr>
          <a:xfrm>
            <a:off x="2773184" y="2089150"/>
            <a:ext cx="2817990" cy="1977936"/>
          </a:xfrm>
          <a:prstGeom prst="rect">
            <a:avLst/>
          </a:prstGeom>
          <a:blipFill>
            <a:blip r:embed="rId4" cstate="print"/>
            <a:stretch>
              <a:fillRect/>
            </a:stretch>
          </a:blipFill>
        </p:spPr>
        <p:txBody>
          <a:bodyPr wrap="square" lIns="0" tIns="0" rIns="0" bIns="0" rtlCol="0"/>
          <a:lstStyle/>
          <a:p>
            <a:endParaRPr/>
          </a:p>
        </p:txBody>
      </p:sp>
      <p:sp>
        <p:nvSpPr>
          <p:cNvPr id="31" name="object 31"/>
          <p:cNvSpPr/>
          <p:nvPr/>
        </p:nvSpPr>
        <p:spPr>
          <a:xfrm>
            <a:off x="679450" y="3281362"/>
            <a:ext cx="2154555" cy="2097405"/>
          </a:xfrm>
          <a:custGeom>
            <a:avLst/>
            <a:gdLst/>
            <a:ahLst/>
            <a:cxnLst/>
            <a:rect l="l" t="t" r="r" b="b"/>
            <a:pathLst>
              <a:path w="2154555" h="2097404">
                <a:moveTo>
                  <a:pt x="1520825" y="2097087"/>
                </a:moveTo>
                <a:lnTo>
                  <a:pt x="0" y="2097087"/>
                </a:lnTo>
                <a:lnTo>
                  <a:pt x="0" y="0"/>
                </a:lnTo>
                <a:lnTo>
                  <a:pt x="1520825" y="0"/>
                </a:lnTo>
                <a:lnTo>
                  <a:pt x="1520825" y="4762"/>
                </a:lnTo>
                <a:lnTo>
                  <a:pt x="9525" y="4762"/>
                </a:lnTo>
                <a:lnTo>
                  <a:pt x="4762" y="9525"/>
                </a:lnTo>
                <a:lnTo>
                  <a:pt x="9525" y="9525"/>
                </a:lnTo>
                <a:lnTo>
                  <a:pt x="9525" y="2087562"/>
                </a:lnTo>
                <a:lnTo>
                  <a:pt x="4762" y="2087562"/>
                </a:lnTo>
                <a:lnTo>
                  <a:pt x="9525" y="2092325"/>
                </a:lnTo>
                <a:lnTo>
                  <a:pt x="1520825" y="2092325"/>
                </a:lnTo>
                <a:lnTo>
                  <a:pt x="1520825" y="2097087"/>
                </a:lnTo>
                <a:close/>
              </a:path>
              <a:path w="2154555" h="2097404">
                <a:moveTo>
                  <a:pt x="9525" y="9525"/>
                </a:moveTo>
                <a:lnTo>
                  <a:pt x="4762" y="9525"/>
                </a:lnTo>
                <a:lnTo>
                  <a:pt x="9525" y="4762"/>
                </a:lnTo>
                <a:lnTo>
                  <a:pt x="9525" y="9525"/>
                </a:lnTo>
                <a:close/>
              </a:path>
              <a:path w="2154555" h="2097404">
                <a:moveTo>
                  <a:pt x="1511300" y="9525"/>
                </a:moveTo>
                <a:lnTo>
                  <a:pt x="9525" y="9525"/>
                </a:lnTo>
                <a:lnTo>
                  <a:pt x="9525" y="4762"/>
                </a:lnTo>
                <a:lnTo>
                  <a:pt x="1511300" y="4762"/>
                </a:lnTo>
                <a:lnTo>
                  <a:pt x="1511300" y="9525"/>
                </a:lnTo>
                <a:close/>
              </a:path>
              <a:path w="2154555" h="2097404">
                <a:moveTo>
                  <a:pt x="2128958" y="737588"/>
                </a:moveTo>
                <a:lnTo>
                  <a:pt x="1511300" y="355346"/>
                </a:lnTo>
                <a:lnTo>
                  <a:pt x="1511300" y="4762"/>
                </a:lnTo>
                <a:lnTo>
                  <a:pt x="1516062" y="9525"/>
                </a:lnTo>
                <a:lnTo>
                  <a:pt x="1520825" y="9525"/>
                </a:lnTo>
                <a:lnTo>
                  <a:pt x="1520825" y="348640"/>
                </a:lnTo>
                <a:lnTo>
                  <a:pt x="1518564" y="348640"/>
                </a:lnTo>
                <a:lnTo>
                  <a:pt x="1520825" y="352691"/>
                </a:lnTo>
                <a:lnTo>
                  <a:pt x="1525110" y="352691"/>
                </a:lnTo>
                <a:lnTo>
                  <a:pt x="2143027" y="735101"/>
                </a:lnTo>
                <a:lnTo>
                  <a:pt x="2140496" y="735101"/>
                </a:lnTo>
                <a:lnTo>
                  <a:pt x="2128958" y="737588"/>
                </a:lnTo>
                <a:close/>
              </a:path>
              <a:path w="2154555" h="2097404">
                <a:moveTo>
                  <a:pt x="1520825" y="9525"/>
                </a:moveTo>
                <a:lnTo>
                  <a:pt x="1516062" y="9525"/>
                </a:lnTo>
                <a:lnTo>
                  <a:pt x="1511300" y="4762"/>
                </a:lnTo>
                <a:lnTo>
                  <a:pt x="1520825" y="4762"/>
                </a:lnTo>
                <a:lnTo>
                  <a:pt x="1520825" y="9525"/>
                </a:lnTo>
                <a:close/>
              </a:path>
              <a:path w="2154555" h="2097404">
                <a:moveTo>
                  <a:pt x="1520825" y="352691"/>
                </a:moveTo>
                <a:lnTo>
                  <a:pt x="1518564" y="348640"/>
                </a:lnTo>
                <a:lnTo>
                  <a:pt x="1520825" y="350039"/>
                </a:lnTo>
                <a:lnTo>
                  <a:pt x="1520825" y="352691"/>
                </a:lnTo>
                <a:close/>
              </a:path>
              <a:path w="2154555" h="2097404">
                <a:moveTo>
                  <a:pt x="1520825" y="350039"/>
                </a:moveTo>
                <a:lnTo>
                  <a:pt x="1518564" y="348640"/>
                </a:lnTo>
                <a:lnTo>
                  <a:pt x="1520825" y="348640"/>
                </a:lnTo>
                <a:lnTo>
                  <a:pt x="1520825" y="350039"/>
                </a:lnTo>
                <a:close/>
              </a:path>
              <a:path w="2154555" h="2097404">
                <a:moveTo>
                  <a:pt x="1525110" y="352691"/>
                </a:moveTo>
                <a:lnTo>
                  <a:pt x="1520825" y="352691"/>
                </a:lnTo>
                <a:lnTo>
                  <a:pt x="1520825" y="350039"/>
                </a:lnTo>
                <a:lnTo>
                  <a:pt x="1525110" y="352691"/>
                </a:lnTo>
                <a:close/>
              </a:path>
              <a:path w="2154555" h="2097404">
                <a:moveTo>
                  <a:pt x="2138997" y="743800"/>
                </a:moveTo>
                <a:lnTo>
                  <a:pt x="2128958" y="737588"/>
                </a:lnTo>
                <a:lnTo>
                  <a:pt x="2140496" y="735101"/>
                </a:lnTo>
                <a:lnTo>
                  <a:pt x="2138997" y="743800"/>
                </a:lnTo>
                <a:close/>
              </a:path>
              <a:path w="2154555" h="2097404">
                <a:moveTo>
                  <a:pt x="2145327" y="743800"/>
                </a:moveTo>
                <a:lnTo>
                  <a:pt x="2138997" y="743800"/>
                </a:lnTo>
                <a:lnTo>
                  <a:pt x="2140496" y="735101"/>
                </a:lnTo>
                <a:lnTo>
                  <a:pt x="2143027" y="735101"/>
                </a:lnTo>
                <a:lnTo>
                  <a:pt x="2154047" y="741921"/>
                </a:lnTo>
                <a:lnTo>
                  <a:pt x="2145327" y="743800"/>
                </a:lnTo>
                <a:close/>
              </a:path>
              <a:path w="2154555" h="2097404">
                <a:moveTo>
                  <a:pt x="1511300" y="2092325"/>
                </a:moveTo>
                <a:lnTo>
                  <a:pt x="1511300" y="870737"/>
                </a:lnTo>
                <a:lnTo>
                  <a:pt x="2128958" y="737588"/>
                </a:lnTo>
                <a:lnTo>
                  <a:pt x="2138997" y="743800"/>
                </a:lnTo>
                <a:lnTo>
                  <a:pt x="2145327" y="743800"/>
                </a:lnTo>
                <a:lnTo>
                  <a:pt x="1538628" y="874585"/>
                </a:lnTo>
                <a:lnTo>
                  <a:pt x="1520825" y="874585"/>
                </a:lnTo>
                <a:lnTo>
                  <a:pt x="1517065" y="879233"/>
                </a:lnTo>
                <a:lnTo>
                  <a:pt x="1520825" y="879233"/>
                </a:lnTo>
                <a:lnTo>
                  <a:pt x="1520825" y="2087562"/>
                </a:lnTo>
                <a:lnTo>
                  <a:pt x="1516062" y="2087562"/>
                </a:lnTo>
                <a:lnTo>
                  <a:pt x="1511300" y="2092325"/>
                </a:lnTo>
                <a:close/>
              </a:path>
              <a:path w="2154555" h="2097404">
                <a:moveTo>
                  <a:pt x="1517065" y="879233"/>
                </a:moveTo>
                <a:lnTo>
                  <a:pt x="1520825" y="874585"/>
                </a:lnTo>
                <a:lnTo>
                  <a:pt x="1520825" y="878423"/>
                </a:lnTo>
                <a:lnTo>
                  <a:pt x="1517065" y="879233"/>
                </a:lnTo>
                <a:close/>
              </a:path>
              <a:path w="2154555" h="2097404">
                <a:moveTo>
                  <a:pt x="1520825" y="878423"/>
                </a:moveTo>
                <a:lnTo>
                  <a:pt x="1520825" y="874585"/>
                </a:lnTo>
                <a:lnTo>
                  <a:pt x="1538628" y="874585"/>
                </a:lnTo>
                <a:lnTo>
                  <a:pt x="1520825" y="878423"/>
                </a:lnTo>
                <a:close/>
              </a:path>
              <a:path w="2154555" h="2097404">
                <a:moveTo>
                  <a:pt x="1520825" y="879233"/>
                </a:moveTo>
                <a:lnTo>
                  <a:pt x="1517065" y="879233"/>
                </a:lnTo>
                <a:lnTo>
                  <a:pt x="1520825" y="878423"/>
                </a:lnTo>
                <a:lnTo>
                  <a:pt x="1520825" y="879233"/>
                </a:lnTo>
                <a:close/>
              </a:path>
              <a:path w="2154555" h="2097404">
                <a:moveTo>
                  <a:pt x="9525" y="2092325"/>
                </a:moveTo>
                <a:lnTo>
                  <a:pt x="4762" y="2087562"/>
                </a:lnTo>
                <a:lnTo>
                  <a:pt x="9525" y="2087562"/>
                </a:lnTo>
                <a:lnTo>
                  <a:pt x="9525" y="2092325"/>
                </a:lnTo>
                <a:close/>
              </a:path>
              <a:path w="2154555" h="2097404">
                <a:moveTo>
                  <a:pt x="1511300" y="2092325"/>
                </a:moveTo>
                <a:lnTo>
                  <a:pt x="9525" y="2092325"/>
                </a:lnTo>
                <a:lnTo>
                  <a:pt x="9525" y="2087562"/>
                </a:lnTo>
                <a:lnTo>
                  <a:pt x="1511300" y="2087562"/>
                </a:lnTo>
                <a:lnTo>
                  <a:pt x="1511300" y="2092325"/>
                </a:lnTo>
                <a:close/>
              </a:path>
              <a:path w="2154555" h="2097404">
                <a:moveTo>
                  <a:pt x="1520825" y="2092325"/>
                </a:moveTo>
                <a:lnTo>
                  <a:pt x="1511300" y="2092325"/>
                </a:lnTo>
                <a:lnTo>
                  <a:pt x="1516062" y="2087562"/>
                </a:lnTo>
                <a:lnTo>
                  <a:pt x="1520825" y="2087562"/>
                </a:lnTo>
                <a:lnTo>
                  <a:pt x="1520825" y="2092325"/>
                </a:lnTo>
                <a:close/>
              </a:path>
            </a:pathLst>
          </a:custGeom>
          <a:solidFill>
            <a:srgbClr val="000000"/>
          </a:solidFill>
        </p:spPr>
        <p:txBody>
          <a:bodyPr wrap="square" lIns="0" tIns="0" rIns="0" bIns="0" rtlCol="0"/>
          <a:lstStyle/>
          <a:p>
            <a:endParaRPr/>
          </a:p>
        </p:txBody>
      </p:sp>
      <p:sp>
        <p:nvSpPr>
          <p:cNvPr id="32" name="object 32"/>
          <p:cNvSpPr/>
          <p:nvPr/>
        </p:nvSpPr>
        <p:spPr>
          <a:xfrm>
            <a:off x="815975" y="3508375"/>
            <a:ext cx="736600" cy="298450"/>
          </a:xfrm>
          <a:custGeom>
            <a:avLst/>
            <a:gdLst/>
            <a:ahLst/>
            <a:cxnLst/>
            <a:rect l="l" t="t" r="r" b="b"/>
            <a:pathLst>
              <a:path w="736600" h="298450">
                <a:moveTo>
                  <a:pt x="736600" y="298450"/>
                </a:moveTo>
                <a:lnTo>
                  <a:pt x="0" y="298450"/>
                </a:lnTo>
                <a:lnTo>
                  <a:pt x="0" y="0"/>
                </a:lnTo>
                <a:lnTo>
                  <a:pt x="736600" y="0"/>
                </a:lnTo>
                <a:lnTo>
                  <a:pt x="736600" y="4762"/>
                </a:lnTo>
                <a:lnTo>
                  <a:pt x="9525" y="4762"/>
                </a:lnTo>
                <a:lnTo>
                  <a:pt x="4762" y="9525"/>
                </a:lnTo>
                <a:lnTo>
                  <a:pt x="9525" y="9525"/>
                </a:lnTo>
                <a:lnTo>
                  <a:pt x="9525" y="288925"/>
                </a:lnTo>
                <a:lnTo>
                  <a:pt x="4762" y="288925"/>
                </a:lnTo>
                <a:lnTo>
                  <a:pt x="9525" y="293687"/>
                </a:lnTo>
                <a:lnTo>
                  <a:pt x="736600" y="293687"/>
                </a:lnTo>
                <a:lnTo>
                  <a:pt x="736600" y="298450"/>
                </a:lnTo>
                <a:close/>
              </a:path>
              <a:path w="736600" h="298450">
                <a:moveTo>
                  <a:pt x="9525" y="9525"/>
                </a:moveTo>
                <a:lnTo>
                  <a:pt x="4762" y="9525"/>
                </a:lnTo>
                <a:lnTo>
                  <a:pt x="9525" y="4762"/>
                </a:lnTo>
                <a:lnTo>
                  <a:pt x="9525" y="9525"/>
                </a:lnTo>
                <a:close/>
              </a:path>
              <a:path w="736600" h="298450">
                <a:moveTo>
                  <a:pt x="727075" y="9525"/>
                </a:moveTo>
                <a:lnTo>
                  <a:pt x="9525" y="9525"/>
                </a:lnTo>
                <a:lnTo>
                  <a:pt x="9525" y="4762"/>
                </a:lnTo>
                <a:lnTo>
                  <a:pt x="727075" y="4762"/>
                </a:lnTo>
                <a:lnTo>
                  <a:pt x="727075" y="9525"/>
                </a:lnTo>
                <a:close/>
              </a:path>
              <a:path w="736600" h="298450">
                <a:moveTo>
                  <a:pt x="727075" y="293687"/>
                </a:moveTo>
                <a:lnTo>
                  <a:pt x="727075" y="4762"/>
                </a:lnTo>
                <a:lnTo>
                  <a:pt x="731837" y="9525"/>
                </a:lnTo>
                <a:lnTo>
                  <a:pt x="736600" y="9525"/>
                </a:lnTo>
                <a:lnTo>
                  <a:pt x="736600" y="288925"/>
                </a:lnTo>
                <a:lnTo>
                  <a:pt x="731837" y="288925"/>
                </a:lnTo>
                <a:lnTo>
                  <a:pt x="727075" y="293687"/>
                </a:lnTo>
                <a:close/>
              </a:path>
              <a:path w="736600" h="298450">
                <a:moveTo>
                  <a:pt x="736600" y="9525"/>
                </a:moveTo>
                <a:lnTo>
                  <a:pt x="731837" y="9525"/>
                </a:lnTo>
                <a:lnTo>
                  <a:pt x="727075" y="4762"/>
                </a:lnTo>
                <a:lnTo>
                  <a:pt x="736600" y="4762"/>
                </a:lnTo>
                <a:lnTo>
                  <a:pt x="736600" y="9525"/>
                </a:lnTo>
                <a:close/>
              </a:path>
              <a:path w="736600" h="298450">
                <a:moveTo>
                  <a:pt x="9525" y="293687"/>
                </a:moveTo>
                <a:lnTo>
                  <a:pt x="4762" y="288925"/>
                </a:lnTo>
                <a:lnTo>
                  <a:pt x="9525" y="288925"/>
                </a:lnTo>
                <a:lnTo>
                  <a:pt x="9525" y="293687"/>
                </a:lnTo>
                <a:close/>
              </a:path>
              <a:path w="736600" h="298450">
                <a:moveTo>
                  <a:pt x="727075" y="293687"/>
                </a:moveTo>
                <a:lnTo>
                  <a:pt x="9525" y="293687"/>
                </a:lnTo>
                <a:lnTo>
                  <a:pt x="9525" y="288925"/>
                </a:lnTo>
                <a:lnTo>
                  <a:pt x="727075" y="288925"/>
                </a:lnTo>
                <a:lnTo>
                  <a:pt x="727075" y="293687"/>
                </a:lnTo>
                <a:close/>
              </a:path>
              <a:path w="736600" h="298450">
                <a:moveTo>
                  <a:pt x="736600" y="293687"/>
                </a:moveTo>
                <a:lnTo>
                  <a:pt x="727075" y="293687"/>
                </a:lnTo>
                <a:lnTo>
                  <a:pt x="731837" y="288925"/>
                </a:lnTo>
                <a:lnTo>
                  <a:pt x="736600" y="288925"/>
                </a:lnTo>
                <a:lnTo>
                  <a:pt x="736600" y="293687"/>
                </a:lnTo>
                <a:close/>
              </a:path>
            </a:pathLst>
          </a:custGeom>
          <a:solidFill>
            <a:srgbClr val="FFFFFF"/>
          </a:solidFill>
        </p:spPr>
        <p:txBody>
          <a:bodyPr wrap="square" lIns="0" tIns="0" rIns="0" bIns="0" rtlCol="0"/>
          <a:lstStyle/>
          <a:p>
            <a:endParaRPr/>
          </a:p>
        </p:txBody>
      </p:sp>
      <p:sp>
        <p:nvSpPr>
          <p:cNvPr id="33" name="object 33"/>
          <p:cNvSpPr/>
          <p:nvPr/>
        </p:nvSpPr>
        <p:spPr>
          <a:xfrm>
            <a:off x="815975" y="3795712"/>
            <a:ext cx="736600" cy="298450"/>
          </a:xfrm>
          <a:custGeom>
            <a:avLst/>
            <a:gdLst/>
            <a:ahLst/>
            <a:cxnLst/>
            <a:rect l="l" t="t" r="r" b="b"/>
            <a:pathLst>
              <a:path w="736600" h="298450">
                <a:moveTo>
                  <a:pt x="736600" y="298450"/>
                </a:moveTo>
                <a:lnTo>
                  <a:pt x="0" y="298450"/>
                </a:lnTo>
                <a:lnTo>
                  <a:pt x="0" y="0"/>
                </a:lnTo>
                <a:lnTo>
                  <a:pt x="736600" y="0"/>
                </a:lnTo>
                <a:lnTo>
                  <a:pt x="736600" y="4762"/>
                </a:lnTo>
                <a:lnTo>
                  <a:pt x="9525" y="4762"/>
                </a:lnTo>
                <a:lnTo>
                  <a:pt x="4762" y="9525"/>
                </a:lnTo>
                <a:lnTo>
                  <a:pt x="9525" y="9525"/>
                </a:lnTo>
                <a:lnTo>
                  <a:pt x="9525" y="288925"/>
                </a:lnTo>
                <a:lnTo>
                  <a:pt x="4762" y="288925"/>
                </a:lnTo>
                <a:lnTo>
                  <a:pt x="9525" y="293687"/>
                </a:lnTo>
                <a:lnTo>
                  <a:pt x="736600" y="293687"/>
                </a:lnTo>
                <a:lnTo>
                  <a:pt x="736600" y="298450"/>
                </a:lnTo>
                <a:close/>
              </a:path>
              <a:path w="736600" h="298450">
                <a:moveTo>
                  <a:pt x="9525" y="9525"/>
                </a:moveTo>
                <a:lnTo>
                  <a:pt x="4762" y="9525"/>
                </a:lnTo>
                <a:lnTo>
                  <a:pt x="9525" y="4762"/>
                </a:lnTo>
                <a:lnTo>
                  <a:pt x="9525" y="9525"/>
                </a:lnTo>
                <a:close/>
              </a:path>
              <a:path w="736600" h="298450">
                <a:moveTo>
                  <a:pt x="727075" y="9525"/>
                </a:moveTo>
                <a:lnTo>
                  <a:pt x="9525" y="9525"/>
                </a:lnTo>
                <a:lnTo>
                  <a:pt x="9525" y="4762"/>
                </a:lnTo>
                <a:lnTo>
                  <a:pt x="727075" y="4762"/>
                </a:lnTo>
                <a:lnTo>
                  <a:pt x="727075" y="9525"/>
                </a:lnTo>
                <a:close/>
              </a:path>
              <a:path w="736600" h="298450">
                <a:moveTo>
                  <a:pt x="727075" y="293687"/>
                </a:moveTo>
                <a:lnTo>
                  <a:pt x="727075" y="4762"/>
                </a:lnTo>
                <a:lnTo>
                  <a:pt x="731837" y="9525"/>
                </a:lnTo>
                <a:lnTo>
                  <a:pt x="736600" y="9525"/>
                </a:lnTo>
                <a:lnTo>
                  <a:pt x="736600" y="288925"/>
                </a:lnTo>
                <a:lnTo>
                  <a:pt x="731837" y="288925"/>
                </a:lnTo>
                <a:lnTo>
                  <a:pt x="727075" y="293687"/>
                </a:lnTo>
                <a:close/>
              </a:path>
              <a:path w="736600" h="298450">
                <a:moveTo>
                  <a:pt x="736600" y="9525"/>
                </a:moveTo>
                <a:lnTo>
                  <a:pt x="731837" y="9525"/>
                </a:lnTo>
                <a:lnTo>
                  <a:pt x="727075" y="4762"/>
                </a:lnTo>
                <a:lnTo>
                  <a:pt x="736600" y="4762"/>
                </a:lnTo>
                <a:lnTo>
                  <a:pt x="736600" y="9525"/>
                </a:lnTo>
                <a:close/>
              </a:path>
              <a:path w="736600" h="298450">
                <a:moveTo>
                  <a:pt x="9525" y="293687"/>
                </a:moveTo>
                <a:lnTo>
                  <a:pt x="4762" y="288925"/>
                </a:lnTo>
                <a:lnTo>
                  <a:pt x="9525" y="288925"/>
                </a:lnTo>
                <a:lnTo>
                  <a:pt x="9525" y="293687"/>
                </a:lnTo>
                <a:close/>
              </a:path>
              <a:path w="736600" h="298450">
                <a:moveTo>
                  <a:pt x="727075" y="293687"/>
                </a:moveTo>
                <a:lnTo>
                  <a:pt x="9525" y="293687"/>
                </a:lnTo>
                <a:lnTo>
                  <a:pt x="9525" y="288925"/>
                </a:lnTo>
                <a:lnTo>
                  <a:pt x="727075" y="288925"/>
                </a:lnTo>
                <a:lnTo>
                  <a:pt x="727075" y="293687"/>
                </a:lnTo>
                <a:close/>
              </a:path>
              <a:path w="736600" h="298450">
                <a:moveTo>
                  <a:pt x="736600" y="293687"/>
                </a:moveTo>
                <a:lnTo>
                  <a:pt x="727075" y="293687"/>
                </a:lnTo>
                <a:lnTo>
                  <a:pt x="731837" y="288925"/>
                </a:lnTo>
                <a:lnTo>
                  <a:pt x="736600" y="288925"/>
                </a:lnTo>
                <a:lnTo>
                  <a:pt x="736600" y="293687"/>
                </a:lnTo>
                <a:close/>
              </a:path>
            </a:pathLst>
          </a:custGeom>
          <a:solidFill>
            <a:srgbClr val="FFFFFF"/>
          </a:solidFill>
        </p:spPr>
        <p:txBody>
          <a:bodyPr wrap="square" lIns="0" tIns="0" rIns="0" bIns="0" rtlCol="0"/>
          <a:lstStyle/>
          <a:p>
            <a:endParaRPr/>
          </a:p>
        </p:txBody>
      </p:sp>
      <p:sp>
        <p:nvSpPr>
          <p:cNvPr id="34" name="object 34"/>
          <p:cNvSpPr/>
          <p:nvPr/>
        </p:nvSpPr>
        <p:spPr>
          <a:xfrm>
            <a:off x="815975" y="4084637"/>
            <a:ext cx="736600" cy="298450"/>
          </a:xfrm>
          <a:custGeom>
            <a:avLst/>
            <a:gdLst/>
            <a:ahLst/>
            <a:cxnLst/>
            <a:rect l="l" t="t" r="r" b="b"/>
            <a:pathLst>
              <a:path w="736600" h="298450">
                <a:moveTo>
                  <a:pt x="736600" y="298450"/>
                </a:moveTo>
                <a:lnTo>
                  <a:pt x="0" y="298450"/>
                </a:lnTo>
                <a:lnTo>
                  <a:pt x="0" y="0"/>
                </a:lnTo>
                <a:lnTo>
                  <a:pt x="736600" y="0"/>
                </a:lnTo>
                <a:lnTo>
                  <a:pt x="736600" y="4762"/>
                </a:lnTo>
                <a:lnTo>
                  <a:pt x="9525" y="4762"/>
                </a:lnTo>
                <a:lnTo>
                  <a:pt x="4762" y="9525"/>
                </a:lnTo>
                <a:lnTo>
                  <a:pt x="9525" y="9525"/>
                </a:lnTo>
                <a:lnTo>
                  <a:pt x="9525" y="288925"/>
                </a:lnTo>
                <a:lnTo>
                  <a:pt x="4762" y="288925"/>
                </a:lnTo>
                <a:lnTo>
                  <a:pt x="9525" y="293687"/>
                </a:lnTo>
                <a:lnTo>
                  <a:pt x="736600" y="293687"/>
                </a:lnTo>
                <a:lnTo>
                  <a:pt x="736600" y="298450"/>
                </a:lnTo>
                <a:close/>
              </a:path>
              <a:path w="736600" h="298450">
                <a:moveTo>
                  <a:pt x="9525" y="9525"/>
                </a:moveTo>
                <a:lnTo>
                  <a:pt x="4762" y="9525"/>
                </a:lnTo>
                <a:lnTo>
                  <a:pt x="9525" y="4762"/>
                </a:lnTo>
                <a:lnTo>
                  <a:pt x="9525" y="9525"/>
                </a:lnTo>
                <a:close/>
              </a:path>
              <a:path w="736600" h="298450">
                <a:moveTo>
                  <a:pt x="727075" y="9525"/>
                </a:moveTo>
                <a:lnTo>
                  <a:pt x="9525" y="9525"/>
                </a:lnTo>
                <a:lnTo>
                  <a:pt x="9525" y="4762"/>
                </a:lnTo>
                <a:lnTo>
                  <a:pt x="727075" y="4762"/>
                </a:lnTo>
                <a:lnTo>
                  <a:pt x="727075" y="9525"/>
                </a:lnTo>
                <a:close/>
              </a:path>
              <a:path w="736600" h="298450">
                <a:moveTo>
                  <a:pt x="727075" y="293687"/>
                </a:moveTo>
                <a:lnTo>
                  <a:pt x="727075" y="4762"/>
                </a:lnTo>
                <a:lnTo>
                  <a:pt x="731837" y="9525"/>
                </a:lnTo>
                <a:lnTo>
                  <a:pt x="736600" y="9525"/>
                </a:lnTo>
                <a:lnTo>
                  <a:pt x="736600" y="288925"/>
                </a:lnTo>
                <a:lnTo>
                  <a:pt x="731837" y="288925"/>
                </a:lnTo>
                <a:lnTo>
                  <a:pt x="727075" y="293687"/>
                </a:lnTo>
                <a:close/>
              </a:path>
              <a:path w="736600" h="298450">
                <a:moveTo>
                  <a:pt x="736600" y="9525"/>
                </a:moveTo>
                <a:lnTo>
                  <a:pt x="731837" y="9525"/>
                </a:lnTo>
                <a:lnTo>
                  <a:pt x="727075" y="4762"/>
                </a:lnTo>
                <a:lnTo>
                  <a:pt x="736600" y="4762"/>
                </a:lnTo>
                <a:lnTo>
                  <a:pt x="736600" y="9525"/>
                </a:lnTo>
                <a:close/>
              </a:path>
              <a:path w="736600" h="298450">
                <a:moveTo>
                  <a:pt x="9525" y="293687"/>
                </a:moveTo>
                <a:lnTo>
                  <a:pt x="4762" y="288925"/>
                </a:lnTo>
                <a:lnTo>
                  <a:pt x="9525" y="288925"/>
                </a:lnTo>
                <a:lnTo>
                  <a:pt x="9525" y="293687"/>
                </a:lnTo>
                <a:close/>
              </a:path>
              <a:path w="736600" h="298450">
                <a:moveTo>
                  <a:pt x="727075" y="293687"/>
                </a:moveTo>
                <a:lnTo>
                  <a:pt x="9525" y="293687"/>
                </a:lnTo>
                <a:lnTo>
                  <a:pt x="9525" y="288925"/>
                </a:lnTo>
                <a:lnTo>
                  <a:pt x="727075" y="288925"/>
                </a:lnTo>
                <a:lnTo>
                  <a:pt x="727075" y="293687"/>
                </a:lnTo>
                <a:close/>
              </a:path>
              <a:path w="736600" h="298450">
                <a:moveTo>
                  <a:pt x="736600" y="293687"/>
                </a:moveTo>
                <a:lnTo>
                  <a:pt x="727075" y="293687"/>
                </a:lnTo>
                <a:lnTo>
                  <a:pt x="731837" y="288925"/>
                </a:lnTo>
                <a:lnTo>
                  <a:pt x="736600" y="288925"/>
                </a:lnTo>
                <a:lnTo>
                  <a:pt x="736600" y="293687"/>
                </a:lnTo>
                <a:close/>
              </a:path>
            </a:pathLst>
          </a:custGeom>
          <a:solidFill>
            <a:srgbClr val="FFFFFF"/>
          </a:solidFill>
        </p:spPr>
        <p:txBody>
          <a:bodyPr wrap="square" lIns="0" tIns="0" rIns="0" bIns="0" rtlCol="0"/>
          <a:lstStyle/>
          <a:p>
            <a:endParaRPr/>
          </a:p>
        </p:txBody>
      </p:sp>
      <p:sp>
        <p:nvSpPr>
          <p:cNvPr id="35" name="object 35"/>
          <p:cNvSpPr/>
          <p:nvPr/>
        </p:nvSpPr>
        <p:spPr>
          <a:xfrm>
            <a:off x="815975" y="4371975"/>
            <a:ext cx="736600" cy="298450"/>
          </a:xfrm>
          <a:custGeom>
            <a:avLst/>
            <a:gdLst/>
            <a:ahLst/>
            <a:cxnLst/>
            <a:rect l="l" t="t" r="r" b="b"/>
            <a:pathLst>
              <a:path w="736600" h="298450">
                <a:moveTo>
                  <a:pt x="736600" y="298450"/>
                </a:moveTo>
                <a:lnTo>
                  <a:pt x="0" y="298450"/>
                </a:lnTo>
                <a:lnTo>
                  <a:pt x="0" y="0"/>
                </a:lnTo>
                <a:lnTo>
                  <a:pt x="736600" y="0"/>
                </a:lnTo>
                <a:lnTo>
                  <a:pt x="736600" y="4762"/>
                </a:lnTo>
                <a:lnTo>
                  <a:pt x="9525" y="4762"/>
                </a:lnTo>
                <a:lnTo>
                  <a:pt x="4762" y="9525"/>
                </a:lnTo>
                <a:lnTo>
                  <a:pt x="9525" y="9525"/>
                </a:lnTo>
                <a:lnTo>
                  <a:pt x="9525" y="288925"/>
                </a:lnTo>
                <a:lnTo>
                  <a:pt x="4762" y="288925"/>
                </a:lnTo>
                <a:lnTo>
                  <a:pt x="9525" y="293687"/>
                </a:lnTo>
                <a:lnTo>
                  <a:pt x="736600" y="293687"/>
                </a:lnTo>
                <a:lnTo>
                  <a:pt x="736600" y="298450"/>
                </a:lnTo>
                <a:close/>
              </a:path>
              <a:path w="736600" h="298450">
                <a:moveTo>
                  <a:pt x="9525" y="9525"/>
                </a:moveTo>
                <a:lnTo>
                  <a:pt x="4762" y="9525"/>
                </a:lnTo>
                <a:lnTo>
                  <a:pt x="9525" y="4762"/>
                </a:lnTo>
                <a:lnTo>
                  <a:pt x="9525" y="9525"/>
                </a:lnTo>
                <a:close/>
              </a:path>
              <a:path w="736600" h="298450">
                <a:moveTo>
                  <a:pt x="727075" y="9525"/>
                </a:moveTo>
                <a:lnTo>
                  <a:pt x="9525" y="9525"/>
                </a:lnTo>
                <a:lnTo>
                  <a:pt x="9525" y="4762"/>
                </a:lnTo>
                <a:lnTo>
                  <a:pt x="727075" y="4762"/>
                </a:lnTo>
                <a:lnTo>
                  <a:pt x="727075" y="9525"/>
                </a:lnTo>
                <a:close/>
              </a:path>
              <a:path w="736600" h="298450">
                <a:moveTo>
                  <a:pt x="727075" y="293687"/>
                </a:moveTo>
                <a:lnTo>
                  <a:pt x="727075" y="4762"/>
                </a:lnTo>
                <a:lnTo>
                  <a:pt x="731837" y="9525"/>
                </a:lnTo>
                <a:lnTo>
                  <a:pt x="736600" y="9525"/>
                </a:lnTo>
                <a:lnTo>
                  <a:pt x="736600" y="288925"/>
                </a:lnTo>
                <a:lnTo>
                  <a:pt x="731837" y="288925"/>
                </a:lnTo>
                <a:lnTo>
                  <a:pt x="727075" y="293687"/>
                </a:lnTo>
                <a:close/>
              </a:path>
              <a:path w="736600" h="298450">
                <a:moveTo>
                  <a:pt x="736600" y="9525"/>
                </a:moveTo>
                <a:lnTo>
                  <a:pt x="731837" y="9525"/>
                </a:lnTo>
                <a:lnTo>
                  <a:pt x="727075" y="4762"/>
                </a:lnTo>
                <a:lnTo>
                  <a:pt x="736600" y="4762"/>
                </a:lnTo>
                <a:lnTo>
                  <a:pt x="736600" y="9525"/>
                </a:lnTo>
                <a:close/>
              </a:path>
              <a:path w="736600" h="298450">
                <a:moveTo>
                  <a:pt x="9525" y="293687"/>
                </a:moveTo>
                <a:lnTo>
                  <a:pt x="4762" y="288925"/>
                </a:lnTo>
                <a:lnTo>
                  <a:pt x="9525" y="288925"/>
                </a:lnTo>
                <a:lnTo>
                  <a:pt x="9525" y="293687"/>
                </a:lnTo>
                <a:close/>
              </a:path>
              <a:path w="736600" h="298450">
                <a:moveTo>
                  <a:pt x="727075" y="293687"/>
                </a:moveTo>
                <a:lnTo>
                  <a:pt x="9525" y="293687"/>
                </a:lnTo>
                <a:lnTo>
                  <a:pt x="9525" y="288925"/>
                </a:lnTo>
                <a:lnTo>
                  <a:pt x="727075" y="288925"/>
                </a:lnTo>
                <a:lnTo>
                  <a:pt x="727075" y="293687"/>
                </a:lnTo>
                <a:close/>
              </a:path>
              <a:path w="736600" h="298450">
                <a:moveTo>
                  <a:pt x="736600" y="293687"/>
                </a:moveTo>
                <a:lnTo>
                  <a:pt x="727075" y="293687"/>
                </a:lnTo>
                <a:lnTo>
                  <a:pt x="731837" y="288925"/>
                </a:lnTo>
                <a:lnTo>
                  <a:pt x="736600" y="288925"/>
                </a:lnTo>
                <a:lnTo>
                  <a:pt x="736600" y="293687"/>
                </a:lnTo>
                <a:close/>
              </a:path>
            </a:pathLst>
          </a:custGeom>
          <a:solidFill>
            <a:srgbClr val="FFFFFF"/>
          </a:solidFill>
        </p:spPr>
        <p:txBody>
          <a:bodyPr wrap="square" lIns="0" tIns="0" rIns="0" bIns="0" rtlCol="0"/>
          <a:lstStyle/>
          <a:p>
            <a:endParaRPr/>
          </a:p>
        </p:txBody>
      </p:sp>
      <p:sp>
        <p:nvSpPr>
          <p:cNvPr id="36" name="object 36"/>
          <p:cNvSpPr/>
          <p:nvPr/>
        </p:nvSpPr>
        <p:spPr>
          <a:xfrm>
            <a:off x="815975" y="4660900"/>
            <a:ext cx="736600" cy="298450"/>
          </a:xfrm>
          <a:custGeom>
            <a:avLst/>
            <a:gdLst/>
            <a:ahLst/>
            <a:cxnLst/>
            <a:rect l="l" t="t" r="r" b="b"/>
            <a:pathLst>
              <a:path w="736600" h="298450">
                <a:moveTo>
                  <a:pt x="736600" y="298450"/>
                </a:moveTo>
                <a:lnTo>
                  <a:pt x="0" y="298450"/>
                </a:lnTo>
                <a:lnTo>
                  <a:pt x="0" y="0"/>
                </a:lnTo>
                <a:lnTo>
                  <a:pt x="736600" y="0"/>
                </a:lnTo>
                <a:lnTo>
                  <a:pt x="736600" y="4762"/>
                </a:lnTo>
                <a:lnTo>
                  <a:pt x="9525" y="4762"/>
                </a:lnTo>
                <a:lnTo>
                  <a:pt x="4762" y="9525"/>
                </a:lnTo>
                <a:lnTo>
                  <a:pt x="9525" y="9525"/>
                </a:lnTo>
                <a:lnTo>
                  <a:pt x="9525" y="288925"/>
                </a:lnTo>
                <a:lnTo>
                  <a:pt x="4762" y="288925"/>
                </a:lnTo>
                <a:lnTo>
                  <a:pt x="9525" y="293687"/>
                </a:lnTo>
                <a:lnTo>
                  <a:pt x="736600" y="293687"/>
                </a:lnTo>
                <a:lnTo>
                  <a:pt x="736600" y="298450"/>
                </a:lnTo>
                <a:close/>
              </a:path>
              <a:path w="736600" h="298450">
                <a:moveTo>
                  <a:pt x="9525" y="9525"/>
                </a:moveTo>
                <a:lnTo>
                  <a:pt x="4762" y="9525"/>
                </a:lnTo>
                <a:lnTo>
                  <a:pt x="9525" y="4762"/>
                </a:lnTo>
                <a:lnTo>
                  <a:pt x="9525" y="9525"/>
                </a:lnTo>
                <a:close/>
              </a:path>
              <a:path w="736600" h="298450">
                <a:moveTo>
                  <a:pt x="727075" y="9525"/>
                </a:moveTo>
                <a:lnTo>
                  <a:pt x="9525" y="9525"/>
                </a:lnTo>
                <a:lnTo>
                  <a:pt x="9525" y="4762"/>
                </a:lnTo>
                <a:lnTo>
                  <a:pt x="727075" y="4762"/>
                </a:lnTo>
                <a:lnTo>
                  <a:pt x="727075" y="9525"/>
                </a:lnTo>
                <a:close/>
              </a:path>
              <a:path w="736600" h="298450">
                <a:moveTo>
                  <a:pt x="727075" y="293687"/>
                </a:moveTo>
                <a:lnTo>
                  <a:pt x="727075" y="4762"/>
                </a:lnTo>
                <a:lnTo>
                  <a:pt x="731837" y="9525"/>
                </a:lnTo>
                <a:lnTo>
                  <a:pt x="736600" y="9525"/>
                </a:lnTo>
                <a:lnTo>
                  <a:pt x="736600" y="288925"/>
                </a:lnTo>
                <a:lnTo>
                  <a:pt x="731837" y="288925"/>
                </a:lnTo>
                <a:lnTo>
                  <a:pt x="727075" y="293687"/>
                </a:lnTo>
                <a:close/>
              </a:path>
              <a:path w="736600" h="298450">
                <a:moveTo>
                  <a:pt x="736600" y="9525"/>
                </a:moveTo>
                <a:lnTo>
                  <a:pt x="731837" y="9525"/>
                </a:lnTo>
                <a:lnTo>
                  <a:pt x="727075" y="4762"/>
                </a:lnTo>
                <a:lnTo>
                  <a:pt x="736600" y="4762"/>
                </a:lnTo>
                <a:lnTo>
                  <a:pt x="736600" y="9525"/>
                </a:lnTo>
                <a:close/>
              </a:path>
              <a:path w="736600" h="298450">
                <a:moveTo>
                  <a:pt x="9525" y="293687"/>
                </a:moveTo>
                <a:lnTo>
                  <a:pt x="4762" y="288925"/>
                </a:lnTo>
                <a:lnTo>
                  <a:pt x="9525" y="288925"/>
                </a:lnTo>
                <a:lnTo>
                  <a:pt x="9525" y="293687"/>
                </a:lnTo>
                <a:close/>
              </a:path>
              <a:path w="736600" h="298450">
                <a:moveTo>
                  <a:pt x="727075" y="293687"/>
                </a:moveTo>
                <a:lnTo>
                  <a:pt x="9525" y="293687"/>
                </a:lnTo>
                <a:lnTo>
                  <a:pt x="9525" y="288925"/>
                </a:lnTo>
                <a:lnTo>
                  <a:pt x="727075" y="288925"/>
                </a:lnTo>
                <a:lnTo>
                  <a:pt x="727075" y="293687"/>
                </a:lnTo>
                <a:close/>
              </a:path>
              <a:path w="736600" h="298450">
                <a:moveTo>
                  <a:pt x="736600" y="293687"/>
                </a:moveTo>
                <a:lnTo>
                  <a:pt x="727075" y="293687"/>
                </a:lnTo>
                <a:lnTo>
                  <a:pt x="731837" y="288925"/>
                </a:lnTo>
                <a:lnTo>
                  <a:pt x="736600" y="288925"/>
                </a:lnTo>
                <a:lnTo>
                  <a:pt x="736600" y="293687"/>
                </a:lnTo>
                <a:close/>
              </a:path>
            </a:pathLst>
          </a:custGeom>
          <a:solidFill>
            <a:srgbClr val="FFFFFF"/>
          </a:solidFill>
        </p:spPr>
        <p:txBody>
          <a:bodyPr wrap="square" lIns="0" tIns="0" rIns="0" bIns="0" rtlCol="0"/>
          <a:lstStyle/>
          <a:p>
            <a:endParaRPr/>
          </a:p>
        </p:txBody>
      </p:sp>
      <p:sp>
        <p:nvSpPr>
          <p:cNvPr id="37" name="object 37"/>
          <p:cNvSpPr/>
          <p:nvPr/>
        </p:nvSpPr>
        <p:spPr>
          <a:xfrm>
            <a:off x="815975" y="4948237"/>
            <a:ext cx="736600" cy="298450"/>
          </a:xfrm>
          <a:custGeom>
            <a:avLst/>
            <a:gdLst/>
            <a:ahLst/>
            <a:cxnLst/>
            <a:rect l="l" t="t" r="r" b="b"/>
            <a:pathLst>
              <a:path w="736600" h="298450">
                <a:moveTo>
                  <a:pt x="736600" y="298450"/>
                </a:moveTo>
                <a:lnTo>
                  <a:pt x="0" y="298450"/>
                </a:lnTo>
                <a:lnTo>
                  <a:pt x="0" y="0"/>
                </a:lnTo>
                <a:lnTo>
                  <a:pt x="736600" y="0"/>
                </a:lnTo>
                <a:lnTo>
                  <a:pt x="736600" y="4762"/>
                </a:lnTo>
                <a:lnTo>
                  <a:pt x="9525" y="4762"/>
                </a:lnTo>
                <a:lnTo>
                  <a:pt x="4762" y="9525"/>
                </a:lnTo>
                <a:lnTo>
                  <a:pt x="9525" y="9525"/>
                </a:lnTo>
                <a:lnTo>
                  <a:pt x="9525" y="288925"/>
                </a:lnTo>
                <a:lnTo>
                  <a:pt x="4762" y="288925"/>
                </a:lnTo>
                <a:lnTo>
                  <a:pt x="9525" y="293687"/>
                </a:lnTo>
                <a:lnTo>
                  <a:pt x="736600" y="293687"/>
                </a:lnTo>
                <a:lnTo>
                  <a:pt x="736600" y="298450"/>
                </a:lnTo>
                <a:close/>
              </a:path>
              <a:path w="736600" h="298450">
                <a:moveTo>
                  <a:pt x="9525" y="9525"/>
                </a:moveTo>
                <a:lnTo>
                  <a:pt x="4762" y="9525"/>
                </a:lnTo>
                <a:lnTo>
                  <a:pt x="9525" y="4762"/>
                </a:lnTo>
                <a:lnTo>
                  <a:pt x="9525" y="9525"/>
                </a:lnTo>
                <a:close/>
              </a:path>
              <a:path w="736600" h="298450">
                <a:moveTo>
                  <a:pt x="727075" y="9525"/>
                </a:moveTo>
                <a:lnTo>
                  <a:pt x="9525" y="9525"/>
                </a:lnTo>
                <a:lnTo>
                  <a:pt x="9525" y="4762"/>
                </a:lnTo>
                <a:lnTo>
                  <a:pt x="727075" y="4762"/>
                </a:lnTo>
                <a:lnTo>
                  <a:pt x="727075" y="9525"/>
                </a:lnTo>
                <a:close/>
              </a:path>
              <a:path w="736600" h="298450">
                <a:moveTo>
                  <a:pt x="727075" y="293687"/>
                </a:moveTo>
                <a:lnTo>
                  <a:pt x="727075" y="4762"/>
                </a:lnTo>
                <a:lnTo>
                  <a:pt x="731837" y="9525"/>
                </a:lnTo>
                <a:lnTo>
                  <a:pt x="736600" y="9525"/>
                </a:lnTo>
                <a:lnTo>
                  <a:pt x="736600" y="288925"/>
                </a:lnTo>
                <a:lnTo>
                  <a:pt x="731837" y="288925"/>
                </a:lnTo>
                <a:lnTo>
                  <a:pt x="727075" y="293687"/>
                </a:lnTo>
                <a:close/>
              </a:path>
              <a:path w="736600" h="298450">
                <a:moveTo>
                  <a:pt x="736600" y="9525"/>
                </a:moveTo>
                <a:lnTo>
                  <a:pt x="731837" y="9525"/>
                </a:lnTo>
                <a:lnTo>
                  <a:pt x="727075" y="4762"/>
                </a:lnTo>
                <a:lnTo>
                  <a:pt x="736600" y="4762"/>
                </a:lnTo>
                <a:lnTo>
                  <a:pt x="736600" y="9525"/>
                </a:lnTo>
                <a:close/>
              </a:path>
              <a:path w="736600" h="298450">
                <a:moveTo>
                  <a:pt x="9525" y="293687"/>
                </a:moveTo>
                <a:lnTo>
                  <a:pt x="4762" y="288925"/>
                </a:lnTo>
                <a:lnTo>
                  <a:pt x="9525" y="288925"/>
                </a:lnTo>
                <a:lnTo>
                  <a:pt x="9525" y="293687"/>
                </a:lnTo>
                <a:close/>
              </a:path>
              <a:path w="736600" h="298450">
                <a:moveTo>
                  <a:pt x="727075" y="293687"/>
                </a:moveTo>
                <a:lnTo>
                  <a:pt x="9525" y="293687"/>
                </a:lnTo>
                <a:lnTo>
                  <a:pt x="9525" y="288925"/>
                </a:lnTo>
                <a:lnTo>
                  <a:pt x="727075" y="288925"/>
                </a:lnTo>
                <a:lnTo>
                  <a:pt x="727075" y="293687"/>
                </a:lnTo>
                <a:close/>
              </a:path>
              <a:path w="736600" h="298450">
                <a:moveTo>
                  <a:pt x="736600" y="293687"/>
                </a:moveTo>
                <a:lnTo>
                  <a:pt x="727075" y="293687"/>
                </a:lnTo>
                <a:lnTo>
                  <a:pt x="731837" y="288925"/>
                </a:lnTo>
                <a:lnTo>
                  <a:pt x="736600" y="288925"/>
                </a:lnTo>
                <a:lnTo>
                  <a:pt x="736600" y="293687"/>
                </a:lnTo>
                <a:close/>
              </a:path>
            </a:pathLst>
          </a:custGeom>
          <a:solidFill>
            <a:srgbClr val="FFFFFF"/>
          </a:solidFill>
        </p:spPr>
        <p:txBody>
          <a:bodyPr wrap="square" lIns="0" tIns="0" rIns="0" bIns="0" rtlCol="0"/>
          <a:lstStyle/>
          <a:p>
            <a:endParaRPr/>
          </a:p>
        </p:txBody>
      </p:sp>
      <p:sp>
        <p:nvSpPr>
          <p:cNvPr id="38" name="object 38"/>
          <p:cNvSpPr/>
          <p:nvPr/>
        </p:nvSpPr>
        <p:spPr>
          <a:xfrm>
            <a:off x="1392237" y="3508375"/>
            <a:ext cx="736600" cy="298450"/>
          </a:xfrm>
          <a:custGeom>
            <a:avLst/>
            <a:gdLst/>
            <a:ahLst/>
            <a:cxnLst/>
            <a:rect l="l" t="t" r="r" b="b"/>
            <a:pathLst>
              <a:path w="736600" h="298450">
                <a:moveTo>
                  <a:pt x="736600" y="298450"/>
                </a:moveTo>
                <a:lnTo>
                  <a:pt x="0" y="298450"/>
                </a:lnTo>
                <a:lnTo>
                  <a:pt x="0" y="0"/>
                </a:lnTo>
                <a:lnTo>
                  <a:pt x="736600" y="0"/>
                </a:lnTo>
                <a:lnTo>
                  <a:pt x="736600" y="4762"/>
                </a:lnTo>
                <a:lnTo>
                  <a:pt x="9525" y="4762"/>
                </a:lnTo>
                <a:lnTo>
                  <a:pt x="4762" y="9525"/>
                </a:lnTo>
                <a:lnTo>
                  <a:pt x="9525" y="9525"/>
                </a:lnTo>
                <a:lnTo>
                  <a:pt x="9525" y="288925"/>
                </a:lnTo>
                <a:lnTo>
                  <a:pt x="4762" y="288925"/>
                </a:lnTo>
                <a:lnTo>
                  <a:pt x="9525" y="293687"/>
                </a:lnTo>
                <a:lnTo>
                  <a:pt x="736600" y="293687"/>
                </a:lnTo>
                <a:lnTo>
                  <a:pt x="736600" y="298450"/>
                </a:lnTo>
                <a:close/>
              </a:path>
              <a:path w="736600" h="298450">
                <a:moveTo>
                  <a:pt x="9525" y="9525"/>
                </a:moveTo>
                <a:lnTo>
                  <a:pt x="4762" y="9525"/>
                </a:lnTo>
                <a:lnTo>
                  <a:pt x="9525" y="4762"/>
                </a:lnTo>
                <a:lnTo>
                  <a:pt x="9525" y="9525"/>
                </a:lnTo>
                <a:close/>
              </a:path>
              <a:path w="736600" h="298450">
                <a:moveTo>
                  <a:pt x="727075" y="9525"/>
                </a:moveTo>
                <a:lnTo>
                  <a:pt x="9525" y="9525"/>
                </a:lnTo>
                <a:lnTo>
                  <a:pt x="9525" y="4762"/>
                </a:lnTo>
                <a:lnTo>
                  <a:pt x="727075" y="4762"/>
                </a:lnTo>
                <a:lnTo>
                  <a:pt x="727075" y="9525"/>
                </a:lnTo>
                <a:close/>
              </a:path>
              <a:path w="736600" h="298450">
                <a:moveTo>
                  <a:pt x="727075" y="293687"/>
                </a:moveTo>
                <a:lnTo>
                  <a:pt x="727075" y="4762"/>
                </a:lnTo>
                <a:lnTo>
                  <a:pt x="731837" y="9525"/>
                </a:lnTo>
                <a:lnTo>
                  <a:pt x="736600" y="9525"/>
                </a:lnTo>
                <a:lnTo>
                  <a:pt x="736600" y="288925"/>
                </a:lnTo>
                <a:lnTo>
                  <a:pt x="731837" y="288925"/>
                </a:lnTo>
                <a:lnTo>
                  <a:pt x="727075" y="293687"/>
                </a:lnTo>
                <a:close/>
              </a:path>
              <a:path w="736600" h="298450">
                <a:moveTo>
                  <a:pt x="736600" y="9525"/>
                </a:moveTo>
                <a:lnTo>
                  <a:pt x="731837" y="9525"/>
                </a:lnTo>
                <a:lnTo>
                  <a:pt x="727075" y="4762"/>
                </a:lnTo>
                <a:lnTo>
                  <a:pt x="736600" y="4762"/>
                </a:lnTo>
                <a:lnTo>
                  <a:pt x="736600" y="9525"/>
                </a:lnTo>
                <a:close/>
              </a:path>
              <a:path w="736600" h="298450">
                <a:moveTo>
                  <a:pt x="9525" y="293687"/>
                </a:moveTo>
                <a:lnTo>
                  <a:pt x="4762" y="288925"/>
                </a:lnTo>
                <a:lnTo>
                  <a:pt x="9525" y="288925"/>
                </a:lnTo>
                <a:lnTo>
                  <a:pt x="9525" y="293687"/>
                </a:lnTo>
                <a:close/>
              </a:path>
              <a:path w="736600" h="298450">
                <a:moveTo>
                  <a:pt x="727075" y="293687"/>
                </a:moveTo>
                <a:lnTo>
                  <a:pt x="9525" y="293687"/>
                </a:lnTo>
                <a:lnTo>
                  <a:pt x="9525" y="288925"/>
                </a:lnTo>
                <a:lnTo>
                  <a:pt x="727075" y="288925"/>
                </a:lnTo>
                <a:lnTo>
                  <a:pt x="727075" y="293687"/>
                </a:lnTo>
                <a:close/>
              </a:path>
              <a:path w="736600" h="298450">
                <a:moveTo>
                  <a:pt x="736600" y="293687"/>
                </a:moveTo>
                <a:lnTo>
                  <a:pt x="727075" y="293687"/>
                </a:lnTo>
                <a:lnTo>
                  <a:pt x="731837" y="288925"/>
                </a:lnTo>
                <a:lnTo>
                  <a:pt x="736600" y="288925"/>
                </a:lnTo>
                <a:lnTo>
                  <a:pt x="736600" y="293687"/>
                </a:lnTo>
                <a:close/>
              </a:path>
            </a:pathLst>
          </a:custGeom>
          <a:solidFill>
            <a:srgbClr val="FFFFFF"/>
          </a:solidFill>
        </p:spPr>
        <p:txBody>
          <a:bodyPr wrap="square" lIns="0" tIns="0" rIns="0" bIns="0" rtlCol="0"/>
          <a:lstStyle/>
          <a:p>
            <a:endParaRPr/>
          </a:p>
        </p:txBody>
      </p:sp>
      <p:sp>
        <p:nvSpPr>
          <p:cNvPr id="39" name="object 39"/>
          <p:cNvSpPr/>
          <p:nvPr/>
        </p:nvSpPr>
        <p:spPr>
          <a:xfrm>
            <a:off x="1392237" y="3795712"/>
            <a:ext cx="736600" cy="298450"/>
          </a:xfrm>
          <a:custGeom>
            <a:avLst/>
            <a:gdLst/>
            <a:ahLst/>
            <a:cxnLst/>
            <a:rect l="l" t="t" r="r" b="b"/>
            <a:pathLst>
              <a:path w="736600" h="298450">
                <a:moveTo>
                  <a:pt x="736600" y="298450"/>
                </a:moveTo>
                <a:lnTo>
                  <a:pt x="0" y="298450"/>
                </a:lnTo>
                <a:lnTo>
                  <a:pt x="0" y="0"/>
                </a:lnTo>
                <a:lnTo>
                  <a:pt x="736600" y="0"/>
                </a:lnTo>
                <a:lnTo>
                  <a:pt x="736600" y="4762"/>
                </a:lnTo>
                <a:lnTo>
                  <a:pt x="9525" y="4762"/>
                </a:lnTo>
                <a:lnTo>
                  <a:pt x="4762" y="9525"/>
                </a:lnTo>
                <a:lnTo>
                  <a:pt x="9525" y="9525"/>
                </a:lnTo>
                <a:lnTo>
                  <a:pt x="9525" y="288925"/>
                </a:lnTo>
                <a:lnTo>
                  <a:pt x="4762" y="288925"/>
                </a:lnTo>
                <a:lnTo>
                  <a:pt x="9525" y="293687"/>
                </a:lnTo>
                <a:lnTo>
                  <a:pt x="736600" y="293687"/>
                </a:lnTo>
                <a:lnTo>
                  <a:pt x="736600" y="298450"/>
                </a:lnTo>
                <a:close/>
              </a:path>
              <a:path w="736600" h="298450">
                <a:moveTo>
                  <a:pt x="9525" y="9525"/>
                </a:moveTo>
                <a:lnTo>
                  <a:pt x="4762" y="9525"/>
                </a:lnTo>
                <a:lnTo>
                  <a:pt x="9525" y="4762"/>
                </a:lnTo>
                <a:lnTo>
                  <a:pt x="9525" y="9525"/>
                </a:lnTo>
                <a:close/>
              </a:path>
              <a:path w="736600" h="298450">
                <a:moveTo>
                  <a:pt x="727075" y="9525"/>
                </a:moveTo>
                <a:lnTo>
                  <a:pt x="9525" y="9525"/>
                </a:lnTo>
                <a:lnTo>
                  <a:pt x="9525" y="4762"/>
                </a:lnTo>
                <a:lnTo>
                  <a:pt x="727075" y="4762"/>
                </a:lnTo>
                <a:lnTo>
                  <a:pt x="727075" y="9525"/>
                </a:lnTo>
                <a:close/>
              </a:path>
              <a:path w="736600" h="298450">
                <a:moveTo>
                  <a:pt x="727075" y="293687"/>
                </a:moveTo>
                <a:lnTo>
                  <a:pt x="727075" y="4762"/>
                </a:lnTo>
                <a:lnTo>
                  <a:pt x="731837" y="9525"/>
                </a:lnTo>
                <a:lnTo>
                  <a:pt x="736600" y="9525"/>
                </a:lnTo>
                <a:lnTo>
                  <a:pt x="736600" y="288925"/>
                </a:lnTo>
                <a:lnTo>
                  <a:pt x="731837" y="288925"/>
                </a:lnTo>
                <a:lnTo>
                  <a:pt x="727075" y="293687"/>
                </a:lnTo>
                <a:close/>
              </a:path>
              <a:path w="736600" h="298450">
                <a:moveTo>
                  <a:pt x="736600" y="9525"/>
                </a:moveTo>
                <a:lnTo>
                  <a:pt x="731837" y="9525"/>
                </a:lnTo>
                <a:lnTo>
                  <a:pt x="727075" y="4762"/>
                </a:lnTo>
                <a:lnTo>
                  <a:pt x="736600" y="4762"/>
                </a:lnTo>
                <a:lnTo>
                  <a:pt x="736600" y="9525"/>
                </a:lnTo>
                <a:close/>
              </a:path>
              <a:path w="736600" h="298450">
                <a:moveTo>
                  <a:pt x="9525" y="293687"/>
                </a:moveTo>
                <a:lnTo>
                  <a:pt x="4762" y="288925"/>
                </a:lnTo>
                <a:lnTo>
                  <a:pt x="9525" y="288925"/>
                </a:lnTo>
                <a:lnTo>
                  <a:pt x="9525" y="293687"/>
                </a:lnTo>
                <a:close/>
              </a:path>
              <a:path w="736600" h="298450">
                <a:moveTo>
                  <a:pt x="727075" y="293687"/>
                </a:moveTo>
                <a:lnTo>
                  <a:pt x="9525" y="293687"/>
                </a:lnTo>
                <a:lnTo>
                  <a:pt x="9525" y="288925"/>
                </a:lnTo>
                <a:lnTo>
                  <a:pt x="727075" y="288925"/>
                </a:lnTo>
                <a:lnTo>
                  <a:pt x="727075" y="293687"/>
                </a:lnTo>
                <a:close/>
              </a:path>
              <a:path w="736600" h="298450">
                <a:moveTo>
                  <a:pt x="736600" y="293687"/>
                </a:moveTo>
                <a:lnTo>
                  <a:pt x="727075" y="293687"/>
                </a:lnTo>
                <a:lnTo>
                  <a:pt x="731837" y="288925"/>
                </a:lnTo>
                <a:lnTo>
                  <a:pt x="736600" y="288925"/>
                </a:lnTo>
                <a:lnTo>
                  <a:pt x="736600" y="293687"/>
                </a:lnTo>
                <a:close/>
              </a:path>
            </a:pathLst>
          </a:custGeom>
          <a:solidFill>
            <a:srgbClr val="FFFFFF"/>
          </a:solidFill>
        </p:spPr>
        <p:txBody>
          <a:bodyPr wrap="square" lIns="0" tIns="0" rIns="0" bIns="0" rtlCol="0"/>
          <a:lstStyle/>
          <a:p>
            <a:endParaRPr/>
          </a:p>
        </p:txBody>
      </p:sp>
      <p:sp>
        <p:nvSpPr>
          <p:cNvPr id="40" name="object 40"/>
          <p:cNvSpPr/>
          <p:nvPr/>
        </p:nvSpPr>
        <p:spPr>
          <a:xfrm>
            <a:off x="1392237" y="4084637"/>
            <a:ext cx="736600" cy="298450"/>
          </a:xfrm>
          <a:custGeom>
            <a:avLst/>
            <a:gdLst/>
            <a:ahLst/>
            <a:cxnLst/>
            <a:rect l="l" t="t" r="r" b="b"/>
            <a:pathLst>
              <a:path w="736600" h="298450">
                <a:moveTo>
                  <a:pt x="736600" y="298450"/>
                </a:moveTo>
                <a:lnTo>
                  <a:pt x="0" y="298450"/>
                </a:lnTo>
                <a:lnTo>
                  <a:pt x="0" y="0"/>
                </a:lnTo>
                <a:lnTo>
                  <a:pt x="736600" y="0"/>
                </a:lnTo>
                <a:lnTo>
                  <a:pt x="736600" y="4762"/>
                </a:lnTo>
                <a:lnTo>
                  <a:pt x="9525" y="4762"/>
                </a:lnTo>
                <a:lnTo>
                  <a:pt x="4762" y="9525"/>
                </a:lnTo>
                <a:lnTo>
                  <a:pt x="9525" y="9525"/>
                </a:lnTo>
                <a:lnTo>
                  <a:pt x="9525" y="288925"/>
                </a:lnTo>
                <a:lnTo>
                  <a:pt x="4762" y="288925"/>
                </a:lnTo>
                <a:lnTo>
                  <a:pt x="9525" y="293687"/>
                </a:lnTo>
                <a:lnTo>
                  <a:pt x="736600" y="293687"/>
                </a:lnTo>
                <a:lnTo>
                  <a:pt x="736600" y="298450"/>
                </a:lnTo>
                <a:close/>
              </a:path>
              <a:path w="736600" h="298450">
                <a:moveTo>
                  <a:pt x="9525" y="9525"/>
                </a:moveTo>
                <a:lnTo>
                  <a:pt x="4762" y="9525"/>
                </a:lnTo>
                <a:lnTo>
                  <a:pt x="9525" y="4762"/>
                </a:lnTo>
                <a:lnTo>
                  <a:pt x="9525" y="9525"/>
                </a:lnTo>
                <a:close/>
              </a:path>
              <a:path w="736600" h="298450">
                <a:moveTo>
                  <a:pt x="727075" y="9525"/>
                </a:moveTo>
                <a:lnTo>
                  <a:pt x="9525" y="9525"/>
                </a:lnTo>
                <a:lnTo>
                  <a:pt x="9525" y="4762"/>
                </a:lnTo>
                <a:lnTo>
                  <a:pt x="727075" y="4762"/>
                </a:lnTo>
                <a:lnTo>
                  <a:pt x="727075" y="9525"/>
                </a:lnTo>
                <a:close/>
              </a:path>
              <a:path w="736600" h="298450">
                <a:moveTo>
                  <a:pt x="727075" y="293687"/>
                </a:moveTo>
                <a:lnTo>
                  <a:pt x="727075" y="4762"/>
                </a:lnTo>
                <a:lnTo>
                  <a:pt x="731837" y="9525"/>
                </a:lnTo>
                <a:lnTo>
                  <a:pt x="736600" y="9525"/>
                </a:lnTo>
                <a:lnTo>
                  <a:pt x="736600" y="288925"/>
                </a:lnTo>
                <a:lnTo>
                  <a:pt x="731837" y="288925"/>
                </a:lnTo>
                <a:lnTo>
                  <a:pt x="727075" y="293687"/>
                </a:lnTo>
                <a:close/>
              </a:path>
              <a:path w="736600" h="298450">
                <a:moveTo>
                  <a:pt x="736600" y="9525"/>
                </a:moveTo>
                <a:lnTo>
                  <a:pt x="731837" y="9525"/>
                </a:lnTo>
                <a:lnTo>
                  <a:pt x="727075" y="4762"/>
                </a:lnTo>
                <a:lnTo>
                  <a:pt x="736600" y="4762"/>
                </a:lnTo>
                <a:lnTo>
                  <a:pt x="736600" y="9525"/>
                </a:lnTo>
                <a:close/>
              </a:path>
              <a:path w="736600" h="298450">
                <a:moveTo>
                  <a:pt x="9525" y="293687"/>
                </a:moveTo>
                <a:lnTo>
                  <a:pt x="4762" y="288925"/>
                </a:lnTo>
                <a:lnTo>
                  <a:pt x="9525" y="288925"/>
                </a:lnTo>
                <a:lnTo>
                  <a:pt x="9525" y="293687"/>
                </a:lnTo>
                <a:close/>
              </a:path>
              <a:path w="736600" h="298450">
                <a:moveTo>
                  <a:pt x="727075" y="293687"/>
                </a:moveTo>
                <a:lnTo>
                  <a:pt x="9525" y="293687"/>
                </a:lnTo>
                <a:lnTo>
                  <a:pt x="9525" y="288925"/>
                </a:lnTo>
                <a:lnTo>
                  <a:pt x="727075" y="288925"/>
                </a:lnTo>
                <a:lnTo>
                  <a:pt x="727075" y="293687"/>
                </a:lnTo>
                <a:close/>
              </a:path>
              <a:path w="736600" h="298450">
                <a:moveTo>
                  <a:pt x="736600" y="293687"/>
                </a:moveTo>
                <a:lnTo>
                  <a:pt x="727075" y="293687"/>
                </a:lnTo>
                <a:lnTo>
                  <a:pt x="731837" y="288925"/>
                </a:lnTo>
                <a:lnTo>
                  <a:pt x="736600" y="288925"/>
                </a:lnTo>
                <a:lnTo>
                  <a:pt x="736600" y="293687"/>
                </a:lnTo>
                <a:close/>
              </a:path>
            </a:pathLst>
          </a:custGeom>
          <a:solidFill>
            <a:srgbClr val="FFFFFF"/>
          </a:solidFill>
        </p:spPr>
        <p:txBody>
          <a:bodyPr wrap="square" lIns="0" tIns="0" rIns="0" bIns="0" rtlCol="0"/>
          <a:lstStyle/>
          <a:p>
            <a:endParaRPr/>
          </a:p>
        </p:txBody>
      </p:sp>
      <p:sp>
        <p:nvSpPr>
          <p:cNvPr id="41" name="object 41"/>
          <p:cNvSpPr/>
          <p:nvPr/>
        </p:nvSpPr>
        <p:spPr>
          <a:xfrm>
            <a:off x="1392237" y="4371975"/>
            <a:ext cx="736600" cy="298450"/>
          </a:xfrm>
          <a:custGeom>
            <a:avLst/>
            <a:gdLst/>
            <a:ahLst/>
            <a:cxnLst/>
            <a:rect l="l" t="t" r="r" b="b"/>
            <a:pathLst>
              <a:path w="736600" h="298450">
                <a:moveTo>
                  <a:pt x="736600" y="298450"/>
                </a:moveTo>
                <a:lnTo>
                  <a:pt x="0" y="298450"/>
                </a:lnTo>
                <a:lnTo>
                  <a:pt x="0" y="0"/>
                </a:lnTo>
                <a:lnTo>
                  <a:pt x="736600" y="0"/>
                </a:lnTo>
                <a:lnTo>
                  <a:pt x="736600" y="4762"/>
                </a:lnTo>
                <a:lnTo>
                  <a:pt x="9525" y="4762"/>
                </a:lnTo>
                <a:lnTo>
                  <a:pt x="4762" y="9525"/>
                </a:lnTo>
                <a:lnTo>
                  <a:pt x="9525" y="9525"/>
                </a:lnTo>
                <a:lnTo>
                  <a:pt x="9525" y="288925"/>
                </a:lnTo>
                <a:lnTo>
                  <a:pt x="4762" y="288925"/>
                </a:lnTo>
                <a:lnTo>
                  <a:pt x="9525" y="293687"/>
                </a:lnTo>
                <a:lnTo>
                  <a:pt x="736600" y="293687"/>
                </a:lnTo>
                <a:lnTo>
                  <a:pt x="736600" y="298450"/>
                </a:lnTo>
                <a:close/>
              </a:path>
              <a:path w="736600" h="298450">
                <a:moveTo>
                  <a:pt x="9525" y="9525"/>
                </a:moveTo>
                <a:lnTo>
                  <a:pt x="4762" y="9525"/>
                </a:lnTo>
                <a:lnTo>
                  <a:pt x="9525" y="4762"/>
                </a:lnTo>
                <a:lnTo>
                  <a:pt x="9525" y="9525"/>
                </a:lnTo>
                <a:close/>
              </a:path>
              <a:path w="736600" h="298450">
                <a:moveTo>
                  <a:pt x="727075" y="9525"/>
                </a:moveTo>
                <a:lnTo>
                  <a:pt x="9525" y="9525"/>
                </a:lnTo>
                <a:lnTo>
                  <a:pt x="9525" y="4762"/>
                </a:lnTo>
                <a:lnTo>
                  <a:pt x="727075" y="4762"/>
                </a:lnTo>
                <a:lnTo>
                  <a:pt x="727075" y="9525"/>
                </a:lnTo>
                <a:close/>
              </a:path>
              <a:path w="736600" h="298450">
                <a:moveTo>
                  <a:pt x="727075" y="293687"/>
                </a:moveTo>
                <a:lnTo>
                  <a:pt x="727075" y="4762"/>
                </a:lnTo>
                <a:lnTo>
                  <a:pt x="731837" y="9525"/>
                </a:lnTo>
                <a:lnTo>
                  <a:pt x="736600" y="9525"/>
                </a:lnTo>
                <a:lnTo>
                  <a:pt x="736600" y="288925"/>
                </a:lnTo>
                <a:lnTo>
                  <a:pt x="731837" y="288925"/>
                </a:lnTo>
                <a:lnTo>
                  <a:pt x="727075" y="293687"/>
                </a:lnTo>
                <a:close/>
              </a:path>
              <a:path w="736600" h="298450">
                <a:moveTo>
                  <a:pt x="736600" y="9525"/>
                </a:moveTo>
                <a:lnTo>
                  <a:pt x="731837" y="9525"/>
                </a:lnTo>
                <a:lnTo>
                  <a:pt x="727075" y="4762"/>
                </a:lnTo>
                <a:lnTo>
                  <a:pt x="736600" y="4762"/>
                </a:lnTo>
                <a:lnTo>
                  <a:pt x="736600" y="9525"/>
                </a:lnTo>
                <a:close/>
              </a:path>
              <a:path w="736600" h="298450">
                <a:moveTo>
                  <a:pt x="9525" y="293687"/>
                </a:moveTo>
                <a:lnTo>
                  <a:pt x="4762" y="288925"/>
                </a:lnTo>
                <a:lnTo>
                  <a:pt x="9525" y="288925"/>
                </a:lnTo>
                <a:lnTo>
                  <a:pt x="9525" y="293687"/>
                </a:lnTo>
                <a:close/>
              </a:path>
              <a:path w="736600" h="298450">
                <a:moveTo>
                  <a:pt x="727075" y="293687"/>
                </a:moveTo>
                <a:lnTo>
                  <a:pt x="9525" y="293687"/>
                </a:lnTo>
                <a:lnTo>
                  <a:pt x="9525" y="288925"/>
                </a:lnTo>
                <a:lnTo>
                  <a:pt x="727075" y="288925"/>
                </a:lnTo>
                <a:lnTo>
                  <a:pt x="727075" y="293687"/>
                </a:lnTo>
                <a:close/>
              </a:path>
              <a:path w="736600" h="298450">
                <a:moveTo>
                  <a:pt x="736600" y="293687"/>
                </a:moveTo>
                <a:lnTo>
                  <a:pt x="727075" y="293687"/>
                </a:lnTo>
                <a:lnTo>
                  <a:pt x="731837" y="288925"/>
                </a:lnTo>
                <a:lnTo>
                  <a:pt x="736600" y="288925"/>
                </a:lnTo>
                <a:lnTo>
                  <a:pt x="736600" y="293687"/>
                </a:lnTo>
                <a:close/>
              </a:path>
            </a:pathLst>
          </a:custGeom>
          <a:solidFill>
            <a:srgbClr val="FFFFFF"/>
          </a:solidFill>
        </p:spPr>
        <p:txBody>
          <a:bodyPr wrap="square" lIns="0" tIns="0" rIns="0" bIns="0" rtlCol="0"/>
          <a:lstStyle/>
          <a:p>
            <a:endParaRPr/>
          </a:p>
        </p:txBody>
      </p:sp>
      <p:sp>
        <p:nvSpPr>
          <p:cNvPr id="42" name="object 42"/>
          <p:cNvSpPr/>
          <p:nvPr/>
        </p:nvSpPr>
        <p:spPr>
          <a:xfrm>
            <a:off x="1392237" y="4660900"/>
            <a:ext cx="736600" cy="298450"/>
          </a:xfrm>
          <a:custGeom>
            <a:avLst/>
            <a:gdLst/>
            <a:ahLst/>
            <a:cxnLst/>
            <a:rect l="l" t="t" r="r" b="b"/>
            <a:pathLst>
              <a:path w="736600" h="298450">
                <a:moveTo>
                  <a:pt x="736600" y="298450"/>
                </a:moveTo>
                <a:lnTo>
                  <a:pt x="0" y="298450"/>
                </a:lnTo>
                <a:lnTo>
                  <a:pt x="0" y="0"/>
                </a:lnTo>
                <a:lnTo>
                  <a:pt x="736600" y="0"/>
                </a:lnTo>
                <a:lnTo>
                  <a:pt x="736600" y="4762"/>
                </a:lnTo>
                <a:lnTo>
                  <a:pt x="9525" y="4762"/>
                </a:lnTo>
                <a:lnTo>
                  <a:pt x="4762" y="9525"/>
                </a:lnTo>
                <a:lnTo>
                  <a:pt x="9525" y="9525"/>
                </a:lnTo>
                <a:lnTo>
                  <a:pt x="9525" y="288925"/>
                </a:lnTo>
                <a:lnTo>
                  <a:pt x="4762" y="288925"/>
                </a:lnTo>
                <a:lnTo>
                  <a:pt x="9525" y="293687"/>
                </a:lnTo>
                <a:lnTo>
                  <a:pt x="736600" y="293687"/>
                </a:lnTo>
                <a:lnTo>
                  <a:pt x="736600" y="298450"/>
                </a:lnTo>
                <a:close/>
              </a:path>
              <a:path w="736600" h="298450">
                <a:moveTo>
                  <a:pt x="9525" y="9525"/>
                </a:moveTo>
                <a:lnTo>
                  <a:pt x="4762" y="9525"/>
                </a:lnTo>
                <a:lnTo>
                  <a:pt x="9525" y="4762"/>
                </a:lnTo>
                <a:lnTo>
                  <a:pt x="9525" y="9525"/>
                </a:lnTo>
                <a:close/>
              </a:path>
              <a:path w="736600" h="298450">
                <a:moveTo>
                  <a:pt x="727075" y="9525"/>
                </a:moveTo>
                <a:lnTo>
                  <a:pt x="9525" y="9525"/>
                </a:lnTo>
                <a:lnTo>
                  <a:pt x="9525" y="4762"/>
                </a:lnTo>
                <a:lnTo>
                  <a:pt x="727075" y="4762"/>
                </a:lnTo>
                <a:lnTo>
                  <a:pt x="727075" y="9525"/>
                </a:lnTo>
                <a:close/>
              </a:path>
              <a:path w="736600" h="298450">
                <a:moveTo>
                  <a:pt x="727075" y="293687"/>
                </a:moveTo>
                <a:lnTo>
                  <a:pt x="727075" y="4762"/>
                </a:lnTo>
                <a:lnTo>
                  <a:pt x="731837" y="9525"/>
                </a:lnTo>
                <a:lnTo>
                  <a:pt x="736600" y="9525"/>
                </a:lnTo>
                <a:lnTo>
                  <a:pt x="736600" y="288925"/>
                </a:lnTo>
                <a:lnTo>
                  <a:pt x="731837" y="288925"/>
                </a:lnTo>
                <a:lnTo>
                  <a:pt x="727075" y="293687"/>
                </a:lnTo>
                <a:close/>
              </a:path>
              <a:path w="736600" h="298450">
                <a:moveTo>
                  <a:pt x="736600" y="9525"/>
                </a:moveTo>
                <a:lnTo>
                  <a:pt x="731837" y="9525"/>
                </a:lnTo>
                <a:lnTo>
                  <a:pt x="727075" y="4762"/>
                </a:lnTo>
                <a:lnTo>
                  <a:pt x="736600" y="4762"/>
                </a:lnTo>
                <a:lnTo>
                  <a:pt x="736600" y="9525"/>
                </a:lnTo>
                <a:close/>
              </a:path>
              <a:path w="736600" h="298450">
                <a:moveTo>
                  <a:pt x="9525" y="293687"/>
                </a:moveTo>
                <a:lnTo>
                  <a:pt x="4762" y="288925"/>
                </a:lnTo>
                <a:lnTo>
                  <a:pt x="9525" y="288925"/>
                </a:lnTo>
                <a:lnTo>
                  <a:pt x="9525" y="293687"/>
                </a:lnTo>
                <a:close/>
              </a:path>
              <a:path w="736600" h="298450">
                <a:moveTo>
                  <a:pt x="727075" y="293687"/>
                </a:moveTo>
                <a:lnTo>
                  <a:pt x="9525" y="293687"/>
                </a:lnTo>
                <a:lnTo>
                  <a:pt x="9525" y="288925"/>
                </a:lnTo>
                <a:lnTo>
                  <a:pt x="727075" y="288925"/>
                </a:lnTo>
                <a:lnTo>
                  <a:pt x="727075" y="293687"/>
                </a:lnTo>
                <a:close/>
              </a:path>
              <a:path w="736600" h="298450">
                <a:moveTo>
                  <a:pt x="736600" y="293687"/>
                </a:moveTo>
                <a:lnTo>
                  <a:pt x="727075" y="293687"/>
                </a:lnTo>
                <a:lnTo>
                  <a:pt x="731837" y="288925"/>
                </a:lnTo>
                <a:lnTo>
                  <a:pt x="736600" y="288925"/>
                </a:lnTo>
                <a:lnTo>
                  <a:pt x="736600" y="293687"/>
                </a:lnTo>
                <a:close/>
              </a:path>
            </a:pathLst>
          </a:custGeom>
          <a:solidFill>
            <a:srgbClr val="FFFFFF"/>
          </a:solidFill>
        </p:spPr>
        <p:txBody>
          <a:bodyPr wrap="square" lIns="0" tIns="0" rIns="0" bIns="0" rtlCol="0"/>
          <a:lstStyle/>
          <a:p>
            <a:endParaRPr/>
          </a:p>
        </p:txBody>
      </p:sp>
      <p:sp>
        <p:nvSpPr>
          <p:cNvPr id="43" name="object 43"/>
          <p:cNvSpPr/>
          <p:nvPr/>
        </p:nvSpPr>
        <p:spPr>
          <a:xfrm>
            <a:off x="1392237" y="4948237"/>
            <a:ext cx="736600" cy="298450"/>
          </a:xfrm>
          <a:custGeom>
            <a:avLst/>
            <a:gdLst/>
            <a:ahLst/>
            <a:cxnLst/>
            <a:rect l="l" t="t" r="r" b="b"/>
            <a:pathLst>
              <a:path w="736600" h="298450">
                <a:moveTo>
                  <a:pt x="736600" y="298450"/>
                </a:moveTo>
                <a:lnTo>
                  <a:pt x="0" y="298450"/>
                </a:lnTo>
                <a:lnTo>
                  <a:pt x="0" y="0"/>
                </a:lnTo>
                <a:lnTo>
                  <a:pt x="736600" y="0"/>
                </a:lnTo>
                <a:lnTo>
                  <a:pt x="736600" y="4762"/>
                </a:lnTo>
                <a:lnTo>
                  <a:pt x="9525" y="4762"/>
                </a:lnTo>
                <a:lnTo>
                  <a:pt x="4762" y="9525"/>
                </a:lnTo>
                <a:lnTo>
                  <a:pt x="9525" y="9525"/>
                </a:lnTo>
                <a:lnTo>
                  <a:pt x="9525" y="288925"/>
                </a:lnTo>
                <a:lnTo>
                  <a:pt x="4762" y="288925"/>
                </a:lnTo>
                <a:lnTo>
                  <a:pt x="9525" y="293687"/>
                </a:lnTo>
                <a:lnTo>
                  <a:pt x="736600" y="293687"/>
                </a:lnTo>
                <a:lnTo>
                  <a:pt x="736600" y="298450"/>
                </a:lnTo>
                <a:close/>
              </a:path>
              <a:path w="736600" h="298450">
                <a:moveTo>
                  <a:pt x="9525" y="9525"/>
                </a:moveTo>
                <a:lnTo>
                  <a:pt x="4762" y="9525"/>
                </a:lnTo>
                <a:lnTo>
                  <a:pt x="9525" y="4762"/>
                </a:lnTo>
                <a:lnTo>
                  <a:pt x="9525" y="9525"/>
                </a:lnTo>
                <a:close/>
              </a:path>
              <a:path w="736600" h="298450">
                <a:moveTo>
                  <a:pt x="727075" y="9525"/>
                </a:moveTo>
                <a:lnTo>
                  <a:pt x="9525" y="9525"/>
                </a:lnTo>
                <a:lnTo>
                  <a:pt x="9525" y="4762"/>
                </a:lnTo>
                <a:lnTo>
                  <a:pt x="727075" y="4762"/>
                </a:lnTo>
                <a:lnTo>
                  <a:pt x="727075" y="9525"/>
                </a:lnTo>
                <a:close/>
              </a:path>
              <a:path w="736600" h="298450">
                <a:moveTo>
                  <a:pt x="727075" y="293687"/>
                </a:moveTo>
                <a:lnTo>
                  <a:pt x="727075" y="4762"/>
                </a:lnTo>
                <a:lnTo>
                  <a:pt x="731837" y="9525"/>
                </a:lnTo>
                <a:lnTo>
                  <a:pt x="736600" y="9525"/>
                </a:lnTo>
                <a:lnTo>
                  <a:pt x="736600" y="288925"/>
                </a:lnTo>
                <a:lnTo>
                  <a:pt x="731837" y="288925"/>
                </a:lnTo>
                <a:lnTo>
                  <a:pt x="727075" y="293687"/>
                </a:lnTo>
                <a:close/>
              </a:path>
              <a:path w="736600" h="298450">
                <a:moveTo>
                  <a:pt x="736600" y="9525"/>
                </a:moveTo>
                <a:lnTo>
                  <a:pt x="731837" y="9525"/>
                </a:lnTo>
                <a:lnTo>
                  <a:pt x="727075" y="4762"/>
                </a:lnTo>
                <a:lnTo>
                  <a:pt x="736600" y="4762"/>
                </a:lnTo>
                <a:lnTo>
                  <a:pt x="736600" y="9525"/>
                </a:lnTo>
                <a:close/>
              </a:path>
              <a:path w="736600" h="298450">
                <a:moveTo>
                  <a:pt x="9525" y="293687"/>
                </a:moveTo>
                <a:lnTo>
                  <a:pt x="4762" y="288925"/>
                </a:lnTo>
                <a:lnTo>
                  <a:pt x="9525" y="288925"/>
                </a:lnTo>
                <a:lnTo>
                  <a:pt x="9525" y="293687"/>
                </a:lnTo>
                <a:close/>
              </a:path>
              <a:path w="736600" h="298450">
                <a:moveTo>
                  <a:pt x="727075" y="293687"/>
                </a:moveTo>
                <a:lnTo>
                  <a:pt x="9525" y="293687"/>
                </a:lnTo>
                <a:lnTo>
                  <a:pt x="9525" y="288925"/>
                </a:lnTo>
                <a:lnTo>
                  <a:pt x="727075" y="288925"/>
                </a:lnTo>
                <a:lnTo>
                  <a:pt x="727075" y="293687"/>
                </a:lnTo>
                <a:close/>
              </a:path>
              <a:path w="736600" h="298450">
                <a:moveTo>
                  <a:pt x="736600" y="293687"/>
                </a:moveTo>
                <a:lnTo>
                  <a:pt x="727075" y="293687"/>
                </a:lnTo>
                <a:lnTo>
                  <a:pt x="731837" y="288925"/>
                </a:lnTo>
                <a:lnTo>
                  <a:pt x="736600" y="288925"/>
                </a:lnTo>
                <a:lnTo>
                  <a:pt x="736600" y="293687"/>
                </a:lnTo>
                <a:close/>
              </a:path>
            </a:pathLst>
          </a:custGeom>
          <a:solidFill>
            <a:srgbClr val="FFFFFF"/>
          </a:solidFill>
        </p:spPr>
        <p:txBody>
          <a:bodyPr wrap="square" lIns="0" tIns="0" rIns="0" bIns="0" rtlCol="0"/>
          <a:lstStyle/>
          <a:p>
            <a:endParaRPr/>
          </a:p>
        </p:txBody>
      </p:sp>
      <p:sp>
        <p:nvSpPr>
          <p:cNvPr id="44" name="object 44"/>
          <p:cNvSpPr txBox="1"/>
          <p:nvPr/>
        </p:nvSpPr>
        <p:spPr>
          <a:xfrm>
            <a:off x="834389" y="3135839"/>
            <a:ext cx="1047750" cy="2051050"/>
          </a:xfrm>
          <a:prstGeom prst="rect">
            <a:avLst/>
          </a:prstGeom>
        </p:spPr>
        <p:txBody>
          <a:bodyPr vert="horz" wrap="square" lIns="0" tIns="114935" rIns="0" bIns="0" rtlCol="0">
            <a:spAutoFit/>
          </a:bodyPr>
          <a:lstStyle/>
          <a:p>
            <a:pPr marL="374650">
              <a:lnSpc>
                <a:spcPct val="100000"/>
              </a:lnSpc>
              <a:spcBef>
                <a:spcPts val="905"/>
              </a:spcBef>
            </a:pPr>
            <a:r>
              <a:rPr sz="1400" b="1" dirty="0">
                <a:latin typeface="宋体" panose="02010600030101010101" pitchFamily="2" charset="-122"/>
                <a:cs typeface="宋体" panose="02010600030101010101" pitchFamily="2" charset="-122"/>
              </a:rPr>
              <a:t>指针</a:t>
            </a:r>
            <a:r>
              <a:rPr sz="1400" b="1" spc="-5" dirty="0">
                <a:latin typeface="宋体" panose="02010600030101010101" pitchFamily="2" charset="-122"/>
                <a:cs typeface="宋体" panose="02010600030101010101" pitchFamily="2" charset="-122"/>
              </a:rPr>
              <a:t>表</a:t>
            </a:r>
            <a:endParaRPr sz="1400">
              <a:latin typeface="宋体" panose="02010600030101010101" pitchFamily="2" charset="-122"/>
              <a:cs typeface="宋体" panose="02010600030101010101" pitchFamily="2" charset="-122"/>
            </a:endParaRPr>
          </a:p>
          <a:p>
            <a:pPr marL="83820">
              <a:lnSpc>
                <a:spcPct val="100000"/>
              </a:lnSpc>
              <a:spcBef>
                <a:spcPts val="685"/>
              </a:spcBef>
              <a:tabLst>
                <a:tab pos="755015" algn="l"/>
              </a:tabLst>
            </a:pPr>
            <a:r>
              <a:rPr sz="1200" b="1" spc="-5" dirty="0">
                <a:latin typeface="Arial" panose="020B0604020202020204"/>
                <a:cs typeface="Arial" panose="020B0604020202020204"/>
              </a:rPr>
              <a:t>N42+</a:t>
            </a:r>
            <a:r>
              <a:rPr sz="1200" b="1" dirty="0">
                <a:latin typeface="Arial" panose="020B0604020202020204"/>
                <a:cs typeface="Arial" panose="020B0604020202020204"/>
              </a:rPr>
              <a:t>1	</a:t>
            </a:r>
            <a:r>
              <a:rPr sz="1200" b="1" spc="-5" dirty="0">
                <a:latin typeface="Arial" panose="020B0604020202020204"/>
                <a:cs typeface="Arial" panose="020B0604020202020204"/>
              </a:rPr>
              <a:t>N4</a:t>
            </a:r>
            <a:r>
              <a:rPr sz="1200" b="1" dirty="0">
                <a:latin typeface="Arial" panose="020B0604020202020204"/>
                <a:cs typeface="Arial" panose="020B0604020202020204"/>
              </a:rPr>
              <a:t>8</a:t>
            </a:r>
            <a:endParaRPr sz="1200">
              <a:latin typeface="Arial" panose="020B0604020202020204"/>
              <a:cs typeface="Arial" panose="020B0604020202020204"/>
            </a:endParaRPr>
          </a:p>
          <a:p>
            <a:pPr marL="83820">
              <a:lnSpc>
                <a:spcPct val="100000"/>
              </a:lnSpc>
              <a:spcBef>
                <a:spcPts val="820"/>
              </a:spcBef>
              <a:tabLst>
                <a:tab pos="755015" algn="l"/>
              </a:tabLst>
            </a:pPr>
            <a:r>
              <a:rPr sz="1200" b="1" spc="-5" dirty="0">
                <a:latin typeface="Arial" panose="020B0604020202020204"/>
                <a:cs typeface="Arial" panose="020B0604020202020204"/>
              </a:rPr>
              <a:t>N42+</a:t>
            </a:r>
            <a:r>
              <a:rPr sz="1200" b="1" dirty="0">
                <a:latin typeface="Arial" panose="020B0604020202020204"/>
                <a:cs typeface="Arial" panose="020B0604020202020204"/>
              </a:rPr>
              <a:t>2	</a:t>
            </a:r>
            <a:r>
              <a:rPr sz="1200" b="1" spc="-5" dirty="0">
                <a:latin typeface="Arial" panose="020B0604020202020204"/>
                <a:cs typeface="Arial" panose="020B0604020202020204"/>
              </a:rPr>
              <a:t>N4</a:t>
            </a:r>
            <a:r>
              <a:rPr sz="1200" b="1" dirty="0">
                <a:latin typeface="Arial" panose="020B0604020202020204"/>
                <a:cs typeface="Arial" panose="020B0604020202020204"/>
              </a:rPr>
              <a:t>8</a:t>
            </a:r>
            <a:endParaRPr sz="1200">
              <a:latin typeface="Arial" panose="020B0604020202020204"/>
              <a:cs typeface="Arial" panose="020B0604020202020204"/>
            </a:endParaRPr>
          </a:p>
          <a:p>
            <a:pPr marL="83820">
              <a:lnSpc>
                <a:spcPct val="100000"/>
              </a:lnSpc>
              <a:spcBef>
                <a:spcPts val="835"/>
              </a:spcBef>
              <a:tabLst>
                <a:tab pos="755015" algn="l"/>
              </a:tabLst>
            </a:pPr>
            <a:r>
              <a:rPr sz="1200" b="1" spc="-5" dirty="0">
                <a:latin typeface="Arial" panose="020B0604020202020204"/>
                <a:cs typeface="Arial" panose="020B0604020202020204"/>
              </a:rPr>
              <a:t>N42+</a:t>
            </a:r>
            <a:r>
              <a:rPr sz="1200" b="1" dirty="0">
                <a:latin typeface="Arial" panose="020B0604020202020204"/>
                <a:cs typeface="Arial" panose="020B0604020202020204"/>
              </a:rPr>
              <a:t>4	</a:t>
            </a:r>
            <a:r>
              <a:rPr sz="1200" b="1" spc="-5" dirty="0">
                <a:latin typeface="Arial" panose="020B0604020202020204"/>
                <a:cs typeface="Arial" panose="020B0604020202020204"/>
              </a:rPr>
              <a:t>N4</a:t>
            </a:r>
            <a:r>
              <a:rPr sz="1200" b="1" dirty="0">
                <a:latin typeface="Arial" panose="020B0604020202020204"/>
                <a:cs typeface="Arial" panose="020B0604020202020204"/>
              </a:rPr>
              <a:t>8</a:t>
            </a:r>
            <a:endParaRPr sz="1200">
              <a:latin typeface="Arial" panose="020B0604020202020204"/>
              <a:cs typeface="Arial" panose="020B0604020202020204"/>
            </a:endParaRPr>
          </a:p>
          <a:p>
            <a:pPr marL="83820">
              <a:lnSpc>
                <a:spcPct val="100000"/>
              </a:lnSpc>
              <a:spcBef>
                <a:spcPts val="825"/>
              </a:spcBef>
              <a:tabLst>
                <a:tab pos="755015" algn="l"/>
              </a:tabLst>
            </a:pPr>
            <a:r>
              <a:rPr sz="1200" b="1" spc="-5" dirty="0">
                <a:latin typeface="Arial" panose="020B0604020202020204"/>
                <a:cs typeface="Arial" panose="020B0604020202020204"/>
              </a:rPr>
              <a:t>N42+</a:t>
            </a:r>
            <a:r>
              <a:rPr sz="1200" b="1" dirty="0">
                <a:latin typeface="Arial" panose="020B0604020202020204"/>
                <a:cs typeface="Arial" panose="020B0604020202020204"/>
              </a:rPr>
              <a:t>8	</a:t>
            </a:r>
            <a:r>
              <a:rPr sz="1200" b="1" spc="-5" dirty="0">
                <a:latin typeface="Arial" panose="020B0604020202020204"/>
                <a:cs typeface="Arial" panose="020B0604020202020204"/>
              </a:rPr>
              <a:t>N5</a:t>
            </a:r>
            <a:r>
              <a:rPr sz="1200" b="1" dirty="0">
                <a:latin typeface="Arial" panose="020B0604020202020204"/>
                <a:cs typeface="Arial" panose="020B0604020202020204"/>
              </a:rPr>
              <a:t>1</a:t>
            </a:r>
            <a:endParaRPr sz="1200">
              <a:latin typeface="Arial" panose="020B0604020202020204"/>
              <a:cs typeface="Arial" panose="020B0604020202020204"/>
            </a:endParaRPr>
          </a:p>
          <a:p>
            <a:pPr marL="12700">
              <a:lnSpc>
                <a:spcPct val="100000"/>
              </a:lnSpc>
              <a:spcBef>
                <a:spcPts val="835"/>
              </a:spcBef>
              <a:tabLst>
                <a:tab pos="755015" algn="l"/>
              </a:tabLst>
            </a:pPr>
            <a:r>
              <a:rPr sz="1200" b="1" spc="-5" dirty="0">
                <a:latin typeface="Arial" panose="020B0604020202020204"/>
                <a:cs typeface="Arial" panose="020B0604020202020204"/>
              </a:rPr>
              <a:t>N42+16	N1</a:t>
            </a:r>
            <a:endParaRPr sz="1200">
              <a:latin typeface="Arial" panose="020B0604020202020204"/>
              <a:cs typeface="Arial" panose="020B0604020202020204"/>
            </a:endParaRPr>
          </a:p>
          <a:p>
            <a:pPr marL="12700">
              <a:lnSpc>
                <a:spcPct val="100000"/>
              </a:lnSpc>
              <a:spcBef>
                <a:spcPts val="820"/>
              </a:spcBef>
              <a:tabLst>
                <a:tab pos="755015" algn="l"/>
              </a:tabLst>
            </a:pPr>
            <a:r>
              <a:rPr sz="1200" b="1" spc="-5" dirty="0">
                <a:latin typeface="Arial" panose="020B0604020202020204"/>
                <a:cs typeface="Arial" panose="020B0604020202020204"/>
              </a:rPr>
              <a:t>N42+3</a:t>
            </a:r>
            <a:r>
              <a:rPr sz="1200" b="1" dirty="0">
                <a:latin typeface="Arial" panose="020B0604020202020204"/>
                <a:cs typeface="Arial" panose="020B0604020202020204"/>
              </a:rPr>
              <a:t>2	</a:t>
            </a:r>
            <a:r>
              <a:rPr sz="1200" b="1" spc="-5" dirty="0">
                <a:latin typeface="Arial" panose="020B0604020202020204"/>
                <a:cs typeface="Arial" panose="020B0604020202020204"/>
              </a:rPr>
              <a:t>N1</a:t>
            </a:r>
            <a:r>
              <a:rPr sz="1200" b="1" dirty="0">
                <a:latin typeface="Arial" panose="020B0604020202020204"/>
                <a:cs typeface="Arial" panose="020B0604020202020204"/>
              </a:rPr>
              <a:t>4</a:t>
            </a:r>
            <a:endParaRPr sz="1200">
              <a:latin typeface="Arial" panose="020B0604020202020204"/>
              <a:cs typeface="Arial" panose="020B0604020202020204"/>
            </a:endParaRPr>
          </a:p>
        </p:txBody>
      </p:sp>
      <p:sp>
        <p:nvSpPr>
          <p:cNvPr id="45" name="object 45"/>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46" name="object 46"/>
          <p:cNvSpPr txBox="1">
            <a:spLocks noGrp="1"/>
          </p:cNvSpPr>
          <p:nvPr>
            <p:ph type="sldNum" sz="quarter" idx="4294967295"/>
          </p:nvPr>
        </p:nvSpPr>
        <p:spPr>
          <a:prstGeom prst="rect">
            <a:avLst/>
          </a:prstGeom>
        </p:spPr>
        <p:txBody>
          <a:bodyPr vert="horz" wrap="square" lIns="0" tIns="0" rIns="0" bIns="0" rtlCol="0">
            <a:spAutoFit/>
          </a:bodyPr>
          <a:lstStyle/>
          <a:p>
            <a:pPr marL="25400">
              <a:lnSpc>
                <a:spcPts val="1375"/>
              </a:lnSpc>
            </a:pPr>
            <a:fld id="{81D60167-4931-47E6-BA6A-407CBD079E47}" type="slidenum">
              <a:rPr dirty="0"/>
              <a:t>45</a:t>
            </a:fld>
            <a:endParaRPr dirty="0"/>
          </a:p>
        </p:txBody>
      </p:sp>
    </p:spTree>
    <p:extLst>
      <p:ext uri="{BB962C8B-B14F-4D97-AF65-F5344CB8AC3E}">
        <p14:creationId xmlns:p14="http://schemas.microsoft.com/office/powerpoint/2010/main" val="1831645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0E4200D4-002C-C662-8565-8E2B6F7F014F}"/>
              </a:ext>
            </a:extLst>
          </p:cNvPr>
          <p:cNvSpPr>
            <a:spLocks noGrp="1"/>
          </p:cNvSpPr>
          <p:nvPr>
            <p:ph type="sldNum" sz="quarter" idx="12"/>
          </p:nvPr>
        </p:nvSpPr>
        <p:spPr/>
        <p:txBody>
          <a:bodyPr/>
          <a:lstStyle/>
          <a:p>
            <a:fld id="{003429B1-CF4D-6344-BAD4-0EF4FBD45F45}" type="slidenum">
              <a:rPr lang="en-US" altLang="zh-CN"/>
              <a:pPr/>
              <a:t>46</a:t>
            </a:fld>
            <a:r>
              <a:rPr lang="en-US" altLang="zh-CN"/>
              <a:t>/16</a:t>
            </a:r>
          </a:p>
        </p:txBody>
      </p:sp>
      <p:sp>
        <p:nvSpPr>
          <p:cNvPr id="138242" name="Rectangle 2">
            <a:extLst>
              <a:ext uri="{FF2B5EF4-FFF2-40B4-BE49-F238E27FC236}">
                <a16:creationId xmlns:a16="http://schemas.microsoft.com/office/drawing/2014/main" id="{F0470011-1B65-3C7C-6B3E-2446BA15FB68}"/>
              </a:ext>
            </a:extLst>
          </p:cNvPr>
          <p:cNvSpPr>
            <a:spLocks noGrp="1" noChangeArrowheads="1"/>
          </p:cNvSpPr>
          <p:nvPr>
            <p:ph type="title"/>
          </p:nvPr>
        </p:nvSpPr>
        <p:spPr>
          <a:xfrm>
            <a:off x="467544" y="260648"/>
            <a:ext cx="7772400" cy="598241"/>
          </a:xfrm>
        </p:spPr>
        <p:txBody>
          <a:bodyPr vert="horz" wrap="square" lIns="0" tIns="13335" rIns="0" bIns="0" rtlCol="0" anchor="b" anchorCtr="0">
            <a:spAutoFit/>
          </a:bodyPr>
          <a:lstStyle/>
          <a:p>
            <a:pPr marL="12700">
              <a:lnSpc>
                <a:spcPct val="100000"/>
              </a:lnSpc>
              <a:spcBef>
                <a:spcPts val="105"/>
              </a:spcBef>
            </a:pPr>
            <a:r>
              <a:rPr lang="en-US" altLang="zh-CN" sz="3800" spc="-5" dirty="0" err="1">
                <a:solidFill>
                  <a:srgbClr val="006633"/>
                </a:solidFill>
                <a:latin typeface="Garamond" panose="02020404030301010803"/>
              </a:rPr>
              <a:t>Kademlia</a:t>
            </a:r>
            <a:r>
              <a:rPr lang="en-US" altLang="zh-CN" sz="3800" spc="-5" dirty="0">
                <a:solidFill>
                  <a:srgbClr val="006633"/>
                </a:solidFill>
                <a:latin typeface="Garamond" panose="02020404030301010803"/>
              </a:rPr>
              <a:t>-</a:t>
            </a:r>
            <a:r>
              <a:rPr lang="zh-CN" altLang="en-US" sz="3800" spc="-5" dirty="0">
                <a:solidFill>
                  <a:srgbClr val="006633"/>
                </a:solidFill>
                <a:latin typeface="Garamond" panose="02020404030301010803"/>
              </a:rPr>
              <a:t>简述</a:t>
            </a:r>
          </a:p>
        </p:txBody>
      </p:sp>
      <p:sp>
        <p:nvSpPr>
          <p:cNvPr id="138243" name="Rectangle 3">
            <a:extLst>
              <a:ext uri="{FF2B5EF4-FFF2-40B4-BE49-F238E27FC236}">
                <a16:creationId xmlns:a16="http://schemas.microsoft.com/office/drawing/2014/main" id="{39ECF58D-0041-9DD7-4488-E38EC8A1C231}"/>
              </a:ext>
            </a:extLst>
          </p:cNvPr>
          <p:cNvSpPr>
            <a:spLocks noGrp="1" noChangeArrowheads="1"/>
          </p:cNvSpPr>
          <p:nvPr>
            <p:ph type="body" idx="1"/>
          </p:nvPr>
        </p:nvSpPr>
        <p:spPr>
          <a:xfrm>
            <a:off x="395536" y="1196752"/>
            <a:ext cx="8496944" cy="4896544"/>
          </a:xfrm>
        </p:spPr>
        <p:txBody>
          <a:bodyPr>
            <a:normAutofit fontScale="92500" lnSpcReduction="20000"/>
          </a:bodyPr>
          <a:lstStyle/>
          <a:p>
            <a:pPr marL="355600" indent="-342900" algn="just" defTabSz="914400" fontAlgn="base">
              <a:lnSpc>
                <a:spcPct val="110000"/>
              </a:lnSpc>
              <a:spcAft>
                <a:spcPct val="0"/>
              </a:spcAft>
              <a:buClr>
                <a:srgbClr val="CC9900"/>
              </a:buClr>
              <a:buSzPct val="65000"/>
              <a:buFont typeface="Wingdings" panose="05000000000000000000"/>
              <a:buChar char=""/>
            </a:pPr>
            <a:r>
              <a:rPr lang="en-US" altLang="zh-CN" sz="2800" b="1" dirty="0">
                <a:latin typeface="FangSong" panose="02010609060101010101" pitchFamily="49" charset="-122"/>
                <a:ea typeface="FangSong" panose="02010609060101010101" pitchFamily="49" charset="-122"/>
              </a:rPr>
              <a:t>Kademlia(</a:t>
            </a:r>
            <a:r>
              <a:rPr lang="zh-CN" altLang="en-US" sz="2800" b="1" dirty="0">
                <a:latin typeface="FangSong" panose="02010609060101010101" pitchFamily="49" charset="-122"/>
                <a:ea typeface="FangSong" panose="02010609060101010101" pitchFamily="49" charset="-122"/>
              </a:rPr>
              <a:t>简称</a:t>
            </a:r>
            <a:r>
              <a:rPr lang="en-US" altLang="zh-CN" sz="2800" b="1" dirty="0">
                <a:latin typeface="FangSong" panose="02010609060101010101" pitchFamily="49" charset="-122"/>
                <a:ea typeface="FangSong" panose="02010609060101010101" pitchFamily="49" charset="-122"/>
              </a:rPr>
              <a:t>Kad)</a:t>
            </a:r>
            <a:r>
              <a:rPr lang="zh-CN" altLang="en-US" sz="2800" b="1" dirty="0">
                <a:latin typeface="FangSong" panose="02010609060101010101" pitchFamily="49" charset="-122"/>
                <a:ea typeface="FangSong" panose="02010609060101010101" pitchFamily="49" charset="-122"/>
              </a:rPr>
              <a:t>属于一种典型的</a:t>
            </a:r>
            <a:r>
              <a:rPr lang="zh-CN" altLang="en-US" sz="2800" b="1" dirty="0">
                <a:solidFill>
                  <a:srgbClr val="C00000"/>
                </a:solidFill>
                <a:latin typeface="FangSong" panose="02010609060101010101" pitchFamily="49" charset="-122"/>
                <a:ea typeface="FangSong" panose="02010609060101010101" pitchFamily="49" charset="-122"/>
              </a:rPr>
              <a:t>结构化</a:t>
            </a:r>
            <a:r>
              <a:rPr lang="en-US" altLang="zh-CN" sz="2800" b="1" dirty="0">
                <a:solidFill>
                  <a:srgbClr val="C00000"/>
                </a:solidFill>
                <a:latin typeface="FangSong" panose="02010609060101010101" pitchFamily="49" charset="-122"/>
                <a:ea typeface="FangSong" panose="02010609060101010101" pitchFamily="49" charset="-122"/>
              </a:rPr>
              <a:t>P2P</a:t>
            </a:r>
            <a:r>
              <a:rPr lang="zh-CN" altLang="en-US" sz="2800" b="1" dirty="0">
                <a:latin typeface="FangSong" panose="02010609060101010101" pitchFamily="49" charset="-122"/>
                <a:ea typeface="FangSong" panose="02010609060101010101" pitchFamily="49" charset="-122"/>
              </a:rPr>
              <a:t>。</a:t>
            </a:r>
            <a:endParaRPr lang="en-US" altLang="zh-CN" sz="2800" b="1" dirty="0">
              <a:latin typeface="FangSong" panose="02010609060101010101" pitchFamily="49" charset="-122"/>
              <a:ea typeface="FangSong" panose="02010609060101010101" pitchFamily="49" charset="-122"/>
            </a:endParaRPr>
          </a:p>
          <a:p>
            <a:pPr marL="12700" indent="0" algn="just" defTabSz="914400" fontAlgn="base">
              <a:lnSpc>
                <a:spcPct val="110000"/>
              </a:lnSpc>
              <a:spcAft>
                <a:spcPct val="0"/>
              </a:spcAft>
              <a:buClr>
                <a:srgbClr val="CC9900"/>
              </a:buClr>
              <a:buSzPct val="65000"/>
              <a:buNone/>
            </a:pPr>
            <a:endParaRPr lang="en-US" altLang="zh-CN" sz="2800" b="1" dirty="0">
              <a:latin typeface="FangSong" panose="02010609060101010101" pitchFamily="49" charset="-122"/>
              <a:ea typeface="FangSong" panose="02010609060101010101" pitchFamily="49" charset="-122"/>
            </a:endParaRPr>
          </a:p>
          <a:p>
            <a:pPr marL="355600" indent="-342900" algn="just" defTabSz="914400" fontAlgn="base">
              <a:lnSpc>
                <a:spcPct val="110000"/>
              </a:lnSpc>
              <a:spcAft>
                <a:spcPct val="0"/>
              </a:spcAft>
              <a:buClr>
                <a:srgbClr val="CC9900"/>
              </a:buClr>
              <a:buSzPct val="65000"/>
              <a:buFont typeface="Wingdings" panose="05000000000000000000"/>
              <a:buChar char=""/>
            </a:pPr>
            <a:r>
              <a:rPr lang="zh-CN" altLang="en-US" sz="2800" b="1" dirty="0">
                <a:latin typeface="FangSong" panose="02010609060101010101" pitchFamily="49" charset="-122"/>
                <a:ea typeface="FangSong" panose="02010609060101010101" pitchFamily="49" charset="-122"/>
              </a:rPr>
              <a:t>在</a:t>
            </a:r>
            <a:r>
              <a:rPr lang="en" altLang="zh-CN" sz="2800" b="1" dirty="0" err="1">
                <a:latin typeface="FangSong" panose="02010609060101010101" pitchFamily="49" charset="-122"/>
                <a:ea typeface="FangSong" panose="02010609060101010101" pitchFamily="49" charset="-122"/>
              </a:rPr>
              <a:t>eMule</a:t>
            </a:r>
            <a:r>
              <a:rPr lang="zh-CN" altLang="en" sz="2800" b="1" dirty="0">
                <a:latin typeface="FangSong" panose="02010609060101010101" pitchFamily="49" charset="-122"/>
                <a:ea typeface="FangSong" panose="02010609060101010101" pitchFamily="49" charset="-122"/>
              </a:rPr>
              <a:t>、 </a:t>
            </a:r>
            <a:r>
              <a:rPr lang="en" altLang="zh-CN" sz="2800" b="1" dirty="0">
                <a:latin typeface="FangSong" panose="02010609060101010101" pitchFamily="49" charset="-122"/>
                <a:ea typeface="FangSong" panose="02010609060101010101" pitchFamily="49" charset="-122"/>
              </a:rPr>
              <a:t>BitTorrent</a:t>
            </a:r>
            <a:r>
              <a:rPr lang="zh-CN" altLang="en-US" sz="2800" b="1" dirty="0">
                <a:latin typeface="FangSong" panose="02010609060101010101" pitchFamily="49" charset="-122"/>
                <a:ea typeface="FangSong" panose="02010609060101010101" pitchFamily="49" charset="-122"/>
              </a:rPr>
              <a:t>等</a:t>
            </a:r>
            <a:r>
              <a:rPr lang="en" altLang="zh-CN" sz="2800" b="1" dirty="0">
                <a:latin typeface="FangSong" panose="02010609060101010101" pitchFamily="49" charset="-122"/>
                <a:ea typeface="FangSong" panose="02010609060101010101" pitchFamily="49" charset="-122"/>
              </a:rPr>
              <a:t>P2P</a:t>
            </a:r>
            <a:r>
              <a:rPr lang="zh-CN" altLang="en-US" sz="2800" b="1" dirty="0">
                <a:latin typeface="FangSong" panose="02010609060101010101" pitchFamily="49" charset="-122"/>
                <a:ea typeface="FangSong" panose="02010609060101010101" pitchFamily="49" charset="-122"/>
              </a:rPr>
              <a:t>文件交换系统中，</a:t>
            </a:r>
            <a:r>
              <a:rPr lang="en" altLang="zh-CN" sz="2800" b="1" dirty="0" err="1">
                <a:latin typeface="FangSong" panose="02010609060101010101" pitchFamily="49" charset="-122"/>
                <a:ea typeface="FangSong" panose="02010609060101010101" pitchFamily="49" charset="-122"/>
              </a:rPr>
              <a:t>Kademlia</a:t>
            </a:r>
            <a:r>
              <a:rPr lang="zh-CN" altLang="en-US" sz="2800" b="1" dirty="0">
                <a:latin typeface="FangSong" panose="02010609060101010101" pitchFamily="49" charset="-122"/>
                <a:ea typeface="FangSong" panose="02010609060101010101" pitchFamily="49" charset="-122"/>
              </a:rPr>
              <a:t>主要充当了文件信息检索协议这一关键角色，但</a:t>
            </a:r>
            <a:r>
              <a:rPr lang="en" altLang="zh-CN" sz="2800" b="1" dirty="0">
                <a:latin typeface="FangSong" panose="02010609060101010101" pitchFamily="49" charset="-122"/>
                <a:ea typeface="FangSong" panose="02010609060101010101" pitchFamily="49" charset="-122"/>
              </a:rPr>
              <a:t>Kad</a:t>
            </a:r>
            <a:r>
              <a:rPr lang="zh-CN" altLang="en-US" sz="2800" b="1" dirty="0">
                <a:latin typeface="FangSong" panose="02010609060101010101" pitchFamily="49" charset="-122"/>
                <a:ea typeface="FangSong" panose="02010609060101010101" pitchFamily="49" charset="-122"/>
              </a:rPr>
              <a:t>网络的应用并不仅限于文件交换。</a:t>
            </a:r>
            <a:endParaRPr lang="en-US" altLang="zh-CN" sz="2800" b="1" dirty="0">
              <a:latin typeface="FangSong" panose="02010609060101010101" pitchFamily="49" charset="-122"/>
              <a:ea typeface="FangSong" panose="02010609060101010101" pitchFamily="49" charset="-122"/>
            </a:endParaRPr>
          </a:p>
          <a:p>
            <a:pPr marL="355600" indent="-342900" algn="just" defTabSz="914400" fontAlgn="base">
              <a:lnSpc>
                <a:spcPct val="110000"/>
              </a:lnSpc>
              <a:spcAft>
                <a:spcPct val="0"/>
              </a:spcAft>
              <a:buClr>
                <a:srgbClr val="CC9900"/>
              </a:buClr>
              <a:buSzPct val="65000"/>
              <a:buFont typeface="Wingdings" panose="05000000000000000000"/>
              <a:buChar char=""/>
            </a:pPr>
            <a:endParaRPr lang="zh-CN" altLang="en-US" sz="2800" b="1" dirty="0">
              <a:latin typeface="FangSong" panose="02010609060101010101" pitchFamily="49" charset="-122"/>
              <a:ea typeface="FangSong" panose="02010609060101010101" pitchFamily="49" charset="-122"/>
            </a:endParaRPr>
          </a:p>
          <a:p>
            <a:pPr marL="355600" indent="-342900" algn="just" defTabSz="914400" fontAlgn="base">
              <a:lnSpc>
                <a:spcPct val="110000"/>
              </a:lnSpc>
              <a:spcAft>
                <a:spcPct val="0"/>
              </a:spcAft>
              <a:buClr>
                <a:srgbClr val="CC9900"/>
              </a:buClr>
              <a:buSzPct val="65000"/>
              <a:buFont typeface="Wingdings" panose="05000000000000000000"/>
              <a:buChar char=""/>
            </a:pPr>
            <a:r>
              <a:rPr lang="en-US" altLang="zh-CN" sz="2800" b="1" dirty="0">
                <a:latin typeface="FangSong" panose="02010609060101010101" pitchFamily="49" charset="-122"/>
                <a:ea typeface="FangSong" panose="02010609060101010101" pitchFamily="49" charset="-122"/>
              </a:rPr>
              <a:t>Kad </a:t>
            </a:r>
            <a:r>
              <a:rPr lang="zh-CN" altLang="en-US" sz="2800" b="1" dirty="0">
                <a:latin typeface="FangSong" panose="02010609060101010101" pitchFamily="49" charset="-122"/>
                <a:ea typeface="FangSong" panose="02010609060101010101" pitchFamily="49" charset="-122"/>
              </a:rPr>
              <a:t>网络中每个节点都有一个</a:t>
            </a:r>
            <a:r>
              <a:rPr lang="en-US" altLang="zh-CN" sz="2800" b="1" dirty="0">
                <a:solidFill>
                  <a:srgbClr val="C00000"/>
                </a:solidFill>
                <a:latin typeface="FangSong" panose="02010609060101010101" pitchFamily="49" charset="-122"/>
                <a:ea typeface="FangSong" panose="02010609060101010101" pitchFamily="49" charset="-122"/>
              </a:rPr>
              <a:t>160bit</a:t>
            </a:r>
            <a:r>
              <a:rPr lang="en-US" altLang="zh-CN" sz="2800" b="1" dirty="0">
                <a:latin typeface="FangSong" panose="02010609060101010101" pitchFamily="49" charset="-122"/>
                <a:ea typeface="FangSong" panose="02010609060101010101" pitchFamily="49" charset="-122"/>
              </a:rPr>
              <a:t> </a:t>
            </a:r>
            <a:r>
              <a:rPr lang="zh-CN" altLang="en-US" sz="2800" b="1" dirty="0">
                <a:latin typeface="FangSong" panose="02010609060101010101" pitchFamily="49" charset="-122"/>
                <a:ea typeface="FangSong" panose="02010609060101010101" pitchFamily="49" charset="-122"/>
              </a:rPr>
              <a:t>的</a:t>
            </a:r>
            <a:r>
              <a:rPr lang="en-US" altLang="zh-CN" sz="2800" b="1" dirty="0">
                <a:latin typeface="FangSong" panose="02010609060101010101" pitchFamily="49" charset="-122"/>
                <a:ea typeface="FangSong" panose="02010609060101010101" pitchFamily="49" charset="-122"/>
              </a:rPr>
              <a:t>ID </a:t>
            </a:r>
            <a:r>
              <a:rPr lang="zh-CN" altLang="en-US" sz="2800" b="1" dirty="0">
                <a:latin typeface="FangSong" panose="02010609060101010101" pitchFamily="49" charset="-122"/>
                <a:ea typeface="FangSong" panose="02010609060101010101" pitchFamily="49" charset="-122"/>
              </a:rPr>
              <a:t>值作为标志符，</a:t>
            </a:r>
            <a:r>
              <a:rPr lang="en-US" altLang="zh-CN" sz="2800" b="1" dirty="0">
                <a:latin typeface="FangSong" panose="02010609060101010101" pitchFamily="49" charset="-122"/>
                <a:ea typeface="FangSong" panose="02010609060101010101" pitchFamily="49" charset="-122"/>
              </a:rPr>
              <a:t>Key</a:t>
            </a:r>
            <a:r>
              <a:rPr lang="zh-CN" altLang="en-US" sz="2800" b="1" dirty="0">
                <a:latin typeface="FangSong" panose="02010609060101010101" pitchFamily="49" charset="-122"/>
                <a:ea typeface="FangSong" panose="02010609060101010101" pitchFamily="49" charset="-122"/>
              </a:rPr>
              <a:t>也是一个</a:t>
            </a:r>
            <a:r>
              <a:rPr lang="en-US" altLang="zh-CN" sz="2800" b="1" dirty="0">
                <a:latin typeface="FangSong" panose="02010609060101010101" pitchFamily="49" charset="-122"/>
                <a:ea typeface="FangSong" panose="02010609060101010101" pitchFamily="49" charset="-122"/>
              </a:rPr>
              <a:t>160bit </a:t>
            </a:r>
            <a:r>
              <a:rPr lang="zh-CN" altLang="en-US" sz="2800" b="1" dirty="0">
                <a:latin typeface="FangSong" panose="02010609060101010101" pitchFamily="49" charset="-122"/>
                <a:ea typeface="FangSong" panose="02010609060101010101" pitchFamily="49" charset="-122"/>
              </a:rPr>
              <a:t>的标志符，每一个加入</a:t>
            </a:r>
            <a:r>
              <a:rPr lang="en-US" altLang="zh-CN" sz="2800" b="1" dirty="0">
                <a:latin typeface="FangSong" panose="02010609060101010101" pitchFamily="49" charset="-122"/>
                <a:ea typeface="FangSong" panose="02010609060101010101" pitchFamily="49" charset="-122"/>
              </a:rPr>
              <a:t>Kad</a:t>
            </a:r>
            <a:r>
              <a:rPr lang="zh-CN" altLang="en-US" sz="2800" b="1" dirty="0">
                <a:latin typeface="FangSong" panose="02010609060101010101" pitchFamily="49" charset="-122"/>
                <a:ea typeface="FangSong" panose="02010609060101010101" pitchFamily="49" charset="-122"/>
              </a:rPr>
              <a:t>网络的计算机都会在</a:t>
            </a:r>
            <a:r>
              <a:rPr lang="en-US" altLang="zh-CN" sz="2800" b="1" dirty="0">
                <a:latin typeface="FangSong" panose="02010609060101010101" pitchFamily="49" charset="-122"/>
                <a:ea typeface="FangSong" panose="02010609060101010101" pitchFamily="49" charset="-122"/>
              </a:rPr>
              <a:t>160bit </a:t>
            </a:r>
            <a:r>
              <a:rPr lang="zh-CN" altLang="en-US" sz="2800" b="1" dirty="0">
                <a:latin typeface="FangSong" panose="02010609060101010101" pitchFamily="49" charset="-122"/>
                <a:ea typeface="FangSong" panose="02010609060101010101" pitchFamily="49" charset="-122"/>
              </a:rPr>
              <a:t>的</a:t>
            </a:r>
            <a:r>
              <a:rPr lang="en-US" altLang="zh-CN" sz="2800" b="1" dirty="0">
                <a:latin typeface="FangSong" panose="02010609060101010101" pitchFamily="49" charset="-122"/>
                <a:ea typeface="FangSong" panose="02010609060101010101" pitchFamily="49" charset="-122"/>
              </a:rPr>
              <a:t>key</a:t>
            </a:r>
            <a:r>
              <a:rPr lang="zh-CN" altLang="en-US" sz="2800" b="1" dirty="0">
                <a:latin typeface="FangSong" panose="02010609060101010101" pitchFamily="49" charset="-122"/>
                <a:ea typeface="FangSong" panose="02010609060101010101" pitchFamily="49" charset="-122"/>
              </a:rPr>
              <a:t>空间被分配一个节点</a:t>
            </a:r>
            <a:r>
              <a:rPr lang="en-US" altLang="zh-CN" sz="2800" b="1" dirty="0">
                <a:latin typeface="FangSong" panose="02010609060101010101" pitchFamily="49" charset="-122"/>
                <a:ea typeface="FangSong" panose="02010609060101010101" pitchFamily="49" charset="-122"/>
              </a:rPr>
              <a:t>ID</a:t>
            </a:r>
            <a:r>
              <a:rPr lang="zh-CN" altLang="en-US" sz="2800" b="1" dirty="0">
                <a:latin typeface="FangSong" panose="02010609060101010101" pitchFamily="49" charset="-122"/>
                <a:ea typeface="FangSong" panose="02010609060101010101" pitchFamily="49" charset="-122"/>
              </a:rPr>
              <a:t>（</a:t>
            </a:r>
            <a:r>
              <a:rPr lang="en-US" altLang="zh-CN" sz="2800" b="1" dirty="0">
                <a:latin typeface="FangSong" panose="02010609060101010101" pitchFamily="49" charset="-122"/>
                <a:ea typeface="FangSong" panose="02010609060101010101" pitchFamily="49" charset="-122"/>
              </a:rPr>
              <a:t>node ID</a:t>
            </a:r>
            <a:r>
              <a:rPr lang="zh-CN" altLang="en-US" sz="2800" b="1" dirty="0">
                <a:latin typeface="FangSong" panose="02010609060101010101" pitchFamily="49" charset="-122"/>
                <a:ea typeface="FangSong" panose="02010609060101010101" pitchFamily="49" charset="-122"/>
              </a:rPr>
              <a:t>）值（可以认为</a:t>
            </a:r>
            <a:r>
              <a:rPr lang="en-US" altLang="zh-CN" sz="2800" b="1" dirty="0">
                <a:latin typeface="FangSong" panose="02010609060101010101" pitchFamily="49" charset="-122"/>
                <a:ea typeface="FangSong" panose="02010609060101010101" pitchFamily="49" charset="-122"/>
              </a:rPr>
              <a:t>ID </a:t>
            </a:r>
            <a:r>
              <a:rPr lang="zh-CN" altLang="en-US" sz="2800" b="1" dirty="0">
                <a:latin typeface="FangSong" panose="02010609060101010101" pitchFamily="49" charset="-122"/>
                <a:ea typeface="FangSong" panose="02010609060101010101" pitchFamily="49" charset="-122"/>
              </a:rPr>
              <a:t>是随机产生的），</a:t>
            </a:r>
            <a:r>
              <a:rPr lang="en-US" altLang="zh-CN" sz="2800" b="1" dirty="0">
                <a:latin typeface="FangSong" panose="02010609060101010101" pitchFamily="49" charset="-122"/>
                <a:ea typeface="FangSong" panose="02010609060101010101" pitchFamily="49" charset="-122"/>
              </a:rPr>
              <a:t>&lt;</a:t>
            </a:r>
            <a:r>
              <a:rPr lang="en-US" altLang="zh-CN" sz="2800" b="1" dirty="0" err="1">
                <a:latin typeface="FangSong" panose="02010609060101010101" pitchFamily="49" charset="-122"/>
                <a:ea typeface="FangSong" panose="02010609060101010101" pitchFamily="49" charset="-122"/>
              </a:rPr>
              <a:t>key,value</a:t>
            </a:r>
            <a:r>
              <a:rPr lang="en-US" altLang="zh-CN" sz="2800" b="1" dirty="0">
                <a:latin typeface="FangSong" panose="02010609060101010101" pitchFamily="49" charset="-122"/>
                <a:ea typeface="FangSong" panose="02010609060101010101" pitchFamily="49" charset="-122"/>
              </a:rPr>
              <a:t>&gt;</a:t>
            </a:r>
            <a:r>
              <a:rPr lang="zh-CN" altLang="en-US" sz="2800" b="1" dirty="0">
                <a:latin typeface="FangSong" panose="02010609060101010101" pitchFamily="49" charset="-122"/>
                <a:ea typeface="FangSong" panose="02010609060101010101" pitchFamily="49" charset="-122"/>
              </a:rPr>
              <a:t>对的数据就存放在</a:t>
            </a:r>
            <a:r>
              <a:rPr lang="en-US" altLang="zh-CN" sz="2800" b="1" dirty="0">
                <a:latin typeface="FangSong" panose="02010609060101010101" pitchFamily="49" charset="-122"/>
                <a:ea typeface="FangSong" panose="02010609060101010101" pitchFamily="49" charset="-122"/>
              </a:rPr>
              <a:t>ID </a:t>
            </a:r>
            <a:r>
              <a:rPr lang="zh-CN" altLang="en-US" sz="2800" b="1" dirty="0">
                <a:latin typeface="FangSong" panose="02010609060101010101" pitchFamily="49" charset="-122"/>
                <a:ea typeface="FangSong" panose="02010609060101010101" pitchFamily="49" charset="-122"/>
              </a:rPr>
              <a:t>值最接近</a:t>
            </a:r>
            <a:r>
              <a:rPr lang="en-US" altLang="zh-CN" sz="2800" b="1" dirty="0">
                <a:latin typeface="FangSong" panose="02010609060101010101" pitchFamily="49" charset="-122"/>
                <a:ea typeface="FangSong" panose="02010609060101010101" pitchFamily="49" charset="-122"/>
              </a:rPr>
              <a:t>key </a:t>
            </a:r>
            <a:r>
              <a:rPr lang="zh-CN" altLang="en-US" sz="2800" b="1" dirty="0">
                <a:latin typeface="FangSong" panose="02010609060101010101" pitchFamily="49" charset="-122"/>
                <a:ea typeface="FangSong" panose="02010609060101010101" pitchFamily="49" charset="-122"/>
              </a:rPr>
              <a:t>值的节点上。</a:t>
            </a:r>
            <a:endParaRPr lang="en-US" altLang="zh-CN" sz="2800" b="1" dirty="0">
              <a:latin typeface="FangSong" panose="02010609060101010101" pitchFamily="49" charset="-122"/>
              <a:ea typeface="FangSong"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2E9BDBEB-226C-92BF-198C-16AE27149CA6}"/>
              </a:ext>
            </a:extLst>
          </p:cNvPr>
          <p:cNvSpPr>
            <a:spLocks noGrp="1"/>
          </p:cNvSpPr>
          <p:nvPr>
            <p:ph type="sldNum" sz="quarter" idx="12"/>
          </p:nvPr>
        </p:nvSpPr>
        <p:spPr/>
        <p:txBody>
          <a:bodyPr/>
          <a:lstStyle/>
          <a:p>
            <a:fld id="{9017DB33-8E15-0645-BB4F-60A6DBCC3CB8}" type="slidenum">
              <a:rPr lang="en-US" altLang="zh-CN"/>
              <a:pPr/>
              <a:t>47</a:t>
            </a:fld>
            <a:r>
              <a:rPr lang="en-US" altLang="zh-CN"/>
              <a:t>/16</a:t>
            </a:r>
          </a:p>
        </p:txBody>
      </p:sp>
      <p:sp>
        <p:nvSpPr>
          <p:cNvPr id="139377" name="Rectangle 113">
            <a:extLst>
              <a:ext uri="{FF2B5EF4-FFF2-40B4-BE49-F238E27FC236}">
                <a16:creationId xmlns:a16="http://schemas.microsoft.com/office/drawing/2014/main" id="{2555ED1C-37E8-3EB6-CAAB-3F3370AA28BF}"/>
              </a:ext>
            </a:extLst>
          </p:cNvPr>
          <p:cNvSpPr>
            <a:spLocks noGrp="1" noChangeArrowheads="1"/>
          </p:cNvSpPr>
          <p:nvPr>
            <p:ph type="body" idx="1"/>
          </p:nvPr>
        </p:nvSpPr>
        <p:spPr>
          <a:xfrm>
            <a:off x="646112" y="4203502"/>
            <a:ext cx="7775575" cy="2447925"/>
          </a:xfrm>
          <a:noFill/>
          <a:ln/>
        </p:spPr>
        <p:txBody>
          <a:bodyPr/>
          <a:lstStyle/>
          <a:p>
            <a:pPr>
              <a:lnSpc>
                <a:spcPct val="90000"/>
              </a:lnSpc>
            </a:pPr>
            <a:r>
              <a:rPr lang="zh-CN" altLang="en-US" sz="2400" dirty="0"/>
              <a:t>所有节点都被当作一颗二叉树的叶子</a:t>
            </a:r>
            <a:endParaRPr kumimoji="0" lang="zh-CN" altLang="en-US" sz="2400" dirty="0"/>
          </a:p>
          <a:p>
            <a:pPr>
              <a:lnSpc>
                <a:spcPct val="90000"/>
              </a:lnSpc>
            </a:pPr>
            <a:r>
              <a:rPr lang="zh-CN" altLang="en-US" sz="2400" dirty="0"/>
              <a:t>每一个节点位置都由其</a:t>
            </a:r>
            <a:r>
              <a:rPr lang="en-US" altLang="zh-CN" sz="2400" dirty="0"/>
              <a:t>ID</a:t>
            </a:r>
            <a:r>
              <a:rPr lang="zh-CN" altLang="en-US" sz="2400" dirty="0"/>
              <a:t>值的最短前缀唯一的确定</a:t>
            </a:r>
            <a:endParaRPr kumimoji="0" lang="zh-CN" altLang="en-US" sz="2400" dirty="0"/>
          </a:p>
          <a:p>
            <a:pPr>
              <a:lnSpc>
                <a:spcPct val="90000"/>
              </a:lnSpc>
            </a:pPr>
            <a:r>
              <a:rPr kumimoji="0" lang="zh-CN" altLang="en-US" sz="2400" dirty="0">
                <a:sym typeface="Symbol" pitchFamily="2" charset="2"/>
              </a:rPr>
              <a:t>判断两个节点</a:t>
            </a:r>
            <a:r>
              <a:rPr kumimoji="0" lang="en-US" altLang="zh-CN" sz="2400" dirty="0" err="1">
                <a:sym typeface="Symbol" pitchFamily="2" charset="2"/>
              </a:rPr>
              <a:t>x,y</a:t>
            </a:r>
            <a:r>
              <a:rPr kumimoji="0" lang="en-US" altLang="zh-CN" sz="2400" dirty="0">
                <a:sym typeface="Symbol" pitchFamily="2" charset="2"/>
              </a:rPr>
              <a:t> </a:t>
            </a:r>
            <a:r>
              <a:rPr kumimoji="0" lang="zh-CN" altLang="en-US" sz="2400" dirty="0">
                <a:sym typeface="Symbol" pitchFamily="2" charset="2"/>
              </a:rPr>
              <a:t>的距离远近是基于数学上的异或运算</a:t>
            </a:r>
            <a:r>
              <a:rPr kumimoji="0" lang="zh-CN" altLang="en-US" sz="2400" dirty="0"/>
              <a:t> </a:t>
            </a:r>
            <a:r>
              <a:rPr kumimoji="0" lang="en-US" altLang="zh-CN" sz="2400" dirty="0"/>
              <a:t>d(</a:t>
            </a:r>
            <a:r>
              <a:rPr kumimoji="0" lang="en-US" altLang="zh-CN" sz="2400" dirty="0" err="1"/>
              <a:t>x,y</a:t>
            </a:r>
            <a:r>
              <a:rPr kumimoji="0" lang="en-US" altLang="zh-CN" sz="2400" dirty="0"/>
              <a:t>) = x </a:t>
            </a:r>
            <a:r>
              <a:rPr kumimoji="0" lang="en-US" altLang="zh-CN" sz="2400" dirty="0">
                <a:sym typeface="Symbol" pitchFamily="2" charset="2"/>
              </a:rPr>
              <a:t> y</a:t>
            </a:r>
          </a:p>
          <a:p>
            <a:pPr lvl="1">
              <a:lnSpc>
                <a:spcPct val="90000"/>
              </a:lnSpc>
            </a:pPr>
            <a:r>
              <a:rPr kumimoji="0" lang="en-US" altLang="zh-CN" sz="2000" dirty="0"/>
              <a:t>e.g. d(010101</a:t>
            </a:r>
            <a:r>
              <a:rPr kumimoji="0" lang="en-US" altLang="zh-CN" sz="1000" dirty="0"/>
              <a:t>b</a:t>
            </a:r>
            <a:r>
              <a:rPr kumimoji="0" lang="en-US" altLang="zh-CN" sz="2000" dirty="0"/>
              <a:t>, 110001</a:t>
            </a:r>
            <a:r>
              <a:rPr kumimoji="0" lang="en-US" altLang="zh-CN" sz="1000" dirty="0"/>
              <a:t>b</a:t>
            </a:r>
            <a:r>
              <a:rPr kumimoji="0" lang="en-US" altLang="zh-CN" sz="2000" dirty="0"/>
              <a:t>) = 100100</a:t>
            </a:r>
            <a:r>
              <a:rPr kumimoji="0" lang="en-US" altLang="zh-CN" sz="1000" dirty="0"/>
              <a:t>b</a:t>
            </a:r>
            <a:r>
              <a:rPr kumimoji="0" lang="en-US" altLang="zh-CN" sz="2000" dirty="0"/>
              <a:t>  </a:t>
            </a:r>
            <a:r>
              <a:rPr kumimoji="0" lang="en-US" altLang="zh-CN" sz="2000" b="1" dirty="0">
                <a:sym typeface="Symbol" pitchFamily="2" charset="2"/>
              </a:rPr>
              <a:t></a:t>
            </a:r>
            <a:r>
              <a:rPr kumimoji="0" lang="en-US" altLang="zh-CN" sz="2000" dirty="0"/>
              <a:t>  d(21</a:t>
            </a:r>
            <a:r>
              <a:rPr kumimoji="0" lang="en-US" altLang="zh-CN" sz="1000" dirty="0"/>
              <a:t>10</a:t>
            </a:r>
            <a:r>
              <a:rPr kumimoji="0" lang="en-US" altLang="zh-CN" sz="2000" dirty="0"/>
              <a:t>, 49</a:t>
            </a:r>
            <a:r>
              <a:rPr kumimoji="0" lang="en-US" altLang="zh-CN" sz="1000" dirty="0"/>
              <a:t>10</a:t>
            </a:r>
            <a:r>
              <a:rPr kumimoji="0" lang="en-US" altLang="zh-CN" sz="2000" dirty="0"/>
              <a:t>) = 36</a:t>
            </a:r>
            <a:r>
              <a:rPr kumimoji="0" lang="en-US" altLang="zh-CN" sz="1000" dirty="0"/>
              <a:t>10</a:t>
            </a:r>
          </a:p>
          <a:p>
            <a:pPr>
              <a:lnSpc>
                <a:spcPct val="90000"/>
              </a:lnSpc>
            </a:pPr>
            <a:endParaRPr lang="en-US" altLang="zh-CN" sz="2400" dirty="0"/>
          </a:p>
        </p:txBody>
      </p:sp>
      <p:grpSp>
        <p:nvGrpSpPr>
          <p:cNvPr id="139379" name="Group 115">
            <a:extLst>
              <a:ext uri="{FF2B5EF4-FFF2-40B4-BE49-F238E27FC236}">
                <a16:creationId xmlns:a16="http://schemas.microsoft.com/office/drawing/2014/main" id="{942DE0D9-73A3-E6F6-0B52-01B9221CE55A}"/>
              </a:ext>
            </a:extLst>
          </p:cNvPr>
          <p:cNvGrpSpPr>
            <a:grpSpLocks/>
          </p:cNvGrpSpPr>
          <p:nvPr/>
        </p:nvGrpSpPr>
        <p:grpSpPr bwMode="auto">
          <a:xfrm>
            <a:off x="374650" y="1057077"/>
            <a:ext cx="8212138" cy="2947987"/>
            <a:chOff x="236" y="831"/>
            <a:chExt cx="5173" cy="1857"/>
          </a:xfrm>
        </p:grpSpPr>
        <p:sp>
          <p:nvSpPr>
            <p:cNvPr id="139380" name="Line 116">
              <a:extLst>
                <a:ext uri="{FF2B5EF4-FFF2-40B4-BE49-F238E27FC236}">
                  <a16:creationId xmlns:a16="http://schemas.microsoft.com/office/drawing/2014/main" id="{535AF26F-2575-BC2A-51E8-FBC8B04A53CA}"/>
                </a:ext>
              </a:extLst>
            </p:cNvPr>
            <p:cNvSpPr>
              <a:spLocks noChangeShapeType="1"/>
            </p:cNvSpPr>
            <p:nvPr/>
          </p:nvSpPr>
          <p:spPr bwMode="auto">
            <a:xfrm flipV="1">
              <a:off x="642" y="2346"/>
              <a:ext cx="66" cy="294"/>
            </a:xfrm>
            <a:prstGeom prst="line">
              <a:avLst/>
            </a:prstGeom>
            <a:noFill/>
            <a:ln w="9525">
              <a:solidFill>
                <a:srgbClr val="0B0B0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381" name="Line 117">
              <a:extLst>
                <a:ext uri="{FF2B5EF4-FFF2-40B4-BE49-F238E27FC236}">
                  <a16:creationId xmlns:a16="http://schemas.microsoft.com/office/drawing/2014/main" id="{79FF85BC-B77B-31FA-82F4-A2DD9498A311}"/>
                </a:ext>
              </a:extLst>
            </p:cNvPr>
            <p:cNvSpPr>
              <a:spLocks noChangeShapeType="1"/>
            </p:cNvSpPr>
            <p:nvPr/>
          </p:nvSpPr>
          <p:spPr bwMode="auto">
            <a:xfrm flipH="1" flipV="1">
              <a:off x="714" y="2352"/>
              <a:ext cx="72" cy="269"/>
            </a:xfrm>
            <a:prstGeom prst="line">
              <a:avLst/>
            </a:prstGeom>
            <a:noFill/>
            <a:ln w="9525">
              <a:solidFill>
                <a:srgbClr val="0B0B0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382" name="Line 118">
              <a:extLst>
                <a:ext uri="{FF2B5EF4-FFF2-40B4-BE49-F238E27FC236}">
                  <a16:creationId xmlns:a16="http://schemas.microsoft.com/office/drawing/2014/main" id="{67FDB9D4-D57E-E1BC-18EE-B695C68BA915}"/>
                </a:ext>
              </a:extLst>
            </p:cNvPr>
            <p:cNvSpPr>
              <a:spLocks noChangeShapeType="1"/>
            </p:cNvSpPr>
            <p:nvPr/>
          </p:nvSpPr>
          <p:spPr bwMode="auto">
            <a:xfrm flipV="1">
              <a:off x="708" y="2075"/>
              <a:ext cx="137" cy="271"/>
            </a:xfrm>
            <a:prstGeom prst="line">
              <a:avLst/>
            </a:prstGeom>
            <a:noFill/>
            <a:ln w="9525">
              <a:solidFill>
                <a:srgbClr val="0B0B0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383" name="Line 119">
              <a:extLst>
                <a:ext uri="{FF2B5EF4-FFF2-40B4-BE49-F238E27FC236}">
                  <a16:creationId xmlns:a16="http://schemas.microsoft.com/office/drawing/2014/main" id="{FA0E9B76-192B-616B-A1E7-B05F46045DD4}"/>
                </a:ext>
              </a:extLst>
            </p:cNvPr>
            <p:cNvSpPr>
              <a:spLocks noChangeShapeType="1"/>
            </p:cNvSpPr>
            <p:nvPr/>
          </p:nvSpPr>
          <p:spPr bwMode="auto">
            <a:xfrm flipH="1" flipV="1">
              <a:off x="850" y="2079"/>
              <a:ext cx="132" cy="274"/>
            </a:xfrm>
            <a:prstGeom prst="line">
              <a:avLst/>
            </a:prstGeom>
            <a:noFill/>
            <a:ln w="9525">
              <a:solidFill>
                <a:srgbClr val="0B0B0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384" name="Line 120">
              <a:extLst>
                <a:ext uri="{FF2B5EF4-FFF2-40B4-BE49-F238E27FC236}">
                  <a16:creationId xmlns:a16="http://schemas.microsoft.com/office/drawing/2014/main" id="{A1831FEA-DE4E-C478-6F78-0E7DF05B9BF2}"/>
                </a:ext>
              </a:extLst>
            </p:cNvPr>
            <p:cNvSpPr>
              <a:spLocks noChangeShapeType="1"/>
            </p:cNvSpPr>
            <p:nvPr/>
          </p:nvSpPr>
          <p:spPr bwMode="auto">
            <a:xfrm flipH="1">
              <a:off x="839" y="1785"/>
              <a:ext cx="266" cy="290"/>
            </a:xfrm>
            <a:prstGeom prst="line">
              <a:avLst/>
            </a:prstGeom>
            <a:noFill/>
            <a:ln w="9525">
              <a:solidFill>
                <a:srgbClr val="0B0B0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385" name="Line 121">
              <a:extLst>
                <a:ext uri="{FF2B5EF4-FFF2-40B4-BE49-F238E27FC236}">
                  <a16:creationId xmlns:a16="http://schemas.microsoft.com/office/drawing/2014/main" id="{413A04A7-BF84-B2EB-A616-8F13AFFC5B84}"/>
                </a:ext>
              </a:extLst>
            </p:cNvPr>
            <p:cNvSpPr>
              <a:spLocks noChangeShapeType="1"/>
            </p:cNvSpPr>
            <p:nvPr/>
          </p:nvSpPr>
          <p:spPr bwMode="auto">
            <a:xfrm flipH="1">
              <a:off x="1104" y="1478"/>
              <a:ext cx="613" cy="301"/>
            </a:xfrm>
            <a:prstGeom prst="line">
              <a:avLst/>
            </a:prstGeom>
            <a:noFill/>
            <a:ln w="9525">
              <a:solidFill>
                <a:srgbClr val="0B0B0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386" name="Line 122">
              <a:extLst>
                <a:ext uri="{FF2B5EF4-FFF2-40B4-BE49-F238E27FC236}">
                  <a16:creationId xmlns:a16="http://schemas.microsoft.com/office/drawing/2014/main" id="{C79C7F72-4B2C-19CE-143F-6728ACA2DD37}"/>
                </a:ext>
              </a:extLst>
            </p:cNvPr>
            <p:cNvSpPr>
              <a:spLocks noChangeShapeType="1"/>
            </p:cNvSpPr>
            <p:nvPr/>
          </p:nvSpPr>
          <p:spPr bwMode="auto">
            <a:xfrm flipH="1">
              <a:off x="1702" y="1183"/>
              <a:ext cx="1220" cy="302"/>
            </a:xfrm>
            <a:prstGeom prst="line">
              <a:avLst/>
            </a:prstGeom>
            <a:noFill/>
            <a:ln w="9525">
              <a:solidFill>
                <a:srgbClr val="33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387" name="Line 123">
              <a:extLst>
                <a:ext uri="{FF2B5EF4-FFF2-40B4-BE49-F238E27FC236}">
                  <a16:creationId xmlns:a16="http://schemas.microsoft.com/office/drawing/2014/main" id="{1FF059D6-E555-EE6F-F271-807576BE9D8B}"/>
                </a:ext>
              </a:extLst>
            </p:cNvPr>
            <p:cNvSpPr>
              <a:spLocks noChangeShapeType="1"/>
            </p:cNvSpPr>
            <p:nvPr/>
          </p:nvSpPr>
          <p:spPr bwMode="auto">
            <a:xfrm flipH="1" flipV="1">
              <a:off x="1110" y="1794"/>
              <a:ext cx="307" cy="282"/>
            </a:xfrm>
            <a:prstGeom prst="line">
              <a:avLst/>
            </a:prstGeom>
            <a:noFill/>
            <a:ln w="9525">
              <a:solidFill>
                <a:srgbClr val="0B0B0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388" name="Line 124">
              <a:extLst>
                <a:ext uri="{FF2B5EF4-FFF2-40B4-BE49-F238E27FC236}">
                  <a16:creationId xmlns:a16="http://schemas.microsoft.com/office/drawing/2014/main" id="{5A573F2A-04BE-F8DE-06DA-47323B9458E0}"/>
                </a:ext>
              </a:extLst>
            </p:cNvPr>
            <p:cNvSpPr>
              <a:spLocks noChangeShapeType="1"/>
            </p:cNvSpPr>
            <p:nvPr/>
          </p:nvSpPr>
          <p:spPr bwMode="auto">
            <a:xfrm flipH="1" flipV="1">
              <a:off x="1716" y="1476"/>
              <a:ext cx="637" cy="318"/>
            </a:xfrm>
            <a:prstGeom prst="line">
              <a:avLst/>
            </a:prstGeom>
            <a:noFill/>
            <a:ln w="9525">
              <a:solidFill>
                <a:srgbClr val="0B0B0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389" name="Line 125">
              <a:extLst>
                <a:ext uri="{FF2B5EF4-FFF2-40B4-BE49-F238E27FC236}">
                  <a16:creationId xmlns:a16="http://schemas.microsoft.com/office/drawing/2014/main" id="{813B0552-A210-44EF-7D03-DDEEE0972501}"/>
                </a:ext>
              </a:extLst>
            </p:cNvPr>
            <p:cNvSpPr>
              <a:spLocks noChangeShapeType="1"/>
            </p:cNvSpPr>
            <p:nvPr/>
          </p:nvSpPr>
          <p:spPr bwMode="auto">
            <a:xfrm flipH="1" flipV="1">
              <a:off x="2928" y="1182"/>
              <a:ext cx="1243" cy="300"/>
            </a:xfrm>
            <a:prstGeom prst="line">
              <a:avLst/>
            </a:prstGeom>
            <a:noFill/>
            <a:ln w="9525">
              <a:solidFill>
                <a:srgbClr val="0B0B0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390" name="Oval 126">
              <a:extLst>
                <a:ext uri="{FF2B5EF4-FFF2-40B4-BE49-F238E27FC236}">
                  <a16:creationId xmlns:a16="http://schemas.microsoft.com/office/drawing/2014/main" id="{BB46234A-6D2B-EB75-6810-0FD3B2BDEBDE}"/>
                </a:ext>
              </a:extLst>
            </p:cNvPr>
            <p:cNvSpPr>
              <a:spLocks noChangeArrowheads="1"/>
            </p:cNvSpPr>
            <p:nvPr/>
          </p:nvSpPr>
          <p:spPr bwMode="auto">
            <a:xfrm>
              <a:off x="612" y="2616"/>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391" name="Oval 127">
              <a:extLst>
                <a:ext uri="{FF2B5EF4-FFF2-40B4-BE49-F238E27FC236}">
                  <a16:creationId xmlns:a16="http://schemas.microsoft.com/office/drawing/2014/main" id="{DF17D8C3-0128-46FF-3CCA-83FCB24432BA}"/>
                </a:ext>
              </a:extLst>
            </p:cNvPr>
            <p:cNvSpPr>
              <a:spLocks noChangeArrowheads="1"/>
            </p:cNvSpPr>
            <p:nvPr/>
          </p:nvSpPr>
          <p:spPr bwMode="auto">
            <a:xfrm>
              <a:off x="756" y="2616"/>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392" name="Oval 128">
              <a:extLst>
                <a:ext uri="{FF2B5EF4-FFF2-40B4-BE49-F238E27FC236}">
                  <a16:creationId xmlns:a16="http://schemas.microsoft.com/office/drawing/2014/main" id="{22654E14-09D5-43C2-7EB4-B839D25E6F33}"/>
                </a:ext>
              </a:extLst>
            </p:cNvPr>
            <p:cNvSpPr>
              <a:spLocks noChangeArrowheads="1"/>
            </p:cNvSpPr>
            <p:nvPr/>
          </p:nvSpPr>
          <p:spPr bwMode="auto">
            <a:xfrm>
              <a:off x="966" y="2352"/>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393" name="Line 129">
              <a:extLst>
                <a:ext uri="{FF2B5EF4-FFF2-40B4-BE49-F238E27FC236}">
                  <a16:creationId xmlns:a16="http://schemas.microsoft.com/office/drawing/2014/main" id="{3062CDD3-87D4-1500-2C6E-171149BD8506}"/>
                </a:ext>
              </a:extLst>
            </p:cNvPr>
            <p:cNvSpPr>
              <a:spLocks noChangeShapeType="1"/>
            </p:cNvSpPr>
            <p:nvPr/>
          </p:nvSpPr>
          <p:spPr bwMode="auto">
            <a:xfrm flipH="1">
              <a:off x="2087" y="1803"/>
              <a:ext cx="266" cy="290"/>
            </a:xfrm>
            <a:prstGeom prst="line">
              <a:avLst/>
            </a:prstGeom>
            <a:noFill/>
            <a:ln w="9525">
              <a:solidFill>
                <a:srgbClr val="0B0B0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394" name="Line 130">
              <a:extLst>
                <a:ext uri="{FF2B5EF4-FFF2-40B4-BE49-F238E27FC236}">
                  <a16:creationId xmlns:a16="http://schemas.microsoft.com/office/drawing/2014/main" id="{034A4CA0-4331-3B34-F87B-C6339ACD3045}"/>
                </a:ext>
              </a:extLst>
            </p:cNvPr>
            <p:cNvSpPr>
              <a:spLocks noChangeShapeType="1"/>
            </p:cNvSpPr>
            <p:nvPr/>
          </p:nvSpPr>
          <p:spPr bwMode="auto">
            <a:xfrm flipH="1" flipV="1">
              <a:off x="2358" y="1812"/>
              <a:ext cx="313" cy="306"/>
            </a:xfrm>
            <a:prstGeom prst="line">
              <a:avLst/>
            </a:prstGeom>
            <a:noFill/>
            <a:ln w="9525">
              <a:solidFill>
                <a:srgbClr val="0B0B0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395" name="Line 131">
              <a:extLst>
                <a:ext uri="{FF2B5EF4-FFF2-40B4-BE49-F238E27FC236}">
                  <a16:creationId xmlns:a16="http://schemas.microsoft.com/office/drawing/2014/main" id="{ABD6BA5C-1E63-F359-5FDE-12B6EBCC20C5}"/>
                </a:ext>
              </a:extLst>
            </p:cNvPr>
            <p:cNvSpPr>
              <a:spLocks noChangeShapeType="1"/>
            </p:cNvSpPr>
            <p:nvPr/>
          </p:nvSpPr>
          <p:spPr bwMode="auto">
            <a:xfrm flipV="1">
              <a:off x="1278" y="2069"/>
              <a:ext cx="137" cy="271"/>
            </a:xfrm>
            <a:prstGeom prst="line">
              <a:avLst/>
            </a:prstGeom>
            <a:noFill/>
            <a:ln w="9525">
              <a:solidFill>
                <a:srgbClr val="0B0B0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396" name="Line 132">
              <a:extLst>
                <a:ext uri="{FF2B5EF4-FFF2-40B4-BE49-F238E27FC236}">
                  <a16:creationId xmlns:a16="http://schemas.microsoft.com/office/drawing/2014/main" id="{0D923AF7-F517-BBFE-D7B8-4B2A5D50C0EE}"/>
                </a:ext>
              </a:extLst>
            </p:cNvPr>
            <p:cNvSpPr>
              <a:spLocks noChangeShapeType="1"/>
            </p:cNvSpPr>
            <p:nvPr/>
          </p:nvSpPr>
          <p:spPr bwMode="auto">
            <a:xfrm flipH="1" flipV="1">
              <a:off x="1420" y="2073"/>
              <a:ext cx="132" cy="274"/>
            </a:xfrm>
            <a:prstGeom prst="line">
              <a:avLst/>
            </a:prstGeom>
            <a:noFill/>
            <a:ln w="9525">
              <a:solidFill>
                <a:srgbClr val="0B0B0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397" name="Oval 133">
              <a:extLst>
                <a:ext uri="{FF2B5EF4-FFF2-40B4-BE49-F238E27FC236}">
                  <a16:creationId xmlns:a16="http://schemas.microsoft.com/office/drawing/2014/main" id="{098DBEB0-53FC-D427-DD92-7DFAEBB36571}"/>
                </a:ext>
              </a:extLst>
            </p:cNvPr>
            <p:cNvSpPr>
              <a:spLocks noChangeArrowheads="1"/>
            </p:cNvSpPr>
            <p:nvPr/>
          </p:nvSpPr>
          <p:spPr bwMode="auto">
            <a:xfrm>
              <a:off x="1542" y="2352"/>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398" name="Oval 134">
              <a:extLst>
                <a:ext uri="{FF2B5EF4-FFF2-40B4-BE49-F238E27FC236}">
                  <a16:creationId xmlns:a16="http://schemas.microsoft.com/office/drawing/2014/main" id="{EEAD3D42-128B-333C-8DA3-95B85F2A918A}"/>
                </a:ext>
              </a:extLst>
            </p:cNvPr>
            <p:cNvSpPr>
              <a:spLocks noChangeArrowheads="1"/>
            </p:cNvSpPr>
            <p:nvPr/>
          </p:nvSpPr>
          <p:spPr bwMode="auto">
            <a:xfrm>
              <a:off x="1248" y="2352"/>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endParaRPr kumimoji="0" lang="zh-CN" altLang="zh-CN" sz="1600">
                <a:latin typeface="Comic Sans MS" panose="030F0902030302020204" pitchFamily="66" charset="0"/>
              </a:endParaRPr>
            </a:p>
          </p:txBody>
        </p:sp>
        <p:sp>
          <p:nvSpPr>
            <p:cNvPr id="139399" name="Oval 135">
              <a:extLst>
                <a:ext uri="{FF2B5EF4-FFF2-40B4-BE49-F238E27FC236}">
                  <a16:creationId xmlns:a16="http://schemas.microsoft.com/office/drawing/2014/main" id="{7A6C5E28-6127-3C89-FBF8-006730C779A9}"/>
                </a:ext>
              </a:extLst>
            </p:cNvPr>
            <p:cNvSpPr>
              <a:spLocks noChangeArrowheads="1"/>
            </p:cNvSpPr>
            <p:nvPr/>
          </p:nvSpPr>
          <p:spPr bwMode="auto">
            <a:xfrm>
              <a:off x="2058" y="2094"/>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400" name="Line 136">
              <a:extLst>
                <a:ext uri="{FF2B5EF4-FFF2-40B4-BE49-F238E27FC236}">
                  <a16:creationId xmlns:a16="http://schemas.microsoft.com/office/drawing/2014/main" id="{DB3012ED-2268-D765-F4D8-6435633D5F5B}"/>
                </a:ext>
              </a:extLst>
            </p:cNvPr>
            <p:cNvSpPr>
              <a:spLocks noChangeShapeType="1"/>
            </p:cNvSpPr>
            <p:nvPr/>
          </p:nvSpPr>
          <p:spPr bwMode="auto">
            <a:xfrm flipV="1">
              <a:off x="2538" y="2117"/>
              <a:ext cx="137" cy="271"/>
            </a:xfrm>
            <a:prstGeom prst="line">
              <a:avLst/>
            </a:prstGeom>
            <a:noFill/>
            <a:ln w="9525">
              <a:solidFill>
                <a:srgbClr val="0B0B0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401" name="Line 137">
              <a:extLst>
                <a:ext uri="{FF2B5EF4-FFF2-40B4-BE49-F238E27FC236}">
                  <a16:creationId xmlns:a16="http://schemas.microsoft.com/office/drawing/2014/main" id="{5B4116BF-10B3-D4EC-A5C9-48B048F346C0}"/>
                </a:ext>
              </a:extLst>
            </p:cNvPr>
            <p:cNvSpPr>
              <a:spLocks noChangeShapeType="1"/>
            </p:cNvSpPr>
            <p:nvPr/>
          </p:nvSpPr>
          <p:spPr bwMode="auto">
            <a:xfrm flipH="1" flipV="1">
              <a:off x="2680" y="2121"/>
              <a:ext cx="132" cy="274"/>
            </a:xfrm>
            <a:prstGeom prst="line">
              <a:avLst/>
            </a:prstGeom>
            <a:noFill/>
            <a:ln w="9525">
              <a:solidFill>
                <a:srgbClr val="0B0B0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402" name="Oval 138">
              <a:extLst>
                <a:ext uri="{FF2B5EF4-FFF2-40B4-BE49-F238E27FC236}">
                  <a16:creationId xmlns:a16="http://schemas.microsoft.com/office/drawing/2014/main" id="{8C5C39C7-6A96-1798-7D9E-CA883AA09D64}"/>
                </a:ext>
              </a:extLst>
            </p:cNvPr>
            <p:cNvSpPr>
              <a:spLocks noChangeArrowheads="1"/>
            </p:cNvSpPr>
            <p:nvPr/>
          </p:nvSpPr>
          <p:spPr bwMode="auto">
            <a:xfrm>
              <a:off x="2802" y="2400"/>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403" name="Oval 139">
              <a:extLst>
                <a:ext uri="{FF2B5EF4-FFF2-40B4-BE49-F238E27FC236}">
                  <a16:creationId xmlns:a16="http://schemas.microsoft.com/office/drawing/2014/main" id="{A0A98547-EA50-92E9-DFF0-AF751BCEA054}"/>
                </a:ext>
              </a:extLst>
            </p:cNvPr>
            <p:cNvSpPr>
              <a:spLocks noChangeArrowheads="1"/>
            </p:cNvSpPr>
            <p:nvPr/>
          </p:nvSpPr>
          <p:spPr bwMode="auto">
            <a:xfrm>
              <a:off x="2508" y="2400"/>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endParaRPr kumimoji="0" lang="zh-CN" altLang="zh-CN" sz="1600">
                <a:latin typeface="Comic Sans MS" panose="030F0902030302020204" pitchFamily="66" charset="0"/>
              </a:endParaRPr>
            </a:p>
          </p:txBody>
        </p:sp>
        <p:sp>
          <p:nvSpPr>
            <p:cNvPr id="139404" name="Line 140">
              <a:extLst>
                <a:ext uri="{FF2B5EF4-FFF2-40B4-BE49-F238E27FC236}">
                  <a16:creationId xmlns:a16="http://schemas.microsoft.com/office/drawing/2014/main" id="{DD370016-F8B0-9B77-A97C-F3A7E102C78A}"/>
                </a:ext>
              </a:extLst>
            </p:cNvPr>
            <p:cNvSpPr>
              <a:spLocks noChangeShapeType="1"/>
            </p:cNvSpPr>
            <p:nvPr/>
          </p:nvSpPr>
          <p:spPr bwMode="auto">
            <a:xfrm flipH="1">
              <a:off x="3558" y="1490"/>
              <a:ext cx="613" cy="301"/>
            </a:xfrm>
            <a:prstGeom prst="line">
              <a:avLst/>
            </a:prstGeom>
            <a:noFill/>
            <a:ln w="9525">
              <a:solidFill>
                <a:srgbClr val="0B0B0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405" name="Line 141">
              <a:extLst>
                <a:ext uri="{FF2B5EF4-FFF2-40B4-BE49-F238E27FC236}">
                  <a16:creationId xmlns:a16="http://schemas.microsoft.com/office/drawing/2014/main" id="{AEEEE5A7-F58D-CC12-6BDD-EE2AA9D4DD25}"/>
                </a:ext>
              </a:extLst>
            </p:cNvPr>
            <p:cNvSpPr>
              <a:spLocks noChangeShapeType="1"/>
            </p:cNvSpPr>
            <p:nvPr/>
          </p:nvSpPr>
          <p:spPr bwMode="auto">
            <a:xfrm flipH="1" flipV="1">
              <a:off x="4170" y="1488"/>
              <a:ext cx="637" cy="318"/>
            </a:xfrm>
            <a:prstGeom prst="line">
              <a:avLst/>
            </a:prstGeom>
            <a:noFill/>
            <a:ln w="9525">
              <a:solidFill>
                <a:srgbClr val="0B0B0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406" name="Line 142">
              <a:extLst>
                <a:ext uri="{FF2B5EF4-FFF2-40B4-BE49-F238E27FC236}">
                  <a16:creationId xmlns:a16="http://schemas.microsoft.com/office/drawing/2014/main" id="{DEDBD167-C32B-BE4E-BF65-08A3CBE8416A}"/>
                </a:ext>
              </a:extLst>
            </p:cNvPr>
            <p:cNvSpPr>
              <a:spLocks noChangeShapeType="1"/>
            </p:cNvSpPr>
            <p:nvPr/>
          </p:nvSpPr>
          <p:spPr bwMode="auto">
            <a:xfrm flipV="1">
              <a:off x="3666" y="2346"/>
              <a:ext cx="66" cy="294"/>
            </a:xfrm>
            <a:prstGeom prst="line">
              <a:avLst/>
            </a:prstGeom>
            <a:noFill/>
            <a:ln w="9525">
              <a:solidFill>
                <a:srgbClr val="0B0B0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407" name="Line 143">
              <a:extLst>
                <a:ext uri="{FF2B5EF4-FFF2-40B4-BE49-F238E27FC236}">
                  <a16:creationId xmlns:a16="http://schemas.microsoft.com/office/drawing/2014/main" id="{C8618C31-F4CB-4764-4638-CE323F9A198C}"/>
                </a:ext>
              </a:extLst>
            </p:cNvPr>
            <p:cNvSpPr>
              <a:spLocks noChangeShapeType="1"/>
            </p:cNvSpPr>
            <p:nvPr/>
          </p:nvSpPr>
          <p:spPr bwMode="auto">
            <a:xfrm flipH="1" flipV="1">
              <a:off x="3738" y="2352"/>
              <a:ext cx="72" cy="269"/>
            </a:xfrm>
            <a:prstGeom prst="line">
              <a:avLst/>
            </a:prstGeom>
            <a:noFill/>
            <a:ln w="9525">
              <a:solidFill>
                <a:srgbClr val="0B0B0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408" name="Line 144">
              <a:extLst>
                <a:ext uri="{FF2B5EF4-FFF2-40B4-BE49-F238E27FC236}">
                  <a16:creationId xmlns:a16="http://schemas.microsoft.com/office/drawing/2014/main" id="{12B69F43-9AC5-32B5-7A2E-70555F5FE391}"/>
                </a:ext>
              </a:extLst>
            </p:cNvPr>
            <p:cNvSpPr>
              <a:spLocks noChangeShapeType="1"/>
            </p:cNvSpPr>
            <p:nvPr/>
          </p:nvSpPr>
          <p:spPr bwMode="auto">
            <a:xfrm flipV="1">
              <a:off x="3168" y="2081"/>
              <a:ext cx="137" cy="271"/>
            </a:xfrm>
            <a:prstGeom prst="line">
              <a:avLst/>
            </a:prstGeom>
            <a:noFill/>
            <a:ln w="9525">
              <a:solidFill>
                <a:srgbClr val="0B0B0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409" name="Line 145">
              <a:extLst>
                <a:ext uri="{FF2B5EF4-FFF2-40B4-BE49-F238E27FC236}">
                  <a16:creationId xmlns:a16="http://schemas.microsoft.com/office/drawing/2014/main" id="{98A7D22E-38D5-23EC-FDE2-B6F3E1C28224}"/>
                </a:ext>
              </a:extLst>
            </p:cNvPr>
            <p:cNvSpPr>
              <a:spLocks noChangeShapeType="1"/>
            </p:cNvSpPr>
            <p:nvPr/>
          </p:nvSpPr>
          <p:spPr bwMode="auto">
            <a:xfrm flipH="1" flipV="1">
              <a:off x="3310" y="2085"/>
              <a:ext cx="132" cy="274"/>
            </a:xfrm>
            <a:prstGeom prst="line">
              <a:avLst/>
            </a:prstGeom>
            <a:noFill/>
            <a:ln w="9525">
              <a:solidFill>
                <a:srgbClr val="0B0B0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410" name="Line 146">
              <a:extLst>
                <a:ext uri="{FF2B5EF4-FFF2-40B4-BE49-F238E27FC236}">
                  <a16:creationId xmlns:a16="http://schemas.microsoft.com/office/drawing/2014/main" id="{E09B2A1E-0DBB-C8B7-CC40-53CBD2CAA8B9}"/>
                </a:ext>
              </a:extLst>
            </p:cNvPr>
            <p:cNvSpPr>
              <a:spLocks noChangeShapeType="1"/>
            </p:cNvSpPr>
            <p:nvPr/>
          </p:nvSpPr>
          <p:spPr bwMode="auto">
            <a:xfrm flipH="1">
              <a:off x="3299" y="1791"/>
              <a:ext cx="266" cy="290"/>
            </a:xfrm>
            <a:prstGeom prst="line">
              <a:avLst/>
            </a:prstGeom>
            <a:noFill/>
            <a:ln w="9525">
              <a:solidFill>
                <a:srgbClr val="0B0B0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411" name="Line 147">
              <a:extLst>
                <a:ext uri="{FF2B5EF4-FFF2-40B4-BE49-F238E27FC236}">
                  <a16:creationId xmlns:a16="http://schemas.microsoft.com/office/drawing/2014/main" id="{A710E0B8-34EA-587C-A724-48CB6A0C5A67}"/>
                </a:ext>
              </a:extLst>
            </p:cNvPr>
            <p:cNvSpPr>
              <a:spLocks noChangeShapeType="1"/>
            </p:cNvSpPr>
            <p:nvPr/>
          </p:nvSpPr>
          <p:spPr bwMode="auto">
            <a:xfrm flipH="1" flipV="1">
              <a:off x="3570" y="1799"/>
              <a:ext cx="306" cy="281"/>
            </a:xfrm>
            <a:prstGeom prst="line">
              <a:avLst/>
            </a:prstGeom>
            <a:noFill/>
            <a:ln w="9525">
              <a:solidFill>
                <a:srgbClr val="0B0B0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412" name="Oval 148">
              <a:extLst>
                <a:ext uri="{FF2B5EF4-FFF2-40B4-BE49-F238E27FC236}">
                  <a16:creationId xmlns:a16="http://schemas.microsoft.com/office/drawing/2014/main" id="{7652AAC2-F19E-F8B2-6C1C-AC7A84CA21B4}"/>
                </a:ext>
              </a:extLst>
            </p:cNvPr>
            <p:cNvSpPr>
              <a:spLocks noChangeArrowheads="1"/>
            </p:cNvSpPr>
            <p:nvPr/>
          </p:nvSpPr>
          <p:spPr bwMode="auto">
            <a:xfrm>
              <a:off x="3636" y="2616"/>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413" name="Oval 149">
              <a:extLst>
                <a:ext uri="{FF2B5EF4-FFF2-40B4-BE49-F238E27FC236}">
                  <a16:creationId xmlns:a16="http://schemas.microsoft.com/office/drawing/2014/main" id="{67317F37-4798-B915-6217-DECF46DD34C0}"/>
                </a:ext>
              </a:extLst>
            </p:cNvPr>
            <p:cNvSpPr>
              <a:spLocks noChangeArrowheads="1"/>
            </p:cNvSpPr>
            <p:nvPr/>
          </p:nvSpPr>
          <p:spPr bwMode="auto">
            <a:xfrm>
              <a:off x="3780" y="2616"/>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414" name="Oval 150">
              <a:extLst>
                <a:ext uri="{FF2B5EF4-FFF2-40B4-BE49-F238E27FC236}">
                  <a16:creationId xmlns:a16="http://schemas.microsoft.com/office/drawing/2014/main" id="{CB8B30EE-2173-3B11-FD20-30E7A41EE1FE}"/>
                </a:ext>
              </a:extLst>
            </p:cNvPr>
            <p:cNvSpPr>
              <a:spLocks noChangeArrowheads="1"/>
            </p:cNvSpPr>
            <p:nvPr/>
          </p:nvSpPr>
          <p:spPr bwMode="auto">
            <a:xfrm>
              <a:off x="3144" y="235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415" name="Line 151">
              <a:extLst>
                <a:ext uri="{FF2B5EF4-FFF2-40B4-BE49-F238E27FC236}">
                  <a16:creationId xmlns:a16="http://schemas.microsoft.com/office/drawing/2014/main" id="{736AE0CB-6820-CD21-3F5A-475715B90BA6}"/>
                </a:ext>
              </a:extLst>
            </p:cNvPr>
            <p:cNvSpPr>
              <a:spLocks noChangeShapeType="1"/>
            </p:cNvSpPr>
            <p:nvPr/>
          </p:nvSpPr>
          <p:spPr bwMode="auto">
            <a:xfrm flipV="1">
              <a:off x="3738" y="2075"/>
              <a:ext cx="137" cy="271"/>
            </a:xfrm>
            <a:prstGeom prst="line">
              <a:avLst/>
            </a:prstGeom>
            <a:noFill/>
            <a:ln w="9525">
              <a:solidFill>
                <a:srgbClr val="0B0B0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416" name="Line 152">
              <a:extLst>
                <a:ext uri="{FF2B5EF4-FFF2-40B4-BE49-F238E27FC236}">
                  <a16:creationId xmlns:a16="http://schemas.microsoft.com/office/drawing/2014/main" id="{B6362F87-D490-EDD5-B196-60DCD1FF418A}"/>
                </a:ext>
              </a:extLst>
            </p:cNvPr>
            <p:cNvSpPr>
              <a:spLocks noChangeShapeType="1"/>
            </p:cNvSpPr>
            <p:nvPr/>
          </p:nvSpPr>
          <p:spPr bwMode="auto">
            <a:xfrm flipH="1" flipV="1">
              <a:off x="3880" y="2079"/>
              <a:ext cx="132" cy="274"/>
            </a:xfrm>
            <a:prstGeom prst="line">
              <a:avLst/>
            </a:prstGeom>
            <a:noFill/>
            <a:ln w="9525">
              <a:solidFill>
                <a:srgbClr val="0B0B0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417" name="Oval 153">
              <a:extLst>
                <a:ext uri="{FF2B5EF4-FFF2-40B4-BE49-F238E27FC236}">
                  <a16:creationId xmlns:a16="http://schemas.microsoft.com/office/drawing/2014/main" id="{FF8B35F5-8BBB-A5D6-B02E-9E8F9E3C761E}"/>
                </a:ext>
              </a:extLst>
            </p:cNvPr>
            <p:cNvSpPr>
              <a:spLocks noChangeArrowheads="1"/>
            </p:cNvSpPr>
            <p:nvPr/>
          </p:nvSpPr>
          <p:spPr bwMode="auto">
            <a:xfrm>
              <a:off x="4002" y="235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418" name="Oval 154">
              <a:extLst>
                <a:ext uri="{FF2B5EF4-FFF2-40B4-BE49-F238E27FC236}">
                  <a16:creationId xmlns:a16="http://schemas.microsoft.com/office/drawing/2014/main" id="{0C863C56-322D-EB04-9B64-C35CB389D95C}"/>
                </a:ext>
              </a:extLst>
            </p:cNvPr>
            <p:cNvSpPr>
              <a:spLocks noChangeArrowheads="1"/>
            </p:cNvSpPr>
            <p:nvPr/>
          </p:nvSpPr>
          <p:spPr bwMode="auto">
            <a:xfrm>
              <a:off x="5076" y="2082"/>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endParaRPr kumimoji="0" lang="zh-CN" altLang="zh-CN" sz="1600">
                <a:latin typeface="Comic Sans MS" panose="030F0902030302020204" pitchFamily="66" charset="0"/>
              </a:endParaRPr>
            </a:p>
          </p:txBody>
        </p:sp>
        <p:sp>
          <p:nvSpPr>
            <p:cNvPr id="139419" name="Line 155">
              <a:extLst>
                <a:ext uri="{FF2B5EF4-FFF2-40B4-BE49-F238E27FC236}">
                  <a16:creationId xmlns:a16="http://schemas.microsoft.com/office/drawing/2014/main" id="{6127DAE8-F62C-0BDA-142A-9DAD88415220}"/>
                </a:ext>
              </a:extLst>
            </p:cNvPr>
            <p:cNvSpPr>
              <a:spLocks noChangeShapeType="1"/>
            </p:cNvSpPr>
            <p:nvPr/>
          </p:nvSpPr>
          <p:spPr bwMode="auto">
            <a:xfrm flipV="1">
              <a:off x="3378" y="2352"/>
              <a:ext cx="66" cy="294"/>
            </a:xfrm>
            <a:prstGeom prst="line">
              <a:avLst/>
            </a:prstGeom>
            <a:noFill/>
            <a:ln w="9525">
              <a:solidFill>
                <a:srgbClr val="0B0B0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420" name="Line 156">
              <a:extLst>
                <a:ext uri="{FF2B5EF4-FFF2-40B4-BE49-F238E27FC236}">
                  <a16:creationId xmlns:a16="http://schemas.microsoft.com/office/drawing/2014/main" id="{A5E157E6-B702-D8E2-5DCE-EC9AD8E78DAF}"/>
                </a:ext>
              </a:extLst>
            </p:cNvPr>
            <p:cNvSpPr>
              <a:spLocks noChangeShapeType="1"/>
            </p:cNvSpPr>
            <p:nvPr/>
          </p:nvSpPr>
          <p:spPr bwMode="auto">
            <a:xfrm flipH="1" flipV="1">
              <a:off x="3450" y="2358"/>
              <a:ext cx="72" cy="269"/>
            </a:xfrm>
            <a:prstGeom prst="line">
              <a:avLst/>
            </a:prstGeom>
            <a:noFill/>
            <a:ln w="9525">
              <a:solidFill>
                <a:srgbClr val="0B0B0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421" name="Oval 157">
              <a:extLst>
                <a:ext uri="{FF2B5EF4-FFF2-40B4-BE49-F238E27FC236}">
                  <a16:creationId xmlns:a16="http://schemas.microsoft.com/office/drawing/2014/main" id="{C1BE27D5-3B90-1480-49EC-6053E130E306}"/>
                </a:ext>
              </a:extLst>
            </p:cNvPr>
            <p:cNvSpPr>
              <a:spLocks noChangeArrowheads="1"/>
            </p:cNvSpPr>
            <p:nvPr/>
          </p:nvSpPr>
          <p:spPr bwMode="auto">
            <a:xfrm>
              <a:off x="3348" y="2622"/>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422" name="Oval 158">
              <a:extLst>
                <a:ext uri="{FF2B5EF4-FFF2-40B4-BE49-F238E27FC236}">
                  <a16:creationId xmlns:a16="http://schemas.microsoft.com/office/drawing/2014/main" id="{2D6A96EA-96AE-7285-80BF-F7E9C568CA95}"/>
                </a:ext>
              </a:extLst>
            </p:cNvPr>
            <p:cNvSpPr>
              <a:spLocks noChangeArrowheads="1"/>
            </p:cNvSpPr>
            <p:nvPr/>
          </p:nvSpPr>
          <p:spPr bwMode="auto">
            <a:xfrm>
              <a:off x="3492" y="2622"/>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423" name="Line 159">
              <a:extLst>
                <a:ext uri="{FF2B5EF4-FFF2-40B4-BE49-F238E27FC236}">
                  <a16:creationId xmlns:a16="http://schemas.microsoft.com/office/drawing/2014/main" id="{0E5C5EC7-C6A4-F786-A2BC-11FE7D5B1B70}"/>
                </a:ext>
              </a:extLst>
            </p:cNvPr>
            <p:cNvSpPr>
              <a:spLocks noChangeShapeType="1"/>
            </p:cNvSpPr>
            <p:nvPr/>
          </p:nvSpPr>
          <p:spPr bwMode="auto">
            <a:xfrm flipV="1">
              <a:off x="4404" y="2099"/>
              <a:ext cx="137" cy="271"/>
            </a:xfrm>
            <a:prstGeom prst="line">
              <a:avLst/>
            </a:prstGeom>
            <a:noFill/>
            <a:ln w="9525">
              <a:solidFill>
                <a:srgbClr val="0B0B0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424" name="Line 160">
              <a:extLst>
                <a:ext uri="{FF2B5EF4-FFF2-40B4-BE49-F238E27FC236}">
                  <a16:creationId xmlns:a16="http://schemas.microsoft.com/office/drawing/2014/main" id="{D58607CF-969D-0194-8BBE-5D86AE306F6A}"/>
                </a:ext>
              </a:extLst>
            </p:cNvPr>
            <p:cNvSpPr>
              <a:spLocks noChangeShapeType="1"/>
            </p:cNvSpPr>
            <p:nvPr/>
          </p:nvSpPr>
          <p:spPr bwMode="auto">
            <a:xfrm flipH="1" flipV="1">
              <a:off x="4546" y="2103"/>
              <a:ext cx="132" cy="274"/>
            </a:xfrm>
            <a:prstGeom prst="line">
              <a:avLst/>
            </a:prstGeom>
            <a:noFill/>
            <a:ln w="9525">
              <a:solidFill>
                <a:srgbClr val="0B0B0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425" name="Line 161">
              <a:extLst>
                <a:ext uri="{FF2B5EF4-FFF2-40B4-BE49-F238E27FC236}">
                  <a16:creationId xmlns:a16="http://schemas.microsoft.com/office/drawing/2014/main" id="{559CA42A-6AFC-077F-4EE7-E8CA3AD079D1}"/>
                </a:ext>
              </a:extLst>
            </p:cNvPr>
            <p:cNvSpPr>
              <a:spLocks noChangeShapeType="1"/>
            </p:cNvSpPr>
            <p:nvPr/>
          </p:nvSpPr>
          <p:spPr bwMode="auto">
            <a:xfrm flipH="1">
              <a:off x="4535" y="1809"/>
              <a:ext cx="266" cy="290"/>
            </a:xfrm>
            <a:prstGeom prst="line">
              <a:avLst/>
            </a:prstGeom>
            <a:noFill/>
            <a:ln w="9525">
              <a:solidFill>
                <a:srgbClr val="0B0B0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426" name="Line 162">
              <a:extLst>
                <a:ext uri="{FF2B5EF4-FFF2-40B4-BE49-F238E27FC236}">
                  <a16:creationId xmlns:a16="http://schemas.microsoft.com/office/drawing/2014/main" id="{DB29AEC5-0FC7-8E0F-4D12-2F2DBAA8D45E}"/>
                </a:ext>
              </a:extLst>
            </p:cNvPr>
            <p:cNvSpPr>
              <a:spLocks noChangeShapeType="1"/>
            </p:cNvSpPr>
            <p:nvPr/>
          </p:nvSpPr>
          <p:spPr bwMode="auto">
            <a:xfrm flipH="1" flipV="1">
              <a:off x="4806" y="1818"/>
              <a:ext cx="307" cy="282"/>
            </a:xfrm>
            <a:prstGeom prst="line">
              <a:avLst/>
            </a:prstGeom>
            <a:noFill/>
            <a:ln w="9525">
              <a:solidFill>
                <a:srgbClr val="0B0B0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427" name="Oval 163">
              <a:extLst>
                <a:ext uri="{FF2B5EF4-FFF2-40B4-BE49-F238E27FC236}">
                  <a16:creationId xmlns:a16="http://schemas.microsoft.com/office/drawing/2014/main" id="{9D0ACDF7-104F-F174-B9EA-B1E5C1F10F40}"/>
                </a:ext>
              </a:extLst>
            </p:cNvPr>
            <p:cNvSpPr>
              <a:spLocks noChangeArrowheads="1"/>
            </p:cNvSpPr>
            <p:nvPr/>
          </p:nvSpPr>
          <p:spPr bwMode="auto">
            <a:xfrm>
              <a:off x="4380" y="2376"/>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428" name="Line 164">
              <a:extLst>
                <a:ext uri="{FF2B5EF4-FFF2-40B4-BE49-F238E27FC236}">
                  <a16:creationId xmlns:a16="http://schemas.microsoft.com/office/drawing/2014/main" id="{DEFA8E6B-E2EC-FA8B-AAC1-3EB0A72CD53E}"/>
                </a:ext>
              </a:extLst>
            </p:cNvPr>
            <p:cNvSpPr>
              <a:spLocks noChangeShapeType="1"/>
            </p:cNvSpPr>
            <p:nvPr/>
          </p:nvSpPr>
          <p:spPr bwMode="auto">
            <a:xfrm flipV="1">
              <a:off x="4614" y="2370"/>
              <a:ext cx="66" cy="294"/>
            </a:xfrm>
            <a:prstGeom prst="line">
              <a:avLst/>
            </a:prstGeom>
            <a:noFill/>
            <a:ln w="9525">
              <a:solidFill>
                <a:srgbClr val="0B0B0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429" name="Line 165">
              <a:extLst>
                <a:ext uri="{FF2B5EF4-FFF2-40B4-BE49-F238E27FC236}">
                  <a16:creationId xmlns:a16="http://schemas.microsoft.com/office/drawing/2014/main" id="{7BCE88E7-1EC3-804A-FE34-933A421641DA}"/>
                </a:ext>
              </a:extLst>
            </p:cNvPr>
            <p:cNvSpPr>
              <a:spLocks noChangeShapeType="1"/>
            </p:cNvSpPr>
            <p:nvPr/>
          </p:nvSpPr>
          <p:spPr bwMode="auto">
            <a:xfrm flipH="1" flipV="1">
              <a:off x="4686" y="2376"/>
              <a:ext cx="72" cy="269"/>
            </a:xfrm>
            <a:prstGeom prst="line">
              <a:avLst/>
            </a:prstGeom>
            <a:noFill/>
            <a:ln w="9525">
              <a:solidFill>
                <a:srgbClr val="0B0B0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430" name="Oval 166">
              <a:extLst>
                <a:ext uri="{FF2B5EF4-FFF2-40B4-BE49-F238E27FC236}">
                  <a16:creationId xmlns:a16="http://schemas.microsoft.com/office/drawing/2014/main" id="{95F59683-B41B-CB40-58CF-78A1CFC24963}"/>
                </a:ext>
              </a:extLst>
            </p:cNvPr>
            <p:cNvSpPr>
              <a:spLocks noChangeArrowheads="1"/>
            </p:cNvSpPr>
            <p:nvPr/>
          </p:nvSpPr>
          <p:spPr bwMode="auto">
            <a:xfrm>
              <a:off x="4584" y="2640"/>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431" name="Oval 167">
              <a:extLst>
                <a:ext uri="{FF2B5EF4-FFF2-40B4-BE49-F238E27FC236}">
                  <a16:creationId xmlns:a16="http://schemas.microsoft.com/office/drawing/2014/main" id="{E422CDF4-70F7-5019-E5C2-3BF21C9F5B0B}"/>
                </a:ext>
              </a:extLst>
            </p:cNvPr>
            <p:cNvSpPr>
              <a:spLocks noChangeArrowheads="1"/>
            </p:cNvSpPr>
            <p:nvPr/>
          </p:nvSpPr>
          <p:spPr bwMode="auto">
            <a:xfrm>
              <a:off x="4728" y="2640"/>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432" name="Text Box 168">
              <a:extLst>
                <a:ext uri="{FF2B5EF4-FFF2-40B4-BE49-F238E27FC236}">
                  <a16:creationId xmlns:a16="http://schemas.microsoft.com/office/drawing/2014/main" id="{6B29FD9D-295D-096E-B9AC-F7F19890C86C}"/>
                </a:ext>
              </a:extLst>
            </p:cNvPr>
            <p:cNvSpPr txBox="1">
              <a:spLocks noChangeArrowheads="1"/>
            </p:cNvSpPr>
            <p:nvPr/>
          </p:nvSpPr>
          <p:spPr bwMode="auto">
            <a:xfrm>
              <a:off x="236" y="879"/>
              <a:ext cx="237"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11…11</a:t>
              </a:r>
            </a:p>
          </p:txBody>
        </p:sp>
        <p:sp>
          <p:nvSpPr>
            <p:cNvPr id="139433" name="Text Box 169">
              <a:extLst>
                <a:ext uri="{FF2B5EF4-FFF2-40B4-BE49-F238E27FC236}">
                  <a16:creationId xmlns:a16="http://schemas.microsoft.com/office/drawing/2014/main" id="{F99E05D6-3B99-5489-8B15-F83FECC1173B}"/>
                </a:ext>
              </a:extLst>
            </p:cNvPr>
            <p:cNvSpPr txBox="1">
              <a:spLocks noChangeArrowheads="1"/>
            </p:cNvSpPr>
            <p:nvPr/>
          </p:nvSpPr>
          <p:spPr bwMode="auto">
            <a:xfrm>
              <a:off x="5108" y="879"/>
              <a:ext cx="301"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00…00</a:t>
              </a:r>
            </a:p>
          </p:txBody>
        </p:sp>
        <p:sp>
          <p:nvSpPr>
            <p:cNvPr id="139434" name="Text Box 170">
              <a:extLst>
                <a:ext uri="{FF2B5EF4-FFF2-40B4-BE49-F238E27FC236}">
                  <a16:creationId xmlns:a16="http://schemas.microsoft.com/office/drawing/2014/main" id="{9AF8BF36-1168-BF40-211F-ECB0FC02C7A6}"/>
                </a:ext>
              </a:extLst>
            </p:cNvPr>
            <p:cNvSpPr txBox="1">
              <a:spLocks noChangeArrowheads="1"/>
            </p:cNvSpPr>
            <p:nvPr/>
          </p:nvSpPr>
          <p:spPr bwMode="auto">
            <a:xfrm>
              <a:off x="2205" y="1215"/>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p>
          </p:txBody>
        </p:sp>
        <p:sp>
          <p:nvSpPr>
            <p:cNvPr id="139435" name="Text Box 171">
              <a:extLst>
                <a:ext uri="{FF2B5EF4-FFF2-40B4-BE49-F238E27FC236}">
                  <a16:creationId xmlns:a16="http://schemas.microsoft.com/office/drawing/2014/main" id="{AC160932-8D8E-06AD-5BDC-1C4B1C98D4B4}"/>
                </a:ext>
              </a:extLst>
            </p:cNvPr>
            <p:cNvSpPr txBox="1">
              <a:spLocks noChangeArrowheads="1"/>
            </p:cNvSpPr>
            <p:nvPr/>
          </p:nvSpPr>
          <p:spPr bwMode="auto">
            <a:xfrm>
              <a:off x="1389" y="1503"/>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p>
          </p:txBody>
        </p:sp>
        <p:sp>
          <p:nvSpPr>
            <p:cNvPr id="139436" name="Text Box 172">
              <a:extLst>
                <a:ext uri="{FF2B5EF4-FFF2-40B4-BE49-F238E27FC236}">
                  <a16:creationId xmlns:a16="http://schemas.microsoft.com/office/drawing/2014/main" id="{CF16D19E-DE3A-A045-9AF4-6A3F91029D26}"/>
                </a:ext>
              </a:extLst>
            </p:cNvPr>
            <p:cNvSpPr txBox="1">
              <a:spLocks noChangeArrowheads="1"/>
            </p:cNvSpPr>
            <p:nvPr/>
          </p:nvSpPr>
          <p:spPr bwMode="auto">
            <a:xfrm>
              <a:off x="909" y="1839"/>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p>
          </p:txBody>
        </p:sp>
        <p:sp>
          <p:nvSpPr>
            <p:cNvPr id="139437" name="Text Box 173">
              <a:extLst>
                <a:ext uri="{FF2B5EF4-FFF2-40B4-BE49-F238E27FC236}">
                  <a16:creationId xmlns:a16="http://schemas.microsoft.com/office/drawing/2014/main" id="{73A070C7-FB5E-B99D-D9E0-C8ADA3061D6C}"/>
                </a:ext>
              </a:extLst>
            </p:cNvPr>
            <p:cNvSpPr txBox="1">
              <a:spLocks noChangeArrowheads="1"/>
            </p:cNvSpPr>
            <p:nvPr/>
          </p:nvSpPr>
          <p:spPr bwMode="auto">
            <a:xfrm>
              <a:off x="717" y="2127"/>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p>
          </p:txBody>
        </p:sp>
        <p:sp>
          <p:nvSpPr>
            <p:cNvPr id="139438" name="Text Box 174">
              <a:extLst>
                <a:ext uri="{FF2B5EF4-FFF2-40B4-BE49-F238E27FC236}">
                  <a16:creationId xmlns:a16="http://schemas.microsoft.com/office/drawing/2014/main" id="{7D4DD1A9-7FFC-F64D-6F9A-7B5F0C3B0A24}"/>
                </a:ext>
              </a:extLst>
            </p:cNvPr>
            <p:cNvSpPr txBox="1">
              <a:spLocks noChangeArrowheads="1"/>
            </p:cNvSpPr>
            <p:nvPr/>
          </p:nvSpPr>
          <p:spPr bwMode="auto">
            <a:xfrm>
              <a:off x="621" y="2415"/>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p>
          </p:txBody>
        </p:sp>
        <p:sp>
          <p:nvSpPr>
            <p:cNvPr id="139439" name="Text Box 175">
              <a:extLst>
                <a:ext uri="{FF2B5EF4-FFF2-40B4-BE49-F238E27FC236}">
                  <a16:creationId xmlns:a16="http://schemas.microsoft.com/office/drawing/2014/main" id="{105D7622-3920-D9CA-C583-115D6020D869}"/>
                </a:ext>
              </a:extLst>
            </p:cNvPr>
            <p:cNvSpPr txBox="1">
              <a:spLocks noChangeArrowheads="1"/>
            </p:cNvSpPr>
            <p:nvPr/>
          </p:nvSpPr>
          <p:spPr bwMode="auto">
            <a:xfrm>
              <a:off x="2157" y="1887"/>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p>
          </p:txBody>
        </p:sp>
        <p:sp>
          <p:nvSpPr>
            <p:cNvPr id="139440" name="Text Box 176">
              <a:extLst>
                <a:ext uri="{FF2B5EF4-FFF2-40B4-BE49-F238E27FC236}">
                  <a16:creationId xmlns:a16="http://schemas.microsoft.com/office/drawing/2014/main" id="{372ECD4B-76D6-3FD1-10E9-67EB4C890706}"/>
                </a:ext>
              </a:extLst>
            </p:cNvPr>
            <p:cNvSpPr txBox="1">
              <a:spLocks noChangeArrowheads="1"/>
            </p:cNvSpPr>
            <p:nvPr/>
          </p:nvSpPr>
          <p:spPr bwMode="auto">
            <a:xfrm>
              <a:off x="2541" y="2175"/>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p>
          </p:txBody>
        </p:sp>
        <p:sp>
          <p:nvSpPr>
            <p:cNvPr id="139441" name="Text Box 177">
              <a:extLst>
                <a:ext uri="{FF2B5EF4-FFF2-40B4-BE49-F238E27FC236}">
                  <a16:creationId xmlns:a16="http://schemas.microsoft.com/office/drawing/2014/main" id="{0BFFE42F-0822-42B1-BEF3-04BB5CEED82C}"/>
                </a:ext>
              </a:extLst>
            </p:cNvPr>
            <p:cNvSpPr txBox="1">
              <a:spLocks noChangeArrowheads="1"/>
            </p:cNvSpPr>
            <p:nvPr/>
          </p:nvSpPr>
          <p:spPr bwMode="auto">
            <a:xfrm>
              <a:off x="1293" y="2127"/>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p>
          </p:txBody>
        </p:sp>
        <p:sp>
          <p:nvSpPr>
            <p:cNvPr id="139442" name="Text Box 178">
              <a:extLst>
                <a:ext uri="{FF2B5EF4-FFF2-40B4-BE49-F238E27FC236}">
                  <a16:creationId xmlns:a16="http://schemas.microsoft.com/office/drawing/2014/main" id="{D2CD3248-AA0D-4697-2E31-AB02D90AFCD4}"/>
                </a:ext>
              </a:extLst>
            </p:cNvPr>
            <p:cNvSpPr txBox="1">
              <a:spLocks noChangeArrowheads="1"/>
            </p:cNvSpPr>
            <p:nvPr/>
          </p:nvSpPr>
          <p:spPr bwMode="auto">
            <a:xfrm>
              <a:off x="3165" y="2127"/>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p>
          </p:txBody>
        </p:sp>
        <p:sp>
          <p:nvSpPr>
            <p:cNvPr id="139443" name="Text Box 179">
              <a:extLst>
                <a:ext uri="{FF2B5EF4-FFF2-40B4-BE49-F238E27FC236}">
                  <a16:creationId xmlns:a16="http://schemas.microsoft.com/office/drawing/2014/main" id="{FF9D1923-E772-0311-1538-B9B44916A58A}"/>
                </a:ext>
              </a:extLst>
            </p:cNvPr>
            <p:cNvSpPr txBox="1">
              <a:spLocks noChangeArrowheads="1"/>
            </p:cNvSpPr>
            <p:nvPr/>
          </p:nvSpPr>
          <p:spPr bwMode="auto">
            <a:xfrm>
              <a:off x="3357" y="2415"/>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p>
          </p:txBody>
        </p:sp>
        <p:sp>
          <p:nvSpPr>
            <p:cNvPr id="139444" name="Text Box 180">
              <a:extLst>
                <a:ext uri="{FF2B5EF4-FFF2-40B4-BE49-F238E27FC236}">
                  <a16:creationId xmlns:a16="http://schemas.microsoft.com/office/drawing/2014/main" id="{B6E1A44A-B958-A7F6-E85C-BA57CBA743DF}"/>
                </a:ext>
              </a:extLst>
            </p:cNvPr>
            <p:cNvSpPr txBox="1">
              <a:spLocks noChangeArrowheads="1"/>
            </p:cNvSpPr>
            <p:nvPr/>
          </p:nvSpPr>
          <p:spPr bwMode="auto">
            <a:xfrm>
              <a:off x="3645" y="2415"/>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p>
          </p:txBody>
        </p:sp>
        <p:sp>
          <p:nvSpPr>
            <p:cNvPr id="139445" name="Text Box 181">
              <a:extLst>
                <a:ext uri="{FF2B5EF4-FFF2-40B4-BE49-F238E27FC236}">
                  <a16:creationId xmlns:a16="http://schemas.microsoft.com/office/drawing/2014/main" id="{06BEC73A-0EAA-88AA-BE39-ED56E39BF077}"/>
                </a:ext>
              </a:extLst>
            </p:cNvPr>
            <p:cNvSpPr txBox="1">
              <a:spLocks noChangeArrowheads="1"/>
            </p:cNvSpPr>
            <p:nvPr/>
          </p:nvSpPr>
          <p:spPr bwMode="auto">
            <a:xfrm>
              <a:off x="4413" y="2175"/>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p>
          </p:txBody>
        </p:sp>
        <p:sp>
          <p:nvSpPr>
            <p:cNvPr id="139446" name="Text Box 182">
              <a:extLst>
                <a:ext uri="{FF2B5EF4-FFF2-40B4-BE49-F238E27FC236}">
                  <a16:creationId xmlns:a16="http://schemas.microsoft.com/office/drawing/2014/main" id="{2AA4FC1F-24FB-B125-5A38-1ADCD7C62221}"/>
                </a:ext>
              </a:extLst>
            </p:cNvPr>
            <p:cNvSpPr txBox="1">
              <a:spLocks noChangeArrowheads="1"/>
            </p:cNvSpPr>
            <p:nvPr/>
          </p:nvSpPr>
          <p:spPr bwMode="auto">
            <a:xfrm>
              <a:off x="4605" y="2463"/>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p>
          </p:txBody>
        </p:sp>
        <p:sp>
          <p:nvSpPr>
            <p:cNvPr id="139447" name="Text Box 183">
              <a:extLst>
                <a:ext uri="{FF2B5EF4-FFF2-40B4-BE49-F238E27FC236}">
                  <a16:creationId xmlns:a16="http://schemas.microsoft.com/office/drawing/2014/main" id="{68510244-C90F-1CFE-0CFC-A188B3445F59}"/>
                </a:ext>
              </a:extLst>
            </p:cNvPr>
            <p:cNvSpPr txBox="1">
              <a:spLocks noChangeArrowheads="1"/>
            </p:cNvSpPr>
            <p:nvPr/>
          </p:nvSpPr>
          <p:spPr bwMode="auto">
            <a:xfrm>
              <a:off x="4605" y="1887"/>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p>
          </p:txBody>
        </p:sp>
        <p:sp>
          <p:nvSpPr>
            <p:cNvPr id="139448" name="Text Box 184">
              <a:extLst>
                <a:ext uri="{FF2B5EF4-FFF2-40B4-BE49-F238E27FC236}">
                  <a16:creationId xmlns:a16="http://schemas.microsoft.com/office/drawing/2014/main" id="{9EFACFEB-B65E-0BAA-FBF3-4BF285BA4FC7}"/>
                </a:ext>
              </a:extLst>
            </p:cNvPr>
            <p:cNvSpPr txBox="1">
              <a:spLocks noChangeArrowheads="1"/>
            </p:cNvSpPr>
            <p:nvPr/>
          </p:nvSpPr>
          <p:spPr bwMode="auto">
            <a:xfrm>
              <a:off x="3357" y="1839"/>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p>
          </p:txBody>
        </p:sp>
        <p:sp>
          <p:nvSpPr>
            <p:cNvPr id="139449" name="Text Box 185">
              <a:extLst>
                <a:ext uri="{FF2B5EF4-FFF2-40B4-BE49-F238E27FC236}">
                  <a16:creationId xmlns:a16="http://schemas.microsoft.com/office/drawing/2014/main" id="{C2177885-0C4D-152D-7E96-A9133F625B25}"/>
                </a:ext>
              </a:extLst>
            </p:cNvPr>
            <p:cNvSpPr txBox="1">
              <a:spLocks noChangeArrowheads="1"/>
            </p:cNvSpPr>
            <p:nvPr/>
          </p:nvSpPr>
          <p:spPr bwMode="auto">
            <a:xfrm>
              <a:off x="3789" y="1503"/>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p>
          </p:txBody>
        </p:sp>
        <p:sp>
          <p:nvSpPr>
            <p:cNvPr id="139450" name="Text Box 186">
              <a:extLst>
                <a:ext uri="{FF2B5EF4-FFF2-40B4-BE49-F238E27FC236}">
                  <a16:creationId xmlns:a16="http://schemas.microsoft.com/office/drawing/2014/main" id="{BFFE4C56-570F-3AE4-D908-4D89D7748B0C}"/>
                </a:ext>
              </a:extLst>
            </p:cNvPr>
            <p:cNvSpPr txBox="1">
              <a:spLocks noChangeArrowheads="1"/>
            </p:cNvSpPr>
            <p:nvPr/>
          </p:nvSpPr>
          <p:spPr bwMode="auto">
            <a:xfrm>
              <a:off x="763" y="2415"/>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p>
          </p:txBody>
        </p:sp>
        <p:sp>
          <p:nvSpPr>
            <p:cNvPr id="139451" name="Text Box 187">
              <a:extLst>
                <a:ext uri="{FF2B5EF4-FFF2-40B4-BE49-F238E27FC236}">
                  <a16:creationId xmlns:a16="http://schemas.microsoft.com/office/drawing/2014/main" id="{D415E96A-958E-E21C-A61E-224409D306E7}"/>
                </a:ext>
              </a:extLst>
            </p:cNvPr>
            <p:cNvSpPr txBox="1">
              <a:spLocks noChangeArrowheads="1"/>
            </p:cNvSpPr>
            <p:nvPr/>
          </p:nvSpPr>
          <p:spPr bwMode="auto">
            <a:xfrm>
              <a:off x="907" y="2127"/>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p>
          </p:txBody>
        </p:sp>
        <p:sp>
          <p:nvSpPr>
            <p:cNvPr id="139452" name="Text Box 188">
              <a:extLst>
                <a:ext uri="{FF2B5EF4-FFF2-40B4-BE49-F238E27FC236}">
                  <a16:creationId xmlns:a16="http://schemas.microsoft.com/office/drawing/2014/main" id="{0EC7EFBA-BE26-039C-13CA-1CDCDA41D95F}"/>
                </a:ext>
              </a:extLst>
            </p:cNvPr>
            <p:cNvSpPr txBox="1">
              <a:spLocks noChangeArrowheads="1"/>
            </p:cNvSpPr>
            <p:nvPr/>
          </p:nvSpPr>
          <p:spPr bwMode="auto">
            <a:xfrm>
              <a:off x="1291" y="1839"/>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p>
          </p:txBody>
        </p:sp>
        <p:sp>
          <p:nvSpPr>
            <p:cNvPr id="139453" name="Text Box 189">
              <a:extLst>
                <a:ext uri="{FF2B5EF4-FFF2-40B4-BE49-F238E27FC236}">
                  <a16:creationId xmlns:a16="http://schemas.microsoft.com/office/drawing/2014/main" id="{69379A6E-AB17-EF88-2DA2-4FAE70FEA10F}"/>
                </a:ext>
              </a:extLst>
            </p:cNvPr>
            <p:cNvSpPr txBox="1">
              <a:spLocks noChangeArrowheads="1"/>
            </p:cNvSpPr>
            <p:nvPr/>
          </p:nvSpPr>
          <p:spPr bwMode="auto">
            <a:xfrm>
              <a:off x="1483" y="2127"/>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p>
          </p:txBody>
        </p:sp>
        <p:sp>
          <p:nvSpPr>
            <p:cNvPr id="139454" name="Text Box 190">
              <a:extLst>
                <a:ext uri="{FF2B5EF4-FFF2-40B4-BE49-F238E27FC236}">
                  <a16:creationId xmlns:a16="http://schemas.microsoft.com/office/drawing/2014/main" id="{BAC7448D-1357-ED47-E687-A10B1104D2BF}"/>
                </a:ext>
              </a:extLst>
            </p:cNvPr>
            <p:cNvSpPr txBox="1">
              <a:spLocks noChangeArrowheads="1"/>
            </p:cNvSpPr>
            <p:nvPr/>
          </p:nvSpPr>
          <p:spPr bwMode="auto">
            <a:xfrm>
              <a:off x="2059" y="1551"/>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p>
          </p:txBody>
        </p:sp>
        <p:sp>
          <p:nvSpPr>
            <p:cNvPr id="139455" name="Text Box 191">
              <a:extLst>
                <a:ext uri="{FF2B5EF4-FFF2-40B4-BE49-F238E27FC236}">
                  <a16:creationId xmlns:a16="http://schemas.microsoft.com/office/drawing/2014/main" id="{EAEF29EE-AFB3-3355-4F37-FC1155BDE79E}"/>
                </a:ext>
              </a:extLst>
            </p:cNvPr>
            <p:cNvSpPr txBox="1">
              <a:spLocks noChangeArrowheads="1"/>
            </p:cNvSpPr>
            <p:nvPr/>
          </p:nvSpPr>
          <p:spPr bwMode="auto">
            <a:xfrm>
              <a:off x="2491" y="1839"/>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p>
          </p:txBody>
        </p:sp>
        <p:sp>
          <p:nvSpPr>
            <p:cNvPr id="139456" name="Text Box 192">
              <a:extLst>
                <a:ext uri="{FF2B5EF4-FFF2-40B4-BE49-F238E27FC236}">
                  <a16:creationId xmlns:a16="http://schemas.microsoft.com/office/drawing/2014/main" id="{E893AFB9-0F65-17E2-EDB0-C36B3E3A2A23}"/>
                </a:ext>
              </a:extLst>
            </p:cNvPr>
            <p:cNvSpPr txBox="1">
              <a:spLocks noChangeArrowheads="1"/>
            </p:cNvSpPr>
            <p:nvPr/>
          </p:nvSpPr>
          <p:spPr bwMode="auto">
            <a:xfrm>
              <a:off x="2779" y="2175"/>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p>
          </p:txBody>
        </p:sp>
        <p:sp>
          <p:nvSpPr>
            <p:cNvPr id="139457" name="Text Box 193">
              <a:extLst>
                <a:ext uri="{FF2B5EF4-FFF2-40B4-BE49-F238E27FC236}">
                  <a16:creationId xmlns:a16="http://schemas.microsoft.com/office/drawing/2014/main" id="{8830ACD6-7AD8-9B73-FF53-26381315A49A}"/>
                </a:ext>
              </a:extLst>
            </p:cNvPr>
            <p:cNvSpPr txBox="1">
              <a:spLocks noChangeArrowheads="1"/>
            </p:cNvSpPr>
            <p:nvPr/>
          </p:nvSpPr>
          <p:spPr bwMode="auto">
            <a:xfrm>
              <a:off x="4363" y="1455"/>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p>
          </p:txBody>
        </p:sp>
        <p:sp>
          <p:nvSpPr>
            <p:cNvPr id="139458" name="Text Box 194">
              <a:extLst>
                <a:ext uri="{FF2B5EF4-FFF2-40B4-BE49-F238E27FC236}">
                  <a16:creationId xmlns:a16="http://schemas.microsoft.com/office/drawing/2014/main" id="{6712586D-5BEE-368E-F49D-8BF60F79F0C1}"/>
                </a:ext>
              </a:extLst>
            </p:cNvPr>
            <p:cNvSpPr txBox="1">
              <a:spLocks noChangeArrowheads="1"/>
            </p:cNvSpPr>
            <p:nvPr/>
          </p:nvSpPr>
          <p:spPr bwMode="auto">
            <a:xfrm>
              <a:off x="3739" y="1887"/>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p>
          </p:txBody>
        </p:sp>
        <p:sp>
          <p:nvSpPr>
            <p:cNvPr id="139459" name="Text Box 195">
              <a:extLst>
                <a:ext uri="{FF2B5EF4-FFF2-40B4-BE49-F238E27FC236}">
                  <a16:creationId xmlns:a16="http://schemas.microsoft.com/office/drawing/2014/main" id="{937F23CF-8090-CA33-8CB5-3AED0A3EA829}"/>
                </a:ext>
              </a:extLst>
            </p:cNvPr>
            <p:cNvSpPr txBox="1">
              <a:spLocks noChangeArrowheads="1"/>
            </p:cNvSpPr>
            <p:nvPr/>
          </p:nvSpPr>
          <p:spPr bwMode="auto">
            <a:xfrm>
              <a:off x="3355" y="2127"/>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p>
          </p:txBody>
        </p:sp>
        <p:sp>
          <p:nvSpPr>
            <p:cNvPr id="139460" name="Text Box 196">
              <a:extLst>
                <a:ext uri="{FF2B5EF4-FFF2-40B4-BE49-F238E27FC236}">
                  <a16:creationId xmlns:a16="http://schemas.microsoft.com/office/drawing/2014/main" id="{87B8FC86-6C50-CFE2-63A0-01A37D3B95C3}"/>
                </a:ext>
              </a:extLst>
            </p:cNvPr>
            <p:cNvSpPr txBox="1">
              <a:spLocks noChangeArrowheads="1"/>
            </p:cNvSpPr>
            <p:nvPr/>
          </p:nvSpPr>
          <p:spPr bwMode="auto">
            <a:xfrm>
              <a:off x="3499" y="2415"/>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p>
          </p:txBody>
        </p:sp>
        <p:sp>
          <p:nvSpPr>
            <p:cNvPr id="139461" name="Text Box 197">
              <a:extLst>
                <a:ext uri="{FF2B5EF4-FFF2-40B4-BE49-F238E27FC236}">
                  <a16:creationId xmlns:a16="http://schemas.microsoft.com/office/drawing/2014/main" id="{32BBFF5B-2695-1A4E-DE70-101B3B44F454}"/>
                </a:ext>
              </a:extLst>
            </p:cNvPr>
            <p:cNvSpPr txBox="1">
              <a:spLocks noChangeArrowheads="1"/>
            </p:cNvSpPr>
            <p:nvPr/>
          </p:nvSpPr>
          <p:spPr bwMode="auto">
            <a:xfrm>
              <a:off x="3787" y="2415"/>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p>
          </p:txBody>
        </p:sp>
        <p:sp>
          <p:nvSpPr>
            <p:cNvPr id="139462" name="Text Box 198">
              <a:extLst>
                <a:ext uri="{FF2B5EF4-FFF2-40B4-BE49-F238E27FC236}">
                  <a16:creationId xmlns:a16="http://schemas.microsoft.com/office/drawing/2014/main" id="{E59566AA-AF82-4E18-1139-2A990A84B952}"/>
                </a:ext>
              </a:extLst>
            </p:cNvPr>
            <p:cNvSpPr txBox="1">
              <a:spLocks noChangeArrowheads="1"/>
            </p:cNvSpPr>
            <p:nvPr/>
          </p:nvSpPr>
          <p:spPr bwMode="auto">
            <a:xfrm>
              <a:off x="3931" y="2127"/>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p>
          </p:txBody>
        </p:sp>
        <p:sp>
          <p:nvSpPr>
            <p:cNvPr id="139463" name="Text Box 199">
              <a:extLst>
                <a:ext uri="{FF2B5EF4-FFF2-40B4-BE49-F238E27FC236}">
                  <a16:creationId xmlns:a16="http://schemas.microsoft.com/office/drawing/2014/main" id="{00D3A4D9-7DCC-DD49-BE26-E96633B4AF23}"/>
                </a:ext>
              </a:extLst>
            </p:cNvPr>
            <p:cNvSpPr txBox="1">
              <a:spLocks noChangeArrowheads="1"/>
            </p:cNvSpPr>
            <p:nvPr/>
          </p:nvSpPr>
          <p:spPr bwMode="auto">
            <a:xfrm>
              <a:off x="4939" y="1839"/>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p>
          </p:txBody>
        </p:sp>
        <p:sp>
          <p:nvSpPr>
            <p:cNvPr id="139464" name="Text Box 200">
              <a:extLst>
                <a:ext uri="{FF2B5EF4-FFF2-40B4-BE49-F238E27FC236}">
                  <a16:creationId xmlns:a16="http://schemas.microsoft.com/office/drawing/2014/main" id="{CC5BAB6C-7B93-28D4-C6CF-DCC5B6FFC7E7}"/>
                </a:ext>
              </a:extLst>
            </p:cNvPr>
            <p:cNvSpPr txBox="1">
              <a:spLocks noChangeArrowheads="1"/>
            </p:cNvSpPr>
            <p:nvPr/>
          </p:nvSpPr>
          <p:spPr bwMode="auto">
            <a:xfrm>
              <a:off x="4650" y="2175"/>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p>
          </p:txBody>
        </p:sp>
        <p:sp>
          <p:nvSpPr>
            <p:cNvPr id="139465" name="Text Box 201">
              <a:extLst>
                <a:ext uri="{FF2B5EF4-FFF2-40B4-BE49-F238E27FC236}">
                  <a16:creationId xmlns:a16="http://schemas.microsoft.com/office/drawing/2014/main" id="{8927C7E8-D7B7-83EC-D47D-8E326D844E4E}"/>
                </a:ext>
              </a:extLst>
            </p:cNvPr>
            <p:cNvSpPr txBox="1">
              <a:spLocks noChangeArrowheads="1"/>
            </p:cNvSpPr>
            <p:nvPr/>
          </p:nvSpPr>
          <p:spPr bwMode="auto">
            <a:xfrm>
              <a:off x="4747" y="2463"/>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p>
          </p:txBody>
        </p:sp>
        <p:sp>
          <p:nvSpPr>
            <p:cNvPr id="139466" name="Line 202">
              <a:extLst>
                <a:ext uri="{FF2B5EF4-FFF2-40B4-BE49-F238E27FC236}">
                  <a16:creationId xmlns:a16="http://schemas.microsoft.com/office/drawing/2014/main" id="{188B3333-D78F-2763-0B6E-4C12CB2705B9}"/>
                </a:ext>
              </a:extLst>
            </p:cNvPr>
            <p:cNvSpPr>
              <a:spLocks noChangeShapeType="1"/>
            </p:cNvSpPr>
            <p:nvPr/>
          </p:nvSpPr>
          <p:spPr bwMode="auto">
            <a:xfrm flipH="1" flipV="1">
              <a:off x="384" y="1032"/>
              <a:ext cx="4944" cy="0"/>
            </a:xfrm>
            <a:prstGeom prst="line">
              <a:avLst/>
            </a:prstGeom>
            <a:noFill/>
            <a:ln w="9525">
              <a:solidFill>
                <a:srgbClr val="0B0B0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467" name="Text Box 203">
              <a:extLst>
                <a:ext uri="{FF2B5EF4-FFF2-40B4-BE49-F238E27FC236}">
                  <a16:creationId xmlns:a16="http://schemas.microsoft.com/office/drawing/2014/main" id="{C5163C3B-B026-9E44-3385-8DA6FBD0BA57}"/>
                </a:ext>
              </a:extLst>
            </p:cNvPr>
            <p:cNvSpPr txBox="1">
              <a:spLocks noChangeArrowheads="1"/>
            </p:cNvSpPr>
            <p:nvPr/>
          </p:nvSpPr>
          <p:spPr bwMode="auto">
            <a:xfrm>
              <a:off x="3499" y="1215"/>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p>
          </p:txBody>
        </p:sp>
        <p:sp>
          <p:nvSpPr>
            <p:cNvPr id="139468" name="Oval 204">
              <a:extLst>
                <a:ext uri="{FF2B5EF4-FFF2-40B4-BE49-F238E27FC236}">
                  <a16:creationId xmlns:a16="http://schemas.microsoft.com/office/drawing/2014/main" id="{85778781-97CE-15E7-1396-F397BC8749B8}"/>
                </a:ext>
              </a:extLst>
            </p:cNvPr>
            <p:cNvSpPr>
              <a:spLocks noChangeArrowheads="1"/>
            </p:cNvSpPr>
            <p:nvPr/>
          </p:nvSpPr>
          <p:spPr bwMode="auto">
            <a:xfrm>
              <a:off x="606" y="100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469" name="Oval 205">
              <a:extLst>
                <a:ext uri="{FF2B5EF4-FFF2-40B4-BE49-F238E27FC236}">
                  <a16:creationId xmlns:a16="http://schemas.microsoft.com/office/drawing/2014/main" id="{C85B34D4-3DF0-2369-4017-3EBE2057C38D}"/>
                </a:ext>
              </a:extLst>
            </p:cNvPr>
            <p:cNvSpPr>
              <a:spLocks noChangeArrowheads="1"/>
            </p:cNvSpPr>
            <p:nvPr/>
          </p:nvSpPr>
          <p:spPr bwMode="auto">
            <a:xfrm>
              <a:off x="756" y="100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470" name="Oval 206">
              <a:extLst>
                <a:ext uri="{FF2B5EF4-FFF2-40B4-BE49-F238E27FC236}">
                  <a16:creationId xmlns:a16="http://schemas.microsoft.com/office/drawing/2014/main" id="{18EC7759-43FA-66DF-F14E-B25C1C591492}"/>
                </a:ext>
              </a:extLst>
            </p:cNvPr>
            <p:cNvSpPr>
              <a:spLocks noChangeArrowheads="1"/>
            </p:cNvSpPr>
            <p:nvPr/>
          </p:nvSpPr>
          <p:spPr bwMode="auto">
            <a:xfrm>
              <a:off x="966" y="100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471" name="Oval 207">
              <a:extLst>
                <a:ext uri="{FF2B5EF4-FFF2-40B4-BE49-F238E27FC236}">
                  <a16:creationId xmlns:a16="http://schemas.microsoft.com/office/drawing/2014/main" id="{45C2A359-4E73-6174-16EC-D03DF6599846}"/>
                </a:ext>
              </a:extLst>
            </p:cNvPr>
            <p:cNvSpPr>
              <a:spLocks noChangeArrowheads="1"/>
            </p:cNvSpPr>
            <p:nvPr/>
          </p:nvSpPr>
          <p:spPr bwMode="auto">
            <a:xfrm>
              <a:off x="1242" y="100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472" name="Oval 208">
              <a:extLst>
                <a:ext uri="{FF2B5EF4-FFF2-40B4-BE49-F238E27FC236}">
                  <a16:creationId xmlns:a16="http://schemas.microsoft.com/office/drawing/2014/main" id="{C6EFA38B-C620-DBAF-80B3-58796FCD4F1B}"/>
                </a:ext>
              </a:extLst>
            </p:cNvPr>
            <p:cNvSpPr>
              <a:spLocks noChangeArrowheads="1"/>
            </p:cNvSpPr>
            <p:nvPr/>
          </p:nvSpPr>
          <p:spPr bwMode="auto">
            <a:xfrm>
              <a:off x="1542" y="100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473" name="Oval 209">
              <a:extLst>
                <a:ext uri="{FF2B5EF4-FFF2-40B4-BE49-F238E27FC236}">
                  <a16:creationId xmlns:a16="http://schemas.microsoft.com/office/drawing/2014/main" id="{87822B62-D053-CF2C-1D44-C0BBE6423CB7}"/>
                </a:ext>
              </a:extLst>
            </p:cNvPr>
            <p:cNvSpPr>
              <a:spLocks noChangeArrowheads="1"/>
            </p:cNvSpPr>
            <p:nvPr/>
          </p:nvSpPr>
          <p:spPr bwMode="auto">
            <a:xfrm>
              <a:off x="2052" y="100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474" name="Oval 210">
              <a:extLst>
                <a:ext uri="{FF2B5EF4-FFF2-40B4-BE49-F238E27FC236}">
                  <a16:creationId xmlns:a16="http://schemas.microsoft.com/office/drawing/2014/main" id="{F5751774-038F-7D9C-FEB8-2760C93F1D5A}"/>
                </a:ext>
              </a:extLst>
            </p:cNvPr>
            <p:cNvSpPr>
              <a:spLocks noChangeArrowheads="1"/>
            </p:cNvSpPr>
            <p:nvPr/>
          </p:nvSpPr>
          <p:spPr bwMode="auto">
            <a:xfrm>
              <a:off x="2508" y="100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475" name="Oval 211">
              <a:extLst>
                <a:ext uri="{FF2B5EF4-FFF2-40B4-BE49-F238E27FC236}">
                  <a16:creationId xmlns:a16="http://schemas.microsoft.com/office/drawing/2014/main" id="{B6EE2C2C-6739-1BFD-9F21-E962E7323867}"/>
                </a:ext>
              </a:extLst>
            </p:cNvPr>
            <p:cNvSpPr>
              <a:spLocks noChangeArrowheads="1"/>
            </p:cNvSpPr>
            <p:nvPr/>
          </p:nvSpPr>
          <p:spPr bwMode="auto">
            <a:xfrm>
              <a:off x="2796" y="100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476" name="Oval 212">
              <a:extLst>
                <a:ext uri="{FF2B5EF4-FFF2-40B4-BE49-F238E27FC236}">
                  <a16:creationId xmlns:a16="http://schemas.microsoft.com/office/drawing/2014/main" id="{2B789A5C-82D0-B2BE-A947-41CF21D81A20}"/>
                </a:ext>
              </a:extLst>
            </p:cNvPr>
            <p:cNvSpPr>
              <a:spLocks noChangeArrowheads="1"/>
            </p:cNvSpPr>
            <p:nvPr/>
          </p:nvSpPr>
          <p:spPr bwMode="auto">
            <a:xfrm>
              <a:off x="3144" y="100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477" name="Oval 213">
              <a:extLst>
                <a:ext uri="{FF2B5EF4-FFF2-40B4-BE49-F238E27FC236}">
                  <a16:creationId xmlns:a16="http://schemas.microsoft.com/office/drawing/2014/main" id="{FA1D5290-87D6-6831-433C-5DB82492C814}"/>
                </a:ext>
              </a:extLst>
            </p:cNvPr>
            <p:cNvSpPr>
              <a:spLocks noChangeArrowheads="1"/>
            </p:cNvSpPr>
            <p:nvPr/>
          </p:nvSpPr>
          <p:spPr bwMode="auto">
            <a:xfrm>
              <a:off x="3342" y="100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478" name="Oval 214">
              <a:extLst>
                <a:ext uri="{FF2B5EF4-FFF2-40B4-BE49-F238E27FC236}">
                  <a16:creationId xmlns:a16="http://schemas.microsoft.com/office/drawing/2014/main" id="{AF281E9D-67E2-8144-B737-D91F7F49F79D}"/>
                </a:ext>
              </a:extLst>
            </p:cNvPr>
            <p:cNvSpPr>
              <a:spLocks noChangeArrowheads="1"/>
            </p:cNvSpPr>
            <p:nvPr/>
          </p:nvSpPr>
          <p:spPr bwMode="auto">
            <a:xfrm>
              <a:off x="3486" y="100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479" name="Oval 215">
              <a:extLst>
                <a:ext uri="{FF2B5EF4-FFF2-40B4-BE49-F238E27FC236}">
                  <a16:creationId xmlns:a16="http://schemas.microsoft.com/office/drawing/2014/main" id="{F04C95DD-3F6E-387A-69BE-AA3BC3E98580}"/>
                </a:ext>
              </a:extLst>
            </p:cNvPr>
            <p:cNvSpPr>
              <a:spLocks noChangeArrowheads="1"/>
            </p:cNvSpPr>
            <p:nvPr/>
          </p:nvSpPr>
          <p:spPr bwMode="auto">
            <a:xfrm>
              <a:off x="3642" y="100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480" name="Oval 216">
              <a:extLst>
                <a:ext uri="{FF2B5EF4-FFF2-40B4-BE49-F238E27FC236}">
                  <a16:creationId xmlns:a16="http://schemas.microsoft.com/office/drawing/2014/main" id="{6155D92D-B96F-5EED-1261-EFC1EF285503}"/>
                </a:ext>
              </a:extLst>
            </p:cNvPr>
            <p:cNvSpPr>
              <a:spLocks noChangeArrowheads="1"/>
            </p:cNvSpPr>
            <p:nvPr/>
          </p:nvSpPr>
          <p:spPr bwMode="auto">
            <a:xfrm>
              <a:off x="3780" y="100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481" name="Oval 217">
              <a:extLst>
                <a:ext uri="{FF2B5EF4-FFF2-40B4-BE49-F238E27FC236}">
                  <a16:creationId xmlns:a16="http://schemas.microsoft.com/office/drawing/2014/main" id="{1DE05989-3275-F643-3757-CF812CBF8408}"/>
                </a:ext>
              </a:extLst>
            </p:cNvPr>
            <p:cNvSpPr>
              <a:spLocks noChangeArrowheads="1"/>
            </p:cNvSpPr>
            <p:nvPr/>
          </p:nvSpPr>
          <p:spPr bwMode="auto">
            <a:xfrm>
              <a:off x="3996" y="100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482" name="Oval 218">
              <a:extLst>
                <a:ext uri="{FF2B5EF4-FFF2-40B4-BE49-F238E27FC236}">
                  <a16:creationId xmlns:a16="http://schemas.microsoft.com/office/drawing/2014/main" id="{09ED14F8-77BE-9DBF-89C4-F92CD6A77B2C}"/>
                </a:ext>
              </a:extLst>
            </p:cNvPr>
            <p:cNvSpPr>
              <a:spLocks noChangeArrowheads="1"/>
            </p:cNvSpPr>
            <p:nvPr/>
          </p:nvSpPr>
          <p:spPr bwMode="auto">
            <a:xfrm>
              <a:off x="4386" y="100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483" name="Oval 219">
              <a:extLst>
                <a:ext uri="{FF2B5EF4-FFF2-40B4-BE49-F238E27FC236}">
                  <a16:creationId xmlns:a16="http://schemas.microsoft.com/office/drawing/2014/main" id="{B969C552-D129-07CD-51A0-7EDDCAF3ACED}"/>
                </a:ext>
              </a:extLst>
            </p:cNvPr>
            <p:cNvSpPr>
              <a:spLocks noChangeArrowheads="1"/>
            </p:cNvSpPr>
            <p:nvPr/>
          </p:nvSpPr>
          <p:spPr bwMode="auto">
            <a:xfrm>
              <a:off x="4584" y="100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484" name="Oval 220">
              <a:extLst>
                <a:ext uri="{FF2B5EF4-FFF2-40B4-BE49-F238E27FC236}">
                  <a16:creationId xmlns:a16="http://schemas.microsoft.com/office/drawing/2014/main" id="{11F7A15E-DDE7-94B4-AFA8-2CE270F7B9DD}"/>
                </a:ext>
              </a:extLst>
            </p:cNvPr>
            <p:cNvSpPr>
              <a:spLocks noChangeArrowheads="1"/>
            </p:cNvSpPr>
            <p:nvPr/>
          </p:nvSpPr>
          <p:spPr bwMode="auto">
            <a:xfrm>
              <a:off x="4734" y="100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485" name="Oval 221">
              <a:extLst>
                <a:ext uri="{FF2B5EF4-FFF2-40B4-BE49-F238E27FC236}">
                  <a16:creationId xmlns:a16="http://schemas.microsoft.com/office/drawing/2014/main" id="{B5F462BE-55B1-13B4-5DA2-DECAEEB44DF5}"/>
                </a:ext>
              </a:extLst>
            </p:cNvPr>
            <p:cNvSpPr>
              <a:spLocks noChangeArrowheads="1"/>
            </p:cNvSpPr>
            <p:nvPr/>
          </p:nvSpPr>
          <p:spPr bwMode="auto">
            <a:xfrm>
              <a:off x="5070" y="100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486" name="Text Box 222">
              <a:extLst>
                <a:ext uri="{FF2B5EF4-FFF2-40B4-BE49-F238E27FC236}">
                  <a16:creationId xmlns:a16="http://schemas.microsoft.com/office/drawing/2014/main" id="{622E6EB0-D131-BEFC-D1BB-EE2BAA5E494F}"/>
                </a:ext>
              </a:extLst>
            </p:cNvPr>
            <p:cNvSpPr txBox="1">
              <a:spLocks noChangeArrowheads="1"/>
            </p:cNvSpPr>
            <p:nvPr/>
          </p:nvSpPr>
          <p:spPr bwMode="auto">
            <a:xfrm>
              <a:off x="2010" y="831"/>
              <a:ext cx="1448" cy="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400" b="1">
                  <a:latin typeface="Comic Sans MS" panose="030F0902030302020204" pitchFamily="66" charset="0"/>
                </a:rPr>
                <a:t>Space of 160-bit numbers</a:t>
              </a:r>
            </a:p>
          </p:txBody>
        </p:sp>
      </p:gr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0F5300EE-62DF-427D-3320-0394F84C554A}"/>
              </a:ext>
            </a:extLst>
          </p:cNvPr>
          <p:cNvSpPr>
            <a:spLocks noGrp="1"/>
          </p:cNvSpPr>
          <p:nvPr>
            <p:ph type="sldNum" sz="quarter" idx="12"/>
          </p:nvPr>
        </p:nvSpPr>
        <p:spPr/>
        <p:txBody>
          <a:bodyPr/>
          <a:lstStyle/>
          <a:p>
            <a:fld id="{C4E7412F-B604-8D4E-8EB8-C4AF8C54EF99}" type="slidenum">
              <a:rPr lang="en-US" altLang="zh-CN"/>
              <a:pPr/>
              <a:t>48</a:t>
            </a:fld>
            <a:r>
              <a:rPr lang="en-US" altLang="zh-CN"/>
              <a:t>/16</a:t>
            </a:r>
          </a:p>
        </p:txBody>
      </p:sp>
      <p:sp>
        <p:nvSpPr>
          <p:cNvPr id="147568" name="Rectangle 112">
            <a:extLst>
              <a:ext uri="{FF2B5EF4-FFF2-40B4-BE49-F238E27FC236}">
                <a16:creationId xmlns:a16="http://schemas.microsoft.com/office/drawing/2014/main" id="{BF9E9E0B-99DA-AC74-1642-6967420BAAF0}"/>
              </a:ext>
            </a:extLst>
          </p:cNvPr>
          <p:cNvSpPr>
            <a:spLocks noGrp="1" noChangeArrowheads="1"/>
          </p:cNvSpPr>
          <p:nvPr>
            <p:ph type="body" idx="1"/>
          </p:nvPr>
        </p:nvSpPr>
        <p:spPr>
          <a:xfrm>
            <a:off x="569152" y="4561430"/>
            <a:ext cx="7847012" cy="1874837"/>
          </a:xfrm>
          <a:noFill/>
          <a:ln/>
        </p:spPr>
        <p:txBody>
          <a:bodyPr/>
          <a:lstStyle/>
          <a:p>
            <a:pPr>
              <a:lnSpc>
                <a:spcPct val="80000"/>
              </a:lnSpc>
            </a:pPr>
            <a:r>
              <a:rPr lang="zh-CN" altLang="en-US" sz="2400" dirty="0"/>
              <a:t>对于任意一个节点，都可以把这颗二叉树分解为一系列连续的，不包含自己的子树。</a:t>
            </a:r>
          </a:p>
          <a:p>
            <a:pPr>
              <a:lnSpc>
                <a:spcPct val="80000"/>
              </a:lnSpc>
            </a:pPr>
            <a:r>
              <a:rPr kumimoji="0" lang="zh-CN" altLang="en-US" sz="2400" dirty="0"/>
              <a:t>每个节点至少知道子树中的一个节点。</a:t>
            </a:r>
          </a:p>
          <a:p>
            <a:pPr>
              <a:lnSpc>
                <a:spcPct val="80000"/>
              </a:lnSpc>
            </a:pPr>
            <a:r>
              <a:rPr lang="zh-CN" altLang="en-US" sz="2400" dirty="0"/>
              <a:t>方框部分就是各子树，由上到下各层的前缀分别为</a:t>
            </a:r>
            <a:r>
              <a:rPr lang="en-US" altLang="zh-CN" sz="2400" dirty="0"/>
              <a:t>1</a:t>
            </a:r>
            <a:r>
              <a:rPr lang="zh-CN" altLang="en-US" sz="2400" dirty="0"/>
              <a:t>，</a:t>
            </a:r>
            <a:r>
              <a:rPr lang="en-US" altLang="zh-CN" sz="2400" dirty="0"/>
              <a:t>01</a:t>
            </a:r>
            <a:r>
              <a:rPr lang="zh-CN" altLang="en-US" sz="2400" dirty="0"/>
              <a:t>，</a:t>
            </a:r>
            <a:r>
              <a:rPr lang="en-US" altLang="zh-CN" sz="2400" dirty="0"/>
              <a:t>000</a:t>
            </a:r>
            <a:r>
              <a:rPr lang="zh-CN" altLang="en-US" sz="2400" dirty="0"/>
              <a:t>，</a:t>
            </a:r>
            <a:r>
              <a:rPr lang="en-US" altLang="zh-CN" sz="2400" dirty="0"/>
              <a:t>0010</a:t>
            </a:r>
            <a:r>
              <a:rPr lang="zh-CN" altLang="en-US" sz="2400" dirty="0"/>
              <a:t>。 </a:t>
            </a:r>
          </a:p>
          <a:p>
            <a:pPr>
              <a:lnSpc>
                <a:spcPct val="80000"/>
              </a:lnSpc>
            </a:pPr>
            <a:endParaRPr lang="zh-CN" altLang="en-US" sz="2400" dirty="0"/>
          </a:p>
          <a:p>
            <a:pPr>
              <a:lnSpc>
                <a:spcPct val="80000"/>
              </a:lnSpc>
            </a:pPr>
            <a:endParaRPr lang="en-US" altLang="zh-CN" sz="2400" dirty="0"/>
          </a:p>
        </p:txBody>
      </p:sp>
      <p:grpSp>
        <p:nvGrpSpPr>
          <p:cNvPr id="147569" name="Group 113">
            <a:extLst>
              <a:ext uri="{FF2B5EF4-FFF2-40B4-BE49-F238E27FC236}">
                <a16:creationId xmlns:a16="http://schemas.microsoft.com/office/drawing/2014/main" id="{1B669556-7625-8FEF-660D-17793858374E}"/>
              </a:ext>
            </a:extLst>
          </p:cNvPr>
          <p:cNvGrpSpPr>
            <a:grpSpLocks/>
          </p:cNvGrpSpPr>
          <p:nvPr/>
        </p:nvGrpSpPr>
        <p:grpSpPr bwMode="auto">
          <a:xfrm>
            <a:off x="6858000" y="3365103"/>
            <a:ext cx="1219200" cy="990600"/>
            <a:chOff x="4320" y="2304"/>
            <a:chExt cx="768" cy="624"/>
          </a:xfrm>
        </p:grpSpPr>
        <p:sp>
          <p:nvSpPr>
            <p:cNvPr id="147570" name="AutoShape 114">
              <a:extLst>
                <a:ext uri="{FF2B5EF4-FFF2-40B4-BE49-F238E27FC236}">
                  <a16:creationId xmlns:a16="http://schemas.microsoft.com/office/drawing/2014/main" id="{228E45A1-68FF-C184-7295-083041AFB54D}"/>
                </a:ext>
              </a:extLst>
            </p:cNvPr>
            <p:cNvSpPr>
              <a:spLocks noChangeArrowheads="1"/>
            </p:cNvSpPr>
            <p:nvPr/>
          </p:nvSpPr>
          <p:spPr bwMode="auto">
            <a:xfrm>
              <a:off x="4536" y="2304"/>
              <a:ext cx="328" cy="480"/>
            </a:xfrm>
            <a:prstGeom prst="roundRect">
              <a:avLst>
                <a:gd name="adj" fmla="val 29167"/>
              </a:avLst>
            </a:prstGeom>
            <a:solidFill>
              <a:srgbClr val="CCFFFF"/>
            </a:solidFill>
            <a:ln w="9525">
              <a:solidFill>
                <a:srgbClr val="00808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endParaRPr kumimoji="0" lang="zh-CN" altLang="zh-CN" sz="1400">
                <a:latin typeface="Comic Sans MS" panose="030F0902030302020204" pitchFamily="66" charset="0"/>
              </a:endParaRPr>
            </a:p>
          </p:txBody>
        </p:sp>
        <p:sp>
          <p:nvSpPr>
            <p:cNvPr id="147571" name="Text Box 115">
              <a:extLst>
                <a:ext uri="{FF2B5EF4-FFF2-40B4-BE49-F238E27FC236}">
                  <a16:creationId xmlns:a16="http://schemas.microsoft.com/office/drawing/2014/main" id="{A2437C37-CE5D-9F57-8F78-2FE9F92BDC48}"/>
                </a:ext>
              </a:extLst>
            </p:cNvPr>
            <p:cNvSpPr txBox="1">
              <a:spLocks noChangeArrowheads="1"/>
            </p:cNvSpPr>
            <p:nvPr/>
          </p:nvSpPr>
          <p:spPr bwMode="auto">
            <a:xfrm>
              <a:off x="4320" y="2736"/>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20000"/>
                </a:spcBef>
              </a:pPr>
              <a:endParaRPr kumimoji="0" lang="zh-CN" altLang="zh-CN" sz="1400" b="1">
                <a:latin typeface="Comic Sans MS" panose="030F0902030302020204" pitchFamily="66" charset="0"/>
              </a:endParaRPr>
            </a:p>
          </p:txBody>
        </p:sp>
      </p:grpSp>
      <p:grpSp>
        <p:nvGrpSpPr>
          <p:cNvPr id="147572" name="Group 116">
            <a:extLst>
              <a:ext uri="{FF2B5EF4-FFF2-40B4-BE49-F238E27FC236}">
                <a16:creationId xmlns:a16="http://schemas.microsoft.com/office/drawing/2014/main" id="{18C181B3-2776-492A-A543-23572B39AFA6}"/>
              </a:ext>
            </a:extLst>
          </p:cNvPr>
          <p:cNvGrpSpPr>
            <a:grpSpLocks/>
          </p:cNvGrpSpPr>
          <p:nvPr/>
        </p:nvGrpSpPr>
        <p:grpSpPr bwMode="auto">
          <a:xfrm>
            <a:off x="7772400" y="2895203"/>
            <a:ext cx="1219200" cy="546100"/>
            <a:chOff x="4896" y="2008"/>
            <a:chExt cx="768" cy="344"/>
          </a:xfrm>
        </p:grpSpPr>
        <p:sp>
          <p:nvSpPr>
            <p:cNvPr id="147573" name="AutoShape 117">
              <a:extLst>
                <a:ext uri="{FF2B5EF4-FFF2-40B4-BE49-F238E27FC236}">
                  <a16:creationId xmlns:a16="http://schemas.microsoft.com/office/drawing/2014/main" id="{99B30545-2068-1F39-1F9C-A2913ED4E0CA}"/>
                </a:ext>
              </a:extLst>
            </p:cNvPr>
            <p:cNvSpPr>
              <a:spLocks noChangeArrowheads="1"/>
            </p:cNvSpPr>
            <p:nvPr/>
          </p:nvSpPr>
          <p:spPr bwMode="auto">
            <a:xfrm>
              <a:off x="4976" y="2008"/>
              <a:ext cx="272" cy="192"/>
            </a:xfrm>
            <a:prstGeom prst="roundRect">
              <a:avLst>
                <a:gd name="adj" fmla="val 29167"/>
              </a:avLst>
            </a:prstGeom>
            <a:solidFill>
              <a:srgbClr val="CCFFFF"/>
            </a:solidFill>
            <a:ln w="9525">
              <a:solidFill>
                <a:srgbClr val="00808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endParaRPr kumimoji="0" lang="zh-CN" altLang="zh-CN" sz="1400">
                <a:latin typeface="Comic Sans MS" panose="030F0902030302020204" pitchFamily="66" charset="0"/>
              </a:endParaRPr>
            </a:p>
          </p:txBody>
        </p:sp>
        <p:sp>
          <p:nvSpPr>
            <p:cNvPr id="147574" name="Text Box 118">
              <a:extLst>
                <a:ext uri="{FF2B5EF4-FFF2-40B4-BE49-F238E27FC236}">
                  <a16:creationId xmlns:a16="http://schemas.microsoft.com/office/drawing/2014/main" id="{319D1EC5-7324-49DB-6840-EB89D358D7EC}"/>
                </a:ext>
              </a:extLst>
            </p:cNvPr>
            <p:cNvSpPr txBox="1">
              <a:spLocks noChangeArrowheads="1"/>
            </p:cNvSpPr>
            <p:nvPr/>
          </p:nvSpPr>
          <p:spPr bwMode="auto">
            <a:xfrm>
              <a:off x="4896" y="2160"/>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20000"/>
                </a:spcBef>
              </a:pPr>
              <a:endParaRPr kumimoji="0" lang="zh-CN" altLang="zh-CN" sz="1400" b="1">
                <a:latin typeface="Comic Sans MS" panose="030F0902030302020204" pitchFamily="66" charset="0"/>
              </a:endParaRPr>
            </a:p>
          </p:txBody>
        </p:sp>
      </p:grpSp>
      <p:grpSp>
        <p:nvGrpSpPr>
          <p:cNvPr id="147575" name="Group 119">
            <a:extLst>
              <a:ext uri="{FF2B5EF4-FFF2-40B4-BE49-F238E27FC236}">
                <a16:creationId xmlns:a16="http://schemas.microsoft.com/office/drawing/2014/main" id="{F26F815F-E185-C545-B65C-DA98D834F69A}"/>
              </a:ext>
            </a:extLst>
          </p:cNvPr>
          <p:cNvGrpSpPr>
            <a:grpSpLocks/>
          </p:cNvGrpSpPr>
          <p:nvPr/>
        </p:nvGrpSpPr>
        <p:grpSpPr bwMode="auto">
          <a:xfrm>
            <a:off x="4953000" y="2526903"/>
            <a:ext cx="1524000" cy="1752600"/>
            <a:chOff x="3120" y="1776"/>
            <a:chExt cx="960" cy="1104"/>
          </a:xfrm>
        </p:grpSpPr>
        <p:sp>
          <p:nvSpPr>
            <p:cNvPr id="147576" name="AutoShape 120">
              <a:extLst>
                <a:ext uri="{FF2B5EF4-FFF2-40B4-BE49-F238E27FC236}">
                  <a16:creationId xmlns:a16="http://schemas.microsoft.com/office/drawing/2014/main" id="{BCADED9C-6A74-A04B-5C0C-AC8B5BC69245}"/>
                </a:ext>
              </a:extLst>
            </p:cNvPr>
            <p:cNvSpPr>
              <a:spLocks noChangeArrowheads="1"/>
            </p:cNvSpPr>
            <p:nvPr/>
          </p:nvSpPr>
          <p:spPr bwMode="auto">
            <a:xfrm>
              <a:off x="3120" y="1776"/>
              <a:ext cx="960" cy="960"/>
            </a:xfrm>
            <a:prstGeom prst="roundRect">
              <a:avLst>
                <a:gd name="adj" fmla="val 29167"/>
              </a:avLst>
            </a:prstGeom>
            <a:solidFill>
              <a:srgbClr val="CCFFFF"/>
            </a:solidFill>
            <a:ln w="9525">
              <a:solidFill>
                <a:srgbClr val="00808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endParaRPr kumimoji="0" lang="zh-CN" altLang="zh-CN" sz="1400">
                <a:latin typeface="Comic Sans MS" panose="030F0902030302020204" pitchFamily="66" charset="0"/>
              </a:endParaRPr>
            </a:p>
          </p:txBody>
        </p:sp>
        <p:sp>
          <p:nvSpPr>
            <p:cNvPr id="147577" name="Text Box 121">
              <a:extLst>
                <a:ext uri="{FF2B5EF4-FFF2-40B4-BE49-F238E27FC236}">
                  <a16:creationId xmlns:a16="http://schemas.microsoft.com/office/drawing/2014/main" id="{BB8FF816-A5F3-15C7-51A6-F5AD29A537FE}"/>
                </a:ext>
              </a:extLst>
            </p:cNvPr>
            <p:cNvSpPr txBox="1">
              <a:spLocks noChangeArrowheads="1"/>
            </p:cNvSpPr>
            <p:nvPr/>
          </p:nvSpPr>
          <p:spPr bwMode="auto">
            <a:xfrm>
              <a:off x="3216" y="2688"/>
              <a:ext cx="81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20000"/>
                </a:spcBef>
              </a:pPr>
              <a:endParaRPr kumimoji="0" lang="zh-CN" altLang="zh-CN" sz="1400" b="1">
                <a:latin typeface="Comic Sans MS" panose="030F0902030302020204" pitchFamily="66" charset="0"/>
              </a:endParaRPr>
            </a:p>
          </p:txBody>
        </p:sp>
      </p:grpSp>
      <p:grpSp>
        <p:nvGrpSpPr>
          <p:cNvPr id="147578" name="Group 122">
            <a:extLst>
              <a:ext uri="{FF2B5EF4-FFF2-40B4-BE49-F238E27FC236}">
                <a16:creationId xmlns:a16="http://schemas.microsoft.com/office/drawing/2014/main" id="{8081CED9-CC84-FEE6-3FE6-E05FFF9DDAAC}"/>
              </a:ext>
            </a:extLst>
          </p:cNvPr>
          <p:cNvGrpSpPr>
            <a:grpSpLocks/>
          </p:cNvGrpSpPr>
          <p:nvPr/>
        </p:nvGrpSpPr>
        <p:grpSpPr bwMode="auto">
          <a:xfrm>
            <a:off x="774700" y="1993503"/>
            <a:ext cx="3810000" cy="2424112"/>
            <a:chOff x="488" y="1440"/>
            <a:chExt cx="2400" cy="1527"/>
          </a:xfrm>
        </p:grpSpPr>
        <p:sp>
          <p:nvSpPr>
            <p:cNvPr id="147579" name="AutoShape 123">
              <a:extLst>
                <a:ext uri="{FF2B5EF4-FFF2-40B4-BE49-F238E27FC236}">
                  <a16:creationId xmlns:a16="http://schemas.microsoft.com/office/drawing/2014/main" id="{5DF47623-0FA4-1486-FAAB-0752AEA15061}"/>
                </a:ext>
              </a:extLst>
            </p:cNvPr>
            <p:cNvSpPr>
              <a:spLocks noChangeArrowheads="1"/>
            </p:cNvSpPr>
            <p:nvPr/>
          </p:nvSpPr>
          <p:spPr bwMode="auto">
            <a:xfrm>
              <a:off x="488" y="1440"/>
              <a:ext cx="2400" cy="1352"/>
            </a:xfrm>
            <a:prstGeom prst="roundRect">
              <a:avLst>
                <a:gd name="adj" fmla="val 29167"/>
              </a:avLst>
            </a:prstGeom>
            <a:solidFill>
              <a:srgbClr val="CCFFFF"/>
            </a:solidFill>
            <a:ln w="9525">
              <a:solidFill>
                <a:srgbClr val="00808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endParaRPr kumimoji="0" lang="zh-CN" altLang="zh-CN" sz="1400">
                <a:latin typeface="Comic Sans MS" panose="030F0902030302020204" pitchFamily="66" charset="0"/>
              </a:endParaRPr>
            </a:p>
          </p:txBody>
        </p:sp>
        <p:sp>
          <p:nvSpPr>
            <p:cNvPr id="147580" name="Text Box 124">
              <a:extLst>
                <a:ext uri="{FF2B5EF4-FFF2-40B4-BE49-F238E27FC236}">
                  <a16:creationId xmlns:a16="http://schemas.microsoft.com/office/drawing/2014/main" id="{E5D8254D-8497-B4D8-4BA4-769AD1781145}"/>
                </a:ext>
              </a:extLst>
            </p:cNvPr>
            <p:cNvSpPr txBox="1">
              <a:spLocks noChangeArrowheads="1"/>
            </p:cNvSpPr>
            <p:nvPr/>
          </p:nvSpPr>
          <p:spPr bwMode="auto">
            <a:xfrm>
              <a:off x="2030" y="2775"/>
              <a:ext cx="11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endParaRPr kumimoji="0" lang="zh-CN" altLang="zh-CN" sz="1400" b="1">
                <a:latin typeface="Comic Sans MS" panose="030F0902030302020204" pitchFamily="66" charset="0"/>
              </a:endParaRPr>
            </a:p>
          </p:txBody>
        </p:sp>
      </p:grpSp>
      <p:grpSp>
        <p:nvGrpSpPr>
          <p:cNvPr id="147581" name="Group 125">
            <a:extLst>
              <a:ext uri="{FF2B5EF4-FFF2-40B4-BE49-F238E27FC236}">
                <a16:creationId xmlns:a16="http://schemas.microsoft.com/office/drawing/2014/main" id="{BDDF9E80-9DDD-4C13-C42E-9594585D27FE}"/>
              </a:ext>
            </a:extLst>
          </p:cNvPr>
          <p:cNvGrpSpPr>
            <a:grpSpLocks/>
          </p:cNvGrpSpPr>
          <p:nvPr/>
        </p:nvGrpSpPr>
        <p:grpSpPr bwMode="auto">
          <a:xfrm>
            <a:off x="374650" y="1026715"/>
            <a:ext cx="8212138" cy="2947988"/>
            <a:chOff x="236" y="831"/>
            <a:chExt cx="5173" cy="1857"/>
          </a:xfrm>
        </p:grpSpPr>
        <p:sp>
          <p:nvSpPr>
            <p:cNvPr id="147582" name="Line 126">
              <a:extLst>
                <a:ext uri="{FF2B5EF4-FFF2-40B4-BE49-F238E27FC236}">
                  <a16:creationId xmlns:a16="http://schemas.microsoft.com/office/drawing/2014/main" id="{9E49CBEE-8E16-58E2-A643-DFA41355F248}"/>
                </a:ext>
              </a:extLst>
            </p:cNvPr>
            <p:cNvSpPr>
              <a:spLocks noChangeShapeType="1"/>
            </p:cNvSpPr>
            <p:nvPr/>
          </p:nvSpPr>
          <p:spPr bwMode="auto">
            <a:xfrm flipV="1">
              <a:off x="642" y="2346"/>
              <a:ext cx="66" cy="2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583" name="Line 127">
              <a:extLst>
                <a:ext uri="{FF2B5EF4-FFF2-40B4-BE49-F238E27FC236}">
                  <a16:creationId xmlns:a16="http://schemas.microsoft.com/office/drawing/2014/main" id="{8DC7C05A-ED11-CF7B-700C-D99016C01944}"/>
                </a:ext>
              </a:extLst>
            </p:cNvPr>
            <p:cNvSpPr>
              <a:spLocks noChangeShapeType="1"/>
            </p:cNvSpPr>
            <p:nvPr/>
          </p:nvSpPr>
          <p:spPr bwMode="auto">
            <a:xfrm flipH="1" flipV="1">
              <a:off x="714" y="2352"/>
              <a:ext cx="72" cy="2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584" name="Line 128">
              <a:extLst>
                <a:ext uri="{FF2B5EF4-FFF2-40B4-BE49-F238E27FC236}">
                  <a16:creationId xmlns:a16="http://schemas.microsoft.com/office/drawing/2014/main" id="{3F1F2297-6615-9C24-AA51-AF683E454528}"/>
                </a:ext>
              </a:extLst>
            </p:cNvPr>
            <p:cNvSpPr>
              <a:spLocks noChangeShapeType="1"/>
            </p:cNvSpPr>
            <p:nvPr/>
          </p:nvSpPr>
          <p:spPr bwMode="auto">
            <a:xfrm flipV="1">
              <a:off x="708" y="2075"/>
              <a:ext cx="137" cy="27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585" name="Line 129">
              <a:extLst>
                <a:ext uri="{FF2B5EF4-FFF2-40B4-BE49-F238E27FC236}">
                  <a16:creationId xmlns:a16="http://schemas.microsoft.com/office/drawing/2014/main" id="{0A216A4C-807C-2C24-C673-9FD980F21402}"/>
                </a:ext>
              </a:extLst>
            </p:cNvPr>
            <p:cNvSpPr>
              <a:spLocks noChangeShapeType="1"/>
            </p:cNvSpPr>
            <p:nvPr/>
          </p:nvSpPr>
          <p:spPr bwMode="auto">
            <a:xfrm flipH="1" flipV="1">
              <a:off x="850" y="2079"/>
              <a:ext cx="132" cy="2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586" name="Line 130">
              <a:extLst>
                <a:ext uri="{FF2B5EF4-FFF2-40B4-BE49-F238E27FC236}">
                  <a16:creationId xmlns:a16="http://schemas.microsoft.com/office/drawing/2014/main" id="{32223070-D9F4-FABE-B084-5F63B5E310EF}"/>
                </a:ext>
              </a:extLst>
            </p:cNvPr>
            <p:cNvSpPr>
              <a:spLocks noChangeShapeType="1"/>
            </p:cNvSpPr>
            <p:nvPr/>
          </p:nvSpPr>
          <p:spPr bwMode="auto">
            <a:xfrm flipH="1">
              <a:off x="839" y="1785"/>
              <a:ext cx="266" cy="2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587" name="Line 131">
              <a:extLst>
                <a:ext uri="{FF2B5EF4-FFF2-40B4-BE49-F238E27FC236}">
                  <a16:creationId xmlns:a16="http://schemas.microsoft.com/office/drawing/2014/main" id="{4046E0C6-6C8D-A71C-DDF9-8D5673C6B33A}"/>
                </a:ext>
              </a:extLst>
            </p:cNvPr>
            <p:cNvSpPr>
              <a:spLocks noChangeShapeType="1"/>
            </p:cNvSpPr>
            <p:nvPr/>
          </p:nvSpPr>
          <p:spPr bwMode="auto">
            <a:xfrm flipH="1">
              <a:off x="1104" y="1478"/>
              <a:ext cx="613" cy="30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588" name="Line 132">
              <a:extLst>
                <a:ext uri="{FF2B5EF4-FFF2-40B4-BE49-F238E27FC236}">
                  <a16:creationId xmlns:a16="http://schemas.microsoft.com/office/drawing/2014/main" id="{756C0794-ACE7-8804-3F68-260F8FF70786}"/>
                </a:ext>
              </a:extLst>
            </p:cNvPr>
            <p:cNvSpPr>
              <a:spLocks noChangeShapeType="1"/>
            </p:cNvSpPr>
            <p:nvPr/>
          </p:nvSpPr>
          <p:spPr bwMode="auto">
            <a:xfrm flipH="1">
              <a:off x="1702" y="1183"/>
              <a:ext cx="1219" cy="30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589" name="Line 133">
              <a:extLst>
                <a:ext uri="{FF2B5EF4-FFF2-40B4-BE49-F238E27FC236}">
                  <a16:creationId xmlns:a16="http://schemas.microsoft.com/office/drawing/2014/main" id="{F648F166-A7E9-0BFA-108E-3D47556C8C0F}"/>
                </a:ext>
              </a:extLst>
            </p:cNvPr>
            <p:cNvSpPr>
              <a:spLocks noChangeShapeType="1"/>
            </p:cNvSpPr>
            <p:nvPr/>
          </p:nvSpPr>
          <p:spPr bwMode="auto">
            <a:xfrm flipH="1" flipV="1">
              <a:off x="1110" y="1794"/>
              <a:ext cx="307" cy="2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590" name="Line 134">
              <a:extLst>
                <a:ext uri="{FF2B5EF4-FFF2-40B4-BE49-F238E27FC236}">
                  <a16:creationId xmlns:a16="http://schemas.microsoft.com/office/drawing/2014/main" id="{504A4FC5-C294-C7BB-1755-C20AB90E67B8}"/>
                </a:ext>
              </a:extLst>
            </p:cNvPr>
            <p:cNvSpPr>
              <a:spLocks noChangeShapeType="1"/>
            </p:cNvSpPr>
            <p:nvPr/>
          </p:nvSpPr>
          <p:spPr bwMode="auto">
            <a:xfrm flipH="1" flipV="1">
              <a:off x="1716" y="1476"/>
              <a:ext cx="637"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591" name="Line 135">
              <a:extLst>
                <a:ext uri="{FF2B5EF4-FFF2-40B4-BE49-F238E27FC236}">
                  <a16:creationId xmlns:a16="http://schemas.microsoft.com/office/drawing/2014/main" id="{FF2D0004-A134-083B-CEEB-F3A930B37FF0}"/>
                </a:ext>
              </a:extLst>
            </p:cNvPr>
            <p:cNvSpPr>
              <a:spLocks noChangeShapeType="1"/>
            </p:cNvSpPr>
            <p:nvPr/>
          </p:nvSpPr>
          <p:spPr bwMode="auto">
            <a:xfrm flipH="1" flipV="1">
              <a:off x="2928" y="1182"/>
              <a:ext cx="1243" cy="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592" name="Oval 136">
              <a:extLst>
                <a:ext uri="{FF2B5EF4-FFF2-40B4-BE49-F238E27FC236}">
                  <a16:creationId xmlns:a16="http://schemas.microsoft.com/office/drawing/2014/main" id="{AB687D89-B70B-CF31-6217-EC0FBE6394BC}"/>
                </a:ext>
              </a:extLst>
            </p:cNvPr>
            <p:cNvSpPr>
              <a:spLocks noChangeArrowheads="1"/>
            </p:cNvSpPr>
            <p:nvPr/>
          </p:nvSpPr>
          <p:spPr bwMode="auto">
            <a:xfrm>
              <a:off x="612" y="2616"/>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593" name="Oval 137">
              <a:extLst>
                <a:ext uri="{FF2B5EF4-FFF2-40B4-BE49-F238E27FC236}">
                  <a16:creationId xmlns:a16="http://schemas.microsoft.com/office/drawing/2014/main" id="{2979CCEF-8057-C709-5338-C553B45DF386}"/>
                </a:ext>
              </a:extLst>
            </p:cNvPr>
            <p:cNvSpPr>
              <a:spLocks noChangeArrowheads="1"/>
            </p:cNvSpPr>
            <p:nvPr/>
          </p:nvSpPr>
          <p:spPr bwMode="auto">
            <a:xfrm>
              <a:off x="756" y="2616"/>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594" name="Oval 138">
              <a:extLst>
                <a:ext uri="{FF2B5EF4-FFF2-40B4-BE49-F238E27FC236}">
                  <a16:creationId xmlns:a16="http://schemas.microsoft.com/office/drawing/2014/main" id="{C3088E56-88D3-057B-9533-DB886F6AB72E}"/>
                </a:ext>
              </a:extLst>
            </p:cNvPr>
            <p:cNvSpPr>
              <a:spLocks noChangeArrowheads="1"/>
            </p:cNvSpPr>
            <p:nvPr/>
          </p:nvSpPr>
          <p:spPr bwMode="auto">
            <a:xfrm>
              <a:off x="966" y="2352"/>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595" name="Line 139">
              <a:extLst>
                <a:ext uri="{FF2B5EF4-FFF2-40B4-BE49-F238E27FC236}">
                  <a16:creationId xmlns:a16="http://schemas.microsoft.com/office/drawing/2014/main" id="{488438C7-2FCF-AC77-F8B5-FECF33A5EB48}"/>
                </a:ext>
              </a:extLst>
            </p:cNvPr>
            <p:cNvSpPr>
              <a:spLocks noChangeShapeType="1"/>
            </p:cNvSpPr>
            <p:nvPr/>
          </p:nvSpPr>
          <p:spPr bwMode="auto">
            <a:xfrm flipH="1">
              <a:off x="2087" y="1803"/>
              <a:ext cx="266" cy="2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596" name="Line 140">
              <a:extLst>
                <a:ext uri="{FF2B5EF4-FFF2-40B4-BE49-F238E27FC236}">
                  <a16:creationId xmlns:a16="http://schemas.microsoft.com/office/drawing/2014/main" id="{ADCB0071-4FF2-06C7-2B35-F5C512EDFEBE}"/>
                </a:ext>
              </a:extLst>
            </p:cNvPr>
            <p:cNvSpPr>
              <a:spLocks noChangeShapeType="1"/>
            </p:cNvSpPr>
            <p:nvPr/>
          </p:nvSpPr>
          <p:spPr bwMode="auto">
            <a:xfrm flipH="1" flipV="1">
              <a:off x="2358" y="1812"/>
              <a:ext cx="313" cy="30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597" name="Line 141">
              <a:extLst>
                <a:ext uri="{FF2B5EF4-FFF2-40B4-BE49-F238E27FC236}">
                  <a16:creationId xmlns:a16="http://schemas.microsoft.com/office/drawing/2014/main" id="{90DE09A9-3183-DEE5-965C-D49DA5CD5E64}"/>
                </a:ext>
              </a:extLst>
            </p:cNvPr>
            <p:cNvSpPr>
              <a:spLocks noChangeShapeType="1"/>
            </p:cNvSpPr>
            <p:nvPr/>
          </p:nvSpPr>
          <p:spPr bwMode="auto">
            <a:xfrm flipV="1">
              <a:off x="1278" y="2069"/>
              <a:ext cx="137" cy="27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598" name="Line 142">
              <a:extLst>
                <a:ext uri="{FF2B5EF4-FFF2-40B4-BE49-F238E27FC236}">
                  <a16:creationId xmlns:a16="http://schemas.microsoft.com/office/drawing/2014/main" id="{7BF256E8-E802-B466-3FE8-4553ED653E10}"/>
                </a:ext>
              </a:extLst>
            </p:cNvPr>
            <p:cNvSpPr>
              <a:spLocks noChangeShapeType="1"/>
            </p:cNvSpPr>
            <p:nvPr/>
          </p:nvSpPr>
          <p:spPr bwMode="auto">
            <a:xfrm flipH="1" flipV="1">
              <a:off x="1420" y="2073"/>
              <a:ext cx="132" cy="2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599" name="Oval 143">
              <a:extLst>
                <a:ext uri="{FF2B5EF4-FFF2-40B4-BE49-F238E27FC236}">
                  <a16:creationId xmlns:a16="http://schemas.microsoft.com/office/drawing/2014/main" id="{4C6EBE1F-FE90-7376-F2DE-A7718D34972F}"/>
                </a:ext>
              </a:extLst>
            </p:cNvPr>
            <p:cNvSpPr>
              <a:spLocks noChangeArrowheads="1"/>
            </p:cNvSpPr>
            <p:nvPr/>
          </p:nvSpPr>
          <p:spPr bwMode="auto">
            <a:xfrm>
              <a:off x="1542" y="2352"/>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600" name="Oval 144">
              <a:extLst>
                <a:ext uri="{FF2B5EF4-FFF2-40B4-BE49-F238E27FC236}">
                  <a16:creationId xmlns:a16="http://schemas.microsoft.com/office/drawing/2014/main" id="{8F37281A-9EC6-CDBA-1847-89B0D826A853}"/>
                </a:ext>
              </a:extLst>
            </p:cNvPr>
            <p:cNvSpPr>
              <a:spLocks noChangeArrowheads="1"/>
            </p:cNvSpPr>
            <p:nvPr/>
          </p:nvSpPr>
          <p:spPr bwMode="auto">
            <a:xfrm>
              <a:off x="1248" y="2352"/>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endParaRPr kumimoji="0" lang="zh-CN" altLang="zh-CN" sz="1600">
                <a:latin typeface="Comic Sans MS" panose="030F0902030302020204" pitchFamily="66" charset="0"/>
              </a:endParaRPr>
            </a:p>
          </p:txBody>
        </p:sp>
        <p:sp>
          <p:nvSpPr>
            <p:cNvPr id="147601" name="Oval 145">
              <a:extLst>
                <a:ext uri="{FF2B5EF4-FFF2-40B4-BE49-F238E27FC236}">
                  <a16:creationId xmlns:a16="http://schemas.microsoft.com/office/drawing/2014/main" id="{19D58112-B635-7AB6-58FF-A1CA44970F8A}"/>
                </a:ext>
              </a:extLst>
            </p:cNvPr>
            <p:cNvSpPr>
              <a:spLocks noChangeArrowheads="1"/>
            </p:cNvSpPr>
            <p:nvPr/>
          </p:nvSpPr>
          <p:spPr bwMode="auto">
            <a:xfrm>
              <a:off x="2058" y="2094"/>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602" name="Line 146">
              <a:extLst>
                <a:ext uri="{FF2B5EF4-FFF2-40B4-BE49-F238E27FC236}">
                  <a16:creationId xmlns:a16="http://schemas.microsoft.com/office/drawing/2014/main" id="{C9FD4E3F-A911-C7B7-24A5-0D77644E51E6}"/>
                </a:ext>
              </a:extLst>
            </p:cNvPr>
            <p:cNvSpPr>
              <a:spLocks noChangeShapeType="1"/>
            </p:cNvSpPr>
            <p:nvPr/>
          </p:nvSpPr>
          <p:spPr bwMode="auto">
            <a:xfrm flipV="1">
              <a:off x="2538" y="2117"/>
              <a:ext cx="137" cy="27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603" name="Line 147">
              <a:extLst>
                <a:ext uri="{FF2B5EF4-FFF2-40B4-BE49-F238E27FC236}">
                  <a16:creationId xmlns:a16="http://schemas.microsoft.com/office/drawing/2014/main" id="{FC4DEBC6-D96D-3F5A-BD07-77AEB24EE3EE}"/>
                </a:ext>
              </a:extLst>
            </p:cNvPr>
            <p:cNvSpPr>
              <a:spLocks noChangeShapeType="1"/>
            </p:cNvSpPr>
            <p:nvPr/>
          </p:nvSpPr>
          <p:spPr bwMode="auto">
            <a:xfrm flipH="1" flipV="1">
              <a:off x="2680" y="2121"/>
              <a:ext cx="132" cy="2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604" name="Oval 148">
              <a:extLst>
                <a:ext uri="{FF2B5EF4-FFF2-40B4-BE49-F238E27FC236}">
                  <a16:creationId xmlns:a16="http://schemas.microsoft.com/office/drawing/2014/main" id="{D67E6739-F1B9-08B2-0F22-FD30D0B2D0CE}"/>
                </a:ext>
              </a:extLst>
            </p:cNvPr>
            <p:cNvSpPr>
              <a:spLocks noChangeArrowheads="1"/>
            </p:cNvSpPr>
            <p:nvPr/>
          </p:nvSpPr>
          <p:spPr bwMode="auto">
            <a:xfrm>
              <a:off x="2802" y="2400"/>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605" name="Oval 149">
              <a:extLst>
                <a:ext uri="{FF2B5EF4-FFF2-40B4-BE49-F238E27FC236}">
                  <a16:creationId xmlns:a16="http://schemas.microsoft.com/office/drawing/2014/main" id="{941A755F-EBC4-A22B-AA2F-A77C868E7D73}"/>
                </a:ext>
              </a:extLst>
            </p:cNvPr>
            <p:cNvSpPr>
              <a:spLocks noChangeArrowheads="1"/>
            </p:cNvSpPr>
            <p:nvPr/>
          </p:nvSpPr>
          <p:spPr bwMode="auto">
            <a:xfrm>
              <a:off x="2508" y="2400"/>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endParaRPr kumimoji="0" lang="zh-CN" altLang="zh-CN" sz="1600">
                <a:latin typeface="Comic Sans MS" panose="030F0902030302020204" pitchFamily="66" charset="0"/>
              </a:endParaRPr>
            </a:p>
          </p:txBody>
        </p:sp>
        <p:sp>
          <p:nvSpPr>
            <p:cNvPr id="147606" name="Line 150">
              <a:extLst>
                <a:ext uri="{FF2B5EF4-FFF2-40B4-BE49-F238E27FC236}">
                  <a16:creationId xmlns:a16="http://schemas.microsoft.com/office/drawing/2014/main" id="{ACF567A5-9C82-70DE-35CD-52D81F9F4B7F}"/>
                </a:ext>
              </a:extLst>
            </p:cNvPr>
            <p:cNvSpPr>
              <a:spLocks noChangeShapeType="1"/>
            </p:cNvSpPr>
            <p:nvPr/>
          </p:nvSpPr>
          <p:spPr bwMode="auto">
            <a:xfrm flipH="1">
              <a:off x="3558" y="1490"/>
              <a:ext cx="613" cy="30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607" name="Line 151">
              <a:extLst>
                <a:ext uri="{FF2B5EF4-FFF2-40B4-BE49-F238E27FC236}">
                  <a16:creationId xmlns:a16="http://schemas.microsoft.com/office/drawing/2014/main" id="{32E04AFB-3A9C-8EF3-A22C-B22E8F94DCC8}"/>
                </a:ext>
              </a:extLst>
            </p:cNvPr>
            <p:cNvSpPr>
              <a:spLocks noChangeShapeType="1"/>
            </p:cNvSpPr>
            <p:nvPr/>
          </p:nvSpPr>
          <p:spPr bwMode="auto">
            <a:xfrm flipH="1" flipV="1">
              <a:off x="4170" y="1488"/>
              <a:ext cx="637"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608" name="Line 152">
              <a:extLst>
                <a:ext uri="{FF2B5EF4-FFF2-40B4-BE49-F238E27FC236}">
                  <a16:creationId xmlns:a16="http://schemas.microsoft.com/office/drawing/2014/main" id="{E41AD470-4F11-EC5D-FEB7-94297377C4C0}"/>
                </a:ext>
              </a:extLst>
            </p:cNvPr>
            <p:cNvSpPr>
              <a:spLocks noChangeShapeType="1"/>
            </p:cNvSpPr>
            <p:nvPr/>
          </p:nvSpPr>
          <p:spPr bwMode="auto">
            <a:xfrm flipV="1">
              <a:off x="3666" y="2346"/>
              <a:ext cx="66" cy="2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609" name="Line 153">
              <a:extLst>
                <a:ext uri="{FF2B5EF4-FFF2-40B4-BE49-F238E27FC236}">
                  <a16:creationId xmlns:a16="http://schemas.microsoft.com/office/drawing/2014/main" id="{ED3A835E-8B17-07A6-FF84-B8743AF333B7}"/>
                </a:ext>
              </a:extLst>
            </p:cNvPr>
            <p:cNvSpPr>
              <a:spLocks noChangeShapeType="1"/>
            </p:cNvSpPr>
            <p:nvPr/>
          </p:nvSpPr>
          <p:spPr bwMode="auto">
            <a:xfrm flipH="1" flipV="1">
              <a:off x="3738" y="2352"/>
              <a:ext cx="72" cy="2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610" name="Line 154">
              <a:extLst>
                <a:ext uri="{FF2B5EF4-FFF2-40B4-BE49-F238E27FC236}">
                  <a16:creationId xmlns:a16="http://schemas.microsoft.com/office/drawing/2014/main" id="{78CC075A-9A9C-4E0F-1907-EDA603EFFE49}"/>
                </a:ext>
              </a:extLst>
            </p:cNvPr>
            <p:cNvSpPr>
              <a:spLocks noChangeShapeType="1"/>
            </p:cNvSpPr>
            <p:nvPr/>
          </p:nvSpPr>
          <p:spPr bwMode="auto">
            <a:xfrm flipV="1">
              <a:off x="3168" y="2081"/>
              <a:ext cx="137" cy="27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611" name="Line 155">
              <a:extLst>
                <a:ext uri="{FF2B5EF4-FFF2-40B4-BE49-F238E27FC236}">
                  <a16:creationId xmlns:a16="http://schemas.microsoft.com/office/drawing/2014/main" id="{31DFCF3E-564F-0F57-0119-1F29FD6FA038}"/>
                </a:ext>
              </a:extLst>
            </p:cNvPr>
            <p:cNvSpPr>
              <a:spLocks noChangeShapeType="1"/>
            </p:cNvSpPr>
            <p:nvPr/>
          </p:nvSpPr>
          <p:spPr bwMode="auto">
            <a:xfrm flipH="1" flipV="1">
              <a:off x="3310" y="2085"/>
              <a:ext cx="132" cy="2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612" name="Line 156">
              <a:extLst>
                <a:ext uri="{FF2B5EF4-FFF2-40B4-BE49-F238E27FC236}">
                  <a16:creationId xmlns:a16="http://schemas.microsoft.com/office/drawing/2014/main" id="{D4551333-B5A2-1CC5-CCB2-1AC7E93E3D6B}"/>
                </a:ext>
              </a:extLst>
            </p:cNvPr>
            <p:cNvSpPr>
              <a:spLocks noChangeShapeType="1"/>
            </p:cNvSpPr>
            <p:nvPr/>
          </p:nvSpPr>
          <p:spPr bwMode="auto">
            <a:xfrm flipH="1">
              <a:off x="3299" y="1791"/>
              <a:ext cx="266" cy="2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613" name="Line 157">
              <a:extLst>
                <a:ext uri="{FF2B5EF4-FFF2-40B4-BE49-F238E27FC236}">
                  <a16:creationId xmlns:a16="http://schemas.microsoft.com/office/drawing/2014/main" id="{7F115C66-A035-C3DD-B675-E5295B90DAB7}"/>
                </a:ext>
              </a:extLst>
            </p:cNvPr>
            <p:cNvSpPr>
              <a:spLocks noChangeShapeType="1"/>
            </p:cNvSpPr>
            <p:nvPr/>
          </p:nvSpPr>
          <p:spPr bwMode="auto">
            <a:xfrm flipH="1" flipV="1">
              <a:off x="3570" y="1800"/>
              <a:ext cx="307" cy="2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614" name="Oval 158">
              <a:extLst>
                <a:ext uri="{FF2B5EF4-FFF2-40B4-BE49-F238E27FC236}">
                  <a16:creationId xmlns:a16="http://schemas.microsoft.com/office/drawing/2014/main" id="{93DA238E-6A53-126A-D3BF-CCD6158EDA6F}"/>
                </a:ext>
              </a:extLst>
            </p:cNvPr>
            <p:cNvSpPr>
              <a:spLocks noChangeArrowheads="1"/>
            </p:cNvSpPr>
            <p:nvPr/>
          </p:nvSpPr>
          <p:spPr bwMode="auto">
            <a:xfrm>
              <a:off x="3636" y="2616"/>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615" name="Oval 159">
              <a:extLst>
                <a:ext uri="{FF2B5EF4-FFF2-40B4-BE49-F238E27FC236}">
                  <a16:creationId xmlns:a16="http://schemas.microsoft.com/office/drawing/2014/main" id="{8F984AA4-FF00-C0B5-6D14-8DCCDACDBFF7}"/>
                </a:ext>
              </a:extLst>
            </p:cNvPr>
            <p:cNvSpPr>
              <a:spLocks noChangeArrowheads="1"/>
            </p:cNvSpPr>
            <p:nvPr/>
          </p:nvSpPr>
          <p:spPr bwMode="auto">
            <a:xfrm>
              <a:off x="3780" y="2616"/>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616" name="Oval 160">
              <a:extLst>
                <a:ext uri="{FF2B5EF4-FFF2-40B4-BE49-F238E27FC236}">
                  <a16:creationId xmlns:a16="http://schemas.microsoft.com/office/drawing/2014/main" id="{AF6B53A8-DD5F-A521-1A19-54508A542388}"/>
                </a:ext>
              </a:extLst>
            </p:cNvPr>
            <p:cNvSpPr>
              <a:spLocks noChangeArrowheads="1"/>
            </p:cNvSpPr>
            <p:nvPr/>
          </p:nvSpPr>
          <p:spPr bwMode="auto">
            <a:xfrm>
              <a:off x="3144" y="235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617" name="Line 161">
              <a:extLst>
                <a:ext uri="{FF2B5EF4-FFF2-40B4-BE49-F238E27FC236}">
                  <a16:creationId xmlns:a16="http://schemas.microsoft.com/office/drawing/2014/main" id="{3E85AA40-DBB9-646F-7A4A-FF6F6C16F445}"/>
                </a:ext>
              </a:extLst>
            </p:cNvPr>
            <p:cNvSpPr>
              <a:spLocks noChangeShapeType="1"/>
            </p:cNvSpPr>
            <p:nvPr/>
          </p:nvSpPr>
          <p:spPr bwMode="auto">
            <a:xfrm flipV="1">
              <a:off x="3738" y="2075"/>
              <a:ext cx="137" cy="27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618" name="Line 162">
              <a:extLst>
                <a:ext uri="{FF2B5EF4-FFF2-40B4-BE49-F238E27FC236}">
                  <a16:creationId xmlns:a16="http://schemas.microsoft.com/office/drawing/2014/main" id="{DB7CB344-BC58-DE51-A48B-17DB7D257A3E}"/>
                </a:ext>
              </a:extLst>
            </p:cNvPr>
            <p:cNvSpPr>
              <a:spLocks noChangeShapeType="1"/>
            </p:cNvSpPr>
            <p:nvPr/>
          </p:nvSpPr>
          <p:spPr bwMode="auto">
            <a:xfrm flipH="1" flipV="1">
              <a:off x="3880" y="2079"/>
              <a:ext cx="132" cy="2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619" name="Oval 163">
              <a:extLst>
                <a:ext uri="{FF2B5EF4-FFF2-40B4-BE49-F238E27FC236}">
                  <a16:creationId xmlns:a16="http://schemas.microsoft.com/office/drawing/2014/main" id="{4FB93F9A-7A56-7760-4CA1-B9AADA02B503}"/>
                </a:ext>
              </a:extLst>
            </p:cNvPr>
            <p:cNvSpPr>
              <a:spLocks noChangeArrowheads="1"/>
            </p:cNvSpPr>
            <p:nvPr/>
          </p:nvSpPr>
          <p:spPr bwMode="auto">
            <a:xfrm>
              <a:off x="4002" y="235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620" name="Oval 164">
              <a:extLst>
                <a:ext uri="{FF2B5EF4-FFF2-40B4-BE49-F238E27FC236}">
                  <a16:creationId xmlns:a16="http://schemas.microsoft.com/office/drawing/2014/main" id="{3EC45E28-1035-231A-6A10-2C632C655CA5}"/>
                </a:ext>
              </a:extLst>
            </p:cNvPr>
            <p:cNvSpPr>
              <a:spLocks noChangeArrowheads="1"/>
            </p:cNvSpPr>
            <p:nvPr/>
          </p:nvSpPr>
          <p:spPr bwMode="auto">
            <a:xfrm>
              <a:off x="5076" y="2082"/>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endParaRPr kumimoji="0" lang="zh-CN" altLang="zh-CN" sz="1600">
                <a:latin typeface="Comic Sans MS" panose="030F0902030302020204" pitchFamily="66" charset="0"/>
              </a:endParaRPr>
            </a:p>
          </p:txBody>
        </p:sp>
        <p:sp>
          <p:nvSpPr>
            <p:cNvPr id="147621" name="Line 165">
              <a:extLst>
                <a:ext uri="{FF2B5EF4-FFF2-40B4-BE49-F238E27FC236}">
                  <a16:creationId xmlns:a16="http://schemas.microsoft.com/office/drawing/2014/main" id="{EF7B86AB-3F4B-D20F-2BF0-75A7327FFD68}"/>
                </a:ext>
              </a:extLst>
            </p:cNvPr>
            <p:cNvSpPr>
              <a:spLocks noChangeShapeType="1"/>
            </p:cNvSpPr>
            <p:nvPr/>
          </p:nvSpPr>
          <p:spPr bwMode="auto">
            <a:xfrm flipV="1">
              <a:off x="3378" y="2352"/>
              <a:ext cx="66" cy="2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622" name="Line 166">
              <a:extLst>
                <a:ext uri="{FF2B5EF4-FFF2-40B4-BE49-F238E27FC236}">
                  <a16:creationId xmlns:a16="http://schemas.microsoft.com/office/drawing/2014/main" id="{5E04FA63-F4FC-8905-630F-D47D1C693C82}"/>
                </a:ext>
              </a:extLst>
            </p:cNvPr>
            <p:cNvSpPr>
              <a:spLocks noChangeShapeType="1"/>
            </p:cNvSpPr>
            <p:nvPr/>
          </p:nvSpPr>
          <p:spPr bwMode="auto">
            <a:xfrm flipH="1" flipV="1">
              <a:off x="3450" y="2358"/>
              <a:ext cx="72" cy="2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623" name="Oval 167">
              <a:extLst>
                <a:ext uri="{FF2B5EF4-FFF2-40B4-BE49-F238E27FC236}">
                  <a16:creationId xmlns:a16="http://schemas.microsoft.com/office/drawing/2014/main" id="{40F53429-6BCE-0B16-7CB4-F2C86688C69A}"/>
                </a:ext>
              </a:extLst>
            </p:cNvPr>
            <p:cNvSpPr>
              <a:spLocks noChangeArrowheads="1"/>
            </p:cNvSpPr>
            <p:nvPr/>
          </p:nvSpPr>
          <p:spPr bwMode="auto">
            <a:xfrm>
              <a:off x="3348" y="2622"/>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624" name="Oval 168">
              <a:extLst>
                <a:ext uri="{FF2B5EF4-FFF2-40B4-BE49-F238E27FC236}">
                  <a16:creationId xmlns:a16="http://schemas.microsoft.com/office/drawing/2014/main" id="{CECD64A6-5291-D944-4815-6F80F29E2C12}"/>
                </a:ext>
              </a:extLst>
            </p:cNvPr>
            <p:cNvSpPr>
              <a:spLocks noChangeArrowheads="1"/>
            </p:cNvSpPr>
            <p:nvPr/>
          </p:nvSpPr>
          <p:spPr bwMode="auto">
            <a:xfrm>
              <a:off x="3492" y="2622"/>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625" name="Line 169">
              <a:extLst>
                <a:ext uri="{FF2B5EF4-FFF2-40B4-BE49-F238E27FC236}">
                  <a16:creationId xmlns:a16="http://schemas.microsoft.com/office/drawing/2014/main" id="{29801D00-F59B-D3DE-801F-F18C1DFE0149}"/>
                </a:ext>
              </a:extLst>
            </p:cNvPr>
            <p:cNvSpPr>
              <a:spLocks noChangeShapeType="1"/>
            </p:cNvSpPr>
            <p:nvPr/>
          </p:nvSpPr>
          <p:spPr bwMode="auto">
            <a:xfrm flipV="1">
              <a:off x="4404" y="2099"/>
              <a:ext cx="137" cy="27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626" name="Line 170">
              <a:extLst>
                <a:ext uri="{FF2B5EF4-FFF2-40B4-BE49-F238E27FC236}">
                  <a16:creationId xmlns:a16="http://schemas.microsoft.com/office/drawing/2014/main" id="{7AB149E4-3B2C-6A87-1761-E2B268EE15C5}"/>
                </a:ext>
              </a:extLst>
            </p:cNvPr>
            <p:cNvSpPr>
              <a:spLocks noChangeShapeType="1"/>
            </p:cNvSpPr>
            <p:nvPr/>
          </p:nvSpPr>
          <p:spPr bwMode="auto">
            <a:xfrm flipH="1" flipV="1">
              <a:off x="4546" y="2103"/>
              <a:ext cx="132" cy="2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627" name="Line 171">
              <a:extLst>
                <a:ext uri="{FF2B5EF4-FFF2-40B4-BE49-F238E27FC236}">
                  <a16:creationId xmlns:a16="http://schemas.microsoft.com/office/drawing/2014/main" id="{E859959C-2965-DF96-5D2F-66D4F60E92C4}"/>
                </a:ext>
              </a:extLst>
            </p:cNvPr>
            <p:cNvSpPr>
              <a:spLocks noChangeShapeType="1"/>
            </p:cNvSpPr>
            <p:nvPr/>
          </p:nvSpPr>
          <p:spPr bwMode="auto">
            <a:xfrm flipH="1">
              <a:off x="4535" y="1809"/>
              <a:ext cx="266" cy="2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628" name="Line 172">
              <a:extLst>
                <a:ext uri="{FF2B5EF4-FFF2-40B4-BE49-F238E27FC236}">
                  <a16:creationId xmlns:a16="http://schemas.microsoft.com/office/drawing/2014/main" id="{799D7FDE-6E6B-C803-1DCE-CF8CF96064E6}"/>
                </a:ext>
              </a:extLst>
            </p:cNvPr>
            <p:cNvSpPr>
              <a:spLocks noChangeShapeType="1"/>
            </p:cNvSpPr>
            <p:nvPr/>
          </p:nvSpPr>
          <p:spPr bwMode="auto">
            <a:xfrm flipH="1" flipV="1">
              <a:off x="4806" y="1818"/>
              <a:ext cx="307" cy="2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629" name="Oval 173">
              <a:extLst>
                <a:ext uri="{FF2B5EF4-FFF2-40B4-BE49-F238E27FC236}">
                  <a16:creationId xmlns:a16="http://schemas.microsoft.com/office/drawing/2014/main" id="{B36EE05C-61F5-06B2-F926-53578CF75B93}"/>
                </a:ext>
              </a:extLst>
            </p:cNvPr>
            <p:cNvSpPr>
              <a:spLocks noChangeArrowheads="1"/>
            </p:cNvSpPr>
            <p:nvPr/>
          </p:nvSpPr>
          <p:spPr bwMode="auto">
            <a:xfrm>
              <a:off x="4380" y="2376"/>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630" name="Line 174">
              <a:extLst>
                <a:ext uri="{FF2B5EF4-FFF2-40B4-BE49-F238E27FC236}">
                  <a16:creationId xmlns:a16="http://schemas.microsoft.com/office/drawing/2014/main" id="{E95B1E3B-7487-A136-CE4C-9A70FD5F384E}"/>
                </a:ext>
              </a:extLst>
            </p:cNvPr>
            <p:cNvSpPr>
              <a:spLocks noChangeShapeType="1"/>
            </p:cNvSpPr>
            <p:nvPr/>
          </p:nvSpPr>
          <p:spPr bwMode="auto">
            <a:xfrm flipV="1">
              <a:off x="4614" y="2370"/>
              <a:ext cx="66" cy="2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631" name="Line 175">
              <a:extLst>
                <a:ext uri="{FF2B5EF4-FFF2-40B4-BE49-F238E27FC236}">
                  <a16:creationId xmlns:a16="http://schemas.microsoft.com/office/drawing/2014/main" id="{F03A0CF3-B463-BAA5-6898-2B914A8A5DCE}"/>
                </a:ext>
              </a:extLst>
            </p:cNvPr>
            <p:cNvSpPr>
              <a:spLocks noChangeShapeType="1"/>
            </p:cNvSpPr>
            <p:nvPr/>
          </p:nvSpPr>
          <p:spPr bwMode="auto">
            <a:xfrm flipH="1" flipV="1">
              <a:off x="4686" y="2376"/>
              <a:ext cx="72" cy="2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632" name="Oval 176">
              <a:extLst>
                <a:ext uri="{FF2B5EF4-FFF2-40B4-BE49-F238E27FC236}">
                  <a16:creationId xmlns:a16="http://schemas.microsoft.com/office/drawing/2014/main" id="{4DB218F5-CC41-A11E-671C-7475561C6AE8}"/>
                </a:ext>
              </a:extLst>
            </p:cNvPr>
            <p:cNvSpPr>
              <a:spLocks noChangeArrowheads="1"/>
            </p:cNvSpPr>
            <p:nvPr/>
          </p:nvSpPr>
          <p:spPr bwMode="auto">
            <a:xfrm>
              <a:off x="4584" y="2640"/>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633" name="Oval 177">
              <a:extLst>
                <a:ext uri="{FF2B5EF4-FFF2-40B4-BE49-F238E27FC236}">
                  <a16:creationId xmlns:a16="http://schemas.microsoft.com/office/drawing/2014/main" id="{8C651BFF-65B4-25C0-5F19-3456502595BE}"/>
                </a:ext>
              </a:extLst>
            </p:cNvPr>
            <p:cNvSpPr>
              <a:spLocks noChangeArrowheads="1"/>
            </p:cNvSpPr>
            <p:nvPr/>
          </p:nvSpPr>
          <p:spPr bwMode="auto">
            <a:xfrm>
              <a:off x="4728" y="2640"/>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634" name="Text Box 178">
              <a:extLst>
                <a:ext uri="{FF2B5EF4-FFF2-40B4-BE49-F238E27FC236}">
                  <a16:creationId xmlns:a16="http://schemas.microsoft.com/office/drawing/2014/main" id="{B97AD30F-17A0-A6BB-1B98-9B847ACFD1DF}"/>
                </a:ext>
              </a:extLst>
            </p:cNvPr>
            <p:cNvSpPr txBox="1">
              <a:spLocks noChangeArrowheads="1"/>
            </p:cNvSpPr>
            <p:nvPr/>
          </p:nvSpPr>
          <p:spPr bwMode="auto">
            <a:xfrm>
              <a:off x="236" y="879"/>
              <a:ext cx="237"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11…11</a:t>
              </a:r>
            </a:p>
          </p:txBody>
        </p:sp>
        <p:sp>
          <p:nvSpPr>
            <p:cNvPr id="147635" name="Text Box 179">
              <a:extLst>
                <a:ext uri="{FF2B5EF4-FFF2-40B4-BE49-F238E27FC236}">
                  <a16:creationId xmlns:a16="http://schemas.microsoft.com/office/drawing/2014/main" id="{D223AF4E-472E-BB43-6AFF-D64F51D54920}"/>
                </a:ext>
              </a:extLst>
            </p:cNvPr>
            <p:cNvSpPr txBox="1">
              <a:spLocks noChangeArrowheads="1"/>
            </p:cNvSpPr>
            <p:nvPr/>
          </p:nvSpPr>
          <p:spPr bwMode="auto">
            <a:xfrm>
              <a:off x="5108" y="879"/>
              <a:ext cx="301"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00…00</a:t>
              </a:r>
            </a:p>
          </p:txBody>
        </p:sp>
        <p:sp>
          <p:nvSpPr>
            <p:cNvPr id="147636" name="Text Box 180">
              <a:extLst>
                <a:ext uri="{FF2B5EF4-FFF2-40B4-BE49-F238E27FC236}">
                  <a16:creationId xmlns:a16="http://schemas.microsoft.com/office/drawing/2014/main" id="{031B77A4-D106-B812-C9EF-2394473ED102}"/>
                </a:ext>
              </a:extLst>
            </p:cNvPr>
            <p:cNvSpPr txBox="1">
              <a:spLocks noChangeArrowheads="1"/>
            </p:cNvSpPr>
            <p:nvPr/>
          </p:nvSpPr>
          <p:spPr bwMode="auto">
            <a:xfrm>
              <a:off x="2205" y="1215"/>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p>
          </p:txBody>
        </p:sp>
        <p:sp>
          <p:nvSpPr>
            <p:cNvPr id="147637" name="Text Box 181">
              <a:extLst>
                <a:ext uri="{FF2B5EF4-FFF2-40B4-BE49-F238E27FC236}">
                  <a16:creationId xmlns:a16="http://schemas.microsoft.com/office/drawing/2014/main" id="{378C9028-5497-16F3-9505-0E1E73FB3775}"/>
                </a:ext>
              </a:extLst>
            </p:cNvPr>
            <p:cNvSpPr txBox="1">
              <a:spLocks noChangeArrowheads="1"/>
            </p:cNvSpPr>
            <p:nvPr/>
          </p:nvSpPr>
          <p:spPr bwMode="auto">
            <a:xfrm>
              <a:off x="1389" y="1503"/>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p>
          </p:txBody>
        </p:sp>
        <p:sp>
          <p:nvSpPr>
            <p:cNvPr id="147638" name="Text Box 182">
              <a:extLst>
                <a:ext uri="{FF2B5EF4-FFF2-40B4-BE49-F238E27FC236}">
                  <a16:creationId xmlns:a16="http://schemas.microsoft.com/office/drawing/2014/main" id="{AC5ED4C7-EA03-F096-EFEC-1F0309B0D38F}"/>
                </a:ext>
              </a:extLst>
            </p:cNvPr>
            <p:cNvSpPr txBox="1">
              <a:spLocks noChangeArrowheads="1"/>
            </p:cNvSpPr>
            <p:nvPr/>
          </p:nvSpPr>
          <p:spPr bwMode="auto">
            <a:xfrm>
              <a:off x="909" y="1839"/>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p>
          </p:txBody>
        </p:sp>
        <p:sp>
          <p:nvSpPr>
            <p:cNvPr id="147639" name="Text Box 183">
              <a:extLst>
                <a:ext uri="{FF2B5EF4-FFF2-40B4-BE49-F238E27FC236}">
                  <a16:creationId xmlns:a16="http://schemas.microsoft.com/office/drawing/2014/main" id="{CD3E7B79-C84F-4AF0-CFD9-517353608F63}"/>
                </a:ext>
              </a:extLst>
            </p:cNvPr>
            <p:cNvSpPr txBox="1">
              <a:spLocks noChangeArrowheads="1"/>
            </p:cNvSpPr>
            <p:nvPr/>
          </p:nvSpPr>
          <p:spPr bwMode="auto">
            <a:xfrm>
              <a:off x="717" y="2127"/>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p>
          </p:txBody>
        </p:sp>
        <p:sp>
          <p:nvSpPr>
            <p:cNvPr id="147640" name="Text Box 184">
              <a:extLst>
                <a:ext uri="{FF2B5EF4-FFF2-40B4-BE49-F238E27FC236}">
                  <a16:creationId xmlns:a16="http://schemas.microsoft.com/office/drawing/2014/main" id="{891A8CDF-A289-2F08-7122-BCE595B1E2A0}"/>
                </a:ext>
              </a:extLst>
            </p:cNvPr>
            <p:cNvSpPr txBox="1">
              <a:spLocks noChangeArrowheads="1"/>
            </p:cNvSpPr>
            <p:nvPr/>
          </p:nvSpPr>
          <p:spPr bwMode="auto">
            <a:xfrm>
              <a:off x="621" y="2415"/>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p>
          </p:txBody>
        </p:sp>
        <p:sp>
          <p:nvSpPr>
            <p:cNvPr id="147641" name="Text Box 185">
              <a:extLst>
                <a:ext uri="{FF2B5EF4-FFF2-40B4-BE49-F238E27FC236}">
                  <a16:creationId xmlns:a16="http://schemas.microsoft.com/office/drawing/2014/main" id="{7D70A30A-8100-0EC0-99C3-35C9A54E0A59}"/>
                </a:ext>
              </a:extLst>
            </p:cNvPr>
            <p:cNvSpPr txBox="1">
              <a:spLocks noChangeArrowheads="1"/>
            </p:cNvSpPr>
            <p:nvPr/>
          </p:nvSpPr>
          <p:spPr bwMode="auto">
            <a:xfrm>
              <a:off x="2157" y="1887"/>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p>
          </p:txBody>
        </p:sp>
        <p:sp>
          <p:nvSpPr>
            <p:cNvPr id="147642" name="Text Box 186">
              <a:extLst>
                <a:ext uri="{FF2B5EF4-FFF2-40B4-BE49-F238E27FC236}">
                  <a16:creationId xmlns:a16="http://schemas.microsoft.com/office/drawing/2014/main" id="{524EE868-7F87-165A-851A-EBCEC36B80DD}"/>
                </a:ext>
              </a:extLst>
            </p:cNvPr>
            <p:cNvSpPr txBox="1">
              <a:spLocks noChangeArrowheads="1"/>
            </p:cNvSpPr>
            <p:nvPr/>
          </p:nvSpPr>
          <p:spPr bwMode="auto">
            <a:xfrm>
              <a:off x="2541" y="2175"/>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p>
          </p:txBody>
        </p:sp>
        <p:sp>
          <p:nvSpPr>
            <p:cNvPr id="147643" name="Text Box 187">
              <a:extLst>
                <a:ext uri="{FF2B5EF4-FFF2-40B4-BE49-F238E27FC236}">
                  <a16:creationId xmlns:a16="http://schemas.microsoft.com/office/drawing/2014/main" id="{0928B879-548A-DF97-308E-39F4AC3790CD}"/>
                </a:ext>
              </a:extLst>
            </p:cNvPr>
            <p:cNvSpPr txBox="1">
              <a:spLocks noChangeArrowheads="1"/>
            </p:cNvSpPr>
            <p:nvPr/>
          </p:nvSpPr>
          <p:spPr bwMode="auto">
            <a:xfrm>
              <a:off x="1293" y="2127"/>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p>
          </p:txBody>
        </p:sp>
        <p:sp>
          <p:nvSpPr>
            <p:cNvPr id="147644" name="Text Box 188">
              <a:extLst>
                <a:ext uri="{FF2B5EF4-FFF2-40B4-BE49-F238E27FC236}">
                  <a16:creationId xmlns:a16="http://schemas.microsoft.com/office/drawing/2014/main" id="{A923ABB3-8E05-B9C7-7D43-C5F32DEE20E4}"/>
                </a:ext>
              </a:extLst>
            </p:cNvPr>
            <p:cNvSpPr txBox="1">
              <a:spLocks noChangeArrowheads="1"/>
            </p:cNvSpPr>
            <p:nvPr/>
          </p:nvSpPr>
          <p:spPr bwMode="auto">
            <a:xfrm>
              <a:off x="3165" y="2127"/>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p>
          </p:txBody>
        </p:sp>
        <p:sp>
          <p:nvSpPr>
            <p:cNvPr id="147645" name="Text Box 189">
              <a:extLst>
                <a:ext uri="{FF2B5EF4-FFF2-40B4-BE49-F238E27FC236}">
                  <a16:creationId xmlns:a16="http://schemas.microsoft.com/office/drawing/2014/main" id="{16299897-32FB-43DF-E4B2-503AD17FE874}"/>
                </a:ext>
              </a:extLst>
            </p:cNvPr>
            <p:cNvSpPr txBox="1">
              <a:spLocks noChangeArrowheads="1"/>
            </p:cNvSpPr>
            <p:nvPr/>
          </p:nvSpPr>
          <p:spPr bwMode="auto">
            <a:xfrm>
              <a:off x="3357" y="2415"/>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p>
          </p:txBody>
        </p:sp>
        <p:sp>
          <p:nvSpPr>
            <p:cNvPr id="147646" name="Text Box 190">
              <a:extLst>
                <a:ext uri="{FF2B5EF4-FFF2-40B4-BE49-F238E27FC236}">
                  <a16:creationId xmlns:a16="http://schemas.microsoft.com/office/drawing/2014/main" id="{CAC3E3AD-0F30-6289-D66C-FE1FA9BC3372}"/>
                </a:ext>
              </a:extLst>
            </p:cNvPr>
            <p:cNvSpPr txBox="1">
              <a:spLocks noChangeArrowheads="1"/>
            </p:cNvSpPr>
            <p:nvPr/>
          </p:nvSpPr>
          <p:spPr bwMode="auto">
            <a:xfrm>
              <a:off x="3645" y="2415"/>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p>
          </p:txBody>
        </p:sp>
        <p:sp>
          <p:nvSpPr>
            <p:cNvPr id="147647" name="Text Box 191">
              <a:extLst>
                <a:ext uri="{FF2B5EF4-FFF2-40B4-BE49-F238E27FC236}">
                  <a16:creationId xmlns:a16="http://schemas.microsoft.com/office/drawing/2014/main" id="{8816D622-AA64-B9CD-D75A-EEECFEB1E9A6}"/>
                </a:ext>
              </a:extLst>
            </p:cNvPr>
            <p:cNvSpPr txBox="1">
              <a:spLocks noChangeArrowheads="1"/>
            </p:cNvSpPr>
            <p:nvPr/>
          </p:nvSpPr>
          <p:spPr bwMode="auto">
            <a:xfrm>
              <a:off x="4413" y="2175"/>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p>
          </p:txBody>
        </p:sp>
        <p:sp>
          <p:nvSpPr>
            <p:cNvPr id="147648" name="Text Box 192">
              <a:extLst>
                <a:ext uri="{FF2B5EF4-FFF2-40B4-BE49-F238E27FC236}">
                  <a16:creationId xmlns:a16="http://schemas.microsoft.com/office/drawing/2014/main" id="{E0FE3341-4B3D-5AF3-3DC9-6753E7982011}"/>
                </a:ext>
              </a:extLst>
            </p:cNvPr>
            <p:cNvSpPr txBox="1">
              <a:spLocks noChangeArrowheads="1"/>
            </p:cNvSpPr>
            <p:nvPr/>
          </p:nvSpPr>
          <p:spPr bwMode="auto">
            <a:xfrm>
              <a:off x="4605" y="2463"/>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p>
          </p:txBody>
        </p:sp>
        <p:sp>
          <p:nvSpPr>
            <p:cNvPr id="147649" name="Text Box 193">
              <a:extLst>
                <a:ext uri="{FF2B5EF4-FFF2-40B4-BE49-F238E27FC236}">
                  <a16:creationId xmlns:a16="http://schemas.microsoft.com/office/drawing/2014/main" id="{A30B27E7-B4FB-602D-E144-1F8358860F00}"/>
                </a:ext>
              </a:extLst>
            </p:cNvPr>
            <p:cNvSpPr txBox="1">
              <a:spLocks noChangeArrowheads="1"/>
            </p:cNvSpPr>
            <p:nvPr/>
          </p:nvSpPr>
          <p:spPr bwMode="auto">
            <a:xfrm>
              <a:off x="4605" y="1887"/>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p>
          </p:txBody>
        </p:sp>
        <p:sp>
          <p:nvSpPr>
            <p:cNvPr id="147650" name="Text Box 194">
              <a:extLst>
                <a:ext uri="{FF2B5EF4-FFF2-40B4-BE49-F238E27FC236}">
                  <a16:creationId xmlns:a16="http://schemas.microsoft.com/office/drawing/2014/main" id="{873C77E8-B9F2-4197-610D-EA6A87B4EE64}"/>
                </a:ext>
              </a:extLst>
            </p:cNvPr>
            <p:cNvSpPr txBox="1">
              <a:spLocks noChangeArrowheads="1"/>
            </p:cNvSpPr>
            <p:nvPr/>
          </p:nvSpPr>
          <p:spPr bwMode="auto">
            <a:xfrm>
              <a:off x="3357" y="1839"/>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p>
          </p:txBody>
        </p:sp>
        <p:sp>
          <p:nvSpPr>
            <p:cNvPr id="147651" name="Text Box 195">
              <a:extLst>
                <a:ext uri="{FF2B5EF4-FFF2-40B4-BE49-F238E27FC236}">
                  <a16:creationId xmlns:a16="http://schemas.microsoft.com/office/drawing/2014/main" id="{1A157274-99CE-CA8A-D5BC-0F55948AAED5}"/>
                </a:ext>
              </a:extLst>
            </p:cNvPr>
            <p:cNvSpPr txBox="1">
              <a:spLocks noChangeArrowheads="1"/>
            </p:cNvSpPr>
            <p:nvPr/>
          </p:nvSpPr>
          <p:spPr bwMode="auto">
            <a:xfrm>
              <a:off x="3789" y="1503"/>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p>
          </p:txBody>
        </p:sp>
        <p:sp>
          <p:nvSpPr>
            <p:cNvPr id="147652" name="Text Box 196">
              <a:extLst>
                <a:ext uri="{FF2B5EF4-FFF2-40B4-BE49-F238E27FC236}">
                  <a16:creationId xmlns:a16="http://schemas.microsoft.com/office/drawing/2014/main" id="{E9437FA0-B33B-D536-9585-FFECC7271460}"/>
                </a:ext>
              </a:extLst>
            </p:cNvPr>
            <p:cNvSpPr txBox="1">
              <a:spLocks noChangeArrowheads="1"/>
            </p:cNvSpPr>
            <p:nvPr/>
          </p:nvSpPr>
          <p:spPr bwMode="auto">
            <a:xfrm>
              <a:off x="763" y="2415"/>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p>
          </p:txBody>
        </p:sp>
        <p:sp>
          <p:nvSpPr>
            <p:cNvPr id="147653" name="Text Box 197">
              <a:extLst>
                <a:ext uri="{FF2B5EF4-FFF2-40B4-BE49-F238E27FC236}">
                  <a16:creationId xmlns:a16="http://schemas.microsoft.com/office/drawing/2014/main" id="{FC7CD5C6-6719-5616-5686-33D85C65562C}"/>
                </a:ext>
              </a:extLst>
            </p:cNvPr>
            <p:cNvSpPr txBox="1">
              <a:spLocks noChangeArrowheads="1"/>
            </p:cNvSpPr>
            <p:nvPr/>
          </p:nvSpPr>
          <p:spPr bwMode="auto">
            <a:xfrm>
              <a:off x="907" y="2127"/>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p>
          </p:txBody>
        </p:sp>
        <p:sp>
          <p:nvSpPr>
            <p:cNvPr id="147654" name="Text Box 198">
              <a:extLst>
                <a:ext uri="{FF2B5EF4-FFF2-40B4-BE49-F238E27FC236}">
                  <a16:creationId xmlns:a16="http://schemas.microsoft.com/office/drawing/2014/main" id="{ABB79964-B711-180D-C4F7-1B51427E996B}"/>
                </a:ext>
              </a:extLst>
            </p:cNvPr>
            <p:cNvSpPr txBox="1">
              <a:spLocks noChangeArrowheads="1"/>
            </p:cNvSpPr>
            <p:nvPr/>
          </p:nvSpPr>
          <p:spPr bwMode="auto">
            <a:xfrm>
              <a:off x="1291" y="1839"/>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p>
          </p:txBody>
        </p:sp>
        <p:sp>
          <p:nvSpPr>
            <p:cNvPr id="147655" name="Text Box 199">
              <a:extLst>
                <a:ext uri="{FF2B5EF4-FFF2-40B4-BE49-F238E27FC236}">
                  <a16:creationId xmlns:a16="http://schemas.microsoft.com/office/drawing/2014/main" id="{59ED353D-3E72-E75A-C357-F444406BB1B6}"/>
                </a:ext>
              </a:extLst>
            </p:cNvPr>
            <p:cNvSpPr txBox="1">
              <a:spLocks noChangeArrowheads="1"/>
            </p:cNvSpPr>
            <p:nvPr/>
          </p:nvSpPr>
          <p:spPr bwMode="auto">
            <a:xfrm>
              <a:off x="1483" y="2127"/>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p>
          </p:txBody>
        </p:sp>
        <p:sp>
          <p:nvSpPr>
            <p:cNvPr id="147656" name="Text Box 200">
              <a:extLst>
                <a:ext uri="{FF2B5EF4-FFF2-40B4-BE49-F238E27FC236}">
                  <a16:creationId xmlns:a16="http://schemas.microsoft.com/office/drawing/2014/main" id="{112E2A07-4BD0-CB12-6339-1952E4509250}"/>
                </a:ext>
              </a:extLst>
            </p:cNvPr>
            <p:cNvSpPr txBox="1">
              <a:spLocks noChangeArrowheads="1"/>
            </p:cNvSpPr>
            <p:nvPr/>
          </p:nvSpPr>
          <p:spPr bwMode="auto">
            <a:xfrm>
              <a:off x="2059" y="1551"/>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p>
          </p:txBody>
        </p:sp>
        <p:sp>
          <p:nvSpPr>
            <p:cNvPr id="147657" name="Text Box 201">
              <a:extLst>
                <a:ext uri="{FF2B5EF4-FFF2-40B4-BE49-F238E27FC236}">
                  <a16:creationId xmlns:a16="http://schemas.microsoft.com/office/drawing/2014/main" id="{4BBC2B19-A0F2-8C91-0536-FCE71A103429}"/>
                </a:ext>
              </a:extLst>
            </p:cNvPr>
            <p:cNvSpPr txBox="1">
              <a:spLocks noChangeArrowheads="1"/>
            </p:cNvSpPr>
            <p:nvPr/>
          </p:nvSpPr>
          <p:spPr bwMode="auto">
            <a:xfrm>
              <a:off x="2491" y="1839"/>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p>
          </p:txBody>
        </p:sp>
        <p:sp>
          <p:nvSpPr>
            <p:cNvPr id="147658" name="Text Box 202">
              <a:extLst>
                <a:ext uri="{FF2B5EF4-FFF2-40B4-BE49-F238E27FC236}">
                  <a16:creationId xmlns:a16="http://schemas.microsoft.com/office/drawing/2014/main" id="{34D63465-E24E-176A-6C93-A10028CB5B25}"/>
                </a:ext>
              </a:extLst>
            </p:cNvPr>
            <p:cNvSpPr txBox="1">
              <a:spLocks noChangeArrowheads="1"/>
            </p:cNvSpPr>
            <p:nvPr/>
          </p:nvSpPr>
          <p:spPr bwMode="auto">
            <a:xfrm>
              <a:off x="2779" y="2175"/>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p>
          </p:txBody>
        </p:sp>
        <p:sp>
          <p:nvSpPr>
            <p:cNvPr id="147659" name="Text Box 203">
              <a:extLst>
                <a:ext uri="{FF2B5EF4-FFF2-40B4-BE49-F238E27FC236}">
                  <a16:creationId xmlns:a16="http://schemas.microsoft.com/office/drawing/2014/main" id="{CEF6DE26-3B69-7C41-4525-8D1B4C01799D}"/>
                </a:ext>
              </a:extLst>
            </p:cNvPr>
            <p:cNvSpPr txBox="1">
              <a:spLocks noChangeArrowheads="1"/>
            </p:cNvSpPr>
            <p:nvPr/>
          </p:nvSpPr>
          <p:spPr bwMode="auto">
            <a:xfrm>
              <a:off x="4363" y="1455"/>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p>
          </p:txBody>
        </p:sp>
        <p:sp>
          <p:nvSpPr>
            <p:cNvPr id="147660" name="Text Box 204">
              <a:extLst>
                <a:ext uri="{FF2B5EF4-FFF2-40B4-BE49-F238E27FC236}">
                  <a16:creationId xmlns:a16="http://schemas.microsoft.com/office/drawing/2014/main" id="{52B1F1E6-CA2F-A02D-D36A-55B115AA50DA}"/>
                </a:ext>
              </a:extLst>
            </p:cNvPr>
            <p:cNvSpPr txBox="1">
              <a:spLocks noChangeArrowheads="1"/>
            </p:cNvSpPr>
            <p:nvPr/>
          </p:nvSpPr>
          <p:spPr bwMode="auto">
            <a:xfrm>
              <a:off x="3739" y="1887"/>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p>
          </p:txBody>
        </p:sp>
        <p:sp>
          <p:nvSpPr>
            <p:cNvPr id="147661" name="Text Box 205">
              <a:extLst>
                <a:ext uri="{FF2B5EF4-FFF2-40B4-BE49-F238E27FC236}">
                  <a16:creationId xmlns:a16="http://schemas.microsoft.com/office/drawing/2014/main" id="{4F7EC0A6-D81B-B92D-3400-F4EE86C33170}"/>
                </a:ext>
              </a:extLst>
            </p:cNvPr>
            <p:cNvSpPr txBox="1">
              <a:spLocks noChangeArrowheads="1"/>
            </p:cNvSpPr>
            <p:nvPr/>
          </p:nvSpPr>
          <p:spPr bwMode="auto">
            <a:xfrm>
              <a:off x="3355" y="2127"/>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p>
          </p:txBody>
        </p:sp>
        <p:sp>
          <p:nvSpPr>
            <p:cNvPr id="147662" name="Text Box 206">
              <a:extLst>
                <a:ext uri="{FF2B5EF4-FFF2-40B4-BE49-F238E27FC236}">
                  <a16:creationId xmlns:a16="http://schemas.microsoft.com/office/drawing/2014/main" id="{7F31048E-D5B2-FFEA-D080-6588DD6F5AEF}"/>
                </a:ext>
              </a:extLst>
            </p:cNvPr>
            <p:cNvSpPr txBox="1">
              <a:spLocks noChangeArrowheads="1"/>
            </p:cNvSpPr>
            <p:nvPr/>
          </p:nvSpPr>
          <p:spPr bwMode="auto">
            <a:xfrm>
              <a:off x="3499" y="2415"/>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p>
          </p:txBody>
        </p:sp>
        <p:sp>
          <p:nvSpPr>
            <p:cNvPr id="147663" name="Text Box 207">
              <a:extLst>
                <a:ext uri="{FF2B5EF4-FFF2-40B4-BE49-F238E27FC236}">
                  <a16:creationId xmlns:a16="http://schemas.microsoft.com/office/drawing/2014/main" id="{D5D84FF3-5BCC-CCEE-8F40-0C5EBF94DC63}"/>
                </a:ext>
              </a:extLst>
            </p:cNvPr>
            <p:cNvSpPr txBox="1">
              <a:spLocks noChangeArrowheads="1"/>
            </p:cNvSpPr>
            <p:nvPr/>
          </p:nvSpPr>
          <p:spPr bwMode="auto">
            <a:xfrm>
              <a:off x="3787" y="2415"/>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p>
          </p:txBody>
        </p:sp>
        <p:sp>
          <p:nvSpPr>
            <p:cNvPr id="147664" name="Text Box 208">
              <a:extLst>
                <a:ext uri="{FF2B5EF4-FFF2-40B4-BE49-F238E27FC236}">
                  <a16:creationId xmlns:a16="http://schemas.microsoft.com/office/drawing/2014/main" id="{A55485F5-539B-11AD-0C27-7075D42213E5}"/>
                </a:ext>
              </a:extLst>
            </p:cNvPr>
            <p:cNvSpPr txBox="1">
              <a:spLocks noChangeArrowheads="1"/>
            </p:cNvSpPr>
            <p:nvPr/>
          </p:nvSpPr>
          <p:spPr bwMode="auto">
            <a:xfrm>
              <a:off x="3931" y="2127"/>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p>
          </p:txBody>
        </p:sp>
        <p:sp>
          <p:nvSpPr>
            <p:cNvPr id="147665" name="Text Box 209">
              <a:extLst>
                <a:ext uri="{FF2B5EF4-FFF2-40B4-BE49-F238E27FC236}">
                  <a16:creationId xmlns:a16="http://schemas.microsoft.com/office/drawing/2014/main" id="{A3A85D4C-55D2-91C9-FCA6-3E1DD89AADBF}"/>
                </a:ext>
              </a:extLst>
            </p:cNvPr>
            <p:cNvSpPr txBox="1">
              <a:spLocks noChangeArrowheads="1"/>
            </p:cNvSpPr>
            <p:nvPr/>
          </p:nvSpPr>
          <p:spPr bwMode="auto">
            <a:xfrm>
              <a:off x="4939" y="1839"/>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p>
          </p:txBody>
        </p:sp>
        <p:sp>
          <p:nvSpPr>
            <p:cNvPr id="147666" name="Text Box 210">
              <a:extLst>
                <a:ext uri="{FF2B5EF4-FFF2-40B4-BE49-F238E27FC236}">
                  <a16:creationId xmlns:a16="http://schemas.microsoft.com/office/drawing/2014/main" id="{D224F078-B30E-6105-0DFC-37EECCBBBF4F}"/>
                </a:ext>
              </a:extLst>
            </p:cNvPr>
            <p:cNvSpPr txBox="1">
              <a:spLocks noChangeArrowheads="1"/>
            </p:cNvSpPr>
            <p:nvPr/>
          </p:nvSpPr>
          <p:spPr bwMode="auto">
            <a:xfrm>
              <a:off x="4650" y="2175"/>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p>
          </p:txBody>
        </p:sp>
        <p:sp>
          <p:nvSpPr>
            <p:cNvPr id="147667" name="Text Box 211">
              <a:extLst>
                <a:ext uri="{FF2B5EF4-FFF2-40B4-BE49-F238E27FC236}">
                  <a16:creationId xmlns:a16="http://schemas.microsoft.com/office/drawing/2014/main" id="{FA6D7F8D-0D65-4070-1FA9-DF3620548FAB}"/>
                </a:ext>
              </a:extLst>
            </p:cNvPr>
            <p:cNvSpPr txBox="1">
              <a:spLocks noChangeArrowheads="1"/>
            </p:cNvSpPr>
            <p:nvPr/>
          </p:nvSpPr>
          <p:spPr bwMode="auto">
            <a:xfrm>
              <a:off x="4747" y="2463"/>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p>
          </p:txBody>
        </p:sp>
        <p:sp>
          <p:nvSpPr>
            <p:cNvPr id="147668" name="Line 212">
              <a:extLst>
                <a:ext uri="{FF2B5EF4-FFF2-40B4-BE49-F238E27FC236}">
                  <a16:creationId xmlns:a16="http://schemas.microsoft.com/office/drawing/2014/main" id="{2F9DCD0D-2D97-5B3A-913D-08EBC046FC66}"/>
                </a:ext>
              </a:extLst>
            </p:cNvPr>
            <p:cNvSpPr>
              <a:spLocks noChangeShapeType="1"/>
            </p:cNvSpPr>
            <p:nvPr/>
          </p:nvSpPr>
          <p:spPr bwMode="auto">
            <a:xfrm flipH="1" flipV="1">
              <a:off x="384" y="1032"/>
              <a:ext cx="49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669" name="Text Box 213">
              <a:extLst>
                <a:ext uri="{FF2B5EF4-FFF2-40B4-BE49-F238E27FC236}">
                  <a16:creationId xmlns:a16="http://schemas.microsoft.com/office/drawing/2014/main" id="{D0C7161C-7466-44CD-BAA2-C06AB87A2149}"/>
                </a:ext>
              </a:extLst>
            </p:cNvPr>
            <p:cNvSpPr txBox="1">
              <a:spLocks noChangeArrowheads="1"/>
            </p:cNvSpPr>
            <p:nvPr/>
          </p:nvSpPr>
          <p:spPr bwMode="auto">
            <a:xfrm>
              <a:off x="3499" y="1215"/>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p>
          </p:txBody>
        </p:sp>
        <p:sp>
          <p:nvSpPr>
            <p:cNvPr id="147670" name="Oval 214">
              <a:extLst>
                <a:ext uri="{FF2B5EF4-FFF2-40B4-BE49-F238E27FC236}">
                  <a16:creationId xmlns:a16="http://schemas.microsoft.com/office/drawing/2014/main" id="{67143715-C774-E850-A4E4-F3EEFD74E534}"/>
                </a:ext>
              </a:extLst>
            </p:cNvPr>
            <p:cNvSpPr>
              <a:spLocks noChangeArrowheads="1"/>
            </p:cNvSpPr>
            <p:nvPr/>
          </p:nvSpPr>
          <p:spPr bwMode="auto">
            <a:xfrm>
              <a:off x="606" y="100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671" name="Oval 215">
              <a:extLst>
                <a:ext uri="{FF2B5EF4-FFF2-40B4-BE49-F238E27FC236}">
                  <a16:creationId xmlns:a16="http://schemas.microsoft.com/office/drawing/2014/main" id="{3608158F-0036-CE7A-07E1-7B6F7F4D58AA}"/>
                </a:ext>
              </a:extLst>
            </p:cNvPr>
            <p:cNvSpPr>
              <a:spLocks noChangeArrowheads="1"/>
            </p:cNvSpPr>
            <p:nvPr/>
          </p:nvSpPr>
          <p:spPr bwMode="auto">
            <a:xfrm>
              <a:off x="756" y="100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672" name="Oval 216">
              <a:extLst>
                <a:ext uri="{FF2B5EF4-FFF2-40B4-BE49-F238E27FC236}">
                  <a16:creationId xmlns:a16="http://schemas.microsoft.com/office/drawing/2014/main" id="{980142CF-84D7-55BF-1F71-10C649B29BEB}"/>
                </a:ext>
              </a:extLst>
            </p:cNvPr>
            <p:cNvSpPr>
              <a:spLocks noChangeArrowheads="1"/>
            </p:cNvSpPr>
            <p:nvPr/>
          </p:nvSpPr>
          <p:spPr bwMode="auto">
            <a:xfrm>
              <a:off x="966" y="100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673" name="Oval 217">
              <a:extLst>
                <a:ext uri="{FF2B5EF4-FFF2-40B4-BE49-F238E27FC236}">
                  <a16:creationId xmlns:a16="http://schemas.microsoft.com/office/drawing/2014/main" id="{DB5CE09E-A38D-9FB4-2EE5-E115D0D6E751}"/>
                </a:ext>
              </a:extLst>
            </p:cNvPr>
            <p:cNvSpPr>
              <a:spLocks noChangeArrowheads="1"/>
            </p:cNvSpPr>
            <p:nvPr/>
          </p:nvSpPr>
          <p:spPr bwMode="auto">
            <a:xfrm>
              <a:off x="1242" y="100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674" name="Oval 218">
              <a:extLst>
                <a:ext uri="{FF2B5EF4-FFF2-40B4-BE49-F238E27FC236}">
                  <a16:creationId xmlns:a16="http://schemas.microsoft.com/office/drawing/2014/main" id="{E5A92B0C-1C99-1F3E-20BF-41A11C5A0AF1}"/>
                </a:ext>
              </a:extLst>
            </p:cNvPr>
            <p:cNvSpPr>
              <a:spLocks noChangeArrowheads="1"/>
            </p:cNvSpPr>
            <p:nvPr/>
          </p:nvSpPr>
          <p:spPr bwMode="auto">
            <a:xfrm>
              <a:off x="1542" y="100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675" name="Oval 219">
              <a:extLst>
                <a:ext uri="{FF2B5EF4-FFF2-40B4-BE49-F238E27FC236}">
                  <a16:creationId xmlns:a16="http://schemas.microsoft.com/office/drawing/2014/main" id="{5E0BA0A0-B4DF-BC01-3F61-E5D77C1826EE}"/>
                </a:ext>
              </a:extLst>
            </p:cNvPr>
            <p:cNvSpPr>
              <a:spLocks noChangeArrowheads="1"/>
            </p:cNvSpPr>
            <p:nvPr/>
          </p:nvSpPr>
          <p:spPr bwMode="auto">
            <a:xfrm>
              <a:off x="2052" y="100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676" name="Oval 220">
              <a:extLst>
                <a:ext uri="{FF2B5EF4-FFF2-40B4-BE49-F238E27FC236}">
                  <a16:creationId xmlns:a16="http://schemas.microsoft.com/office/drawing/2014/main" id="{136EF067-0511-F904-99CC-412E5C5870F1}"/>
                </a:ext>
              </a:extLst>
            </p:cNvPr>
            <p:cNvSpPr>
              <a:spLocks noChangeArrowheads="1"/>
            </p:cNvSpPr>
            <p:nvPr/>
          </p:nvSpPr>
          <p:spPr bwMode="auto">
            <a:xfrm>
              <a:off x="2508" y="100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677" name="Oval 221">
              <a:extLst>
                <a:ext uri="{FF2B5EF4-FFF2-40B4-BE49-F238E27FC236}">
                  <a16:creationId xmlns:a16="http://schemas.microsoft.com/office/drawing/2014/main" id="{349AE83E-C52E-BD93-5C65-C37FBE4D262C}"/>
                </a:ext>
              </a:extLst>
            </p:cNvPr>
            <p:cNvSpPr>
              <a:spLocks noChangeArrowheads="1"/>
            </p:cNvSpPr>
            <p:nvPr/>
          </p:nvSpPr>
          <p:spPr bwMode="auto">
            <a:xfrm>
              <a:off x="2796" y="100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678" name="Oval 222">
              <a:extLst>
                <a:ext uri="{FF2B5EF4-FFF2-40B4-BE49-F238E27FC236}">
                  <a16:creationId xmlns:a16="http://schemas.microsoft.com/office/drawing/2014/main" id="{C1C2C219-A409-29EF-72BF-2D1B3D1138EC}"/>
                </a:ext>
              </a:extLst>
            </p:cNvPr>
            <p:cNvSpPr>
              <a:spLocks noChangeArrowheads="1"/>
            </p:cNvSpPr>
            <p:nvPr/>
          </p:nvSpPr>
          <p:spPr bwMode="auto">
            <a:xfrm>
              <a:off x="3144" y="100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679" name="Oval 223">
              <a:extLst>
                <a:ext uri="{FF2B5EF4-FFF2-40B4-BE49-F238E27FC236}">
                  <a16:creationId xmlns:a16="http://schemas.microsoft.com/office/drawing/2014/main" id="{945D37B3-2E4D-45FD-B3F5-123D90FBED99}"/>
                </a:ext>
              </a:extLst>
            </p:cNvPr>
            <p:cNvSpPr>
              <a:spLocks noChangeArrowheads="1"/>
            </p:cNvSpPr>
            <p:nvPr/>
          </p:nvSpPr>
          <p:spPr bwMode="auto">
            <a:xfrm>
              <a:off x="3342" y="100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680" name="Oval 224">
              <a:extLst>
                <a:ext uri="{FF2B5EF4-FFF2-40B4-BE49-F238E27FC236}">
                  <a16:creationId xmlns:a16="http://schemas.microsoft.com/office/drawing/2014/main" id="{22C8B756-F83C-7526-433E-DF4BCFAAF2E8}"/>
                </a:ext>
              </a:extLst>
            </p:cNvPr>
            <p:cNvSpPr>
              <a:spLocks noChangeArrowheads="1"/>
            </p:cNvSpPr>
            <p:nvPr/>
          </p:nvSpPr>
          <p:spPr bwMode="auto">
            <a:xfrm>
              <a:off x="3486" y="100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681" name="Oval 225">
              <a:extLst>
                <a:ext uri="{FF2B5EF4-FFF2-40B4-BE49-F238E27FC236}">
                  <a16:creationId xmlns:a16="http://schemas.microsoft.com/office/drawing/2014/main" id="{A6AA8C34-9E99-A6CD-C6D9-2D443D849612}"/>
                </a:ext>
              </a:extLst>
            </p:cNvPr>
            <p:cNvSpPr>
              <a:spLocks noChangeArrowheads="1"/>
            </p:cNvSpPr>
            <p:nvPr/>
          </p:nvSpPr>
          <p:spPr bwMode="auto">
            <a:xfrm>
              <a:off x="3642" y="100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682" name="Oval 226">
              <a:extLst>
                <a:ext uri="{FF2B5EF4-FFF2-40B4-BE49-F238E27FC236}">
                  <a16:creationId xmlns:a16="http://schemas.microsoft.com/office/drawing/2014/main" id="{7FDF4EF4-2653-1323-DD85-1040FBF81A8C}"/>
                </a:ext>
              </a:extLst>
            </p:cNvPr>
            <p:cNvSpPr>
              <a:spLocks noChangeArrowheads="1"/>
            </p:cNvSpPr>
            <p:nvPr/>
          </p:nvSpPr>
          <p:spPr bwMode="auto">
            <a:xfrm>
              <a:off x="3780" y="100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683" name="Oval 227">
              <a:extLst>
                <a:ext uri="{FF2B5EF4-FFF2-40B4-BE49-F238E27FC236}">
                  <a16:creationId xmlns:a16="http://schemas.microsoft.com/office/drawing/2014/main" id="{1C0ADEAD-A2BE-0ACE-7991-F68C426F3792}"/>
                </a:ext>
              </a:extLst>
            </p:cNvPr>
            <p:cNvSpPr>
              <a:spLocks noChangeArrowheads="1"/>
            </p:cNvSpPr>
            <p:nvPr/>
          </p:nvSpPr>
          <p:spPr bwMode="auto">
            <a:xfrm>
              <a:off x="3996" y="100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684" name="Oval 228">
              <a:extLst>
                <a:ext uri="{FF2B5EF4-FFF2-40B4-BE49-F238E27FC236}">
                  <a16:creationId xmlns:a16="http://schemas.microsoft.com/office/drawing/2014/main" id="{1F7295CE-338A-7A31-193F-39FF116934A3}"/>
                </a:ext>
              </a:extLst>
            </p:cNvPr>
            <p:cNvSpPr>
              <a:spLocks noChangeArrowheads="1"/>
            </p:cNvSpPr>
            <p:nvPr/>
          </p:nvSpPr>
          <p:spPr bwMode="auto">
            <a:xfrm>
              <a:off x="4386" y="100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685" name="Oval 229">
              <a:extLst>
                <a:ext uri="{FF2B5EF4-FFF2-40B4-BE49-F238E27FC236}">
                  <a16:creationId xmlns:a16="http://schemas.microsoft.com/office/drawing/2014/main" id="{2B3535C5-7B62-E04D-7691-254B4C4AAB85}"/>
                </a:ext>
              </a:extLst>
            </p:cNvPr>
            <p:cNvSpPr>
              <a:spLocks noChangeArrowheads="1"/>
            </p:cNvSpPr>
            <p:nvPr/>
          </p:nvSpPr>
          <p:spPr bwMode="auto">
            <a:xfrm>
              <a:off x="4584" y="100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686" name="Oval 230">
              <a:extLst>
                <a:ext uri="{FF2B5EF4-FFF2-40B4-BE49-F238E27FC236}">
                  <a16:creationId xmlns:a16="http://schemas.microsoft.com/office/drawing/2014/main" id="{BA7CAC11-FD33-8A15-B813-FCCDAB47084A}"/>
                </a:ext>
              </a:extLst>
            </p:cNvPr>
            <p:cNvSpPr>
              <a:spLocks noChangeArrowheads="1"/>
            </p:cNvSpPr>
            <p:nvPr/>
          </p:nvSpPr>
          <p:spPr bwMode="auto">
            <a:xfrm>
              <a:off x="4734" y="100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687" name="Oval 231">
              <a:extLst>
                <a:ext uri="{FF2B5EF4-FFF2-40B4-BE49-F238E27FC236}">
                  <a16:creationId xmlns:a16="http://schemas.microsoft.com/office/drawing/2014/main" id="{FC91B295-B8EA-E419-E191-A4984AC5F78E}"/>
                </a:ext>
              </a:extLst>
            </p:cNvPr>
            <p:cNvSpPr>
              <a:spLocks noChangeArrowheads="1"/>
            </p:cNvSpPr>
            <p:nvPr/>
          </p:nvSpPr>
          <p:spPr bwMode="auto">
            <a:xfrm>
              <a:off x="5070" y="100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688" name="Text Box 232">
              <a:extLst>
                <a:ext uri="{FF2B5EF4-FFF2-40B4-BE49-F238E27FC236}">
                  <a16:creationId xmlns:a16="http://schemas.microsoft.com/office/drawing/2014/main" id="{7EB1C88E-0306-7D68-609D-E37AF0534595}"/>
                </a:ext>
              </a:extLst>
            </p:cNvPr>
            <p:cNvSpPr txBox="1">
              <a:spLocks noChangeArrowheads="1"/>
            </p:cNvSpPr>
            <p:nvPr/>
          </p:nvSpPr>
          <p:spPr bwMode="auto">
            <a:xfrm>
              <a:off x="2010" y="831"/>
              <a:ext cx="1448" cy="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400" b="1">
                  <a:latin typeface="Comic Sans MS" panose="030F0902030302020204" pitchFamily="66" charset="0"/>
                </a:rPr>
                <a:t>Space of 160-bit numbers</a:t>
              </a:r>
            </a:p>
          </p:txBody>
        </p:sp>
      </p:grpSp>
      <p:sp>
        <p:nvSpPr>
          <p:cNvPr id="147689" name="Rectangle 233">
            <a:extLst>
              <a:ext uri="{FF2B5EF4-FFF2-40B4-BE49-F238E27FC236}">
                <a16:creationId xmlns:a16="http://schemas.microsoft.com/office/drawing/2014/main" id="{7B2B2D92-6F7D-6D6F-5BE7-6608B5C04294}"/>
              </a:ext>
            </a:extLst>
          </p:cNvPr>
          <p:cNvSpPr>
            <a:spLocks noChangeArrowheads="1"/>
          </p:cNvSpPr>
          <p:nvPr/>
        </p:nvSpPr>
        <p:spPr bwMode="auto">
          <a:xfrm>
            <a:off x="2700338" y="4123928"/>
            <a:ext cx="229633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t>节点</a:t>
            </a:r>
            <a:r>
              <a:rPr lang="en-US" altLang="zh-CN" dirty="0"/>
              <a:t>0011</a:t>
            </a:r>
            <a:r>
              <a:rPr lang="zh-CN" altLang="en-US" dirty="0"/>
              <a:t>的子树划分</a:t>
            </a:r>
          </a:p>
        </p:txBody>
      </p:sp>
      <p:sp>
        <p:nvSpPr>
          <p:cNvPr id="2" name="矩形 1">
            <a:extLst>
              <a:ext uri="{FF2B5EF4-FFF2-40B4-BE49-F238E27FC236}">
                <a16:creationId xmlns:a16="http://schemas.microsoft.com/office/drawing/2014/main" id="{15CEC960-12BB-AD9A-9635-29308AC33812}"/>
              </a:ext>
            </a:extLst>
          </p:cNvPr>
          <p:cNvSpPr/>
          <p:nvPr/>
        </p:nvSpPr>
        <p:spPr>
          <a:xfrm>
            <a:off x="6781816" y="3376216"/>
            <a:ext cx="341313" cy="7080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a:extLst>
              <a:ext uri="{FF2B5EF4-FFF2-40B4-BE49-F238E27FC236}">
                <a16:creationId xmlns:a16="http://schemas.microsoft.com/office/drawing/2014/main" id="{7C3185A9-B1B5-26D7-8B8E-067AC5595701}"/>
              </a:ext>
            </a:extLst>
          </p:cNvPr>
          <p:cNvSpPr txBox="1"/>
          <p:nvPr/>
        </p:nvSpPr>
        <p:spPr>
          <a:xfrm>
            <a:off x="6612218" y="4146709"/>
            <a:ext cx="680507" cy="369332"/>
          </a:xfrm>
          <a:prstGeom prst="rect">
            <a:avLst/>
          </a:prstGeom>
          <a:noFill/>
        </p:spPr>
        <p:txBody>
          <a:bodyPr wrap="none" rtlCol="0">
            <a:spAutoFit/>
          </a:bodyPr>
          <a:lstStyle/>
          <a:p>
            <a:r>
              <a:rPr kumimoji="1" lang="en-US" altLang="zh-CN" b="1" dirty="0">
                <a:solidFill>
                  <a:srgbClr val="C00000"/>
                </a:solidFill>
              </a:rPr>
              <a:t>0011</a:t>
            </a:r>
            <a:endParaRPr kumimoji="1" lang="zh-CN" altLang="en-US" b="1" dirty="0">
              <a:solidFill>
                <a:srgbClr val="C00000"/>
              </a:solidFil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47578"/>
                                        </p:tgtEl>
                                        <p:attrNameLst>
                                          <p:attrName>style.visibility</p:attrName>
                                        </p:attrNameLst>
                                      </p:cBhvr>
                                      <p:to>
                                        <p:strVal val="visible"/>
                                      </p:to>
                                    </p:set>
                                    <p:animEffect transition="in" filter="dissolve">
                                      <p:cBhvr>
                                        <p:cTn id="7" dur="500"/>
                                        <p:tgtEl>
                                          <p:spTgt spid="1475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47575"/>
                                        </p:tgtEl>
                                        <p:attrNameLst>
                                          <p:attrName>style.visibility</p:attrName>
                                        </p:attrNameLst>
                                      </p:cBhvr>
                                      <p:to>
                                        <p:strVal val="visible"/>
                                      </p:to>
                                    </p:set>
                                    <p:animEffect transition="in" filter="dissolve">
                                      <p:cBhvr>
                                        <p:cTn id="12" dur="500"/>
                                        <p:tgtEl>
                                          <p:spTgt spid="1475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47572"/>
                                        </p:tgtEl>
                                        <p:attrNameLst>
                                          <p:attrName>style.visibility</p:attrName>
                                        </p:attrNameLst>
                                      </p:cBhvr>
                                      <p:to>
                                        <p:strVal val="visible"/>
                                      </p:to>
                                    </p:set>
                                    <p:animEffect transition="in" filter="dissolve">
                                      <p:cBhvr>
                                        <p:cTn id="17" dur="500"/>
                                        <p:tgtEl>
                                          <p:spTgt spid="1475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47569"/>
                                        </p:tgtEl>
                                        <p:attrNameLst>
                                          <p:attrName>style.visibility</p:attrName>
                                        </p:attrNameLst>
                                      </p:cBhvr>
                                      <p:to>
                                        <p:strVal val="visible"/>
                                      </p:to>
                                    </p:set>
                                    <p:animEffect transition="in" filter="dissolve">
                                      <p:cBhvr>
                                        <p:cTn id="22" dur="500"/>
                                        <p:tgtEl>
                                          <p:spTgt spid="1475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EAB9974E-694E-A238-45E5-729638F5857B}"/>
              </a:ext>
            </a:extLst>
          </p:cNvPr>
          <p:cNvSpPr>
            <a:spLocks noGrp="1"/>
          </p:cNvSpPr>
          <p:nvPr>
            <p:ph type="sldNum" sz="quarter" idx="12"/>
          </p:nvPr>
        </p:nvSpPr>
        <p:spPr/>
        <p:txBody>
          <a:bodyPr/>
          <a:lstStyle/>
          <a:p>
            <a:fld id="{6B5B9220-F599-1741-8E7D-63639663BE8A}" type="slidenum">
              <a:rPr lang="en-US" altLang="zh-CN"/>
              <a:pPr/>
              <a:t>49</a:t>
            </a:fld>
            <a:r>
              <a:rPr lang="en-US" altLang="zh-CN"/>
              <a:t>/16</a:t>
            </a:r>
          </a:p>
        </p:txBody>
      </p:sp>
      <p:sp>
        <p:nvSpPr>
          <p:cNvPr id="142339" name="Rectangle 3">
            <a:extLst>
              <a:ext uri="{FF2B5EF4-FFF2-40B4-BE49-F238E27FC236}">
                <a16:creationId xmlns:a16="http://schemas.microsoft.com/office/drawing/2014/main" id="{1EE51FE6-BBDE-C203-9452-6D32478A06B3}"/>
              </a:ext>
            </a:extLst>
          </p:cNvPr>
          <p:cNvSpPr>
            <a:spLocks noGrp="1" noChangeArrowheads="1"/>
          </p:cNvSpPr>
          <p:nvPr>
            <p:ph type="body" idx="1"/>
          </p:nvPr>
        </p:nvSpPr>
        <p:spPr>
          <a:xfrm>
            <a:off x="611188" y="5445125"/>
            <a:ext cx="7775575" cy="946150"/>
          </a:xfrm>
        </p:spPr>
        <p:txBody>
          <a:bodyPr/>
          <a:lstStyle/>
          <a:p>
            <a:pPr>
              <a:lnSpc>
                <a:spcPct val="80000"/>
              </a:lnSpc>
            </a:pPr>
            <a:r>
              <a:rPr lang="zh-CN" altLang="en-US" sz="2000"/>
              <a:t>只有第一步查询的节点</a:t>
            </a:r>
            <a:r>
              <a:rPr lang="en-US" altLang="zh-CN" sz="2000"/>
              <a:t>101</a:t>
            </a:r>
            <a:r>
              <a:rPr lang="zh-CN" altLang="en-US" sz="2000"/>
              <a:t>，是节点</a:t>
            </a:r>
            <a:r>
              <a:rPr lang="en-US" altLang="zh-CN" sz="2000"/>
              <a:t>0011</a:t>
            </a:r>
            <a:r>
              <a:rPr lang="zh-CN" altLang="en-US" sz="2000"/>
              <a:t>已经知道的，后面各步查询的节点，都是由上一步查询返回的更接近目标的节点，这是一个递归操作的过程。</a:t>
            </a:r>
          </a:p>
        </p:txBody>
      </p:sp>
      <p:sp>
        <p:nvSpPr>
          <p:cNvPr id="142604" name="AutoShape 268">
            <a:extLst>
              <a:ext uri="{FF2B5EF4-FFF2-40B4-BE49-F238E27FC236}">
                <a16:creationId xmlns:a16="http://schemas.microsoft.com/office/drawing/2014/main" id="{0E5FEEFD-91F7-A0A8-2FFE-C6C3727369EE}"/>
              </a:ext>
            </a:extLst>
          </p:cNvPr>
          <p:cNvSpPr>
            <a:spLocks noChangeArrowheads="1"/>
          </p:cNvSpPr>
          <p:nvPr/>
        </p:nvSpPr>
        <p:spPr bwMode="auto">
          <a:xfrm>
            <a:off x="774700" y="1727200"/>
            <a:ext cx="3810000" cy="2146300"/>
          </a:xfrm>
          <a:prstGeom prst="roundRect">
            <a:avLst>
              <a:gd name="adj" fmla="val 29167"/>
            </a:avLst>
          </a:prstGeom>
          <a:solidFill>
            <a:srgbClr val="CCFFFF"/>
          </a:solidFill>
          <a:ln w="9525">
            <a:solidFill>
              <a:srgbClr val="00808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endParaRPr kumimoji="0" lang="zh-CN" altLang="zh-CN" sz="1400">
              <a:latin typeface="Comic Sans MS" panose="030F0902030302020204" pitchFamily="66" charset="0"/>
            </a:endParaRPr>
          </a:p>
        </p:txBody>
      </p:sp>
      <p:sp>
        <p:nvSpPr>
          <p:cNvPr id="142605" name="AutoShape 269">
            <a:extLst>
              <a:ext uri="{FF2B5EF4-FFF2-40B4-BE49-F238E27FC236}">
                <a16:creationId xmlns:a16="http://schemas.microsoft.com/office/drawing/2014/main" id="{BED15053-6B94-011C-F827-8246AF2DA6AD}"/>
              </a:ext>
            </a:extLst>
          </p:cNvPr>
          <p:cNvSpPr>
            <a:spLocks noChangeArrowheads="1"/>
          </p:cNvSpPr>
          <p:nvPr/>
        </p:nvSpPr>
        <p:spPr bwMode="auto">
          <a:xfrm>
            <a:off x="762000" y="2260600"/>
            <a:ext cx="1828800" cy="1612900"/>
          </a:xfrm>
          <a:prstGeom prst="roundRect">
            <a:avLst>
              <a:gd name="adj" fmla="val 29167"/>
            </a:avLst>
          </a:prstGeom>
          <a:solidFill>
            <a:srgbClr val="CCFFFF"/>
          </a:solidFill>
          <a:ln w="9525">
            <a:solidFill>
              <a:srgbClr val="00808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endParaRPr kumimoji="0" lang="zh-CN" altLang="zh-CN" sz="1400">
              <a:latin typeface="Comic Sans MS" panose="030F0902030302020204" pitchFamily="66" charset="0"/>
            </a:endParaRPr>
          </a:p>
        </p:txBody>
      </p:sp>
      <p:sp>
        <p:nvSpPr>
          <p:cNvPr id="142606" name="AutoShape 270">
            <a:extLst>
              <a:ext uri="{FF2B5EF4-FFF2-40B4-BE49-F238E27FC236}">
                <a16:creationId xmlns:a16="http://schemas.microsoft.com/office/drawing/2014/main" id="{5D8A7E02-87DB-0C7D-483C-2568604180D7}"/>
              </a:ext>
            </a:extLst>
          </p:cNvPr>
          <p:cNvSpPr>
            <a:spLocks noChangeArrowheads="1"/>
          </p:cNvSpPr>
          <p:nvPr/>
        </p:nvSpPr>
        <p:spPr bwMode="auto">
          <a:xfrm>
            <a:off x="762000" y="2717800"/>
            <a:ext cx="914400" cy="1155700"/>
          </a:xfrm>
          <a:prstGeom prst="roundRect">
            <a:avLst>
              <a:gd name="adj" fmla="val 29167"/>
            </a:avLst>
          </a:prstGeom>
          <a:solidFill>
            <a:srgbClr val="CCFFFF"/>
          </a:solidFill>
          <a:ln w="9525">
            <a:solidFill>
              <a:srgbClr val="00808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endParaRPr kumimoji="0" lang="zh-CN" altLang="zh-CN" sz="1400">
              <a:latin typeface="Comic Sans MS" panose="030F0902030302020204" pitchFamily="66" charset="0"/>
            </a:endParaRPr>
          </a:p>
        </p:txBody>
      </p:sp>
      <p:sp>
        <p:nvSpPr>
          <p:cNvPr id="142607" name="AutoShape 271">
            <a:extLst>
              <a:ext uri="{FF2B5EF4-FFF2-40B4-BE49-F238E27FC236}">
                <a16:creationId xmlns:a16="http://schemas.microsoft.com/office/drawing/2014/main" id="{1E4897C8-9F58-3EF0-9FF5-3E1D95A48A8E}"/>
              </a:ext>
            </a:extLst>
          </p:cNvPr>
          <p:cNvSpPr>
            <a:spLocks noChangeArrowheads="1"/>
          </p:cNvSpPr>
          <p:nvPr/>
        </p:nvSpPr>
        <p:spPr bwMode="auto">
          <a:xfrm>
            <a:off x="1447800" y="3098800"/>
            <a:ext cx="228600" cy="304800"/>
          </a:xfrm>
          <a:prstGeom prst="roundRect">
            <a:avLst>
              <a:gd name="adj" fmla="val 29167"/>
            </a:avLst>
          </a:prstGeom>
          <a:solidFill>
            <a:srgbClr val="CCFFFF"/>
          </a:solidFill>
          <a:ln w="9525">
            <a:solidFill>
              <a:srgbClr val="00808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endParaRPr kumimoji="0" lang="zh-CN" altLang="zh-CN" sz="1400">
              <a:latin typeface="Comic Sans MS" panose="030F0902030302020204" pitchFamily="66" charset="0"/>
            </a:endParaRPr>
          </a:p>
        </p:txBody>
      </p:sp>
      <p:grpSp>
        <p:nvGrpSpPr>
          <p:cNvPr id="142608" name="Group 272">
            <a:extLst>
              <a:ext uri="{FF2B5EF4-FFF2-40B4-BE49-F238E27FC236}">
                <a16:creationId xmlns:a16="http://schemas.microsoft.com/office/drawing/2014/main" id="{CB3DF90F-8F43-800C-A790-B5AFDDB95CA3}"/>
              </a:ext>
            </a:extLst>
          </p:cNvPr>
          <p:cNvGrpSpPr>
            <a:grpSpLocks/>
          </p:cNvGrpSpPr>
          <p:nvPr/>
        </p:nvGrpSpPr>
        <p:grpSpPr bwMode="auto">
          <a:xfrm>
            <a:off x="374650" y="836613"/>
            <a:ext cx="8212138" cy="2871787"/>
            <a:chOff x="236" y="879"/>
            <a:chExt cx="5173" cy="1809"/>
          </a:xfrm>
        </p:grpSpPr>
        <p:sp>
          <p:nvSpPr>
            <p:cNvPr id="142609" name="Line 273">
              <a:extLst>
                <a:ext uri="{FF2B5EF4-FFF2-40B4-BE49-F238E27FC236}">
                  <a16:creationId xmlns:a16="http://schemas.microsoft.com/office/drawing/2014/main" id="{07D84738-2587-BF71-5986-3E3044F0C85A}"/>
                </a:ext>
              </a:extLst>
            </p:cNvPr>
            <p:cNvSpPr>
              <a:spLocks noChangeShapeType="1"/>
            </p:cNvSpPr>
            <p:nvPr/>
          </p:nvSpPr>
          <p:spPr bwMode="auto">
            <a:xfrm flipV="1">
              <a:off x="642" y="2346"/>
              <a:ext cx="66" cy="2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10" name="Line 274">
              <a:extLst>
                <a:ext uri="{FF2B5EF4-FFF2-40B4-BE49-F238E27FC236}">
                  <a16:creationId xmlns:a16="http://schemas.microsoft.com/office/drawing/2014/main" id="{4C03404C-0011-F8C8-507F-4190A34E7CF0}"/>
                </a:ext>
              </a:extLst>
            </p:cNvPr>
            <p:cNvSpPr>
              <a:spLocks noChangeShapeType="1"/>
            </p:cNvSpPr>
            <p:nvPr/>
          </p:nvSpPr>
          <p:spPr bwMode="auto">
            <a:xfrm flipH="1" flipV="1">
              <a:off x="714" y="2352"/>
              <a:ext cx="72" cy="2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11" name="Line 275">
              <a:extLst>
                <a:ext uri="{FF2B5EF4-FFF2-40B4-BE49-F238E27FC236}">
                  <a16:creationId xmlns:a16="http://schemas.microsoft.com/office/drawing/2014/main" id="{B155BCD5-EB5F-FC44-1DEF-4AB05C44E76E}"/>
                </a:ext>
              </a:extLst>
            </p:cNvPr>
            <p:cNvSpPr>
              <a:spLocks noChangeShapeType="1"/>
            </p:cNvSpPr>
            <p:nvPr/>
          </p:nvSpPr>
          <p:spPr bwMode="auto">
            <a:xfrm flipV="1">
              <a:off x="708" y="2075"/>
              <a:ext cx="137" cy="27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12" name="Line 276">
              <a:extLst>
                <a:ext uri="{FF2B5EF4-FFF2-40B4-BE49-F238E27FC236}">
                  <a16:creationId xmlns:a16="http://schemas.microsoft.com/office/drawing/2014/main" id="{E2436340-4348-CF1F-EA0B-3A9A84B6CC48}"/>
                </a:ext>
              </a:extLst>
            </p:cNvPr>
            <p:cNvSpPr>
              <a:spLocks noChangeShapeType="1"/>
            </p:cNvSpPr>
            <p:nvPr/>
          </p:nvSpPr>
          <p:spPr bwMode="auto">
            <a:xfrm flipH="1" flipV="1">
              <a:off x="850" y="2079"/>
              <a:ext cx="132" cy="2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13" name="Line 277">
              <a:extLst>
                <a:ext uri="{FF2B5EF4-FFF2-40B4-BE49-F238E27FC236}">
                  <a16:creationId xmlns:a16="http://schemas.microsoft.com/office/drawing/2014/main" id="{80D8B1EF-4DF5-6771-6534-460348EC1CC7}"/>
                </a:ext>
              </a:extLst>
            </p:cNvPr>
            <p:cNvSpPr>
              <a:spLocks noChangeShapeType="1"/>
            </p:cNvSpPr>
            <p:nvPr/>
          </p:nvSpPr>
          <p:spPr bwMode="auto">
            <a:xfrm flipH="1">
              <a:off x="839" y="1785"/>
              <a:ext cx="266" cy="2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14" name="Line 278">
              <a:extLst>
                <a:ext uri="{FF2B5EF4-FFF2-40B4-BE49-F238E27FC236}">
                  <a16:creationId xmlns:a16="http://schemas.microsoft.com/office/drawing/2014/main" id="{5AD3024B-F56E-AC98-9DD9-F0A3549A0E71}"/>
                </a:ext>
              </a:extLst>
            </p:cNvPr>
            <p:cNvSpPr>
              <a:spLocks noChangeShapeType="1"/>
            </p:cNvSpPr>
            <p:nvPr/>
          </p:nvSpPr>
          <p:spPr bwMode="auto">
            <a:xfrm flipH="1">
              <a:off x="1104" y="1478"/>
              <a:ext cx="613" cy="30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15" name="Line 279">
              <a:extLst>
                <a:ext uri="{FF2B5EF4-FFF2-40B4-BE49-F238E27FC236}">
                  <a16:creationId xmlns:a16="http://schemas.microsoft.com/office/drawing/2014/main" id="{D6999024-EA4B-784F-A752-22F906C20ADB}"/>
                </a:ext>
              </a:extLst>
            </p:cNvPr>
            <p:cNvSpPr>
              <a:spLocks noChangeShapeType="1"/>
            </p:cNvSpPr>
            <p:nvPr/>
          </p:nvSpPr>
          <p:spPr bwMode="auto">
            <a:xfrm flipH="1">
              <a:off x="1702" y="1183"/>
              <a:ext cx="1219" cy="30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16" name="Line 280">
              <a:extLst>
                <a:ext uri="{FF2B5EF4-FFF2-40B4-BE49-F238E27FC236}">
                  <a16:creationId xmlns:a16="http://schemas.microsoft.com/office/drawing/2014/main" id="{6E6E2C27-8ED1-2452-5560-EF29C9D51991}"/>
                </a:ext>
              </a:extLst>
            </p:cNvPr>
            <p:cNvSpPr>
              <a:spLocks noChangeShapeType="1"/>
            </p:cNvSpPr>
            <p:nvPr/>
          </p:nvSpPr>
          <p:spPr bwMode="auto">
            <a:xfrm flipH="1" flipV="1">
              <a:off x="1110" y="1794"/>
              <a:ext cx="307" cy="2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17" name="Line 281">
              <a:extLst>
                <a:ext uri="{FF2B5EF4-FFF2-40B4-BE49-F238E27FC236}">
                  <a16:creationId xmlns:a16="http://schemas.microsoft.com/office/drawing/2014/main" id="{7A7A7ED2-4AEC-EE2F-A82D-8415CC14DF01}"/>
                </a:ext>
              </a:extLst>
            </p:cNvPr>
            <p:cNvSpPr>
              <a:spLocks noChangeShapeType="1"/>
            </p:cNvSpPr>
            <p:nvPr/>
          </p:nvSpPr>
          <p:spPr bwMode="auto">
            <a:xfrm flipH="1" flipV="1">
              <a:off x="1716" y="1476"/>
              <a:ext cx="637"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18" name="Line 282">
              <a:extLst>
                <a:ext uri="{FF2B5EF4-FFF2-40B4-BE49-F238E27FC236}">
                  <a16:creationId xmlns:a16="http://schemas.microsoft.com/office/drawing/2014/main" id="{9E9FF27A-F9DE-69B4-DBBA-A84A22238580}"/>
                </a:ext>
              </a:extLst>
            </p:cNvPr>
            <p:cNvSpPr>
              <a:spLocks noChangeShapeType="1"/>
            </p:cNvSpPr>
            <p:nvPr/>
          </p:nvSpPr>
          <p:spPr bwMode="auto">
            <a:xfrm flipH="1" flipV="1">
              <a:off x="2928" y="1182"/>
              <a:ext cx="1243" cy="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19" name="Oval 283">
              <a:extLst>
                <a:ext uri="{FF2B5EF4-FFF2-40B4-BE49-F238E27FC236}">
                  <a16:creationId xmlns:a16="http://schemas.microsoft.com/office/drawing/2014/main" id="{7ADFEC99-C218-9570-2CA7-1F5E9C9D24A3}"/>
                </a:ext>
              </a:extLst>
            </p:cNvPr>
            <p:cNvSpPr>
              <a:spLocks noChangeArrowheads="1"/>
            </p:cNvSpPr>
            <p:nvPr/>
          </p:nvSpPr>
          <p:spPr bwMode="auto">
            <a:xfrm>
              <a:off x="612" y="2616"/>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620" name="Oval 284">
              <a:extLst>
                <a:ext uri="{FF2B5EF4-FFF2-40B4-BE49-F238E27FC236}">
                  <a16:creationId xmlns:a16="http://schemas.microsoft.com/office/drawing/2014/main" id="{816B0671-4AE6-CFD4-52C4-E6247ADF4964}"/>
                </a:ext>
              </a:extLst>
            </p:cNvPr>
            <p:cNvSpPr>
              <a:spLocks noChangeArrowheads="1"/>
            </p:cNvSpPr>
            <p:nvPr/>
          </p:nvSpPr>
          <p:spPr bwMode="auto">
            <a:xfrm>
              <a:off x="756" y="2616"/>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621" name="Oval 285">
              <a:extLst>
                <a:ext uri="{FF2B5EF4-FFF2-40B4-BE49-F238E27FC236}">
                  <a16:creationId xmlns:a16="http://schemas.microsoft.com/office/drawing/2014/main" id="{9989FC2E-BACC-65AE-B57B-44D504CABDC2}"/>
                </a:ext>
              </a:extLst>
            </p:cNvPr>
            <p:cNvSpPr>
              <a:spLocks noChangeArrowheads="1"/>
            </p:cNvSpPr>
            <p:nvPr/>
          </p:nvSpPr>
          <p:spPr bwMode="auto">
            <a:xfrm>
              <a:off x="966" y="2352"/>
              <a:ext cx="48" cy="48"/>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622" name="Line 286">
              <a:extLst>
                <a:ext uri="{FF2B5EF4-FFF2-40B4-BE49-F238E27FC236}">
                  <a16:creationId xmlns:a16="http://schemas.microsoft.com/office/drawing/2014/main" id="{418C4291-8235-3B3B-7000-A89BF61FE4FD}"/>
                </a:ext>
              </a:extLst>
            </p:cNvPr>
            <p:cNvSpPr>
              <a:spLocks noChangeShapeType="1"/>
            </p:cNvSpPr>
            <p:nvPr/>
          </p:nvSpPr>
          <p:spPr bwMode="auto">
            <a:xfrm flipH="1">
              <a:off x="2087" y="1803"/>
              <a:ext cx="266" cy="2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23" name="Line 287">
              <a:extLst>
                <a:ext uri="{FF2B5EF4-FFF2-40B4-BE49-F238E27FC236}">
                  <a16:creationId xmlns:a16="http://schemas.microsoft.com/office/drawing/2014/main" id="{F854AC64-EDDB-7050-CF19-F2233B910B19}"/>
                </a:ext>
              </a:extLst>
            </p:cNvPr>
            <p:cNvSpPr>
              <a:spLocks noChangeShapeType="1"/>
            </p:cNvSpPr>
            <p:nvPr/>
          </p:nvSpPr>
          <p:spPr bwMode="auto">
            <a:xfrm flipH="1" flipV="1">
              <a:off x="2358" y="1812"/>
              <a:ext cx="313" cy="30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24" name="Line 288">
              <a:extLst>
                <a:ext uri="{FF2B5EF4-FFF2-40B4-BE49-F238E27FC236}">
                  <a16:creationId xmlns:a16="http://schemas.microsoft.com/office/drawing/2014/main" id="{C96CE977-9A8B-8248-1A91-7342742FA73E}"/>
                </a:ext>
              </a:extLst>
            </p:cNvPr>
            <p:cNvSpPr>
              <a:spLocks noChangeShapeType="1"/>
            </p:cNvSpPr>
            <p:nvPr/>
          </p:nvSpPr>
          <p:spPr bwMode="auto">
            <a:xfrm flipV="1">
              <a:off x="1278" y="2069"/>
              <a:ext cx="137" cy="27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25" name="Line 289">
              <a:extLst>
                <a:ext uri="{FF2B5EF4-FFF2-40B4-BE49-F238E27FC236}">
                  <a16:creationId xmlns:a16="http://schemas.microsoft.com/office/drawing/2014/main" id="{C426D3E6-EF44-C3EF-6F4E-024B9A5F8B0F}"/>
                </a:ext>
              </a:extLst>
            </p:cNvPr>
            <p:cNvSpPr>
              <a:spLocks noChangeShapeType="1"/>
            </p:cNvSpPr>
            <p:nvPr/>
          </p:nvSpPr>
          <p:spPr bwMode="auto">
            <a:xfrm flipH="1" flipV="1">
              <a:off x="1420" y="2073"/>
              <a:ext cx="132" cy="2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26" name="Oval 290">
              <a:extLst>
                <a:ext uri="{FF2B5EF4-FFF2-40B4-BE49-F238E27FC236}">
                  <a16:creationId xmlns:a16="http://schemas.microsoft.com/office/drawing/2014/main" id="{E0C1E17C-640B-256D-F6F5-D76A82D37B23}"/>
                </a:ext>
              </a:extLst>
            </p:cNvPr>
            <p:cNvSpPr>
              <a:spLocks noChangeArrowheads="1"/>
            </p:cNvSpPr>
            <p:nvPr/>
          </p:nvSpPr>
          <p:spPr bwMode="auto">
            <a:xfrm>
              <a:off x="1542" y="2352"/>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627" name="Oval 291">
              <a:extLst>
                <a:ext uri="{FF2B5EF4-FFF2-40B4-BE49-F238E27FC236}">
                  <a16:creationId xmlns:a16="http://schemas.microsoft.com/office/drawing/2014/main" id="{6593C682-58D5-964D-BE19-BE0A5CA4A356}"/>
                </a:ext>
              </a:extLst>
            </p:cNvPr>
            <p:cNvSpPr>
              <a:spLocks noChangeArrowheads="1"/>
            </p:cNvSpPr>
            <p:nvPr/>
          </p:nvSpPr>
          <p:spPr bwMode="auto">
            <a:xfrm>
              <a:off x="1248" y="2352"/>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endParaRPr kumimoji="0" lang="zh-CN" altLang="zh-CN" sz="1600">
                <a:latin typeface="Comic Sans MS" panose="030F0902030302020204" pitchFamily="66" charset="0"/>
              </a:endParaRPr>
            </a:p>
          </p:txBody>
        </p:sp>
        <p:sp>
          <p:nvSpPr>
            <p:cNvPr id="142628" name="Oval 292">
              <a:extLst>
                <a:ext uri="{FF2B5EF4-FFF2-40B4-BE49-F238E27FC236}">
                  <a16:creationId xmlns:a16="http://schemas.microsoft.com/office/drawing/2014/main" id="{538BFE84-5659-BE33-3810-47F7DF021A16}"/>
                </a:ext>
              </a:extLst>
            </p:cNvPr>
            <p:cNvSpPr>
              <a:spLocks noChangeArrowheads="1"/>
            </p:cNvSpPr>
            <p:nvPr/>
          </p:nvSpPr>
          <p:spPr bwMode="auto">
            <a:xfrm>
              <a:off x="2058" y="2094"/>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629" name="Line 293">
              <a:extLst>
                <a:ext uri="{FF2B5EF4-FFF2-40B4-BE49-F238E27FC236}">
                  <a16:creationId xmlns:a16="http://schemas.microsoft.com/office/drawing/2014/main" id="{CD4D5887-EBE6-3F73-49B1-950EA37AE469}"/>
                </a:ext>
              </a:extLst>
            </p:cNvPr>
            <p:cNvSpPr>
              <a:spLocks noChangeShapeType="1"/>
            </p:cNvSpPr>
            <p:nvPr/>
          </p:nvSpPr>
          <p:spPr bwMode="auto">
            <a:xfrm flipV="1">
              <a:off x="2538" y="2117"/>
              <a:ext cx="137" cy="27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30" name="Line 294">
              <a:extLst>
                <a:ext uri="{FF2B5EF4-FFF2-40B4-BE49-F238E27FC236}">
                  <a16:creationId xmlns:a16="http://schemas.microsoft.com/office/drawing/2014/main" id="{E92797A0-8E4F-F36A-975D-A06EECCD3E0F}"/>
                </a:ext>
              </a:extLst>
            </p:cNvPr>
            <p:cNvSpPr>
              <a:spLocks noChangeShapeType="1"/>
            </p:cNvSpPr>
            <p:nvPr/>
          </p:nvSpPr>
          <p:spPr bwMode="auto">
            <a:xfrm flipH="1" flipV="1">
              <a:off x="2680" y="2121"/>
              <a:ext cx="132" cy="2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31" name="Oval 295">
              <a:extLst>
                <a:ext uri="{FF2B5EF4-FFF2-40B4-BE49-F238E27FC236}">
                  <a16:creationId xmlns:a16="http://schemas.microsoft.com/office/drawing/2014/main" id="{D3DA2B7D-61A9-8583-A1AB-B90D4AABD622}"/>
                </a:ext>
              </a:extLst>
            </p:cNvPr>
            <p:cNvSpPr>
              <a:spLocks noChangeArrowheads="1"/>
            </p:cNvSpPr>
            <p:nvPr/>
          </p:nvSpPr>
          <p:spPr bwMode="auto">
            <a:xfrm>
              <a:off x="2802" y="2400"/>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632" name="Oval 296">
              <a:extLst>
                <a:ext uri="{FF2B5EF4-FFF2-40B4-BE49-F238E27FC236}">
                  <a16:creationId xmlns:a16="http://schemas.microsoft.com/office/drawing/2014/main" id="{4F92EE74-FA28-D56C-6474-6A311DDE36E6}"/>
                </a:ext>
              </a:extLst>
            </p:cNvPr>
            <p:cNvSpPr>
              <a:spLocks noChangeArrowheads="1"/>
            </p:cNvSpPr>
            <p:nvPr/>
          </p:nvSpPr>
          <p:spPr bwMode="auto">
            <a:xfrm>
              <a:off x="2508" y="2400"/>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endParaRPr kumimoji="0" lang="zh-CN" altLang="zh-CN" sz="1600">
                <a:latin typeface="Comic Sans MS" panose="030F0902030302020204" pitchFamily="66" charset="0"/>
              </a:endParaRPr>
            </a:p>
          </p:txBody>
        </p:sp>
        <p:sp>
          <p:nvSpPr>
            <p:cNvPr id="142633" name="Line 297">
              <a:extLst>
                <a:ext uri="{FF2B5EF4-FFF2-40B4-BE49-F238E27FC236}">
                  <a16:creationId xmlns:a16="http://schemas.microsoft.com/office/drawing/2014/main" id="{FF9C9D6D-5AD6-633D-6536-369B7E43BD09}"/>
                </a:ext>
              </a:extLst>
            </p:cNvPr>
            <p:cNvSpPr>
              <a:spLocks noChangeShapeType="1"/>
            </p:cNvSpPr>
            <p:nvPr/>
          </p:nvSpPr>
          <p:spPr bwMode="auto">
            <a:xfrm flipH="1">
              <a:off x="3558" y="1490"/>
              <a:ext cx="613" cy="30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34" name="Line 298">
              <a:extLst>
                <a:ext uri="{FF2B5EF4-FFF2-40B4-BE49-F238E27FC236}">
                  <a16:creationId xmlns:a16="http://schemas.microsoft.com/office/drawing/2014/main" id="{1719604A-510B-42B7-B4C6-714E340984C5}"/>
                </a:ext>
              </a:extLst>
            </p:cNvPr>
            <p:cNvSpPr>
              <a:spLocks noChangeShapeType="1"/>
            </p:cNvSpPr>
            <p:nvPr/>
          </p:nvSpPr>
          <p:spPr bwMode="auto">
            <a:xfrm flipH="1" flipV="1">
              <a:off x="4170" y="1488"/>
              <a:ext cx="637"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35" name="Line 299">
              <a:extLst>
                <a:ext uri="{FF2B5EF4-FFF2-40B4-BE49-F238E27FC236}">
                  <a16:creationId xmlns:a16="http://schemas.microsoft.com/office/drawing/2014/main" id="{E98F99FB-C10D-F196-EFE4-C4763F309F59}"/>
                </a:ext>
              </a:extLst>
            </p:cNvPr>
            <p:cNvSpPr>
              <a:spLocks noChangeShapeType="1"/>
            </p:cNvSpPr>
            <p:nvPr/>
          </p:nvSpPr>
          <p:spPr bwMode="auto">
            <a:xfrm flipV="1">
              <a:off x="3666" y="2346"/>
              <a:ext cx="66" cy="2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36" name="Line 300">
              <a:extLst>
                <a:ext uri="{FF2B5EF4-FFF2-40B4-BE49-F238E27FC236}">
                  <a16:creationId xmlns:a16="http://schemas.microsoft.com/office/drawing/2014/main" id="{D5213D2C-C185-431C-F731-F76AF7F6A26E}"/>
                </a:ext>
              </a:extLst>
            </p:cNvPr>
            <p:cNvSpPr>
              <a:spLocks noChangeShapeType="1"/>
            </p:cNvSpPr>
            <p:nvPr/>
          </p:nvSpPr>
          <p:spPr bwMode="auto">
            <a:xfrm flipH="1" flipV="1">
              <a:off x="3738" y="2352"/>
              <a:ext cx="72" cy="2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37" name="Line 301">
              <a:extLst>
                <a:ext uri="{FF2B5EF4-FFF2-40B4-BE49-F238E27FC236}">
                  <a16:creationId xmlns:a16="http://schemas.microsoft.com/office/drawing/2014/main" id="{6C9ACE1C-CACA-1918-4B6B-EDD439BCDF0A}"/>
                </a:ext>
              </a:extLst>
            </p:cNvPr>
            <p:cNvSpPr>
              <a:spLocks noChangeShapeType="1"/>
            </p:cNvSpPr>
            <p:nvPr/>
          </p:nvSpPr>
          <p:spPr bwMode="auto">
            <a:xfrm flipV="1">
              <a:off x="3168" y="2081"/>
              <a:ext cx="137" cy="27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38" name="Line 302">
              <a:extLst>
                <a:ext uri="{FF2B5EF4-FFF2-40B4-BE49-F238E27FC236}">
                  <a16:creationId xmlns:a16="http://schemas.microsoft.com/office/drawing/2014/main" id="{45E6F3F3-4560-8CDF-94FF-BCC366DCBA6C}"/>
                </a:ext>
              </a:extLst>
            </p:cNvPr>
            <p:cNvSpPr>
              <a:spLocks noChangeShapeType="1"/>
            </p:cNvSpPr>
            <p:nvPr/>
          </p:nvSpPr>
          <p:spPr bwMode="auto">
            <a:xfrm flipH="1" flipV="1">
              <a:off x="3310" y="2085"/>
              <a:ext cx="132" cy="2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39" name="Line 303">
              <a:extLst>
                <a:ext uri="{FF2B5EF4-FFF2-40B4-BE49-F238E27FC236}">
                  <a16:creationId xmlns:a16="http://schemas.microsoft.com/office/drawing/2014/main" id="{83C4D07F-C34E-6043-09DF-A526FFBA7319}"/>
                </a:ext>
              </a:extLst>
            </p:cNvPr>
            <p:cNvSpPr>
              <a:spLocks noChangeShapeType="1"/>
            </p:cNvSpPr>
            <p:nvPr/>
          </p:nvSpPr>
          <p:spPr bwMode="auto">
            <a:xfrm flipH="1">
              <a:off x="3299" y="1791"/>
              <a:ext cx="266" cy="2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40" name="Line 304">
              <a:extLst>
                <a:ext uri="{FF2B5EF4-FFF2-40B4-BE49-F238E27FC236}">
                  <a16:creationId xmlns:a16="http://schemas.microsoft.com/office/drawing/2014/main" id="{DA957456-8620-1CFD-A39A-5B78024F3AC9}"/>
                </a:ext>
              </a:extLst>
            </p:cNvPr>
            <p:cNvSpPr>
              <a:spLocks noChangeShapeType="1"/>
            </p:cNvSpPr>
            <p:nvPr/>
          </p:nvSpPr>
          <p:spPr bwMode="auto">
            <a:xfrm flipH="1" flipV="1">
              <a:off x="3570" y="1800"/>
              <a:ext cx="307" cy="2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41" name="Oval 305">
              <a:extLst>
                <a:ext uri="{FF2B5EF4-FFF2-40B4-BE49-F238E27FC236}">
                  <a16:creationId xmlns:a16="http://schemas.microsoft.com/office/drawing/2014/main" id="{4B6AD882-8B14-E557-E5D0-2248A663DC3B}"/>
                </a:ext>
              </a:extLst>
            </p:cNvPr>
            <p:cNvSpPr>
              <a:spLocks noChangeArrowheads="1"/>
            </p:cNvSpPr>
            <p:nvPr/>
          </p:nvSpPr>
          <p:spPr bwMode="auto">
            <a:xfrm>
              <a:off x="3636" y="2616"/>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642" name="Oval 306">
              <a:extLst>
                <a:ext uri="{FF2B5EF4-FFF2-40B4-BE49-F238E27FC236}">
                  <a16:creationId xmlns:a16="http://schemas.microsoft.com/office/drawing/2014/main" id="{F180BB6A-F8F2-D916-7DB7-CEB66FAD069B}"/>
                </a:ext>
              </a:extLst>
            </p:cNvPr>
            <p:cNvSpPr>
              <a:spLocks noChangeArrowheads="1"/>
            </p:cNvSpPr>
            <p:nvPr/>
          </p:nvSpPr>
          <p:spPr bwMode="auto">
            <a:xfrm>
              <a:off x="3780" y="2616"/>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643" name="Oval 307">
              <a:extLst>
                <a:ext uri="{FF2B5EF4-FFF2-40B4-BE49-F238E27FC236}">
                  <a16:creationId xmlns:a16="http://schemas.microsoft.com/office/drawing/2014/main" id="{BCA0EABE-87CC-998C-089F-2ADA6EBD1CF6}"/>
                </a:ext>
              </a:extLst>
            </p:cNvPr>
            <p:cNvSpPr>
              <a:spLocks noChangeArrowheads="1"/>
            </p:cNvSpPr>
            <p:nvPr/>
          </p:nvSpPr>
          <p:spPr bwMode="auto">
            <a:xfrm>
              <a:off x="3144" y="235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644" name="Line 308">
              <a:extLst>
                <a:ext uri="{FF2B5EF4-FFF2-40B4-BE49-F238E27FC236}">
                  <a16:creationId xmlns:a16="http://schemas.microsoft.com/office/drawing/2014/main" id="{9ECC0BCE-97BE-BE4A-E294-7936044453AA}"/>
                </a:ext>
              </a:extLst>
            </p:cNvPr>
            <p:cNvSpPr>
              <a:spLocks noChangeShapeType="1"/>
            </p:cNvSpPr>
            <p:nvPr/>
          </p:nvSpPr>
          <p:spPr bwMode="auto">
            <a:xfrm flipV="1">
              <a:off x="3738" y="2075"/>
              <a:ext cx="137" cy="27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45" name="Line 309">
              <a:extLst>
                <a:ext uri="{FF2B5EF4-FFF2-40B4-BE49-F238E27FC236}">
                  <a16:creationId xmlns:a16="http://schemas.microsoft.com/office/drawing/2014/main" id="{775D9949-1012-7A5C-6022-CACAB30235F2}"/>
                </a:ext>
              </a:extLst>
            </p:cNvPr>
            <p:cNvSpPr>
              <a:spLocks noChangeShapeType="1"/>
            </p:cNvSpPr>
            <p:nvPr/>
          </p:nvSpPr>
          <p:spPr bwMode="auto">
            <a:xfrm flipH="1" flipV="1">
              <a:off x="3880" y="2079"/>
              <a:ext cx="132" cy="2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46" name="Oval 310">
              <a:extLst>
                <a:ext uri="{FF2B5EF4-FFF2-40B4-BE49-F238E27FC236}">
                  <a16:creationId xmlns:a16="http://schemas.microsoft.com/office/drawing/2014/main" id="{0CC4CCC3-E488-75F6-4793-0D295BA7547D}"/>
                </a:ext>
              </a:extLst>
            </p:cNvPr>
            <p:cNvSpPr>
              <a:spLocks noChangeArrowheads="1"/>
            </p:cNvSpPr>
            <p:nvPr/>
          </p:nvSpPr>
          <p:spPr bwMode="auto">
            <a:xfrm>
              <a:off x="4002" y="235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647" name="Oval 311">
              <a:extLst>
                <a:ext uri="{FF2B5EF4-FFF2-40B4-BE49-F238E27FC236}">
                  <a16:creationId xmlns:a16="http://schemas.microsoft.com/office/drawing/2014/main" id="{434E597F-E39E-857E-1042-F16BAC4BAD7F}"/>
                </a:ext>
              </a:extLst>
            </p:cNvPr>
            <p:cNvSpPr>
              <a:spLocks noChangeArrowheads="1"/>
            </p:cNvSpPr>
            <p:nvPr/>
          </p:nvSpPr>
          <p:spPr bwMode="auto">
            <a:xfrm>
              <a:off x="5076" y="2082"/>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endParaRPr kumimoji="0" lang="zh-CN" altLang="zh-CN" sz="1600">
                <a:latin typeface="Comic Sans MS" panose="030F0902030302020204" pitchFamily="66" charset="0"/>
              </a:endParaRPr>
            </a:p>
          </p:txBody>
        </p:sp>
        <p:sp>
          <p:nvSpPr>
            <p:cNvPr id="142648" name="Line 312">
              <a:extLst>
                <a:ext uri="{FF2B5EF4-FFF2-40B4-BE49-F238E27FC236}">
                  <a16:creationId xmlns:a16="http://schemas.microsoft.com/office/drawing/2014/main" id="{3EEFEBD0-950E-9418-D10A-67C10E145B5B}"/>
                </a:ext>
              </a:extLst>
            </p:cNvPr>
            <p:cNvSpPr>
              <a:spLocks noChangeShapeType="1"/>
            </p:cNvSpPr>
            <p:nvPr/>
          </p:nvSpPr>
          <p:spPr bwMode="auto">
            <a:xfrm flipV="1">
              <a:off x="3378" y="2352"/>
              <a:ext cx="66" cy="2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49" name="Line 313">
              <a:extLst>
                <a:ext uri="{FF2B5EF4-FFF2-40B4-BE49-F238E27FC236}">
                  <a16:creationId xmlns:a16="http://schemas.microsoft.com/office/drawing/2014/main" id="{E6D0B898-159E-6C13-02AB-6BEEF91AC3C6}"/>
                </a:ext>
              </a:extLst>
            </p:cNvPr>
            <p:cNvSpPr>
              <a:spLocks noChangeShapeType="1"/>
            </p:cNvSpPr>
            <p:nvPr/>
          </p:nvSpPr>
          <p:spPr bwMode="auto">
            <a:xfrm flipH="1" flipV="1">
              <a:off x="3450" y="2358"/>
              <a:ext cx="72" cy="2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50" name="Oval 314">
              <a:extLst>
                <a:ext uri="{FF2B5EF4-FFF2-40B4-BE49-F238E27FC236}">
                  <a16:creationId xmlns:a16="http://schemas.microsoft.com/office/drawing/2014/main" id="{5C2B904F-34B6-B3C2-D956-E7710A66FA51}"/>
                </a:ext>
              </a:extLst>
            </p:cNvPr>
            <p:cNvSpPr>
              <a:spLocks noChangeArrowheads="1"/>
            </p:cNvSpPr>
            <p:nvPr/>
          </p:nvSpPr>
          <p:spPr bwMode="auto">
            <a:xfrm>
              <a:off x="3348" y="2622"/>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651" name="Oval 315">
              <a:extLst>
                <a:ext uri="{FF2B5EF4-FFF2-40B4-BE49-F238E27FC236}">
                  <a16:creationId xmlns:a16="http://schemas.microsoft.com/office/drawing/2014/main" id="{3512F02B-00CB-2FE2-5B91-7C6B7B1556A8}"/>
                </a:ext>
              </a:extLst>
            </p:cNvPr>
            <p:cNvSpPr>
              <a:spLocks noChangeArrowheads="1"/>
            </p:cNvSpPr>
            <p:nvPr/>
          </p:nvSpPr>
          <p:spPr bwMode="auto">
            <a:xfrm>
              <a:off x="3492" y="2622"/>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652" name="Line 316">
              <a:extLst>
                <a:ext uri="{FF2B5EF4-FFF2-40B4-BE49-F238E27FC236}">
                  <a16:creationId xmlns:a16="http://schemas.microsoft.com/office/drawing/2014/main" id="{554E9C79-B5B6-4DD1-69D4-C4136079A0C1}"/>
                </a:ext>
              </a:extLst>
            </p:cNvPr>
            <p:cNvSpPr>
              <a:spLocks noChangeShapeType="1"/>
            </p:cNvSpPr>
            <p:nvPr/>
          </p:nvSpPr>
          <p:spPr bwMode="auto">
            <a:xfrm flipV="1">
              <a:off x="4404" y="2099"/>
              <a:ext cx="137" cy="27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53" name="Line 317">
              <a:extLst>
                <a:ext uri="{FF2B5EF4-FFF2-40B4-BE49-F238E27FC236}">
                  <a16:creationId xmlns:a16="http://schemas.microsoft.com/office/drawing/2014/main" id="{BF8AB5D5-AAE7-F956-B1C4-6DA511AAC950}"/>
                </a:ext>
              </a:extLst>
            </p:cNvPr>
            <p:cNvSpPr>
              <a:spLocks noChangeShapeType="1"/>
            </p:cNvSpPr>
            <p:nvPr/>
          </p:nvSpPr>
          <p:spPr bwMode="auto">
            <a:xfrm flipH="1" flipV="1">
              <a:off x="4546" y="2103"/>
              <a:ext cx="132" cy="2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54" name="Line 318">
              <a:extLst>
                <a:ext uri="{FF2B5EF4-FFF2-40B4-BE49-F238E27FC236}">
                  <a16:creationId xmlns:a16="http://schemas.microsoft.com/office/drawing/2014/main" id="{9169DAA4-37A9-56E8-F996-71D9824CBC35}"/>
                </a:ext>
              </a:extLst>
            </p:cNvPr>
            <p:cNvSpPr>
              <a:spLocks noChangeShapeType="1"/>
            </p:cNvSpPr>
            <p:nvPr/>
          </p:nvSpPr>
          <p:spPr bwMode="auto">
            <a:xfrm flipH="1">
              <a:off x="4535" y="1809"/>
              <a:ext cx="266" cy="2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55" name="Line 319">
              <a:extLst>
                <a:ext uri="{FF2B5EF4-FFF2-40B4-BE49-F238E27FC236}">
                  <a16:creationId xmlns:a16="http://schemas.microsoft.com/office/drawing/2014/main" id="{F8BA0071-2A25-A99D-8048-B839ED7A5D9C}"/>
                </a:ext>
              </a:extLst>
            </p:cNvPr>
            <p:cNvSpPr>
              <a:spLocks noChangeShapeType="1"/>
            </p:cNvSpPr>
            <p:nvPr/>
          </p:nvSpPr>
          <p:spPr bwMode="auto">
            <a:xfrm flipH="1" flipV="1">
              <a:off x="4806" y="1818"/>
              <a:ext cx="307" cy="2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56" name="Oval 320">
              <a:extLst>
                <a:ext uri="{FF2B5EF4-FFF2-40B4-BE49-F238E27FC236}">
                  <a16:creationId xmlns:a16="http://schemas.microsoft.com/office/drawing/2014/main" id="{E082148C-EBD4-1C37-4713-09B0E1B0103B}"/>
                </a:ext>
              </a:extLst>
            </p:cNvPr>
            <p:cNvSpPr>
              <a:spLocks noChangeArrowheads="1"/>
            </p:cNvSpPr>
            <p:nvPr/>
          </p:nvSpPr>
          <p:spPr bwMode="auto">
            <a:xfrm>
              <a:off x="4380" y="2376"/>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657" name="Line 321">
              <a:extLst>
                <a:ext uri="{FF2B5EF4-FFF2-40B4-BE49-F238E27FC236}">
                  <a16:creationId xmlns:a16="http://schemas.microsoft.com/office/drawing/2014/main" id="{C1012A60-C559-AD06-1483-3348876727A9}"/>
                </a:ext>
              </a:extLst>
            </p:cNvPr>
            <p:cNvSpPr>
              <a:spLocks noChangeShapeType="1"/>
            </p:cNvSpPr>
            <p:nvPr/>
          </p:nvSpPr>
          <p:spPr bwMode="auto">
            <a:xfrm flipV="1">
              <a:off x="4614" y="2370"/>
              <a:ext cx="66" cy="2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58" name="Line 322">
              <a:extLst>
                <a:ext uri="{FF2B5EF4-FFF2-40B4-BE49-F238E27FC236}">
                  <a16:creationId xmlns:a16="http://schemas.microsoft.com/office/drawing/2014/main" id="{0FC2D0E8-5252-8580-6899-5D853A224E81}"/>
                </a:ext>
              </a:extLst>
            </p:cNvPr>
            <p:cNvSpPr>
              <a:spLocks noChangeShapeType="1"/>
            </p:cNvSpPr>
            <p:nvPr/>
          </p:nvSpPr>
          <p:spPr bwMode="auto">
            <a:xfrm flipH="1" flipV="1">
              <a:off x="4686" y="2376"/>
              <a:ext cx="72" cy="2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59" name="Oval 323">
              <a:extLst>
                <a:ext uri="{FF2B5EF4-FFF2-40B4-BE49-F238E27FC236}">
                  <a16:creationId xmlns:a16="http://schemas.microsoft.com/office/drawing/2014/main" id="{79A7C8B8-D7AC-9E39-E2CF-BF7A256C92C3}"/>
                </a:ext>
              </a:extLst>
            </p:cNvPr>
            <p:cNvSpPr>
              <a:spLocks noChangeArrowheads="1"/>
            </p:cNvSpPr>
            <p:nvPr/>
          </p:nvSpPr>
          <p:spPr bwMode="auto">
            <a:xfrm>
              <a:off x="4584" y="2640"/>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660" name="Oval 324">
              <a:extLst>
                <a:ext uri="{FF2B5EF4-FFF2-40B4-BE49-F238E27FC236}">
                  <a16:creationId xmlns:a16="http://schemas.microsoft.com/office/drawing/2014/main" id="{5278A23E-1414-7550-4266-31C9B007DDC1}"/>
                </a:ext>
              </a:extLst>
            </p:cNvPr>
            <p:cNvSpPr>
              <a:spLocks noChangeArrowheads="1"/>
            </p:cNvSpPr>
            <p:nvPr/>
          </p:nvSpPr>
          <p:spPr bwMode="auto">
            <a:xfrm>
              <a:off x="4728" y="2640"/>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661" name="Text Box 325">
              <a:extLst>
                <a:ext uri="{FF2B5EF4-FFF2-40B4-BE49-F238E27FC236}">
                  <a16:creationId xmlns:a16="http://schemas.microsoft.com/office/drawing/2014/main" id="{F9B812DA-1DCE-FD22-482D-65C3A553616B}"/>
                </a:ext>
              </a:extLst>
            </p:cNvPr>
            <p:cNvSpPr txBox="1">
              <a:spLocks noChangeArrowheads="1"/>
            </p:cNvSpPr>
            <p:nvPr/>
          </p:nvSpPr>
          <p:spPr bwMode="auto">
            <a:xfrm>
              <a:off x="236" y="879"/>
              <a:ext cx="237"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11…11</a:t>
              </a:r>
            </a:p>
          </p:txBody>
        </p:sp>
        <p:sp>
          <p:nvSpPr>
            <p:cNvPr id="142662" name="Text Box 326">
              <a:extLst>
                <a:ext uri="{FF2B5EF4-FFF2-40B4-BE49-F238E27FC236}">
                  <a16:creationId xmlns:a16="http://schemas.microsoft.com/office/drawing/2014/main" id="{219608A2-F7DB-2E07-1630-EE262415C6F6}"/>
                </a:ext>
              </a:extLst>
            </p:cNvPr>
            <p:cNvSpPr txBox="1">
              <a:spLocks noChangeArrowheads="1"/>
            </p:cNvSpPr>
            <p:nvPr/>
          </p:nvSpPr>
          <p:spPr bwMode="auto">
            <a:xfrm>
              <a:off x="5108" y="879"/>
              <a:ext cx="301"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00…00</a:t>
              </a:r>
            </a:p>
          </p:txBody>
        </p:sp>
        <p:sp>
          <p:nvSpPr>
            <p:cNvPr id="142663" name="Text Box 327">
              <a:extLst>
                <a:ext uri="{FF2B5EF4-FFF2-40B4-BE49-F238E27FC236}">
                  <a16:creationId xmlns:a16="http://schemas.microsoft.com/office/drawing/2014/main" id="{2463583A-4ED8-9622-78CB-21054D130894}"/>
                </a:ext>
              </a:extLst>
            </p:cNvPr>
            <p:cNvSpPr txBox="1">
              <a:spLocks noChangeArrowheads="1"/>
            </p:cNvSpPr>
            <p:nvPr/>
          </p:nvSpPr>
          <p:spPr bwMode="auto">
            <a:xfrm>
              <a:off x="2205" y="1215"/>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p>
          </p:txBody>
        </p:sp>
        <p:sp>
          <p:nvSpPr>
            <p:cNvPr id="142664" name="Text Box 328">
              <a:extLst>
                <a:ext uri="{FF2B5EF4-FFF2-40B4-BE49-F238E27FC236}">
                  <a16:creationId xmlns:a16="http://schemas.microsoft.com/office/drawing/2014/main" id="{CF5A2E3C-8B38-2078-A3F3-819404197692}"/>
                </a:ext>
              </a:extLst>
            </p:cNvPr>
            <p:cNvSpPr txBox="1">
              <a:spLocks noChangeArrowheads="1"/>
            </p:cNvSpPr>
            <p:nvPr/>
          </p:nvSpPr>
          <p:spPr bwMode="auto">
            <a:xfrm>
              <a:off x="1389" y="1503"/>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p>
          </p:txBody>
        </p:sp>
        <p:sp>
          <p:nvSpPr>
            <p:cNvPr id="142665" name="Text Box 329">
              <a:extLst>
                <a:ext uri="{FF2B5EF4-FFF2-40B4-BE49-F238E27FC236}">
                  <a16:creationId xmlns:a16="http://schemas.microsoft.com/office/drawing/2014/main" id="{5ADDB2E1-0726-F060-B9AE-6A8A84286928}"/>
                </a:ext>
              </a:extLst>
            </p:cNvPr>
            <p:cNvSpPr txBox="1">
              <a:spLocks noChangeArrowheads="1"/>
            </p:cNvSpPr>
            <p:nvPr/>
          </p:nvSpPr>
          <p:spPr bwMode="auto">
            <a:xfrm>
              <a:off x="909" y="1839"/>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p>
          </p:txBody>
        </p:sp>
        <p:sp>
          <p:nvSpPr>
            <p:cNvPr id="142666" name="Text Box 330">
              <a:extLst>
                <a:ext uri="{FF2B5EF4-FFF2-40B4-BE49-F238E27FC236}">
                  <a16:creationId xmlns:a16="http://schemas.microsoft.com/office/drawing/2014/main" id="{F833C31D-8E8F-1661-64F5-DF73BD4C008C}"/>
                </a:ext>
              </a:extLst>
            </p:cNvPr>
            <p:cNvSpPr txBox="1">
              <a:spLocks noChangeArrowheads="1"/>
            </p:cNvSpPr>
            <p:nvPr/>
          </p:nvSpPr>
          <p:spPr bwMode="auto">
            <a:xfrm>
              <a:off x="717" y="2127"/>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p>
          </p:txBody>
        </p:sp>
        <p:sp>
          <p:nvSpPr>
            <p:cNvPr id="142667" name="Text Box 331">
              <a:extLst>
                <a:ext uri="{FF2B5EF4-FFF2-40B4-BE49-F238E27FC236}">
                  <a16:creationId xmlns:a16="http://schemas.microsoft.com/office/drawing/2014/main" id="{F18FF1F6-816A-ABF2-5F1D-8C95894BC4F5}"/>
                </a:ext>
              </a:extLst>
            </p:cNvPr>
            <p:cNvSpPr txBox="1">
              <a:spLocks noChangeArrowheads="1"/>
            </p:cNvSpPr>
            <p:nvPr/>
          </p:nvSpPr>
          <p:spPr bwMode="auto">
            <a:xfrm>
              <a:off x="621" y="2415"/>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p>
          </p:txBody>
        </p:sp>
        <p:sp>
          <p:nvSpPr>
            <p:cNvPr id="142668" name="Text Box 332">
              <a:extLst>
                <a:ext uri="{FF2B5EF4-FFF2-40B4-BE49-F238E27FC236}">
                  <a16:creationId xmlns:a16="http://schemas.microsoft.com/office/drawing/2014/main" id="{00F7FFBA-3098-B8A5-E4E8-D88CEE29AA32}"/>
                </a:ext>
              </a:extLst>
            </p:cNvPr>
            <p:cNvSpPr txBox="1">
              <a:spLocks noChangeArrowheads="1"/>
            </p:cNvSpPr>
            <p:nvPr/>
          </p:nvSpPr>
          <p:spPr bwMode="auto">
            <a:xfrm>
              <a:off x="2157" y="1887"/>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p>
          </p:txBody>
        </p:sp>
        <p:sp>
          <p:nvSpPr>
            <p:cNvPr id="142669" name="Text Box 333">
              <a:extLst>
                <a:ext uri="{FF2B5EF4-FFF2-40B4-BE49-F238E27FC236}">
                  <a16:creationId xmlns:a16="http://schemas.microsoft.com/office/drawing/2014/main" id="{094F2D63-7F8A-165D-5A52-2B9583F126BC}"/>
                </a:ext>
              </a:extLst>
            </p:cNvPr>
            <p:cNvSpPr txBox="1">
              <a:spLocks noChangeArrowheads="1"/>
            </p:cNvSpPr>
            <p:nvPr/>
          </p:nvSpPr>
          <p:spPr bwMode="auto">
            <a:xfrm>
              <a:off x="2541" y="2175"/>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p>
          </p:txBody>
        </p:sp>
        <p:sp>
          <p:nvSpPr>
            <p:cNvPr id="142670" name="Text Box 334">
              <a:extLst>
                <a:ext uri="{FF2B5EF4-FFF2-40B4-BE49-F238E27FC236}">
                  <a16:creationId xmlns:a16="http://schemas.microsoft.com/office/drawing/2014/main" id="{85E1605F-0BDF-479B-6DC0-E002EBFB3681}"/>
                </a:ext>
              </a:extLst>
            </p:cNvPr>
            <p:cNvSpPr txBox="1">
              <a:spLocks noChangeArrowheads="1"/>
            </p:cNvSpPr>
            <p:nvPr/>
          </p:nvSpPr>
          <p:spPr bwMode="auto">
            <a:xfrm>
              <a:off x="1293" y="2127"/>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p>
          </p:txBody>
        </p:sp>
        <p:sp>
          <p:nvSpPr>
            <p:cNvPr id="142671" name="Text Box 335">
              <a:extLst>
                <a:ext uri="{FF2B5EF4-FFF2-40B4-BE49-F238E27FC236}">
                  <a16:creationId xmlns:a16="http://schemas.microsoft.com/office/drawing/2014/main" id="{A97FCFEE-19B2-AAD6-8976-1512E56F31BB}"/>
                </a:ext>
              </a:extLst>
            </p:cNvPr>
            <p:cNvSpPr txBox="1">
              <a:spLocks noChangeArrowheads="1"/>
            </p:cNvSpPr>
            <p:nvPr/>
          </p:nvSpPr>
          <p:spPr bwMode="auto">
            <a:xfrm>
              <a:off x="3165" y="2127"/>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p>
          </p:txBody>
        </p:sp>
        <p:sp>
          <p:nvSpPr>
            <p:cNvPr id="142672" name="Text Box 336">
              <a:extLst>
                <a:ext uri="{FF2B5EF4-FFF2-40B4-BE49-F238E27FC236}">
                  <a16:creationId xmlns:a16="http://schemas.microsoft.com/office/drawing/2014/main" id="{176CD504-D678-61B9-65FD-B4ECD272702A}"/>
                </a:ext>
              </a:extLst>
            </p:cNvPr>
            <p:cNvSpPr txBox="1">
              <a:spLocks noChangeArrowheads="1"/>
            </p:cNvSpPr>
            <p:nvPr/>
          </p:nvSpPr>
          <p:spPr bwMode="auto">
            <a:xfrm>
              <a:off x="3357" y="2415"/>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p>
          </p:txBody>
        </p:sp>
        <p:sp>
          <p:nvSpPr>
            <p:cNvPr id="142673" name="Text Box 337">
              <a:extLst>
                <a:ext uri="{FF2B5EF4-FFF2-40B4-BE49-F238E27FC236}">
                  <a16:creationId xmlns:a16="http://schemas.microsoft.com/office/drawing/2014/main" id="{A4B6A063-2BCF-A1D9-7F11-8609CBAF122B}"/>
                </a:ext>
              </a:extLst>
            </p:cNvPr>
            <p:cNvSpPr txBox="1">
              <a:spLocks noChangeArrowheads="1"/>
            </p:cNvSpPr>
            <p:nvPr/>
          </p:nvSpPr>
          <p:spPr bwMode="auto">
            <a:xfrm>
              <a:off x="3645" y="2415"/>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p>
          </p:txBody>
        </p:sp>
        <p:sp>
          <p:nvSpPr>
            <p:cNvPr id="142674" name="Text Box 338">
              <a:extLst>
                <a:ext uri="{FF2B5EF4-FFF2-40B4-BE49-F238E27FC236}">
                  <a16:creationId xmlns:a16="http://schemas.microsoft.com/office/drawing/2014/main" id="{E3F072AC-4418-ACD5-D411-E9D8F2422982}"/>
                </a:ext>
              </a:extLst>
            </p:cNvPr>
            <p:cNvSpPr txBox="1">
              <a:spLocks noChangeArrowheads="1"/>
            </p:cNvSpPr>
            <p:nvPr/>
          </p:nvSpPr>
          <p:spPr bwMode="auto">
            <a:xfrm>
              <a:off x="4413" y="2175"/>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p>
          </p:txBody>
        </p:sp>
        <p:sp>
          <p:nvSpPr>
            <p:cNvPr id="142675" name="Text Box 339">
              <a:extLst>
                <a:ext uri="{FF2B5EF4-FFF2-40B4-BE49-F238E27FC236}">
                  <a16:creationId xmlns:a16="http://schemas.microsoft.com/office/drawing/2014/main" id="{CCAC693B-7723-3C31-EE38-5C4C63E83BA2}"/>
                </a:ext>
              </a:extLst>
            </p:cNvPr>
            <p:cNvSpPr txBox="1">
              <a:spLocks noChangeArrowheads="1"/>
            </p:cNvSpPr>
            <p:nvPr/>
          </p:nvSpPr>
          <p:spPr bwMode="auto">
            <a:xfrm>
              <a:off x="4605" y="2463"/>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p>
          </p:txBody>
        </p:sp>
        <p:sp>
          <p:nvSpPr>
            <p:cNvPr id="142676" name="Text Box 340">
              <a:extLst>
                <a:ext uri="{FF2B5EF4-FFF2-40B4-BE49-F238E27FC236}">
                  <a16:creationId xmlns:a16="http://schemas.microsoft.com/office/drawing/2014/main" id="{C6DDEE94-10CC-DF4C-B4B0-8E0550D20E2C}"/>
                </a:ext>
              </a:extLst>
            </p:cNvPr>
            <p:cNvSpPr txBox="1">
              <a:spLocks noChangeArrowheads="1"/>
            </p:cNvSpPr>
            <p:nvPr/>
          </p:nvSpPr>
          <p:spPr bwMode="auto">
            <a:xfrm>
              <a:off x="4605" y="1887"/>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p>
          </p:txBody>
        </p:sp>
        <p:sp>
          <p:nvSpPr>
            <p:cNvPr id="142677" name="Text Box 341">
              <a:extLst>
                <a:ext uri="{FF2B5EF4-FFF2-40B4-BE49-F238E27FC236}">
                  <a16:creationId xmlns:a16="http://schemas.microsoft.com/office/drawing/2014/main" id="{71D6BFA8-8F30-0D11-BD96-39D7D54F5172}"/>
                </a:ext>
              </a:extLst>
            </p:cNvPr>
            <p:cNvSpPr txBox="1">
              <a:spLocks noChangeArrowheads="1"/>
            </p:cNvSpPr>
            <p:nvPr/>
          </p:nvSpPr>
          <p:spPr bwMode="auto">
            <a:xfrm>
              <a:off x="3357" y="1839"/>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p>
          </p:txBody>
        </p:sp>
        <p:sp>
          <p:nvSpPr>
            <p:cNvPr id="142678" name="Text Box 342">
              <a:extLst>
                <a:ext uri="{FF2B5EF4-FFF2-40B4-BE49-F238E27FC236}">
                  <a16:creationId xmlns:a16="http://schemas.microsoft.com/office/drawing/2014/main" id="{EE695A93-3088-9D6C-B13B-B390C711F25F}"/>
                </a:ext>
              </a:extLst>
            </p:cNvPr>
            <p:cNvSpPr txBox="1">
              <a:spLocks noChangeArrowheads="1"/>
            </p:cNvSpPr>
            <p:nvPr/>
          </p:nvSpPr>
          <p:spPr bwMode="auto">
            <a:xfrm>
              <a:off x="3789" y="1503"/>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p>
          </p:txBody>
        </p:sp>
        <p:sp>
          <p:nvSpPr>
            <p:cNvPr id="142679" name="Text Box 343">
              <a:extLst>
                <a:ext uri="{FF2B5EF4-FFF2-40B4-BE49-F238E27FC236}">
                  <a16:creationId xmlns:a16="http://schemas.microsoft.com/office/drawing/2014/main" id="{B9F1F03F-75B3-0C0D-4066-CD25FDD1DE3E}"/>
                </a:ext>
              </a:extLst>
            </p:cNvPr>
            <p:cNvSpPr txBox="1">
              <a:spLocks noChangeArrowheads="1"/>
            </p:cNvSpPr>
            <p:nvPr/>
          </p:nvSpPr>
          <p:spPr bwMode="auto">
            <a:xfrm>
              <a:off x="763" y="2415"/>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p>
          </p:txBody>
        </p:sp>
        <p:sp>
          <p:nvSpPr>
            <p:cNvPr id="142680" name="Text Box 344">
              <a:extLst>
                <a:ext uri="{FF2B5EF4-FFF2-40B4-BE49-F238E27FC236}">
                  <a16:creationId xmlns:a16="http://schemas.microsoft.com/office/drawing/2014/main" id="{BE6E0D60-1D1D-2BED-CB29-66F5FA004A27}"/>
                </a:ext>
              </a:extLst>
            </p:cNvPr>
            <p:cNvSpPr txBox="1">
              <a:spLocks noChangeArrowheads="1"/>
            </p:cNvSpPr>
            <p:nvPr/>
          </p:nvSpPr>
          <p:spPr bwMode="auto">
            <a:xfrm>
              <a:off x="907" y="2127"/>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p>
          </p:txBody>
        </p:sp>
        <p:sp>
          <p:nvSpPr>
            <p:cNvPr id="142681" name="Text Box 345">
              <a:extLst>
                <a:ext uri="{FF2B5EF4-FFF2-40B4-BE49-F238E27FC236}">
                  <a16:creationId xmlns:a16="http://schemas.microsoft.com/office/drawing/2014/main" id="{65ED4379-DCF0-3664-73CD-7F50E6748603}"/>
                </a:ext>
              </a:extLst>
            </p:cNvPr>
            <p:cNvSpPr txBox="1">
              <a:spLocks noChangeArrowheads="1"/>
            </p:cNvSpPr>
            <p:nvPr/>
          </p:nvSpPr>
          <p:spPr bwMode="auto">
            <a:xfrm>
              <a:off x="1291" y="1839"/>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p>
          </p:txBody>
        </p:sp>
        <p:sp>
          <p:nvSpPr>
            <p:cNvPr id="142682" name="Text Box 346">
              <a:extLst>
                <a:ext uri="{FF2B5EF4-FFF2-40B4-BE49-F238E27FC236}">
                  <a16:creationId xmlns:a16="http://schemas.microsoft.com/office/drawing/2014/main" id="{F4B3534A-23D9-A25C-1AC0-9F0E6B0D68F8}"/>
                </a:ext>
              </a:extLst>
            </p:cNvPr>
            <p:cNvSpPr txBox="1">
              <a:spLocks noChangeArrowheads="1"/>
            </p:cNvSpPr>
            <p:nvPr/>
          </p:nvSpPr>
          <p:spPr bwMode="auto">
            <a:xfrm>
              <a:off x="1483" y="2127"/>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p>
          </p:txBody>
        </p:sp>
        <p:sp>
          <p:nvSpPr>
            <p:cNvPr id="142683" name="Text Box 347">
              <a:extLst>
                <a:ext uri="{FF2B5EF4-FFF2-40B4-BE49-F238E27FC236}">
                  <a16:creationId xmlns:a16="http://schemas.microsoft.com/office/drawing/2014/main" id="{2A413EEC-205F-34FA-3E1B-F4EA8734C7B7}"/>
                </a:ext>
              </a:extLst>
            </p:cNvPr>
            <p:cNvSpPr txBox="1">
              <a:spLocks noChangeArrowheads="1"/>
            </p:cNvSpPr>
            <p:nvPr/>
          </p:nvSpPr>
          <p:spPr bwMode="auto">
            <a:xfrm>
              <a:off x="2059" y="1551"/>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p>
          </p:txBody>
        </p:sp>
        <p:sp>
          <p:nvSpPr>
            <p:cNvPr id="142684" name="Text Box 348">
              <a:extLst>
                <a:ext uri="{FF2B5EF4-FFF2-40B4-BE49-F238E27FC236}">
                  <a16:creationId xmlns:a16="http://schemas.microsoft.com/office/drawing/2014/main" id="{C5F784C1-1365-0B02-44BB-7664C4BF99E7}"/>
                </a:ext>
              </a:extLst>
            </p:cNvPr>
            <p:cNvSpPr txBox="1">
              <a:spLocks noChangeArrowheads="1"/>
            </p:cNvSpPr>
            <p:nvPr/>
          </p:nvSpPr>
          <p:spPr bwMode="auto">
            <a:xfrm>
              <a:off x="2491" y="1839"/>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p>
          </p:txBody>
        </p:sp>
        <p:sp>
          <p:nvSpPr>
            <p:cNvPr id="142685" name="Text Box 349">
              <a:extLst>
                <a:ext uri="{FF2B5EF4-FFF2-40B4-BE49-F238E27FC236}">
                  <a16:creationId xmlns:a16="http://schemas.microsoft.com/office/drawing/2014/main" id="{91D6B05A-0D6E-ECF0-509F-DF5FE16120A0}"/>
                </a:ext>
              </a:extLst>
            </p:cNvPr>
            <p:cNvSpPr txBox="1">
              <a:spLocks noChangeArrowheads="1"/>
            </p:cNvSpPr>
            <p:nvPr/>
          </p:nvSpPr>
          <p:spPr bwMode="auto">
            <a:xfrm>
              <a:off x="2779" y="2175"/>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p>
          </p:txBody>
        </p:sp>
        <p:sp>
          <p:nvSpPr>
            <p:cNvPr id="142686" name="Text Box 350">
              <a:extLst>
                <a:ext uri="{FF2B5EF4-FFF2-40B4-BE49-F238E27FC236}">
                  <a16:creationId xmlns:a16="http://schemas.microsoft.com/office/drawing/2014/main" id="{A0C7FE37-A8E1-BB34-07A4-36E1DFD4CF07}"/>
                </a:ext>
              </a:extLst>
            </p:cNvPr>
            <p:cNvSpPr txBox="1">
              <a:spLocks noChangeArrowheads="1"/>
            </p:cNvSpPr>
            <p:nvPr/>
          </p:nvSpPr>
          <p:spPr bwMode="auto">
            <a:xfrm>
              <a:off x="4363" y="1455"/>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p>
          </p:txBody>
        </p:sp>
        <p:sp>
          <p:nvSpPr>
            <p:cNvPr id="142687" name="Text Box 351">
              <a:extLst>
                <a:ext uri="{FF2B5EF4-FFF2-40B4-BE49-F238E27FC236}">
                  <a16:creationId xmlns:a16="http://schemas.microsoft.com/office/drawing/2014/main" id="{52584C1A-53CE-788C-0C22-977312CEA447}"/>
                </a:ext>
              </a:extLst>
            </p:cNvPr>
            <p:cNvSpPr txBox="1">
              <a:spLocks noChangeArrowheads="1"/>
            </p:cNvSpPr>
            <p:nvPr/>
          </p:nvSpPr>
          <p:spPr bwMode="auto">
            <a:xfrm>
              <a:off x="3739" y="1887"/>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p>
          </p:txBody>
        </p:sp>
        <p:sp>
          <p:nvSpPr>
            <p:cNvPr id="142688" name="Text Box 352">
              <a:extLst>
                <a:ext uri="{FF2B5EF4-FFF2-40B4-BE49-F238E27FC236}">
                  <a16:creationId xmlns:a16="http://schemas.microsoft.com/office/drawing/2014/main" id="{77678BCE-DCEA-CB9E-07EE-DF8A327BD112}"/>
                </a:ext>
              </a:extLst>
            </p:cNvPr>
            <p:cNvSpPr txBox="1">
              <a:spLocks noChangeArrowheads="1"/>
            </p:cNvSpPr>
            <p:nvPr/>
          </p:nvSpPr>
          <p:spPr bwMode="auto">
            <a:xfrm>
              <a:off x="3355" y="2127"/>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p>
          </p:txBody>
        </p:sp>
        <p:sp>
          <p:nvSpPr>
            <p:cNvPr id="142689" name="Text Box 353">
              <a:extLst>
                <a:ext uri="{FF2B5EF4-FFF2-40B4-BE49-F238E27FC236}">
                  <a16:creationId xmlns:a16="http://schemas.microsoft.com/office/drawing/2014/main" id="{3D2C6D8A-2BA4-B435-4A37-E2ECBE36758E}"/>
                </a:ext>
              </a:extLst>
            </p:cNvPr>
            <p:cNvSpPr txBox="1">
              <a:spLocks noChangeArrowheads="1"/>
            </p:cNvSpPr>
            <p:nvPr/>
          </p:nvSpPr>
          <p:spPr bwMode="auto">
            <a:xfrm>
              <a:off x="3499" y="2415"/>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p>
          </p:txBody>
        </p:sp>
        <p:sp>
          <p:nvSpPr>
            <p:cNvPr id="142690" name="Text Box 354">
              <a:extLst>
                <a:ext uri="{FF2B5EF4-FFF2-40B4-BE49-F238E27FC236}">
                  <a16:creationId xmlns:a16="http://schemas.microsoft.com/office/drawing/2014/main" id="{7C8DB39E-76C9-4AD7-CBD3-C7952DC265C4}"/>
                </a:ext>
              </a:extLst>
            </p:cNvPr>
            <p:cNvSpPr txBox="1">
              <a:spLocks noChangeArrowheads="1"/>
            </p:cNvSpPr>
            <p:nvPr/>
          </p:nvSpPr>
          <p:spPr bwMode="auto">
            <a:xfrm>
              <a:off x="3787" y="2415"/>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p>
          </p:txBody>
        </p:sp>
        <p:sp>
          <p:nvSpPr>
            <p:cNvPr id="142691" name="Text Box 355">
              <a:extLst>
                <a:ext uri="{FF2B5EF4-FFF2-40B4-BE49-F238E27FC236}">
                  <a16:creationId xmlns:a16="http://schemas.microsoft.com/office/drawing/2014/main" id="{8C754B7C-9F66-EA05-A2CF-86FBDD18BCDD}"/>
                </a:ext>
              </a:extLst>
            </p:cNvPr>
            <p:cNvSpPr txBox="1">
              <a:spLocks noChangeArrowheads="1"/>
            </p:cNvSpPr>
            <p:nvPr/>
          </p:nvSpPr>
          <p:spPr bwMode="auto">
            <a:xfrm>
              <a:off x="3931" y="2127"/>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p>
          </p:txBody>
        </p:sp>
        <p:sp>
          <p:nvSpPr>
            <p:cNvPr id="142692" name="Text Box 356">
              <a:extLst>
                <a:ext uri="{FF2B5EF4-FFF2-40B4-BE49-F238E27FC236}">
                  <a16:creationId xmlns:a16="http://schemas.microsoft.com/office/drawing/2014/main" id="{B69E8547-7A9C-E048-FE0C-9DD9E7CD4AE6}"/>
                </a:ext>
              </a:extLst>
            </p:cNvPr>
            <p:cNvSpPr txBox="1">
              <a:spLocks noChangeArrowheads="1"/>
            </p:cNvSpPr>
            <p:nvPr/>
          </p:nvSpPr>
          <p:spPr bwMode="auto">
            <a:xfrm>
              <a:off x="4939" y="1839"/>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p>
          </p:txBody>
        </p:sp>
        <p:sp>
          <p:nvSpPr>
            <p:cNvPr id="142693" name="Text Box 357">
              <a:extLst>
                <a:ext uri="{FF2B5EF4-FFF2-40B4-BE49-F238E27FC236}">
                  <a16:creationId xmlns:a16="http://schemas.microsoft.com/office/drawing/2014/main" id="{EFB0C15C-7D36-5815-3D1C-50F986627C40}"/>
                </a:ext>
              </a:extLst>
            </p:cNvPr>
            <p:cNvSpPr txBox="1">
              <a:spLocks noChangeArrowheads="1"/>
            </p:cNvSpPr>
            <p:nvPr/>
          </p:nvSpPr>
          <p:spPr bwMode="auto">
            <a:xfrm>
              <a:off x="4650" y="2175"/>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p>
          </p:txBody>
        </p:sp>
        <p:sp>
          <p:nvSpPr>
            <p:cNvPr id="142694" name="Text Box 358">
              <a:extLst>
                <a:ext uri="{FF2B5EF4-FFF2-40B4-BE49-F238E27FC236}">
                  <a16:creationId xmlns:a16="http://schemas.microsoft.com/office/drawing/2014/main" id="{4E3D51B6-CB9B-AB64-6CA5-DB2BAA83CCDE}"/>
                </a:ext>
              </a:extLst>
            </p:cNvPr>
            <p:cNvSpPr txBox="1">
              <a:spLocks noChangeArrowheads="1"/>
            </p:cNvSpPr>
            <p:nvPr/>
          </p:nvSpPr>
          <p:spPr bwMode="auto">
            <a:xfrm>
              <a:off x="4747" y="2463"/>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p>
          </p:txBody>
        </p:sp>
        <p:sp>
          <p:nvSpPr>
            <p:cNvPr id="142695" name="Line 359">
              <a:extLst>
                <a:ext uri="{FF2B5EF4-FFF2-40B4-BE49-F238E27FC236}">
                  <a16:creationId xmlns:a16="http://schemas.microsoft.com/office/drawing/2014/main" id="{C49434A1-860D-3570-3BDF-857A033341DF}"/>
                </a:ext>
              </a:extLst>
            </p:cNvPr>
            <p:cNvSpPr>
              <a:spLocks noChangeShapeType="1"/>
            </p:cNvSpPr>
            <p:nvPr/>
          </p:nvSpPr>
          <p:spPr bwMode="auto">
            <a:xfrm flipH="1" flipV="1">
              <a:off x="384" y="1032"/>
              <a:ext cx="49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96" name="Text Box 360">
              <a:extLst>
                <a:ext uri="{FF2B5EF4-FFF2-40B4-BE49-F238E27FC236}">
                  <a16:creationId xmlns:a16="http://schemas.microsoft.com/office/drawing/2014/main" id="{7B044FCE-324C-AADE-ED8A-492FA86EB2E2}"/>
                </a:ext>
              </a:extLst>
            </p:cNvPr>
            <p:cNvSpPr txBox="1">
              <a:spLocks noChangeArrowheads="1"/>
            </p:cNvSpPr>
            <p:nvPr/>
          </p:nvSpPr>
          <p:spPr bwMode="auto">
            <a:xfrm>
              <a:off x="3499" y="1215"/>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p>
          </p:txBody>
        </p:sp>
        <p:sp>
          <p:nvSpPr>
            <p:cNvPr id="142697" name="Oval 361">
              <a:extLst>
                <a:ext uri="{FF2B5EF4-FFF2-40B4-BE49-F238E27FC236}">
                  <a16:creationId xmlns:a16="http://schemas.microsoft.com/office/drawing/2014/main" id="{23434A37-F7CC-A57F-B418-0697FD1ACEBF}"/>
                </a:ext>
              </a:extLst>
            </p:cNvPr>
            <p:cNvSpPr>
              <a:spLocks noChangeArrowheads="1"/>
            </p:cNvSpPr>
            <p:nvPr/>
          </p:nvSpPr>
          <p:spPr bwMode="auto">
            <a:xfrm>
              <a:off x="606" y="100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698" name="Oval 362">
              <a:extLst>
                <a:ext uri="{FF2B5EF4-FFF2-40B4-BE49-F238E27FC236}">
                  <a16:creationId xmlns:a16="http://schemas.microsoft.com/office/drawing/2014/main" id="{D5A31F06-9B0D-2892-D275-4F89E0E5A40E}"/>
                </a:ext>
              </a:extLst>
            </p:cNvPr>
            <p:cNvSpPr>
              <a:spLocks noChangeArrowheads="1"/>
            </p:cNvSpPr>
            <p:nvPr/>
          </p:nvSpPr>
          <p:spPr bwMode="auto">
            <a:xfrm>
              <a:off x="756" y="100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699" name="Oval 363">
              <a:extLst>
                <a:ext uri="{FF2B5EF4-FFF2-40B4-BE49-F238E27FC236}">
                  <a16:creationId xmlns:a16="http://schemas.microsoft.com/office/drawing/2014/main" id="{F952DAE0-D2D9-652C-F1B2-3783A25DAC8D}"/>
                </a:ext>
              </a:extLst>
            </p:cNvPr>
            <p:cNvSpPr>
              <a:spLocks noChangeArrowheads="1"/>
            </p:cNvSpPr>
            <p:nvPr/>
          </p:nvSpPr>
          <p:spPr bwMode="auto">
            <a:xfrm>
              <a:off x="966" y="100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700" name="Oval 364">
              <a:extLst>
                <a:ext uri="{FF2B5EF4-FFF2-40B4-BE49-F238E27FC236}">
                  <a16:creationId xmlns:a16="http://schemas.microsoft.com/office/drawing/2014/main" id="{3FAFFF53-2F16-DBF3-7788-998A91112A70}"/>
                </a:ext>
              </a:extLst>
            </p:cNvPr>
            <p:cNvSpPr>
              <a:spLocks noChangeArrowheads="1"/>
            </p:cNvSpPr>
            <p:nvPr/>
          </p:nvSpPr>
          <p:spPr bwMode="auto">
            <a:xfrm>
              <a:off x="1242" y="100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701" name="Oval 365">
              <a:extLst>
                <a:ext uri="{FF2B5EF4-FFF2-40B4-BE49-F238E27FC236}">
                  <a16:creationId xmlns:a16="http://schemas.microsoft.com/office/drawing/2014/main" id="{0F643FD9-615C-735A-C9BA-50D7AB4174BF}"/>
                </a:ext>
              </a:extLst>
            </p:cNvPr>
            <p:cNvSpPr>
              <a:spLocks noChangeArrowheads="1"/>
            </p:cNvSpPr>
            <p:nvPr/>
          </p:nvSpPr>
          <p:spPr bwMode="auto">
            <a:xfrm>
              <a:off x="1542" y="100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702" name="Oval 366">
              <a:extLst>
                <a:ext uri="{FF2B5EF4-FFF2-40B4-BE49-F238E27FC236}">
                  <a16:creationId xmlns:a16="http://schemas.microsoft.com/office/drawing/2014/main" id="{A90CC3CC-6377-C8A3-7E82-4CC24B2EB6F2}"/>
                </a:ext>
              </a:extLst>
            </p:cNvPr>
            <p:cNvSpPr>
              <a:spLocks noChangeArrowheads="1"/>
            </p:cNvSpPr>
            <p:nvPr/>
          </p:nvSpPr>
          <p:spPr bwMode="auto">
            <a:xfrm>
              <a:off x="2052" y="100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703" name="Oval 367">
              <a:extLst>
                <a:ext uri="{FF2B5EF4-FFF2-40B4-BE49-F238E27FC236}">
                  <a16:creationId xmlns:a16="http://schemas.microsoft.com/office/drawing/2014/main" id="{9EB4B7F9-641E-9347-947E-ACD4900FB300}"/>
                </a:ext>
              </a:extLst>
            </p:cNvPr>
            <p:cNvSpPr>
              <a:spLocks noChangeArrowheads="1"/>
            </p:cNvSpPr>
            <p:nvPr/>
          </p:nvSpPr>
          <p:spPr bwMode="auto">
            <a:xfrm>
              <a:off x="2508" y="100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704" name="Oval 368">
              <a:extLst>
                <a:ext uri="{FF2B5EF4-FFF2-40B4-BE49-F238E27FC236}">
                  <a16:creationId xmlns:a16="http://schemas.microsoft.com/office/drawing/2014/main" id="{26D03053-35C4-B9B5-B673-5F96CA31DF1F}"/>
                </a:ext>
              </a:extLst>
            </p:cNvPr>
            <p:cNvSpPr>
              <a:spLocks noChangeArrowheads="1"/>
            </p:cNvSpPr>
            <p:nvPr/>
          </p:nvSpPr>
          <p:spPr bwMode="auto">
            <a:xfrm>
              <a:off x="2796" y="100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705" name="Oval 369">
              <a:extLst>
                <a:ext uri="{FF2B5EF4-FFF2-40B4-BE49-F238E27FC236}">
                  <a16:creationId xmlns:a16="http://schemas.microsoft.com/office/drawing/2014/main" id="{B694AC91-B50A-402D-E85B-9CB3CC9518D7}"/>
                </a:ext>
              </a:extLst>
            </p:cNvPr>
            <p:cNvSpPr>
              <a:spLocks noChangeArrowheads="1"/>
            </p:cNvSpPr>
            <p:nvPr/>
          </p:nvSpPr>
          <p:spPr bwMode="auto">
            <a:xfrm>
              <a:off x="3144" y="100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706" name="Oval 370">
              <a:extLst>
                <a:ext uri="{FF2B5EF4-FFF2-40B4-BE49-F238E27FC236}">
                  <a16:creationId xmlns:a16="http://schemas.microsoft.com/office/drawing/2014/main" id="{23B31E19-393C-9787-917F-673D27030573}"/>
                </a:ext>
              </a:extLst>
            </p:cNvPr>
            <p:cNvSpPr>
              <a:spLocks noChangeArrowheads="1"/>
            </p:cNvSpPr>
            <p:nvPr/>
          </p:nvSpPr>
          <p:spPr bwMode="auto">
            <a:xfrm>
              <a:off x="3342" y="100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707" name="Oval 371">
              <a:extLst>
                <a:ext uri="{FF2B5EF4-FFF2-40B4-BE49-F238E27FC236}">
                  <a16:creationId xmlns:a16="http://schemas.microsoft.com/office/drawing/2014/main" id="{D3BF810B-545C-3705-5FD7-1E4EB50337DE}"/>
                </a:ext>
              </a:extLst>
            </p:cNvPr>
            <p:cNvSpPr>
              <a:spLocks noChangeArrowheads="1"/>
            </p:cNvSpPr>
            <p:nvPr/>
          </p:nvSpPr>
          <p:spPr bwMode="auto">
            <a:xfrm>
              <a:off x="3486" y="100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708" name="Oval 372">
              <a:extLst>
                <a:ext uri="{FF2B5EF4-FFF2-40B4-BE49-F238E27FC236}">
                  <a16:creationId xmlns:a16="http://schemas.microsoft.com/office/drawing/2014/main" id="{6E721EBE-2845-E960-5F7D-83782B2DA538}"/>
                </a:ext>
              </a:extLst>
            </p:cNvPr>
            <p:cNvSpPr>
              <a:spLocks noChangeArrowheads="1"/>
            </p:cNvSpPr>
            <p:nvPr/>
          </p:nvSpPr>
          <p:spPr bwMode="auto">
            <a:xfrm>
              <a:off x="3642" y="100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709" name="Oval 373">
              <a:extLst>
                <a:ext uri="{FF2B5EF4-FFF2-40B4-BE49-F238E27FC236}">
                  <a16:creationId xmlns:a16="http://schemas.microsoft.com/office/drawing/2014/main" id="{048B0E2B-2BB4-4487-86F6-E15F771D87D2}"/>
                </a:ext>
              </a:extLst>
            </p:cNvPr>
            <p:cNvSpPr>
              <a:spLocks noChangeArrowheads="1"/>
            </p:cNvSpPr>
            <p:nvPr/>
          </p:nvSpPr>
          <p:spPr bwMode="auto">
            <a:xfrm>
              <a:off x="3780" y="100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710" name="Oval 374">
              <a:extLst>
                <a:ext uri="{FF2B5EF4-FFF2-40B4-BE49-F238E27FC236}">
                  <a16:creationId xmlns:a16="http://schemas.microsoft.com/office/drawing/2014/main" id="{D90EB48E-E171-ED86-0602-027E5A291BB5}"/>
                </a:ext>
              </a:extLst>
            </p:cNvPr>
            <p:cNvSpPr>
              <a:spLocks noChangeArrowheads="1"/>
            </p:cNvSpPr>
            <p:nvPr/>
          </p:nvSpPr>
          <p:spPr bwMode="auto">
            <a:xfrm>
              <a:off x="3996" y="100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711" name="Oval 375">
              <a:extLst>
                <a:ext uri="{FF2B5EF4-FFF2-40B4-BE49-F238E27FC236}">
                  <a16:creationId xmlns:a16="http://schemas.microsoft.com/office/drawing/2014/main" id="{C0186447-7A49-BB54-9CDE-581A7A20A69E}"/>
                </a:ext>
              </a:extLst>
            </p:cNvPr>
            <p:cNvSpPr>
              <a:spLocks noChangeArrowheads="1"/>
            </p:cNvSpPr>
            <p:nvPr/>
          </p:nvSpPr>
          <p:spPr bwMode="auto">
            <a:xfrm>
              <a:off x="4386" y="1008"/>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712" name="Oval 376">
              <a:extLst>
                <a:ext uri="{FF2B5EF4-FFF2-40B4-BE49-F238E27FC236}">
                  <a16:creationId xmlns:a16="http://schemas.microsoft.com/office/drawing/2014/main" id="{015047DF-8F36-7866-A8F0-23E69C29B94F}"/>
                </a:ext>
              </a:extLst>
            </p:cNvPr>
            <p:cNvSpPr>
              <a:spLocks noChangeArrowheads="1"/>
            </p:cNvSpPr>
            <p:nvPr/>
          </p:nvSpPr>
          <p:spPr bwMode="auto">
            <a:xfrm>
              <a:off x="4584" y="100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713" name="Oval 377">
              <a:extLst>
                <a:ext uri="{FF2B5EF4-FFF2-40B4-BE49-F238E27FC236}">
                  <a16:creationId xmlns:a16="http://schemas.microsoft.com/office/drawing/2014/main" id="{FF59D33B-6527-A572-62D0-7E6105D2A667}"/>
                </a:ext>
              </a:extLst>
            </p:cNvPr>
            <p:cNvSpPr>
              <a:spLocks noChangeArrowheads="1"/>
            </p:cNvSpPr>
            <p:nvPr/>
          </p:nvSpPr>
          <p:spPr bwMode="auto">
            <a:xfrm>
              <a:off x="4734" y="100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714" name="Oval 378">
              <a:extLst>
                <a:ext uri="{FF2B5EF4-FFF2-40B4-BE49-F238E27FC236}">
                  <a16:creationId xmlns:a16="http://schemas.microsoft.com/office/drawing/2014/main" id="{9C14F446-87BC-12F2-0D1B-03624D3AD310}"/>
                </a:ext>
              </a:extLst>
            </p:cNvPr>
            <p:cNvSpPr>
              <a:spLocks noChangeArrowheads="1"/>
            </p:cNvSpPr>
            <p:nvPr/>
          </p:nvSpPr>
          <p:spPr bwMode="auto">
            <a:xfrm>
              <a:off x="5070" y="100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2715" name="Group 379">
            <a:extLst>
              <a:ext uri="{FF2B5EF4-FFF2-40B4-BE49-F238E27FC236}">
                <a16:creationId xmlns:a16="http://schemas.microsoft.com/office/drawing/2014/main" id="{74A005EC-9449-0CE6-866D-DC94D4A1D8B2}"/>
              </a:ext>
            </a:extLst>
          </p:cNvPr>
          <p:cNvGrpSpPr>
            <a:grpSpLocks/>
          </p:cNvGrpSpPr>
          <p:nvPr/>
        </p:nvGrpSpPr>
        <p:grpSpPr bwMode="auto">
          <a:xfrm>
            <a:off x="3295650" y="965200"/>
            <a:ext cx="3695700" cy="3657600"/>
            <a:chOff x="2076" y="960"/>
            <a:chExt cx="2328" cy="2304"/>
          </a:xfrm>
        </p:grpSpPr>
        <p:cxnSp>
          <p:nvCxnSpPr>
            <p:cNvPr id="142716" name="AutoShape 380">
              <a:extLst>
                <a:ext uri="{FF2B5EF4-FFF2-40B4-BE49-F238E27FC236}">
                  <a16:creationId xmlns:a16="http://schemas.microsoft.com/office/drawing/2014/main" id="{F370308E-6A7E-9D49-31FA-2265DDC95E73}"/>
                </a:ext>
              </a:extLst>
            </p:cNvPr>
            <p:cNvCxnSpPr>
              <a:cxnSpLocks noChangeShapeType="1"/>
              <a:stCxn id="142656" idx="4"/>
              <a:endCxn id="142628" idx="4"/>
            </p:cNvCxnSpPr>
            <p:nvPr/>
          </p:nvCxnSpPr>
          <p:spPr bwMode="auto">
            <a:xfrm rot="16200000" flipV="1">
              <a:off x="3102" y="1122"/>
              <a:ext cx="282" cy="2322"/>
            </a:xfrm>
            <a:prstGeom prst="curvedConnector3">
              <a:avLst>
                <a:gd name="adj1" fmla="val -133333"/>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2717" name="Line 381">
              <a:extLst>
                <a:ext uri="{FF2B5EF4-FFF2-40B4-BE49-F238E27FC236}">
                  <a16:creationId xmlns:a16="http://schemas.microsoft.com/office/drawing/2014/main" id="{FEE7058D-F0B8-7C3C-95BD-8C3C6D94FB84}"/>
                </a:ext>
              </a:extLst>
            </p:cNvPr>
            <p:cNvSpPr>
              <a:spLocks noChangeShapeType="1"/>
            </p:cNvSpPr>
            <p:nvPr/>
          </p:nvSpPr>
          <p:spPr bwMode="auto">
            <a:xfrm flipH="1" flipV="1">
              <a:off x="2928" y="960"/>
              <a:ext cx="0" cy="2304"/>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142718" name="AutoShape 382">
              <a:extLst>
                <a:ext uri="{FF2B5EF4-FFF2-40B4-BE49-F238E27FC236}">
                  <a16:creationId xmlns:a16="http://schemas.microsoft.com/office/drawing/2014/main" id="{C7BD6F13-66F4-6D6E-94AF-46BFF44029E1}"/>
                </a:ext>
              </a:extLst>
            </p:cNvPr>
            <p:cNvCxnSpPr>
              <a:cxnSpLocks noChangeShapeType="1"/>
              <a:stCxn id="142711" idx="1"/>
              <a:endCxn id="142702" idx="0"/>
            </p:cNvCxnSpPr>
            <p:nvPr/>
          </p:nvCxnSpPr>
          <p:spPr bwMode="auto">
            <a:xfrm rot="5400000" flipH="1">
              <a:off x="3231" y="-147"/>
              <a:ext cx="7" cy="2317"/>
            </a:xfrm>
            <a:prstGeom prst="curvedConnector3">
              <a:avLst>
                <a:gd name="adj1" fmla="val 3857139"/>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42719" name="Group 383">
            <a:extLst>
              <a:ext uri="{FF2B5EF4-FFF2-40B4-BE49-F238E27FC236}">
                <a16:creationId xmlns:a16="http://schemas.microsoft.com/office/drawing/2014/main" id="{3AE82792-40AB-650B-064D-0EB75EA27670}"/>
              </a:ext>
            </a:extLst>
          </p:cNvPr>
          <p:cNvGrpSpPr>
            <a:grpSpLocks/>
          </p:cNvGrpSpPr>
          <p:nvPr/>
        </p:nvGrpSpPr>
        <p:grpSpPr bwMode="auto">
          <a:xfrm>
            <a:off x="2019300" y="965200"/>
            <a:ext cx="4999038" cy="3657600"/>
            <a:chOff x="1272" y="960"/>
            <a:chExt cx="3149" cy="2304"/>
          </a:xfrm>
        </p:grpSpPr>
        <p:cxnSp>
          <p:nvCxnSpPr>
            <p:cNvPr id="142720" name="AutoShape 384">
              <a:extLst>
                <a:ext uri="{FF2B5EF4-FFF2-40B4-BE49-F238E27FC236}">
                  <a16:creationId xmlns:a16="http://schemas.microsoft.com/office/drawing/2014/main" id="{0669B93B-4739-4DB8-28E0-0377FA7E2E8F}"/>
                </a:ext>
              </a:extLst>
            </p:cNvPr>
            <p:cNvCxnSpPr>
              <a:cxnSpLocks noChangeShapeType="1"/>
              <a:stCxn id="142656" idx="5"/>
              <a:endCxn id="142627" idx="4"/>
            </p:cNvCxnSpPr>
            <p:nvPr/>
          </p:nvCxnSpPr>
          <p:spPr bwMode="auto">
            <a:xfrm rot="16200000" flipV="1">
              <a:off x="2838" y="834"/>
              <a:ext cx="17" cy="3149"/>
            </a:xfrm>
            <a:prstGeom prst="curvedConnector3">
              <a:avLst>
                <a:gd name="adj1" fmla="val -3017648"/>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2721" name="Line 385">
              <a:extLst>
                <a:ext uri="{FF2B5EF4-FFF2-40B4-BE49-F238E27FC236}">
                  <a16:creationId xmlns:a16="http://schemas.microsoft.com/office/drawing/2014/main" id="{2810D37E-A9B7-D48B-7AFB-9AF62709B1B9}"/>
                </a:ext>
              </a:extLst>
            </p:cNvPr>
            <p:cNvSpPr>
              <a:spLocks noChangeShapeType="1"/>
            </p:cNvSpPr>
            <p:nvPr/>
          </p:nvSpPr>
          <p:spPr bwMode="auto">
            <a:xfrm flipH="1" flipV="1">
              <a:off x="1720" y="960"/>
              <a:ext cx="0" cy="2304"/>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142722" name="AutoShape 386">
              <a:extLst>
                <a:ext uri="{FF2B5EF4-FFF2-40B4-BE49-F238E27FC236}">
                  <a16:creationId xmlns:a16="http://schemas.microsoft.com/office/drawing/2014/main" id="{01ED0DB1-5290-D996-375A-F05BDEF9C791}"/>
                </a:ext>
              </a:extLst>
            </p:cNvPr>
            <p:cNvCxnSpPr>
              <a:cxnSpLocks noChangeShapeType="1"/>
              <a:stCxn id="142702" idx="1"/>
              <a:endCxn id="142700" idx="7"/>
            </p:cNvCxnSpPr>
            <p:nvPr/>
          </p:nvCxnSpPr>
          <p:spPr bwMode="auto">
            <a:xfrm rot="16200000" flipH="1" flipV="1">
              <a:off x="1670" y="628"/>
              <a:ext cx="1" cy="776"/>
            </a:xfrm>
            <a:prstGeom prst="curvedConnector3">
              <a:avLst>
                <a:gd name="adj1" fmla="val -27100005"/>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42723" name="Group 387">
            <a:extLst>
              <a:ext uri="{FF2B5EF4-FFF2-40B4-BE49-F238E27FC236}">
                <a16:creationId xmlns:a16="http://schemas.microsoft.com/office/drawing/2014/main" id="{42250EAE-7E15-580F-0AC3-604B473CF4CE}"/>
              </a:ext>
            </a:extLst>
          </p:cNvPr>
          <p:cNvGrpSpPr>
            <a:grpSpLocks/>
          </p:cNvGrpSpPr>
          <p:nvPr/>
        </p:nvGrpSpPr>
        <p:grpSpPr bwMode="auto">
          <a:xfrm>
            <a:off x="1231900" y="965200"/>
            <a:ext cx="5786438" cy="3657600"/>
            <a:chOff x="776" y="960"/>
            <a:chExt cx="3645" cy="2304"/>
          </a:xfrm>
        </p:grpSpPr>
        <p:cxnSp>
          <p:nvCxnSpPr>
            <p:cNvPr id="142724" name="AutoShape 388">
              <a:extLst>
                <a:ext uri="{FF2B5EF4-FFF2-40B4-BE49-F238E27FC236}">
                  <a16:creationId xmlns:a16="http://schemas.microsoft.com/office/drawing/2014/main" id="{DC3CBB1E-0826-F0A0-B5A5-420360271BAC}"/>
                </a:ext>
              </a:extLst>
            </p:cNvPr>
            <p:cNvCxnSpPr>
              <a:cxnSpLocks noChangeShapeType="1"/>
            </p:cNvCxnSpPr>
            <p:nvPr/>
          </p:nvCxnSpPr>
          <p:spPr bwMode="auto">
            <a:xfrm rot="5400000">
              <a:off x="2477" y="720"/>
              <a:ext cx="247" cy="3641"/>
            </a:xfrm>
            <a:prstGeom prst="curvedConnector3">
              <a:avLst>
                <a:gd name="adj1" fmla="val 314167"/>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2725" name="AutoShape 389">
              <a:extLst>
                <a:ext uri="{FF2B5EF4-FFF2-40B4-BE49-F238E27FC236}">
                  <a16:creationId xmlns:a16="http://schemas.microsoft.com/office/drawing/2014/main" id="{809A8673-073F-4C37-DC64-58AC95900591}"/>
                </a:ext>
              </a:extLst>
            </p:cNvPr>
            <p:cNvCxnSpPr>
              <a:cxnSpLocks noChangeShapeType="1"/>
            </p:cNvCxnSpPr>
            <p:nvPr/>
          </p:nvCxnSpPr>
          <p:spPr bwMode="auto">
            <a:xfrm rot="5400000" flipH="1">
              <a:off x="1009" y="775"/>
              <a:ext cx="7" cy="473"/>
            </a:xfrm>
            <a:prstGeom prst="curvedConnector4">
              <a:avLst>
                <a:gd name="adj1" fmla="val 3514282"/>
                <a:gd name="adj2" fmla="val 94500"/>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2726" name="Line 390">
              <a:extLst>
                <a:ext uri="{FF2B5EF4-FFF2-40B4-BE49-F238E27FC236}">
                  <a16:creationId xmlns:a16="http://schemas.microsoft.com/office/drawing/2014/main" id="{F7755893-49D3-4C01-AC9B-F1A490773625}"/>
                </a:ext>
              </a:extLst>
            </p:cNvPr>
            <p:cNvSpPr>
              <a:spLocks noChangeShapeType="1"/>
            </p:cNvSpPr>
            <p:nvPr/>
          </p:nvSpPr>
          <p:spPr bwMode="auto">
            <a:xfrm flipH="1" flipV="1">
              <a:off x="1104" y="960"/>
              <a:ext cx="0" cy="2304"/>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2727" name="Group 391">
            <a:extLst>
              <a:ext uri="{FF2B5EF4-FFF2-40B4-BE49-F238E27FC236}">
                <a16:creationId xmlns:a16="http://schemas.microsoft.com/office/drawing/2014/main" id="{E18CF842-FA91-E803-1A55-0FF9D53E0A2C}"/>
              </a:ext>
            </a:extLst>
          </p:cNvPr>
          <p:cNvGrpSpPr>
            <a:grpSpLocks/>
          </p:cNvGrpSpPr>
          <p:nvPr/>
        </p:nvGrpSpPr>
        <p:grpSpPr bwMode="auto">
          <a:xfrm>
            <a:off x="1293813" y="965200"/>
            <a:ext cx="5724525" cy="3657600"/>
            <a:chOff x="815" y="960"/>
            <a:chExt cx="3606" cy="2304"/>
          </a:xfrm>
        </p:grpSpPr>
        <p:sp>
          <p:nvSpPr>
            <p:cNvPr id="142728" name="Line 392">
              <a:extLst>
                <a:ext uri="{FF2B5EF4-FFF2-40B4-BE49-F238E27FC236}">
                  <a16:creationId xmlns:a16="http://schemas.microsoft.com/office/drawing/2014/main" id="{1C497D02-417F-F142-E4AA-698EF84294CB}"/>
                </a:ext>
              </a:extLst>
            </p:cNvPr>
            <p:cNvSpPr>
              <a:spLocks noChangeShapeType="1"/>
            </p:cNvSpPr>
            <p:nvPr/>
          </p:nvSpPr>
          <p:spPr bwMode="auto">
            <a:xfrm flipH="1" flipV="1">
              <a:off x="840" y="960"/>
              <a:ext cx="0" cy="2304"/>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142729" name="AutoShape 393">
              <a:extLst>
                <a:ext uri="{FF2B5EF4-FFF2-40B4-BE49-F238E27FC236}">
                  <a16:creationId xmlns:a16="http://schemas.microsoft.com/office/drawing/2014/main" id="{B9DEF48B-6584-312B-C691-6A9152969C3C}"/>
                </a:ext>
              </a:extLst>
            </p:cNvPr>
            <p:cNvCxnSpPr>
              <a:cxnSpLocks noChangeShapeType="1"/>
            </p:cNvCxnSpPr>
            <p:nvPr/>
          </p:nvCxnSpPr>
          <p:spPr bwMode="auto">
            <a:xfrm rot="16200000" flipV="1">
              <a:off x="2697" y="693"/>
              <a:ext cx="17" cy="3431"/>
            </a:xfrm>
            <a:prstGeom prst="curvedConnector3">
              <a:avLst>
                <a:gd name="adj1" fmla="val -3770593"/>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2730" name="AutoShape 394">
              <a:extLst>
                <a:ext uri="{FF2B5EF4-FFF2-40B4-BE49-F238E27FC236}">
                  <a16:creationId xmlns:a16="http://schemas.microsoft.com/office/drawing/2014/main" id="{0801ACC4-72CB-5A88-5EE2-7E96FA61BDB1}"/>
                </a:ext>
              </a:extLst>
            </p:cNvPr>
            <p:cNvCxnSpPr>
              <a:cxnSpLocks noChangeShapeType="1"/>
            </p:cNvCxnSpPr>
            <p:nvPr/>
          </p:nvCxnSpPr>
          <p:spPr bwMode="auto">
            <a:xfrm rot="16200000">
              <a:off x="878" y="961"/>
              <a:ext cx="7" cy="133"/>
            </a:xfrm>
            <a:prstGeom prst="curvedConnector3">
              <a:avLst>
                <a:gd name="adj1" fmla="val 1885713"/>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42731" name="Oval 395">
            <a:extLst>
              <a:ext uri="{FF2B5EF4-FFF2-40B4-BE49-F238E27FC236}">
                <a16:creationId xmlns:a16="http://schemas.microsoft.com/office/drawing/2014/main" id="{03A1C2D3-2257-1643-5F69-E556E3572A97}"/>
              </a:ext>
            </a:extLst>
          </p:cNvPr>
          <p:cNvSpPr>
            <a:spLocks noChangeArrowheads="1"/>
          </p:cNvSpPr>
          <p:nvPr/>
        </p:nvSpPr>
        <p:spPr bwMode="auto">
          <a:xfrm>
            <a:off x="3268663" y="2763838"/>
            <a:ext cx="76200" cy="76200"/>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732" name="Oval 396">
            <a:extLst>
              <a:ext uri="{FF2B5EF4-FFF2-40B4-BE49-F238E27FC236}">
                <a16:creationId xmlns:a16="http://schemas.microsoft.com/office/drawing/2014/main" id="{553D904A-5CF4-A883-5FEB-14876BEF4362}"/>
              </a:ext>
            </a:extLst>
          </p:cNvPr>
          <p:cNvSpPr>
            <a:spLocks noChangeArrowheads="1"/>
          </p:cNvSpPr>
          <p:nvPr/>
        </p:nvSpPr>
        <p:spPr bwMode="auto">
          <a:xfrm>
            <a:off x="1981200" y="3175000"/>
            <a:ext cx="76200" cy="76200"/>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733" name="Oval 397">
            <a:extLst>
              <a:ext uri="{FF2B5EF4-FFF2-40B4-BE49-F238E27FC236}">
                <a16:creationId xmlns:a16="http://schemas.microsoft.com/office/drawing/2014/main" id="{86E5FC27-C52E-9162-91BB-A3FD95D82EC1}"/>
              </a:ext>
            </a:extLst>
          </p:cNvPr>
          <p:cNvSpPr>
            <a:spLocks noChangeArrowheads="1"/>
          </p:cNvSpPr>
          <p:nvPr/>
        </p:nvSpPr>
        <p:spPr bwMode="auto">
          <a:xfrm>
            <a:off x="1203325" y="3594100"/>
            <a:ext cx="76200" cy="76200"/>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734" name="Rectangle 398">
            <a:extLst>
              <a:ext uri="{FF2B5EF4-FFF2-40B4-BE49-F238E27FC236}">
                <a16:creationId xmlns:a16="http://schemas.microsoft.com/office/drawing/2014/main" id="{A9D4C805-F863-0A22-7496-6C33E1A74A79}"/>
              </a:ext>
            </a:extLst>
          </p:cNvPr>
          <p:cNvSpPr>
            <a:spLocks noChangeArrowheads="1"/>
          </p:cNvSpPr>
          <p:nvPr/>
        </p:nvSpPr>
        <p:spPr bwMode="auto">
          <a:xfrm>
            <a:off x="2031974" y="4724400"/>
            <a:ext cx="46736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kumimoji="0" lang="zh-CN" altLang="en-US" sz="2000" dirty="0"/>
              <a:t>节点</a:t>
            </a:r>
            <a:r>
              <a:rPr kumimoji="0" lang="en-US" altLang="zh-CN" sz="2000" dirty="0"/>
              <a:t>0011 </a:t>
            </a:r>
            <a:r>
              <a:rPr kumimoji="0" lang="zh-CN" altLang="en-US" sz="2000" dirty="0"/>
              <a:t>通过连续查询来找到节点</a:t>
            </a:r>
            <a:r>
              <a:rPr kumimoji="0" lang="en-US" altLang="zh-CN" sz="2000" dirty="0"/>
              <a:t>1110</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2604"/>
                                        </p:tgtEl>
                                        <p:attrNameLst>
                                          <p:attrName>style.visibility</p:attrName>
                                        </p:attrNameLst>
                                      </p:cBhvr>
                                      <p:to>
                                        <p:strVal val="visible"/>
                                      </p:to>
                                    </p:set>
                                    <p:animEffect transition="in" filter="dissolve">
                                      <p:cBhvr>
                                        <p:cTn id="7" dur="500"/>
                                        <p:tgtEl>
                                          <p:spTgt spid="1426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36" fill="hold" nodeType="clickEffect">
                                  <p:stCondLst>
                                    <p:cond delay="0"/>
                                  </p:stCondLst>
                                  <p:childTnLst>
                                    <p:set>
                                      <p:cBhvr>
                                        <p:cTn id="11" dur="1" fill="hold">
                                          <p:stCondLst>
                                            <p:cond delay="0"/>
                                          </p:stCondLst>
                                        </p:cTn>
                                        <p:tgtEl>
                                          <p:spTgt spid="142731"/>
                                        </p:tgtEl>
                                        <p:attrNameLst>
                                          <p:attrName>style.visibility</p:attrName>
                                        </p:attrNameLst>
                                      </p:cBhvr>
                                      <p:to>
                                        <p:strVal val="visible"/>
                                      </p:to>
                                    </p:set>
                                    <p:anim calcmode="lin" valueType="num">
                                      <p:cBhvr>
                                        <p:cTn id="12" dur="500" fill="hold"/>
                                        <p:tgtEl>
                                          <p:spTgt spid="142731"/>
                                        </p:tgtEl>
                                        <p:attrNameLst>
                                          <p:attrName>ppt_w</p:attrName>
                                        </p:attrNameLst>
                                      </p:cBhvr>
                                      <p:tavLst>
                                        <p:tav tm="0">
                                          <p:val>
                                            <p:strVal val="(6*min(max(#ppt_w*#ppt_h,.3),1)-7.4)/-.7*#ppt_w"/>
                                          </p:val>
                                        </p:tav>
                                        <p:tav tm="100000">
                                          <p:val>
                                            <p:strVal val="#ppt_w"/>
                                          </p:val>
                                        </p:tav>
                                      </p:tavLst>
                                    </p:anim>
                                    <p:anim calcmode="lin" valueType="num">
                                      <p:cBhvr>
                                        <p:cTn id="13" dur="500" fill="hold"/>
                                        <p:tgtEl>
                                          <p:spTgt spid="142731"/>
                                        </p:tgtEl>
                                        <p:attrNameLst>
                                          <p:attrName>ppt_h</p:attrName>
                                        </p:attrNameLst>
                                      </p:cBhvr>
                                      <p:tavLst>
                                        <p:tav tm="0">
                                          <p:val>
                                            <p:strVal val="(6*min(max(#ppt_w*#ppt_h,.3),1)-7.4)/-.7*#ppt_h"/>
                                          </p:val>
                                        </p:tav>
                                        <p:tav tm="100000">
                                          <p:val>
                                            <p:strVal val="#ppt_h"/>
                                          </p:val>
                                        </p:tav>
                                      </p:tavLst>
                                    </p:anim>
                                    <p:anim calcmode="lin" valueType="num">
                                      <p:cBhvr>
                                        <p:cTn id="14" dur="500" fill="hold"/>
                                        <p:tgtEl>
                                          <p:spTgt spid="142731"/>
                                        </p:tgtEl>
                                        <p:attrNameLst>
                                          <p:attrName>ppt_x</p:attrName>
                                        </p:attrNameLst>
                                      </p:cBhvr>
                                      <p:tavLst>
                                        <p:tav tm="0">
                                          <p:val>
                                            <p:fltVal val="0.5"/>
                                          </p:val>
                                        </p:tav>
                                        <p:tav tm="100000">
                                          <p:val>
                                            <p:strVal val="#ppt_x"/>
                                          </p:val>
                                        </p:tav>
                                      </p:tavLst>
                                    </p:anim>
                                    <p:anim calcmode="lin" valueType="num">
                                      <p:cBhvr>
                                        <p:cTn id="15" dur="500" fill="hold"/>
                                        <p:tgtEl>
                                          <p:spTgt spid="142731"/>
                                        </p:tgtEl>
                                        <p:attrNameLst>
                                          <p:attrName>ppt_y</p:attrName>
                                        </p:attrNameLst>
                                      </p:cBhvr>
                                      <p:tavLst>
                                        <p:tav tm="0">
                                          <p:val>
                                            <p:strVal val="1+(6*min(max(#ppt_w*#ppt_h,.3),1)-7.4)/-.7*#ppt_h/2"/>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142715"/>
                                        </p:tgtEl>
                                        <p:attrNameLst>
                                          <p:attrName>style.visibility</p:attrName>
                                        </p:attrNameLst>
                                      </p:cBhvr>
                                      <p:to>
                                        <p:strVal val="visible"/>
                                      </p:to>
                                    </p:set>
                                    <p:animEffect transition="in" filter="dissolve">
                                      <p:cBhvr>
                                        <p:cTn id="20" dur="500"/>
                                        <p:tgtEl>
                                          <p:spTgt spid="14271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42605"/>
                                        </p:tgtEl>
                                        <p:attrNameLst>
                                          <p:attrName>style.visibility</p:attrName>
                                        </p:attrNameLst>
                                      </p:cBhvr>
                                      <p:to>
                                        <p:strVal val="visible"/>
                                      </p:to>
                                    </p:set>
                                    <p:animEffect transition="in" filter="dissolve">
                                      <p:cBhvr>
                                        <p:cTn id="25" dur="500"/>
                                        <p:tgtEl>
                                          <p:spTgt spid="14260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36" fill="hold" nodeType="clickEffect">
                                  <p:stCondLst>
                                    <p:cond delay="0"/>
                                  </p:stCondLst>
                                  <p:childTnLst>
                                    <p:set>
                                      <p:cBhvr>
                                        <p:cTn id="29" dur="1" fill="hold">
                                          <p:stCondLst>
                                            <p:cond delay="0"/>
                                          </p:stCondLst>
                                        </p:cTn>
                                        <p:tgtEl>
                                          <p:spTgt spid="142732"/>
                                        </p:tgtEl>
                                        <p:attrNameLst>
                                          <p:attrName>style.visibility</p:attrName>
                                        </p:attrNameLst>
                                      </p:cBhvr>
                                      <p:to>
                                        <p:strVal val="visible"/>
                                      </p:to>
                                    </p:set>
                                    <p:anim calcmode="lin" valueType="num">
                                      <p:cBhvr>
                                        <p:cTn id="30" dur="500" fill="hold"/>
                                        <p:tgtEl>
                                          <p:spTgt spid="142732"/>
                                        </p:tgtEl>
                                        <p:attrNameLst>
                                          <p:attrName>ppt_w</p:attrName>
                                        </p:attrNameLst>
                                      </p:cBhvr>
                                      <p:tavLst>
                                        <p:tav tm="0">
                                          <p:val>
                                            <p:strVal val="(6*min(max(#ppt_w*#ppt_h,.3),1)-7.4)/-.7*#ppt_w"/>
                                          </p:val>
                                        </p:tav>
                                        <p:tav tm="100000">
                                          <p:val>
                                            <p:strVal val="#ppt_w"/>
                                          </p:val>
                                        </p:tav>
                                      </p:tavLst>
                                    </p:anim>
                                    <p:anim calcmode="lin" valueType="num">
                                      <p:cBhvr>
                                        <p:cTn id="31" dur="500" fill="hold"/>
                                        <p:tgtEl>
                                          <p:spTgt spid="142732"/>
                                        </p:tgtEl>
                                        <p:attrNameLst>
                                          <p:attrName>ppt_h</p:attrName>
                                        </p:attrNameLst>
                                      </p:cBhvr>
                                      <p:tavLst>
                                        <p:tav tm="0">
                                          <p:val>
                                            <p:strVal val="(6*min(max(#ppt_w*#ppt_h,.3),1)-7.4)/-.7*#ppt_h"/>
                                          </p:val>
                                        </p:tav>
                                        <p:tav tm="100000">
                                          <p:val>
                                            <p:strVal val="#ppt_h"/>
                                          </p:val>
                                        </p:tav>
                                      </p:tavLst>
                                    </p:anim>
                                    <p:anim calcmode="lin" valueType="num">
                                      <p:cBhvr>
                                        <p:cTn id="32" dur="500" fill="hold"/>
                                        <p:tgtEl>
                                          <p:spTgt spid="142732"/>
                                        </p:tgtEl>
                                        <p:attrNameLst>
                                          <p:attrName>ppt_x</p:attrName>
                                        </p:attrNameLst>
                                      </p:cBhvr>
                                      <p:tavLst>
                                        <p:tav tm="0">
                                          <p:val>
                                            <p:fltVal val="0.5"/>
                                          </p:val>
                                        </p:tav>
                                        <p:tav tm="100000">
                                          <p:val>
                                            <p:strVal val="#ppt_x"/>
                                          </p:val>
                                        </p:tav>
                                      </p:tavLst>
                                    </p:anim>
                                    <p:anim calcmode="lin" valueType="num">
                                      <p:cBhvr>
                                        <p:cTn id="33" dur="500" fill="hold"/>
                                        <p:tgtEl>
                                          <p:spTgt spid="142732"/>
                                        </p:tgtEl>
                                        <p:attrNameLst>
                                          <p:attrName>ppt_y</p:attrName>
                                        </p:attrNameLst>
                                      </p:cBhvr>
                                      <p:tavLst>
                                        <p:tav tm="0">
                                          <p:val>
                                            <p:strVal val="1+(6*min(max(#ppt_w*#ppt_h,.3),1)-7.4)/-.7*#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nodeType="clickEffect">
                                  <p:stCondLst>
                                    <p:cond delay="0"/>
                                  </p:stCondLst>
                                  <p:childTnLst>
                                    <p:set>
                                      <p:cBhvr>
                                        <p:cTn id="37" dur="1" fill="hold">
                                          <p:stCondLst>
                                            <p:cond delay="0"/>
                                          </p:stCondLst>
                                        </p:cTn>
                                        <p:tgtEl>
                                          <p:spTgt spid="142719"/>
                                        </p:tgtEl>
                                        <p:attrNameLst>
                                          <p:attrName>style.visibility</p:attrName>
                                        </p:attrNameLst>
                                      </p:cBhvr>
                                      <p:to>
                                        <p:strVal val="visible"/>
                                      </p:to>
                                    </p:set>
                                    <p:animEffect transition="in" filter="dissolve">
                                      <p:cBhvr>
                                        <p:cTn id="38" dur="500"/>
                                        <p:tgtEl>
                                          <p:spTgt spid="14271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42606"/>
                                        </p:tgtEl>
                                        <p:attrNameLst>
                                          <p:attrName>style.visibility</p:attrName>
                                        </p:attrNameLst>
                                      </p:cBhvr>
                                      <p:to>
                                        <p:strVal val="visible"/>
                                      </p:to>
                                    </p:set>
                                    <p:animEffect transition="in" filter="dissolve">
                                      <p:cBhvr>
                                        <p:cTn id="43" dur="500"/>
                                        <p:tgtEl>
                                          <p:spTgt spid="14260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3" presetClass="entr" presetSubtype="36" fill="hold" nodeType="clickEffect">
                                  <p:stCondLst>
                                    <p:cond delay="0"/>
                                  </p:stCondLst>
                                  <p:childTnLst>
                                    <p:set>
                                      <p:cBhvr>
                                        <p:cTn id="47" dur="1" fill="hold">
                                          <p:stCondLst>
                                            <p:cond delay="0"/>
                                          </p:stCondLst>
                                        </p:cTn>
                                        <p:tgtEl>
                                          <p:spTgt spid="142733"/>
                                        </p:tgtEl>
                                        <p:attrNameLst>
                                          <p:attrName>style.visibility</p:attrName>
                                        </p:attrNameLst>
                                      </p:cBhvr>
                                      <p:to>
                                        <p:strVal val="visible"/>
                                      </p:to>
                                    </p:set>
                                    <p:anim calcmode="lin" valueType="num">
                                      <p:cBhvr>
                                        <p:cTn id="48" dur="500" fill="hold"/>
                                        <p:tgtEl>
                                          <p:spTgt spid="142733"/>
                                        </p:tgtEl>
                                        <p:attrNameLst>
                                          <p:attrName>ppt_w</p:attrName>
                                        </p:attrNameLst>
                                      </p:cBhvr>
                                      <p:tavLst>
                                        <p:tav tm="0">
                                          <p:val>
                                            <p:strVal val="(6*min(max(#ppt_w*#ppt_h,.3),1)-7.4)/-.7*#ppt_w"/>
                                          </p:val>
                                        </p:tav>
                                        <p:tav tm="100000">
                                          <p:val>
                                            <p:strVal val="#ppt_w"/>
                                          </p:val>
                                        </p:tav>
                                      </p:tavLst>
                                    </p:anim>
                                    <p:anim calcmode="lin" valueType="num">
                                      <p:cBhvr>
                                        <p:cTn id="49" dur="500" fill="hold"/>
                                        <p:tgtEl>
                                          <p:spTgt spid="142733"/>
                                        </p:tgtEl>
                                        <p:attrNameLst>
                                          <p:attrName>ppt_h</p:attrName>
                                        </p:attrNameLst>
                                      </p:cBhvr>
                                      <p:tavLst>
                                        <p:tav tm="0">
                                          <p:val>
                                            <p:strVal val="(6*min(max(#ppt_w*#ppt_h,.3),1)-7.4)/-.7*#ppt_h"/>
                                          </p:val>
                                        </p:tav>
                                        <p:tav tm="100000">
                                          <p:val>
                                            <p:strVal val="#ppt_h"/>
                                          </p:val>
                                        </p:tav>
                                      </p:tavLst>
                                    </p:anim>
                                    <p:anim calcmode="lin" valueType="num">
                                      <p:cBhvr>
                                        <p:cTn id="50" dur="500" fill="hold"/>
                                        <p:tgtEl>
                                          <p:spTgt spid="142733"/>
                                        </p:tgtEl>
                                        <p:attrNameLst>
                                          <p:attrName>ppt_x</p:attrName>
                                        </p:attrNameLst>
                                      </p:cBhvr>
                                      <p:tavLst>
                                        <p:tav tm="0">
                                          <p:val>
                                            <p:fltVal val="0.5"/>
                                          </p:val>
                                        </p:tav>
                                        <p:tav tm="100000">
                                          <p:val>
                                            <p:strVal val="#ppt_x"/>
                                          </p:val>
                                        </p:tav>
                                      </p:tavLst>
                                    </p:anim>
                                    <p:anim calcmode="lin" valueType="num">
                                      <p:cBhvr>
                                        <p:cTn id="51" dur="500" fill="hold"/>
                                        <p:tgtEl>
                                          <p:spTgt spid="142733"/>
                                        </p:tgtEl>
                                        <p:attrNameLst>
                                          <p:attrName>ppt_y</p:attrName>
                                        </p:attrNameLst>
                                      </p:cBhvr>
                                      <p:tavLst>
                                        <p:tav tm="0">
                                          <p:val>
                                            <p:strVal val="1+(6*min(max(#ppt_w*#ppt_h,.3),1)-7.4)/-.7*#ppt_h/2"/>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nodeType="clickEffect">
                                  <p:stCondLst>
                                    <p:cond delay="0"/>
                                  </p:stCondLst>
                                  <p:childTnLst>
                                    <p:set>
                                      <p:cBhvr>
                                        <p:cTn id="55" dur="1" fill="hold">
                                          <p:stCondLst>
                                            <p:cond delay="0"/>
                                          </p:stCondLst>
                                        </p:cTn>
                                        <p:tgtEl>
                                          <p:spTgt spid="142723"/>
                                        </p:tgtEl>
                                        <p:attrNameLst>
                                          <p:attrName>style.visibility</p:attrName>
                                        </p:attrNameLst>
                                      </p:cBhvr>
                                      <p:to>
                                        <p:strVal val="visible"/>
                                      </p:to>
                                    </p:set>
                                    <p:animEffect transition="in" filter="dissolve">
                                      <p:cBhvr>
                                        <p:cTn id="56" dur="500"/>
                                        <p:tgtEl>
                                          <p:spTgt spid="142723"/>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142607"/>
                                        </p:tgtEl>
                                        <p:attrNameLst>
                                          <p:attrName>style.visibility</p:attrName>
                                        </p:attrNameLst>
                                      </p:cBhvr>
                                      <p:to>
                                        <p:strVal val="visible"/>
                                      </p:to>
                                    </p:set>
                                    <p:animEffect transition="in" filter="dissolve">
                                      <p:cBhvr>
                                        <p:cTn id="61" dur="500"/>
                                        <p:tgtEl>
                                          <p:spTgt spid="142607"/>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9" presetClass="entr" presetSubtype="0" fill="hold" nodeType="clickEffect">
                                  <p:stCondLst>
                                    <p:cond delay="0"/>
                                  </p:stCondLst>
                                  <p:childTnLst>
                                    <p:set>
                                      <p:cBhvr>
                                        <p:cTn id="65" dur="1" fill="hold">
                                          <p:stCondLst>
                                            <p:cond delay="0"/>
                                          </p:stCondLst>
                                        </p:cTn>
                                        <p:tgtEl>
                                          <p:spTgt spid="142727"/>
                                        </p:tgtEl>
                                        <p:attrNameLst>
                                          <p:attrName>style.visibility</p:attrName>
                                        </p:attrNameLst>
                                      </p:cBhvr>
                                      <p:to>
                                        <p:strVal val="visible"/>
                                      </p:to>
                                    </p:set>
                                    <p:animEffect transition="in" filter="dissolve">
                                      <p:cBhvr>
                                        <p:cTn id="66" dur="500"/>
                                        <p:tgtEl>
                                          <p:spTgt spid="1427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604" grpId="0" animBg="1" autoUpdateAnimBg="0"/>
      <p:bldP spid="142605" grpId="0" animBg="1" autoUpdateAnimBg="0"/>
      <p:bldP spid="142606" grpId="0" animBg="1" autoUpdateAnimBg="0"/>
      <p:bldP spid="142607"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294967295"/>
          </p:nvPr>
        </p:nvSpPr>
        <p:spPr/>
        <p:txBody>
          <a:bodyPr/>
          <a:lstStyle/>
          <a:p>
            <a:fld id="{A6F49F9E-8F65-4F2B-8892-1E71842CF864}" type="slidenum">
              <a:rPr lang="en-US" altLang="zh-CN" smtClean="0"/>
              <a:t>5</a:t>
            </a:fld>
            <a:endParaRPr lang="en-US" altLang="zh-CN" dirty="0"/>
          </a:p>
        </p:txBody>
      </p:sp>
      <p:sp>
        <p:nvSpPr>
          <p:cNvPr id="5" name="标题 1"/>
          <p:cNvSpPr txBox="1">
            <a:spLocks/>
          </p:cNvSpPr>
          <p:nvPr/>
        </p:nvSpPr>
        <p:spPr>
          <a:xfrm>
            <a:off x="539552" y="12145"/>
            <a:ext cx="7772400" cy="762000"/>
          </a:xfrm>
          <a:prstGeom prst="rect">
            <a:avLst/>
          </a:prstGeom>
        </p:spPr>
        <p:txBody>
          <a:bodyPr vert="horz" lIns="91440" tIns="45720" rIns="91440" bIns="45720" rtlCol="0" anchor="b" anchorCtr="0">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buFontTx/>
            </a:pPr>
            <a:r>
              <a:rPr lang="zh-CN" altLang="en-US" sz="3200" dirty="0">
                <a:solidFill>
                  <a:srgbClr val="000000"/>
                </a:solidFill>
              </a:rPr>
              <a:t>社交网络信息获取</a:t>
            </a:r>
            <a:r>
              <a:rPr lang="en-US" altLang="zh-CN" sz="3200" dirty="0">
                <a:solidFill>
                  <a:srgbClr val="000000"/>
                </a:solidFill>
              </a:rPr>
              <a:t>-web</a:t>
            </a:r>
            <a:r>
              <a:rPr lang="zh-CN" altLang="en-US" sz="3200" dirty="0">
                <a:solidFill>
                  <a:srgbClr val="000000"/>
                </a:solidFill>
              </a:rPr>
              <a:t>历史</a:t>
            </a:r>
          </a:p>
        </p:txBody>
      </p:sp>
      <p:pic>
        <p:nvPicPr>
          <p:cNvPr id="7" name="图片 6"/>
          <p:cNvPicPr>
            <a:picLocks noChangeAspect="1"/>
          </p:cNvPicPr>
          <p:nvPr/>
        </p:nvPicPr>
        <p:blipFill>
          <a:blip r:embed="rId3"/>
          <a:stretch>
            <a:fillRect/>
          </a:stretch>
        </p:blipFill>
        <p:spPr>
          <a:xfrm>
            <a:off x="2195736" y="1052736"/>
            <a:ext cx="4540413" cy="2088232"/>
          </a:xfrm>
          <a:prstGeom prst="rect">
            <a:avLst/>
          </a:prstGeom>
        </p:spPr>
      </p:pic>
      <p:sp>
        <p:nvSpPr>
          <p:cNvPr id="8" name="矩形 7"/>
          <p:cNvSpPr/>
          <p:nvPr/>
        </p:nvSpPr>
        <p:spPr>
          <a:xfrm>
            <a:off x="395536" y="3501008"/>
            <a:ext cx="8352928" cy="2031325"/>
          </a:xfrm>
          <a:prstGeom prst="rect">
            <a:avLst/>
          </a:prstGeom>
        </p:spPr>
        <p:txBody>
          <a:bodyPr wrap="square">
            <a:spAutoFit/>
          </a:bodyPr>
          <a:lstStyle/>
          <a:p>
            <a:pPr marL="285750" indent="-285750" algn="just">
              <a:buFont typeface="Wingdings" panose="05000000000000000000" pitchFamily="2" charset="2"/>
              <a:buChar char="p"/>
            </a:pPr>
            <a:r>
              <a:rPr lang="en-US" altLang="zh-CN" dirty="0">
                <a:latin typeface="+mn-ea"/>
              </a:rPr>
              <a:t>Web3.0</a:t>
            </a:r>
            <a:r>
              <a:rPr lang="zh-CN" altLang="en-US" dirty="0">
                <a:latin typeface="+mn-ea"/>
              </a:rPr>
              <a:t>是</a:t>
            </a:r>
            <a:r>
              <a:rPr lang="en-US" altLang="zh-CN" dirty="0">
                <a:latin typeface="+mn-ea"/>
              </a:rPr>
              <a:t>Internet</a:t>
            </a:r>
            <a:r>
              <a:rPr lang="zh-CN" altLang="en-US" dirty="0">
                <a:latin typeface="+mn-ea"/>
              </a:rPr>
              <a:t>发展的必然趋势，是</a:t>
            </a:r>
            <a:r>
              <a:rPr lang="en-US" altLang="zh-CN" dirty="0">
                <a:latin typeface="+mn-ea"/>
              </a:rPr>
              <a:t>Web2.0</a:t>
            </a:r>
            <a:r>
              <a:rPr lang="zh-CN" altLang="en-US" dirty="0">
                <a:latin typeface="+mn-ea"/>
              </a:rPr>
              <a:t>的进一步发展和延伸。</a:t>
            </a:r>
            <a:r>
              <a:rPr lang="en-US" altLang="zh-CN" dirty="0">
                <a:latin typeface="+mn-ea"/>
              </a:rPr>
              <a:t>Web3.0</a:t>
            </a:r>
            <a:r>
              <a:rPr lang="zh-CN" altLang="en-US" dirty="0">
                <a:latin typeface="+mn-ea"/>
              </a:rPr>
              <a:t>在</a:t>
            </a:r>
            <a:r>
              <a:rPr lang="en-US" altLang="zh-CN" dirty="0">
                <a:latin typeface="+mn-ea"/>
              </a:rPr>
              <a:t>Web 2.0</a:t>
            </a:r>
            <a:r>
              <a:rPr lang="zh-CN" altLang="en-US" dirty="0">
                <a:latin typeface="+mn-ea"/>
              </a:rPr>
              <a:t>的基础上，将杂乱的微内容进行最小单位的继续拆分，同时进行词义标准化、结构化，实现微信息之间的互动和微内容间基于语义的链接。</a:t>
            </a:r>
            <a:endParaRPr lang="en-US" altLang="zh-CN" dirty="0">
              <a:latin typeface="+mn-ea"/>
            </a:endParaRPr>
          </a:p>
          <a:p>
            <a:pPr marL="285750" indent="-285750" algn="just">
              <a:buFont typeface="Wingdings" panose="05000000000000000000" pitchFamily="2" charset="2"/>
              <a:buChar char="p"/>
            </a:pPr>
            <a:endParaRPr lang="en-US" altLang="zh-CN" dirty="0">
              <a:latin typeface="+mn-ea"/>
            </a:endParaRPr>
          </a:p>
          <a:p>
            <a:pPr marL="285750" indent="-285750" algn="just">
              <a:buFont typeface="Wingdings" panose="05000000000000000000" pitchFamily="2" charset="2"/>
              <a:buChar char="p"/>
            </a:pPr>
            <a:r>
              <a:rPr lang="zh-CN" altLang="en-US" dirty="0">
                <a:latin typeface="+mn-ea"/>
              </a:rPr>
              <a:t>进入</a:t>
            </a:r>
            <a:r>
              <a:rPr lang="en-US" altLang="zh-CN" dirty="0">
                <a:latin typeface="+mn-ea"/>
              </a:rPr>
              <a:t>web 3.0</a:t>
            </a:r>
            <a:r>
              <a:rPr lang="zh-CN" altLang="en-US" dirty="0">
                <a:latin typeface="+mn-ea"/>
              </a:rPr>
              <a:t>时代之后，用户不仅可以读取信息，创造内容，还能拥有信息和内容。</a:t>
            </a:r>
            <a:r>
              <a:rPr lang="en-US" altLang="zh-CN" dirty="0">
                <a:latin typeface="+mn-ea"/>
              </a:rPr>
              <a:t>Web3</a:t>
            </a:r>
            <a:r>
              <a:rPr lang="zh-CN" altLang="en-US" dirty="0">
                <a:latin typeface="+mn-ea"/>
              </a:rPr>
              <a:t>是一个将数据产权回归到创造者手上并实现价值合理分配的时代。</a:t>
            </a:r>
          </a:p>
        </p:txBody>
      </p:sp>
      <p:sp>
        <p:nvSpPr>
          <p:cNvPr id="10" name="文本框 9"/>
          <p:cNvSpPr txBox="1"/>
          <p:nvPr/>
        </p:nvSpPr>
        <p:spPr>
          <a:xfrm>
            <a:off x="2475246" y="5707707"/>
            <a:ext cx="4961615" cy="369332"/>
          </a:xfrm>
          <a:prstGeom prst="rect">
            <a:avLst/>
          </a:prstGeom>
          <a:noFill/>
        </p:spPr>
        <p:txBody>
          <a:bodyPr wrap="none" rtlCol="0">
            <a:spAutoFit/>
          </a:bodyPr>
          <a:lstStyle/>
          <a:p>
            <a:r>
              <a:rPr lang="zh-CN" altLang="en-US" b="1" dirty="0">
                <a:solidFill>
                  <a:srgbClr val="C00000"/>
                </a:solidFill>
              </a:rPr>
              <a:t>信息交互更加贴近真实社会 读写信息 拥有信息</a:t>
            </a:r>
          </a:p>
        </p:txBody>
      </p:sp>
    </p:spTree>
    <p:extLst>
      <p:ext uri="{BB962C8B-B14F-4D97-AF65-F5344CB8AC3E}">
        <p14:creationId xmlns:p14="http://schemas.microsoft.com/office/powerpoint/2010/main" val="53971892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7">
            <a:extLst>
              <a:ext uri="{FF2B5EF4-FFF2-40B4-BE49-F238E27FC236}">
                <a16:creationId xmlns:a16="http://schemas.microsoft.com/office/drawing/2014/main" id="{80058104-DD85-3362-EDCF-E72E7B00587F}"/>
              </a:ext>
            </a:extLst>
          </p:cNvPr>
          <p:cNvSpPr>
            <a:spLocks noGrp="1"/>
          </p:cNvSpPr>
          <p:nvPr>
            <p:ph type="sldNum" sz="quarter" idx="12"/>
          </p:nvPr>
        </p:nvSpPr>
        <p:spPr/>
        <p:txBody>
          <a:bodyPr/>
          <a:lstStyle/>
          <a:p>
            <a:fld id="{EC97F3FD-0A15-E94B-B244-FF0A0AD17651}" type="slidenum">
              <a:rPr lang="en-US" altLang="zh-CN"/>
              <a:pPr/>
              <a:t>50</a:t>
            </a:fld>
            <a:r>
              <a:rPr lang="en-US" altLang="zh-CN"/>
              <a:t>/16</a:t>
            </a:r>
          </a:p>
        </p:txBody>
      </p:sp>
      <p:sp>
        <p:nvSpPr>
          <p:cNvPr id="143368" name="Rectangle 8">
            <a:extLst>
              <a:ext uri="{FF2B5EF4-FFF2-40B4-BE49-F238E27FC236}">
                <a16:creationId xmlns:a16="http://schemas.microsoft.com/office/drawing/2014/main" id="{C765C04B-9162-6C34-BD8A-8C8E63AEC223}"/>
              </a:ext>
            </a:extLst>
          </p:cNvPr>
          <p:cNvSpPr>
            <a:spLocks noGrp="1" noChangeArrowheads="1"/>
          </p:cNvSpPr>
          <p:nvPr>
            <p:ph type="title"/>
          </p:nvPr>
        </p:nvSpPr>
        <p:spPr>
          <a:xfrm>
            <a:off x="539552" y="116632"/>
            <a:ext cx="7772400" cy="788988"/>
          </a:xfrm>
        </p:spPr>
        <p:txBody>
          <a:bodyPr/>
          <a:lstStyle/>
          <a:p>
            <a:pPr algn="l"/>
            <a:r>
              <a:rPr lang="en-US" altLang="zh-CN" dirty="0"/>
              <a:t>K</a:t>
            </a:r>
            <a:r>
              <a:rPr lang="zh-CN" altLang="en-US" dirty="0"/>
              <a:t>桶介绍</a:t>
            </a:r>
          </a:p>
        </p:txBody>
      </p:sp>
      <p:sp>
        <p:nvSpPr>
          <p:cNvPr id="143363" name="Rectangle 3">
            <a:extLst>
              <a:ext uri="{FF2B5EF4-FFF2-40B4-BE49-F238E27FC236}">
                <a16:creationId xmlns:a16="http://schemas.microsoft.com/office/drawing/2014/main" id="{00AF1F6E-9A1A-2F26-B475-A3D27281FCEE}"/>
              </a:ext>
            </a:extLst>
          </p:cNvPr>
          <p:cNvSpPr>
            <a:spLocks noGrp="1" noChangeArrowheads="1"/>
          </p:cNvSpPr>
          <p:nvPr>
            <p:ph type="body" sz="half" idx="1"/>
          </p:nvPr>
        </p:nvSpPr>
        <p:spPr>
          <a:xfrm>
            <a:off x="577056" y="1371600"/>
            <a:ext cx="8459440" cy="4865712"/>
          </a:xfrm>
        </p:spPr>
        <p:txBody>
          <a:bodyPr>
            <a:normAutofit fontScale="47500" lnSpcReduction="20000"/>
          </a:bodyPr>
          <a:lstStyle/>
          <a:p>
            <a:pPr marL="355600" indent="-342900" algn="just" defTabSz="914400" fontAlgn="base">
              <a:lnSpc>
                <a:spcPct val="120000"/>
              </a:lnSpc>
              <a:spcAft>
                <a:spcPct val="0"/>
              </a:spcAft>
              <a:buClr>
                <a:srgbClr val="CC9900"/>
              </a:buClr>
              <a:buSzPct val="65000"/>
              <a:buFont typeface="Wingdings" panose="05000000000000000000"/>
              <a:buChar char=""/>
            </a:pPr>
            <a:r>
              <a:rPr lang="zh-CN" altLang="en-US" sz="5900" b="1" dirty="0">
                <a:latin typeface="FangSong" panose="02010609060101010101" pitchFamily="49" charset="-122"/>
                <a:ea typeface="FangSong" panose="02010609060101010101" pitchFamily="49" charset="-122"/>
              </a:rPr>
              <a:t>对每一个</a:t>
            </a:r>
            <a:r>
              <a:rPr lang="en-US" altLang="zh-CN" sz="5900" b="1" dirty="0">
                <a:latin typeface="FangSong" panose="02010609060101010101" pitchFamily="49" charset="-122"/>
                <a:ea typeface="FangSong" panose="02010609060101010101" pitchFamily="49" charset="-122"/>
              </a:rPr>
              <a:t>0≦i≦160</a:t>
            </a:r>
            <a:r>
              <a:rPr lang="zh-CN" altLang="en-US" sz="5900" b="1" dirty="0">
                <a:latin typeface="FangSong" panose="02010609060101010101" pitchFamily="49" charset="-122"/>
                <a:ea typeface="FangSong" panose="02010609060101010101" pitchFamily="49" charset="-122"/>
              </a:rPr>
              <a:t>，每个节点都保存有一些和自己距离范围在区间</a:t>
            </a:r>
            <a:r>
              <a:rPr lang="en-US" altLang="zh-CN" sz="5900" b="1" dirty="0">
                <a:latin typeface="FangSong" panose="02010609060101010101" pitchFamily="49" charset="-122"/>
                <a:ea typeface="FangSong" panose="02010609060101010101" pitchFamily="49" charset="-122"/>
              </a:rPr>
              <a:t>[    ,      ]</a:t>
            </a:r>
            <a:r>
              <a:rPr lang="zh-CN" altLang="en-US" sz="5900" b="1" dirty="0">
                <a:latin typeface="FangSong" panose="02010609060101010101" pitchFamily="49" charset="-122"/>
                <a:ea typeface="FangSong" panose="02010609060101010101" pitchFamily="49" charset="-122"/>
              </a:rPr>
              <a:t>内的一些节点信息，这些信息由一些</a:t>
            </a:r>
            <a:r>
              <a:rPr lang="en-US" altLang="zh-CN" sz="5900" b="1" dirty="0">
                <a:latin typeface="FangSong" panose="02010609060101010101" pitchFamily="49" charset="-122"/>
                <a:ea typeface="FangSong" panose="02010609060101010101" pitchFamily="49" charset="-122"/>
              </a:rPr>
              <a:t>(IP </a:t>
            </a:r>
            <a:r>
              <a:rPr lang="en-US" altLang="zh-CN" sz="5900" b="1" dirty="0" err="1">
                <a:latin typeface="FangSong" panose="02010609060101010101" pitchFamily="49" charset="-122"/>
                <a:ea typeface="FangSong" panose="02010609060101010101" pitchFamily="49" charset="-122"/>
              </a:rPr>
              <a:t>address,UDPport,Node</a:t>
            </a:r>
            <a:r>
              <a:rPr lang="en-US" altLang="zh-CN" sz="5900" b="1" dirty="0">
                <a:latin typeface="FangSong" panose="02010609060101010101" pitchFamily="49" charset="-122"/>
                <a:ea typeface="FangSong" panose="02010609060101010101" pitchFamily="49" charset="-122"/>
              </a:rPr>
              <a:t> ID)</a:t>
            </a:r>
            <a:r>
              <a:rPr lang="zh-CN" altLang="en-US" sz="5900" b="1" dirty="0">
                <a:latin typeface="FangSong" panose="02010609060101010101" pitchFamily="49" charset="-122"/>
                <a:ea typeface="FangSong" panose="02010609060101010101" pitchFamily="49" charset="-122"/>
              </a:rPr>
              <a:t>数据列表构成（</a:t>
            </a:r>
            <a:r>
              <a:rPr lang="en-US" altLang="zh-CN" sz="5900" b="1" dirty="0">
                <a:latin typeface="FangSong" panose="02010609060101010101" pitchFamily="49" charset="-122"/>
                <a:ea typeface="FangSong" panose="02010609060101010101" pitchFamily="49" charset="-122"/>
              </a:rPr>
              <a:t>Kad </a:t>
            </a:r>
            <a:r>
              <a:rPr lang="zh-CN" altLang="en-US" sz="5900" b="1" dirty="0">
                <a:latin typeface="FangSong" panose="02010609060101010101" pitchFamily="49" charset="-122"/>
                <a:ea typeface="FangSong" panose="02010609060101010101" pitchFamily="49" charset="-122"/>
              </a:rPr>
              <a:t>网络是靠</a:t>
            </a:r>
            <a:r>
              <a:rPr lang="en-US" altLang="zh-CN" sz="5900" b="1" dirty="0">
                <a:latin typeface="FangSong" panose="02010609060101010101" pitchFamily="49" charset="-122"/>
                <a:ea typeface="FangSong" panose="02010609060101010101" pitchFamily="49" charset="-122"/>
              </a:rPr>
              <a:t>UDP </a:t>
            </a:r>
            <a:r>
              <a:rPr lang="zh-CN" altLang="en-US" sz="5900" b="1" dirty="0">
                <a:latin typeface="FangSong" panose="02010609060101010101" pitchFamily="49" charset="-122"/>
                <a:ea typeface="FangSong" panose="02010609060101010101" pitchFamily="49" charset="-122"/>
              </a:rPr>
              <a:t>协议交换信息的）。</a:t>
            </a:r>
          </a:p>
          <a:p>
            <a:pPr marL="355600" indent="-342900" algn="just" defTabSz="914400" fontAlgn="base">
              <a:lnSpc>
                <a:spcPct val="120000"/>
              </a:lnSpc>
              <a:spcAft>
                <a:spcPct val="0"/>
              </a:spcAft>
              <a:buClr>
                <a:srgbClr val="CC9900"/>
              </a:buClr>
              <a:buSzPct val="65000"/>
              <a:buFont typeface="Wingdings" panose="05000000000000000000"/>
              <a:buChar char=""/>
            </a:pPr>
            <a:r>
              <a:rPr lang="zh-CN" altLang="en-US" sz="5900" b="1" dirty="0">
                <a:latin typeface="FangSong" panose="02010609060101010101" pitchFamily="49" charset="-122"/>
                <a:ea typeface="FangSong" panose="02010609060101010101" pitchFamily="49" charset="-122"/>
              </a:rPr>
              <a:t>每一个这样的列表都称之为一个</a:t>
            </a:r>
            <a:r>
              <a:rPr lang="en-US" altLang="zh-CN" sz="5900" b="1" dirty="0">
                <a:latin typeface="FangSong" panose="02010609060101010101" pitchFamily="49" charset="-122"/>
                <a:ea typeface="FangSong" panose="02010609060101010101" pitchFamily="49" charset="-122"/>
              </a:rPr>
              <a:t>K </a:t>
            </a:r>
            <a:r>
              <a:rPr lang="zh-CN" altLang="en-US" sz="5900" b="1" dirty="0">
                <a:latin typeface="FangSong" panose="02010609060101010101" pitchFamily="49" charset="-122"/>
                <a:ea typeface="FangSong" panose="02010609060101010101" pitchFamily="49" charset="-122"/>
              </a:rPr>
              <a:t>桶，并且每个</a:t>
            </a:r>
            <a:r>
              <a:rPr lang="en-US" altLang="zh-CN" sz="5900" b="1" dirty="0">
                <a:latin typeface="FangSong" panose="02010609060101010101" pitchFamily="49" charset="-122"/>
                <a:ea typeface="FangSong" panose="02010609060101010101" pitchFamily="49" charset="-122"/>
              </a:rPr>
              <a:t>K </a:t>
            </a:r>
            <a:r>
              <a:rPr lang="zh-CN" altLang="en-US" sz="5900" b="1" dirty="0">
                <a:latin typeface="FangSong" panose="02010609060101010101" pitchFamily="49" charset="-122"/>
                <a:ea typeface="FangSong" panose="02010609060101010101" pitchFamily="49" charset="-122"/>
              </a:rPr>
              <a:t>桶内部信息存放位置是根据上次看到的时间顺序排列，最近</a:t>
            </a:r>
            <a:r>
              <a:rPr lang="en-US" altLang="zh-CN" sz="5900" b="1" dirty="0">
                <a:latin typeface="FangSong" panose="02010609060101010101" pitchFamily="49" charset="-122"/>
                <a:ea typeface="FangSong" panose="02010609060101010101" pitchFamily="49" charset="-122"/>
              </a:rPr>
              <a:t>( least-recently</a:t>
            </a:r>
            <a:r>
              <a:rPr lang="zh-CN" altLang="en-US" sz="5900" b="1" dirty="0">
                <a:latin typeface="FangSong" panose="02010609060101010101" pitchFamily="49" charset="-122"/>
                <a:ea typeface="FangSong" panose="02010609060101010101" pitchFamily="49" charset="-122"/>
              </a:rPr>
              <a:t>）看到的放在头部，最后</a:t>
            </a:r>
            <a:r>
              <a:rPr lang="en-US" altLang="zh-CN" sz="5900" b="1" dirty="0">
                <a:latin typeface="FangSong" panose="02010609060101010101" pitchFamily="49" charset="-122"/>
                <a:ea typeface="FangSong" panose="02010609060101010101" pitchFamily="49" charset="-122"/>
              </a:rPr>
              <a:t>( most-recently</a:t>
            </a:r>
            <a:r>
              <a:rPr lang="zh-CN" altLang="en-US" sz="5900" b="1" dirty="0">
                <a:latin typeface="FangSong" panose="02010609060101010101" pitchFamily="49" charset="-122"/>
                <a:ea typeface="FangSong" panose="02010609060101010101" pitchFamily="49" charset="-122"/>
              </a:rPr>
              <a:t>）看到的放在尾部。每个桶都有不超过</a:t>
            </a:r>
            <a:r>
              <a:rPr lang="en-US" altLang="zh-CN" sz="5900" b="1" dirty="0">
                <a:latin typeface="FangSong" panose="02010609060101010101" pitchFamily="49" charset="-122"/>
                <a:ea typeface="FangSong" panose="02010609060101010101" pitchFamily="49" charset="-122"/>
              </a:rPr>
              <a:t>k </a:t>
            </a:r>
            <a:r>
              <a:rPr lang="zh-CN" altLang="en-US" sz="5900" b="1" dirty="0">
                <a:latin typeface="FangSong" panose="02010609060101010101" pitchFamily="49" charset="-122"/>
                <a:ea typeface="FangSong" panose="02010609060101010101" pitchFamily="49" charset="-122"/>
              </a:rPr>
              <a:t>个的数据项。</a:t>
            </a:r>
          </a:p>
          <a:p>
            <a:pPr>
              <a:lnSpc>
                <a:spcPct val="90000"/>
              </a:lnSpc>
            </a:pPr>
            <a:endParaRPr lang="en-US" altLang="zh-CN" sz="2000" dirty="0"/>
          </a:p>
        </p:txBody>
      </p:sp>
      <p:graphicFrame>
        <p:nvGraphicFramePr>
          <p:cNvPr id="143364" name="Object 4">
            <a:extLst>
              <a:ext uri="{FF2B5EF4-FFF2-40B4-BE49-F238E27FC236}">
                <a16:creationId xmlns:a16="http://schemas.microsoft.com/office/drawing/2014/main" id="{114545B8-B97D-B7B9-5B95-432EF6CB0765}"/>
              </a:ext>
            </a:extLst>
          </p:cNvPr>
          <p:cNvGraphicFramePr>
            <a:graphicFrameLocks noChangeAspect="1"/>
          </p:cNvGraphicFramePr>
          <p:nvPr>
            <p:ph sz="quarter" idx="2"/>
            <p:extLst>
              <p:ext uri="{D42A27DB-BD31-4B8C-83A1-F6EECF244321}">
                <p14:modId xmlns:p14="http://schemas.microsoft.com/office/powerpoint/2010/main" val="2445723885"/>
              </p:ext>
            </p:extLst>
          </p:nvPr>
        </p:nvGraphicFramePr>
        <p:xfrm>
          <a:off x="4396916" y="1884713"/>
          <a:ext cx="360040" cy="358775"/>
        </p:xfrm>
        <a:graphic>
          <a:graphicData uri="http://schemas.openxmlformats.org/presentationml/2006/ole">
            <mc:AlternateContent xmlns:mc="http://schemas.openxmlformats.org/markup-compatibility/2006">
              <mc:Choice xmlns:v="urn:schemas-microsoft-com:vml" Requires="v">
                <p:oleObj name="Equation" r:id="rId2" imgW="3505200" imgH="4394200" progId="Equation.DSMT4">
                  <p:embed/>
                </p:oleObj>
              </mc:Choice>
              <mc:Fallback>
                <p:oleObj name="Equation" r:id="rId2" imgW="3505200" imgH="4394200" progId="Equation.DSMT4">
                  <p:embed/>
                  <p:pic>
                    <p:nvPicPr>
                      <p:cNvPr id="143364" name="Object 4">
                        <a:extLst>
                          <a:ext uri="{FF2B5EF4-FFF2-40B4-BE49-F238E27FC236}">
                            <a16:creationId xmlns:a16="http://schemas.microsoft.com/office/drawing/2014/main" id="{114545B8-B97D-B7B9-5B95-432EF6CB07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6916" y="1884713"/>
                        <a:ext cx="360040" cy="358775"/>
                      </a:xfrm>
                      <a:prstGeom prst="rect">
                        <a:avLst/>
                      </a:prstGeom>
                      <a:noFill/>
                      <a:ln>
                        <a:noFill/>
                      </a:ln>
                      <a:effectLst/>
                    </p:spPr>
                  </p:pic>
                </p:oleObj>
              </mc:Fallback>
            </mc:AlternateContent>
          </a:graphicData>
        </a:graphic>
      </p:graphicFrame>
      <p:graphicFrame>
        <p:nvGraphicFramePr>
          <p:cNvPr id="143371" name="Object 11">
            <a:extLst>
              <a:ext uri="{FF2B5EF4-FFF2-40B4-BE49-F238E27FC236}">
                <a16:creationId xmlns:a16="http://schemas.microsoft.com/office/drawing/2014/main" id="{EDB4E3C2-4164-CE10-5AFA-E45A253110A8}"/>
              </a:ext>
            </a:extLst>
          </p:cNvPr>
          <p:cNvGraphicFramePr>
            <a:graphicFrameLocks noChangeAspect="1"/>
          </p:cNvGraphicFramePr>
          <p:nvPr>
            <p:extLst>
              <p:ext uri="{D42A27DB-BD31-4B8C-83A1-F6EECF244321}">
                <p14:modId xmlns:p14="http://schemas.microsoft.com/office/powerpoint/2010/main" val="2889651302"/>
              </p:ext>
            </p:extLst>
          </p:nvPr>
        </p:nvGraphicFramePr>
        <p:xfrm>
          <a:off x="5364088" y="1884713"/>
          <a:ext cx="574675" cy="347663"/>
        </p:xfrm>
        <a:graphic>
          <a:graphicData uri="http://schemas.openxmlformats.org/presentationml/2006/ole">
            <mc:AlternateContent xmlns:mc="http://schemas.openxmlformats.org/markup-compatibility/2006">
              <mc:Choice xmlns:v="urn:schemas-microsoft-com:vml" Requires="v">
                <p:oleObj name="Equation" r:id="rId4" imgW="5562600" imgH="4394200" progId="Equation.DSMT4">
                  <p:embed/>
                </p:oleObj>
              </mc:Choice>
              <mc:Fallback>
                <p:oleObj name="Equation" r:id="rId4" imgW="5562600" imgH="4394200" progId="Equation.DSMT4">
                  <p:embed/>
                  <p:pic>
                    <p:nvPicPr>
                      <p:cNvPr id="143371" name="Object 11">
                        <a:extLst>
                          <a:ext uri="{FF2B5EF4-FFF2-40B4-BE49-F238E27FC236}">
                            <a16:creationId xmlns:a16="http://schemas.microsoft.com/office/drawing/2014/main" id="{EDB4E3C2-4164-CE10-5AFA-E45A253110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4088" y="1884713"/>
                        <a:ext cx="574675"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5E3C752F-628A-1EC8-86E3-47370ED16899}"/>
              </a:ext>
            </a:extLst>
          </p:cNvPr>
          <p:cNvSpPr>
            <a:spLocks noGrp="1"/>
          </p:cNvSpPr>
          <p:nvPr>
            <p:ph type="sldNum" sz="quarter" idx="12"/>
          </p:nvPr>
        </p:nvSpPr>
        <p:spPr/>
        <p:txBody>
          <a:bodyPr/>
          <a:lstStyle/>
          <a:p>
            <a:fld id="{EDBDA6F9-F8C8-FC4F-90B5-52978C536DEC}" type="slidenum">
              <a:rPr lang="en-US" altLang="zh-CN"/>
              <a:pPr/>
              <a:t>51</a:t>
            </a:fld>
            <a:r>
              <a:rPr lang="en-US" altLang="zh-CN"/>
              <a:t>/16</a:t>
            </a:r>
          </a:p>
        </p:txBody>
      </p:sp>
      <p:sp>
        <p:nvSpPr>
          <p:cNvPr id="157702" name="Rectangle 6">
            <a:extLst>
              <a:ext uri="{FF2B5EF4-FFF2-40B4-BE49-F238E27FC236}">
                <a16:creationId xmlns:a16="http://schemas.microsoft.com/office/drawing/2014/main" id="{91B5609D-1810-301C-8DD1-BAFFCB50EF89}"/>
              </a:ext>
            </a:extLst>
          </p:cNvPr>
          <p:cNvSpPr>
            <a:spLocks noGrp="1" noChangeArrowheads="1"/>
          </p:cNvSpPr>
          <p:nvPr>
            <p:ph idx="1"/>
          </p:nvPr>
        </p:nvSpPr>
        <p:spPr>
          <a:xfrm>
            <a:off x="5508104" y="1988840"/>
            <a:ext cx="3494852" cy="503238"/>
          </a:xfrm>
        </p:spPr>
        <p:txBody>
          <a:bodyPr/>
          <a:lstStyle/>
          <a:p>
            <a:pPr>
              <a:buFontTx/>
              <a:buNone/>
            </a:pPr>
            <a:r>
              <a:rPr lang="zh-CN" altLang="en-US" sz="2400" dirty="0"/>
              <a:t>一个节点的全部</a:t>
            </a:r>
            <a:r>
              <a:rPr lang="en-US" altLang="zh-CN" sz="2400" dirty="0"/>
              <a:t>K </a:t>
            </a:r>
            <a:r>
              <a:rPr lang="zh-CN" altLang="en-US" sz="2400" dirty="0"/>
              <a:t>桶列表</a:t>
            </a:r>
          </a:p>
        </p:txBody>
      </p:sp>
      <p:pic>
        <p:nvPicPr>
          <p:cNvPr id="157703" name="Picture 7">
            <a:extLst>
              <a:ext uri="{FF2B5EF4-FFF2-40B4-BE49-F238E27FC236}">
                <a16:creationId xmlns:a16="http://schemas.microsoft.com/office/drawing/2014/main" id="{106B90C9-AED0-EC5A-FF85-E9EC48BF7F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750" y="1023086"/>
            <a:ext cx="4984878" cy="51427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5879538"/>
            <a:ext cx="8229600" cy="0"/>
          </a:xfrm>
          <a:custGeom>
            <a:avLst/>
            <a:gdLst/>
            <a:ahLst/>
            <a:cxnLst/>
            <a:rect l="l" t="t" r="r" b="b"/>
            <a:pathLst>
              <a:path w="8229600">
                <a:moveTo>
                  <a:pt x="0" y="0"/>
                </a:moveTo>
                <a:lnTo>
                  <a:pt x="8229600" y="0"/>
                </a:lnTo>
              </a:path>
            </a:pathLst>
          </a:custGeom>
          <a:ln w="19050">
            <a:solidFill>
              <a:srgbClr val="CC9900"/>
            </a:solidFill>
          </a:ln>
        </p:spPr>
        <p:txBody>
          <a:bodyPr wrap="square" lIns="0" tIns="0" rIns="0" bIns="0" rtlCol="0"/>
          <a:lstStyle/>
          <a:p>
            <a:endParaRPr/>
          </a:p>
        </p:txBody>
      </p:sp>
      <p:sp>
        <p:nvSpPr>
          <p:cNvPr id="3" name="object 3"/>
          <p:cNvSpPr txBox="1">
            <a:spLocks noGrp="1"/>
          </p:cNvSpPr>
          <p:nvPr>
            <p:ph type="title"/>
          </p:nvPr>
        </p:nvSpPr>
        <p:spPr>
          <a:xfrm>
            <a:off x="535940" y="258127"/>
            <a:ext cx="3009900" cy="665480"/>
          </a:xfrm>
          <a:prstGeom prst="rect">
            <a:avLst/>
          </a:prstGeom>
        </p:spPr>
        <p:txBody>
          <a:bodyPr vert="horz" wrap="square" lIns="0" tIns="12700" rIns="0" bIns="0" rtlCol="0">
            <a:spAutoFit/>
          </a:bodyPr>
          <a:lstStyle/>
          <a:p>
            <a:pPr marL="12700">
              <a:lnSpc>
                <a:spcPct val="100000"/>
              </a:lnSpc>
              <a:spcBef>
                <a:spcPts val="100"/>
              </a:spcBef>
            </a:pPr>
            <a:r>
              <a:rPr sz="4200" dirty="0">
                <a:solidFill>
                  <a:srgbClr val="006633"/>
                </a:solidFill>
                <a:latin typeface="Garamond" panose="02020404030301010803"/>
                <a:cs typeface="Garamond" panose="02020404030301010803"/>
              </a:rPr>
              <a:t>P2P</a:t>
            </a:r>
            <a:r>
              <a:rPr sz="4200" dirty="0">
                <a:solidFill>
                  <a:srgbClr val="006633"/>
                </a:solidFill>
                <a:latin typeface="宋体" panose="02010600030101010101" pitchFamily="2" charset="-122"/>
                <a:cs typeface="宋体" panose="02010600030101010101" pitchFamily="2" charset="-122"/>
              </a:rPr>
              <a:t>结构分类</a:t>
            </a:r>
            <a:endParaRPr sz="4200">
              <a:latin typeface="宋体" panose="02010600030101010101" pitchFamily="2" charset="-122"/>
              <a:cs typeface="宋体" panose="02010600030101010101" pitchFamily="2" charset="-122"/>
            </a:endParaRPr>
          </a:p>
        </p:txBody>
      </p:sp>
      <p:sp>
        <p:nvSpPr>
          <p:cNvPr id="4" name="object 4"/>
          <p:cNvSpPr txBox="1"/>
          <p:nvPr/>
        </p:nvSpPr>
        <p:spPr>
          <a:xfrm>
            <a:off x="762952" y="908720"/>
            <a:ext cx="5694998" cy="413575"/>
          </a:xfrm>
          <a:prstGeom prst="rect">
            <a:avLst/>
          </a:prstGeom>
        </p:spPr>
        <p:txBody>
          <a:bodyPr vert="horz" wrap="square" lIns="0" tIns="13335" rIns="0" bIns="0" rtlCol="0">
            <a:spAutoFit/>
          </a:bodyPr>
          <a:lstStyle/>
          <a:p>
            <a:pPr marL="355600" indent="-342900">
              <a:lnSpc>
                <a:spcPct val="100000"/>
              </a:lnSpc>
              <a:spcBef>
                <a:spcPts val="105"/>
              </a:spcBef>
              <a:buClr>
                <a:srgbClr val="CC9900"/>
              </a:buClr>
              <a:buSzPct val="65000"/>
              <a:buFont typeface="Wingdings" panose="05000000000000000000"/>
              <a:buChar char=""/>
              <a:tabLst>
                <a:tab pos="354965" algn="l"/>
                <a:tab pos="355600" algn="l"/>
              </a:tabLst>
            </a:pPr>
            <a:r>
              <a:rPr lang="zh-CN" altLang="en-US" sz="2600" dirty="0">
                <a:latin typeface="宋体" panose="02010600030101010101" pitchFamily="2" charset="-122"/>
                <a:cs typeface="宋体" panose="02010600030101010101" pitchFamily="2" charset="-122"/>
              </a:rPr>
              <a:t>非结构化的</a:t>
            </a:r>
            <a:r>
              <a:rPr lang="en-US" altLang="zh-CN" sz="2600" dirty="0">
                <a:latin typeface="宋体" panose="02010600030101010101" pitchFamily="2" charset="-122"/>
                <a:cs typeface="宋体" panose="02010600030101010101" pitchFamily="2" charset="-122"/>
              </a:rPr>
              <a:t>-</a:t>
            </a:r>
            <a:r>
              <a:rPr sz="2600" dirty="0">
                <a:latin typeface="宋体" panose="02010600030101010101" pitchFamily="2" charset="-122"/>
                <a:cs typeface="宋体" panose="02010600030101010101" pitchFamily="2" charset="-122"/>
              </a:rPr>
              <a:t>完全分布式的</a:t>
            </a:r>
            <a:r>
              <a:rPr sz="2600" spc="-5" dirty="0">
                <a:latin typeface="Times New Roman" panose="02020603050405020304"/>
                <a:cs typeface="Times New Roman" panose="02020603050405020304"/>
              </a:rPr>
              <a:t>P2P</a:t>
            </a:r>
            <a:r>
              <a:rPr sz="2600" dirty="0">
                <a:latin typeface="宋体" panose="02010600030101010101" pitchFamily="2" charset="-122"/>
                <a:cs typeface="宋体" panose="02010600030101010101" pitchFamily="2" charset="-122"/>
              </a:rPr>
              <a:t>网</a:t>
            </a:r>
            <a:r>
              <a:rPr sz="2600" spc="5" dirty="0">
                <a:latin typeface="宋体" panose="02010600030101010101" pitchFamily="2" charset="-122"/>
                <a:cs typeface="宋体" panose="02010600030101010101" pitchFamily="2" charset="-122"/>
              </a:rPr>
              <a:t>络</a:t>
            </a:r>
            <a:endParaRPr sz="2600" dirty="0">
              <a:latin typeface="宋体" panose="02010600030101010101" pitchFamily="2" charset="-122"/>
              <a:cs typeface="宋体" panose="02010600030101010101" pitchFamily="2" charset="-122"/>
            </a:endParaRPr>
          </a:p>
        </p:txBody>
      </p:sp>
      <p:sp>
        <p:nvSpPr>
          <p:cNvPr id="5" name="object 5"/>
          <p:cNvSpPr txBox="1"/>
          <p:nvPr/>
        </p:nvSpPr>
        <p:spPr>
          <a:xfrm>
            <a:off x="1107122" y="1306865"/>
            <a:ext cx="7189470" cy="962660"/>
          </a:xfrm>
          <a:prstGeom prst="rect">
            <a:avLst/>
          </a:prstGeom>
        </p:spPr>
        <p:txBody>
          <a:bodyPr vert="horz" wrap="square" lIns="0" tIns="79375" rIns="0" bIns="0" rtlCol="0">
            <a:spAutoFit/>
          </a:bodyPr>
          <a:lstStyle/>
          <a:p>
            <a:pPr marL="338455" marR="5080" indent="-325755">
              <a:lnSpc>
                <a:spcPct val="80000"/>
              </a:lnSpc>
              <a:spcBef>
                <a:spcPts val="625"/>
              </a:spcBef>
              <a:buClr>
                <a:srgbClr val="3A812E"/>
              </a:buClr>
              <a:buSzPct val="59000"/>
              <a:buFont typeface="Wingdings" panose="05000000000000000000"/>
              <a:buChar char=""/>
              <a:tabLst>
                <a:tab pos="337820" algn="l"/>
                <a:tab pos="338455" algn="l"/>
              </a:tabLst>
            </a:pPr>
            <a:r>
              <a:rPr sz="2200" b="1" dirty="0">
                <a:latin typeface="宋体" panose="02010600030101010101" pitchFamily="2" charset="-122"/>
                <a:cs typeface="宋体" panose="02010600030101010101" pitchFamily="2" charset="-122"/>
              </a:rPr>
              <a:t>不存在任何中心节点，</a:t>
            </a:r>
            <a:r>
              <a:rPr sz="2200" b="1" spc="-5" dirty="0">
                <a:latin typeface="Times New Roman" panose="02020603050405020304"/>
                <a:cs typeface="Times New Roman" panose="02020603050405020304"/>
              </a:rPr>
              <a:t>peer</a:t>
            </a:r>
            <a:r>
              <a:rPr sz="2200" b="1" dirty="0">
                <a:latin typeface="宋体" panose="02010600030101010101" pitchFamily="2" charset="-122"/>
                <a:cs typeface="宋体" panose="02010600030101010101" pitchFamily="2" charset="-122"/>
              </a:rPr>
              <a:t>通过网络泛洪查找</a:t>
            </a:r>
            <a:r>
              <a:rPr sz="2200" b="1" spc="-5" dirty="0">
                <a:latin typeface="Times New Roman" panose="02020603050405020304"/>
                <a:cs typeface="Times New Roman" panose="02020603050405020304"/>
              </a:rPr>
              <a:t>key</a:t>
            </a:r>
            <a:r>
              <a:rPr sz="2200" b="1" dirty="0">
                <a:latin typeface="宋体" panose="02010600030101010101" pitchFamily="2" charset="-122"/>
                <a:cs typeface="宋体" panose="02010600030101010101" pitchFamily="2" charset="-122"/>
              </a:rPr>
              <a:t>所对</a:t>
            </a:r>
            <a:r>
              <a:rPr sz="2200" b="1" spc="-15" dirty="0">
                <a:latin typeface="宋体" panose="02010600030101010101" pitchFamily="2" charset="-122"/>
                <a:cs typeface="宋体" panose="02010600030101010101" pitchFamily="2" charset="-122"/>
              </a:rPr>
              <a:t>应 </a:t>
            </a:r>
            <a:r>
              <a:rPr sz="2200" b="1" dirty="0">
                <a:latin typeface="宋体" panose="02010600030101010101" pitchFamily="2" charset="-122"/>
                <a:cs typeface="宋体" panose="02010600030101010101" pitchFamily="2" charset="-122"/>
              </a:rPr>
              <a:t>的</a:t>
            </a:r>
            <a:r>
              <a:rPr sz="2200" b="1" spc="-5" dirty="0">
                <a:latin typeface="Times New Roman" panose="02020603050405020304"/>
                <a:cs typeface="Times New Roman" panose="02020603050405020304"/>
              </a:rPr>
              <a:t>value</a:t>
            </a:r>
            <a:endParaRPr sz="2200">
              <a:latin typeface="Times New Roman" panose="02020603050405020304"/>
              <a:cs typeface="Times New Roman" panose="02020603050405020304"/>
            </a:endParaRPr>
          </a:p>
          <a:p>
            <a:pPr marL="338455" indent="-325755">
              <a:lnSpc>
                <a:spcPts val="2635"/>
              </a:lnSpc>
              <a:buClr>
                <a:srgbClr val="3A812E"/>
              </a:buClr>
              <a:buSzPct val="59000"/>
              <a:buFont typeface="Wingdings" panose="05000000000000000000"/>
              <a:buChar char=""/>
              <a:tabLst>
                <a:tab pos="337820" algn="l"/>
                <a:tab pos="338455" algn="l"/>
              </a:tabLst>
            </a:pPr>
            <a:r>
              <a:rPr sz="2200" b="1" spc="-5" dirty="0">
                <a:latin typeface="Times New Roman" panose="02020603050405020304"/>
                <a:cs typeface="Times New Roman" panose="02020603050405020304"/>
              </a:rPr>
              <a:t>Peer</a:t>
            </a:r>
            <a:r>
              <a:rPr sz="2200" b="1" dirty="0">
                <a:latin typeface="宋体" panose="02010600030101010101" pitchFamily="2" charset="-122"/>
                <a:cs typeface="宋体" panose="02010600030101010101" pitchFamily="2" charset="-122"/>
              </a:rPr>
              <a:t>之间直接建立连接下载内</a:t>
            </a:r>
            <a:r>
              <a:rPr sz="2200" b="1" spc="-15" dirty="0">
                <a:latin typeface="宋体" panose="02010600030101010101" pitchFamily="2" charset="-122"/>
                <a:cs typeface="宋体" panose="02010600030101010101" pitchFamily="2" charset="-122"/>
              </a:rPr>
              <a:t>容</a:t>
            </a:r>
            <a:endParaRPr sz="2200">
              <a:latin typeface="宋体" panose="02010600030101010101" pitchFamily="2" charset="-122"/>
              <a:cs typeface="宋体" panose="02010600030101010101" pitchFamily="2" charset="-122"/>
            </a:endParaRPr>
          </a:p>
        </p:txBody>
      </p:sp>
      <p:sp>
        <p:nvSpPr>
          <p:cNvPr id="6" name="object 6"/>
          <p:cNvSpPr txBox="1"/>
          <p:nvPr/>
        </p:nvSpPr>
        <p:spPr>
          <a:xfrm>
            <a:off x="762952" y="2241585"/>
            <a:ext cx="5149850" cy="758190"/>
          </a:xfrm>
          <a:prstGeom prst="rect">
            <a:avLst/>
          </a:prstGeom>
        </p:spPr>
        <p:txBody>
          <a:bodyPr vert="horz" wrap="square" lIns="0" tIns="13335" rIns="0" bIns="0" rtlCol="0">
            <a:spAutoFit/>
          </a:bodyPr>
          <a:lstStyle/>
          <a:p>
            <a:pPr marL="355600" indent="-342900">
              <a:lnSpc>
                <a:spcPct val="100000"/>
              </a:lnSpc>
              <a:spcBef>
                <a:spcPts val="105"/>
              </a:spcBef>
              <a:buClr>
                <a:srgbClr val="CC9900"/>
              </a:buClr>
              <a:buSzPct val="65000"/>
              <a:buFont typeface="Wingdings" panose="05000000000000000000"/>
              <a:buChar char=""/>
              <a:tabLst>
                <a:tab pos="354965" algn="l"/>
                <a:tab pos="355600" algn="l"/>
              </a:tabLst>
            </a:pPr>
            <a:r>
              <a:rPr sz="2600" dirty="0">
                <a:latin typeface="宋体" panose="02010600030101010101" pitchFamily="2" charset="-122"/>
                <a:cs typeface="宋体" panose="02010600030101010101" pitchFamily="2" charset="-122"/>
              </a:rPr>
              <a:t>基于目录服务器的</a:t>
            </a:r>
            <a:r>
              <a:rPr sz="2600" spc="-5" dirty="0">
                <a:latin typeface="Times New Roman" panose="02020603050405020304"/>
                <a:cs typeface="Times New Roman" panose="02020603050405020304"/>
              </a:rPr>
              <a:t>P2P</a:t>
            </a:r>
            <a:r>
              <a:rPr sz="2600" dirty="0">
                <a:latin typeface="宋体" panose="02010600030101010101" pitchFamily="2" charset="-122"/>
                <a:cs typeface="宋体" panose="02010600030101010101" pitchFamily="2" charset="-122"/>
              </a:rPr>
              <a:t>网</a:t>
            </a:r>
            <a:r>
              <a:rPr sz="2600" spc="5" dirty="0">
                <a:latin typeface="宋体" panose="02010600030101010101" pitchFamily="2" charset="-122"/>
                <a:cs typeface="宋体" panose="02010600030101010101" pitchFamily="2" charset="-122"/>
              </a:rPr>
              <a:t>络</a:t>
            </a:r>
            <a:endParaRPr sz="2600" dirty="0">
              <a:latin typeface="宋体" panose="02010600030101010101" pitchFamily="2" charset="-122"/>
              <a:cs typeface="宋体" panose="02010600030101010101" pitchFamily="2" charset="-122"/>
            </a:endParaRPr>
          </a:p>
          <a:p>
            <a:pPr marL="682625" lvl="1" indent="-326390">
              <a:lnSpc>
                <a:spcPct val="100000"/>
              </a:lnSpc>
              <a:spcBef>
                <a:spcPts val="5"/>
              </a:spcBef>
              <a:buClr>
                <a:srgbClr val="3A812E"/>
              </a:buClr>
              <a:buSzPct val="59000"/>
              <a:buFont typeface="Wingdings" panose="05000000000000000000"/>
              <a:buChar char=""/>
              <a:tabLst>
                <a:tab pos="681990" algn="l"/>
                <a:tab pos="682625" algn="l"/>
              </a:tabLst>
            </a:pPr>
            <a:r>
              <a:rPr sz="2200" b="1" dirty="0">
                <a:latin typeface="宋体" panose="02010600030101010101" pitchFamily="2" charset="-122"/>
                <a:cs typeface="宋体" panose="02010600030101010101" pitchFamily="2" charset="-122"/>
              </a:rPr>
              <a:t>所有</a:t>
            </a:r>
            <a:r>
              <a:rPr sz="2200" b="1" spc="-5" dirty="0">
                <a:latin typeface="Times New Roman" panose="02020603050405020304"/>
                <a:cs typeface="Times New Roman" panose="02020603050405020304"/>
              </a:rPr>
              <a:t>peer</a:t>
            </a:r>
            <a:r>
              <a:rPr sz="2200" b="1" dirty="0">
                <a:latin typeface="宋体" panose="02010600030101010101" pitchFamily="2" charset="-122"/>
                <a:cs typeface="宋体" panose="02010600030101010101" pitchFamily="2" charset="-122"/>
              </a:rPr>
              <a:t>将索引发布到目录服务器</a:t>
            </a:r>
            <a:r>
              <a:rPr sz="2200" b="1" spc="-15" dirty="0">
                <a:latin typeface="宋体" panose="02010600030101010101" pitchFamily="2" charset="-122"/>
                <a:cs typeface="宋体" panose="02010600030101010101" pitchFamily="2" charset="-122"/>
              </a:rPr>
              <a:t>上</a:t>
            </a:r>
            <a:endParaRPr sz="2200" dirty="0">
              <a:latin typeface="宋体" panose="02010600030101010101" pitchFamily="2" charset="-122"/>
              <a:cs typeface="宋体" panose="02010600030101010101" pitchFamily="2" charset="-122"/>
            </a:endParaRPr>
          </a:p>
        </p:txBody>
      </p:sp>
      <p:sp>
        <p:nvSpPr>
          <p:cNvPr id="7" name="object 7"/>
          <p:cNvSpPr txBox="1"/>
          <p:nvPr/>
        </p:nvSpPr>
        <p:spPr>
          <a:xfrm>
            <a:off x="762952" y="2974375"/>
            <a:ext cx="6222365" cy="409728"/>
          </a:xfrm>
          <a:prstGeom prst="rect">
            <a:avLst/>
          </a:prstGeom>
        </p:spPr>
        <p:txBody>
          <a:bodyPr vert="horz" wrap="square" lIns="0" tIns="12065" rIns="0" bIns="0" rtlCol="0">
            <a:spAutoFit/>
          </a:bodyPr>
          <a:lstStyle/>
          <a:p>
            <a:pPr marL="355600" indent="-342900">
              <a:lnSpc>
                <a:spcPts val="3115"/>
              </a:lnSpc>
              <a:buClr>
                <a:srgbClr val="CC9900"/>
              </a:buClr>
              <a:buSzPct val="65000"/>
              <a:buFont typeface="Wingdings" panose="05000000000000000000"/>
              <a:buChar char=""/>
              <a:tabLst>
                <a:tab pos="354965" algn="l"/>
                <a:tab pos="355600" algn="l"/>
              </a:tabLst>
            </a:pPr>
            <a:r>
              <a:rPr sz="2600" dirty="0">
                <a:latin typeface="宋体" panose="02010600030101010101" pitchFamily="2" charset="-122"/>
                <a:cs typeface="宋体" panose="02010600030101010101" pitchFamily="2" charset="-122"/>
              </a:rPr>
              <a:t>层次</a:t>
            </a:r>
            <a:r>
              <a:rPr sz="2600" spc="-5" dirty="0">
                <a:latin typeface="Times New Roman" panose="02020603050405020304"/>
                <a:cs typeface="Times New Roman" panose="02020603050405020304"/>
              </a:rPr>
              <a:t>P2P</a:t>
            </a:r>
            <a:r>
              <a:rPr sz="2600" dirty="0">
                <a:latin typeface="宋体" panose="02010600030101010101" pitchFamily="2" charset="-122"/>
                <a:cs typeface="宋体" panose="02010600030101010101" pitchFamily="2" charset="-122"/>
              </a:rPr>
              <a:t>网</a:t>
            </a:r>
            <a:r>
              <a:rPr sz="2600" spc="5" dirty="0">
                <a:latin typeface="宋体" panose="02010600030101010101" pitchFamily="2" charset="-122"/>
                <a:cs typeface="宋体" panose="02010600030101010101" pitchFamily="2" charset="-122"/>
              </a:rPr>
              <a:t>络</a:t>
            </a:r>
            <a:endParaRPr sz="2600" dirty="0">
              <a:latin typeface="宋体" panose="02010600030101010101" pitchFamily="2" charset="-122"/>
              <a:cs typeface="宋体" panose="02010600030101010101" pitchFamily="2" charset="-122"/>
            </a:endParaRPr>
          </a:p>
        </p:txBody>
      </p:sp>
      <p:sp>
        <p:nvSpPr>
          <p:cNvPr id="8" name="object 8"/>
          <p:cNvSpPr txBox="1"/>
          <p:nvPr/>
        </p:nvSpPr>
        <p:spPr>
          <a:xfrm>
            <a:off x="1107122" y="3390787"/>
            <a:ext cx="7346950" cy="1029128"/>
          </a:xfrm>
          <a:prstGeom prst="rect">
            <a:avLst/>
          </a:prstGeom>
        </p:spPr>
        <p:txBody>
          <a:bodyPr vert="horz" wrap="square" lIns="0" tIns="79375" rIns="0" bIns="0" rtlCol="0">
            <a:spAutoFit/>
          </a:bodyPr>
          <a:lstStyle/>
          <a:p>
            <a:pPr marL="338455" indent="-325755">
              <a:lnSpc>
                <a:spcPts val="2635"/>
              </a:lnSpc>
              <a:buClr>
                <a:srgbClr val="3A812E"/>
              </a:buClr>
              <a:buSzPct val="59000"/>
              <a:buFont typeface="Wingdings" panose="05000000000000000000"/>
              <a:buChar char=""/>
              <a:tabLst>
                <a:tab pos="337820" algn="l"/>
                <a:tab pos="338455" algn="l"/>
              </a:tabLst>
            </a:pPr>
            <a:r>
              <a:rPr sz="2200" b="1" dirty="0">
                <a:latin typeface="宋体" panose="02010600030101010101" pitchFamily="2" charset="-122"/>
                <a:cs typeface="宋体" panose="02010600030101010101" pitchFamily="2" charset="-122"/>
              </a:rPr>
              <a:t>超级节点之间构成完全分布式的</a:t>
            </a:r>
            <a:r>
              <a:rPr sz="2200" b="1" spc="-5" dirty="0">
                <a:latin typeface="Times New Roman" panose="02020603050405020304"/>
                <a:cs typeface="Times New Roman" panose="02020603050405020304"/>
              </a:rPr>
              <a:t>P2P</a:t>
            </a:r>
            <a:r>
              <a:rPr sz="2200" b="1" dirty="0">
                <a:latin typeface="宋体" panose="02010600030101010101" pitchFamily="2" charset="-122"/>
                <a:cs typeface="宋体" panose="02010600030101010101" pitchFamily="2" charset="-122"/>
              </a:rPr>
              <a:t>网</a:t>
            </a:r>
            <a:r>
              <a:rPr sz="2200" b="1" spc="-15" dirty="0">
                <a:latin typeface="宋体" panose="02010600030101010101" pitchFamily="2" charset="-122"/>
                <a:cs typeface="宋体" panose="02010600030101010101" pitchFamily="2" charset="-122"/>
              </a:rPr>
              <a:t>络</a:t>
            </a:r>
            <a:endParaRPr sz="2200" dirty="0">
              <a:latin typeface="宋体" panose="02010600030101010101" pitchFamily="2" charset="-122"/>
              <a:cs typeface="宋体" panose="02010600030101010101" pitchFamily="2" charset="-122"/>
            </a:endParaRPr>
          </a:p>
          <a:p>
            <a:pPr marL="338455" indent="-325755">
              <a:lnSpc>
                <a:spcPts val="2370"/>
              </a:lnSpc>
              <a:buClr>
                <a:srgbClr val="3A812E"/>
              </a:buClr>
              <a:buSzPct val="59000"/>
              <a:buFont typeface="Wingdings" panose="05000000000000000000"/>
              <a:buChar char=""/>
              <a:tabLst>
                <a:tab pos="337820" algn="l"/>
                <a:tab pos="338455" algn="l"/>
              </a:tabLst>
            </a:pPr>
            <a:r>
              <a:rPr sz="2200" b="1" dirty="0">
                <a:latin typeface="宋体" panose="02010600030101010101" pitchFamily="2" charset="-122"/>
                <a:cs typeface="宋体" panose="02010600030101010101" pitchFamily="2" charset="-122"/>
              </a:rPr>
              <a:t>超级节点和其所连接的一般节点构成基于目录服务器</a:t>
            </a:r>
            <a:r>
              <a:rPr sz="2200" b="1" spc="-15" dirty="0">
                <a:latin typeface="宋体" panose="02010600030101010101" pitchFamily="2" charset="-122"/>
                <a:cs typeface="宋体" panose="02010600030101010101" pitchFamily="2" charset="-122"/>
              </a:rPr>
              <a:t>的</a:t>
            </a:r>
            <a:endParaRPr sz="2200" dirty="0">
              <a:latin typeface="宋体" panose="02010600030101010101" pitchFamily="2" charset="-122"/>
              <a:cs typeface="宋体" panose="02010600030101010101" pitchFamily="2" charset="-122"/>
            </a:endParaRPr>
          </a:p>
          <a:p>
            <a:pPr marL="338455">
              <a:lnSpc>
                <a:spcPts val="2370"/>
              </a:lnSpc>
            </a:pPr>
            <a:r>
              <a:rPr sz="2200" b="1" spc="-5" dirty="0">
                <a:latin typeface="Times New Roman" panose="02020603050405020304"/>
                <a:cs typeface="Times New Roman" panose="02020603050405020304"/>
              </a:rPr>
              <a:t>P2P</a:t>
            </a:r>
            <a:r>
              <a:rPr sz="2200" b="1" dirty="0">
                <a:latin typeface="宋体" panose="02010600030101010101" pitchFamily="2" charset="-122"/>
                <a:cs typeface="宋体" panose="02010600030101010101" pitchFamily="2" charset="-122"/>
              </a:rPr>
              <a:t>网络，其中超级节点具有目录服务器的功</a:t>
            </a:r>
            <a:r>
              <a:rPr sz="2200" b="1" spc="-15" dirty="0">
                <a:latin typeface="宋体" panose="02010600030101010101" pitchFamily="2" charset="-122"/>
                <a:cs typeface="宋体" panose="02010600030101010101" pitchFamily="2" charset="-122"/>
              </a:rPr>
              <a:t>能</a:t>
            </a:r>
            <a:endParaRPr sz="2200" dirty="0">
              <a:latin typeface="宋体" panose="02010600030101010101" pitchFamily="2" charset="-122"/>
              <a:cs typeface="宋体" panose="02010600030101010101" pitchFamily="2" charset="-122"/>
            </a:endParaRPr>
          </a:p>
        </p:txBody>
      </p:sp>
      <p:sp>
        <p:nvSpPr>
          <p:cNvPr id="9" name="object 9"/>
          <p:cNvSpPr/>
          <p:nvPr/>
        </p:nvSpPr>
        <p:spPr>
          <a:xfrm>
            <a:off x="5897460" y="1564561"/>
            <a:ext cx="33020" cy="32384"/>
          </a:xfrm>
          <a:custGeom>
            <a:avLst/>
            <a:gdLst/>
            <a:ahLst/>
            <a:cxnLst/>
            <a:rect l="l" t="t" r="r" b="b"/>
            <a:pathLst>
              <a:path w="33020" h="32385">
                <a:moveTo>
                  <a:pt x="24853" y="32004"/>
                </a:moveTo>
                <a:lnTo>
                  <a:pt x="7175" y="32004"/>
                </a:lnTo>
                <a:lnTo>
                  <a:pt x="0" y="24841"/>
                </a:lnTo>
                <a:lnTo>
                  <a:pt x="0" y="7162"/>
                </a:lnTo>
                <a:lnTo>
                  <a:pt x="7175" y="0"/>
                </a:lnTo>
                <a:lnTo>
                  <a:pt x="24853" y="0"/>
                </a:lnTo>
                <a:lnTo>
                  <a:pt x="32016" y="7162"/>
                </a:lnTo>
                <a:lnTo>
                  <a:pt x="32423" y="16306"/>
                </a:lnTo>
                <a:lnTo>
                  <a:pt x="32016" y="24841"/>
                </a:lnTo>
                <a:lnTo>
                  <a:pt x="24853" y="32004"/>
                </a:lnTo>
                <a:close/>
              </a:path>
            </a:pathLst>
          </a:custGeom>
          <a:solidFill>
            <a:srgbClr val="CC9900"/>
          </a:solidFill>
        </p:spPr>
        <p:txBody>
          <a:bodyPr wrap="square" lIns="0" tIns="0" rIns="0" bIns="0" rtlCol="0"/>
          <a:lstStyle/>
          <a:p>
            <a:endParaRPr/>
          </a:p>
        </p:txBody>
      </p:sp>
      <p:sp>
        <p:nvSpPr>
          <p:cNvPr id="11" name="object 11"/>
          <p:cNvSpPr/>
          <p:nvPr/>
        </p:nvSpPr>
        <p:spPr>
          <a:xfrm>
            <a:off x="5892833" y="1559798"/>
            <a:ext cx="41910" cy="41910"/>
          </a:xfrm>
          <a:custGeom>
            <a:avLst/>
            <a:gdLst/>
            <a:ahLst/>
            <a:cxnLst/>
            <a:rect l="l" t="t" r="r" b="b"/>
            <a:pathLst>
              <a:path w="41910" h="41910">
                <a:moveTo>
                  <a:pt x="20883" y="41529"/>
                </a:moveTo>
                <a:lnTo>
                  <a:pt x="20401" y="41529"/>
                </a:lnTo>
                <a:lnTo>
                  <a:pt x="18280" y="41402"/>
                </a:lnTo>
                <a:lnTo>
                  <a:pt x="0" y="18449"/>
                </a:lnTo>
                <a:lnTo>
                  <a:pt x="246" y="16814"/>
                </a:lnTo>
                <a:lnTo>
                  <a:pt x="20401" y="0"/>
                </a:lnTo>
                <a:lnTo>
                  <a:pt x="20883" y="0"/>
                </a:lnTo>
                <a:lnTo>
                  <a:pt x="38087" y="9512"/>
                </a:lnTo>
                <a:lnTo>
                  <a:pt x="20401" y="9512"/>
                </a:lnTo>
                <a:lnTo>
                  <a:pt x="20642" y="9525"/>
                </a:lnTo>
                <a:lnTo>
                  <a:pt x="20181" y="9550"/>
                </a:lnTo>
                <a:lnTo>
                  <a:pt x="19728" y="9550"/>
                </a:lnTo>
                <a:lnTo>
                  <a:pt x="19245" y="9601"/>
                </a:lnTo>
                <a:lnTo>
                  <a:pt x="19391" y="9601"/>
                </a:lnTo>
                <a:lnTo>
                  <a:pt x="18801" y="9690"/>
                </a:lnTo>
                <a:lnTo>
                  <a:pt x="18597" y="9690"/>
                </a:lnTo>
                <a:lnTo>
                  <a:pt x="18252" y="9764"/>
                </a:lnTo>
                <a:lnTo>
                  <a:pt x="17606" y="9944"/>
                </a:lnTo>
                <a:lnTo>
                  <a:pt x="17249" y="10026"/>
                </a:lnTo>
                <a:lnTo>
                  <a:pt x="16833" y="10198"/>
                </a:lnTo>
                <a:lnTo>
                  <a:pt x="16680" y="10198"/>
                </a:lnTo>
                <a:lnTo>
                  <a:pt x="16045" y="10490"/>
                </a:lnTo>
                <a:lnTo>
                  <a:pt x="14899" y="11163"/>
                </a:lnTo>
                <a:lnTo>
                  <a:pt x="14724" y="11163"/>
                </a:lnTo>
                <a:lnTo>
                  <a:pt x="13962" y="11671"/>
                </a:lnTo>
                <a:lnTo>
                  <a:pt x="14107" y="11671"/>
                </a:lnTo>
                <a:lnTo>
                  <a:pt x="13135" y="12471"/>
                </a:lnTo>
                <a:lnTo>
                  <a:pt x="12997" y="12471"/>
                </a:lnTo>
                <a:lnTo>
                  <a:pt x="12577" y="12890"/>
                </a:lnTo>
                <a:lnTo>
                  <a:pt x="12463" y="13119"/>
                </a:lnTo>
                <a:lnTo>
                  <a:pt x="11668" y="14084"/>
                </a:lnTo>
                <a:lnTo>
                  <a:pt x="11058" y="14820"/>
                </a:lnTo>
                <a:lnTo>
                  <a:pt x="10420" y="16167"/>
                </a:lnTo>
                <a:lnTo>
                  <a:pt x="10228" y="16471"/>
                </a:lnTo>
                <a:lnTo>
                  <a:pt x="10128" y="16814"/>
                </a:lnTo>
                <a:lnTo>
                  <a:pt x="9991" y="17183"/>
                </a:lnTo>
                <a:lnTo>
                  <a:pt x="9688" y="18249"/>
                </a:lnTo>
                <a:lnTo>
                  <a:pt x="9479" y="19367"/>
                </a:lnTo>
                <a:lnTo>
                  <a:pt x="9390" y="20523"/>
                </a:lnTo>
                <a:lnTo>
                  <a:pt x="9428" y="21678"/>
                </a:lnTo>
                <a:lnTo>
                  <a:pt x="9501" y="22161"/>
                </a:lnTo>
                <a:lnTo>
                  <a:pt x="9568" y="22809"/>
                </a:lnTo>
                <a:lnTo>
                  <a:pt x="9846" y="23888"/>
                </a:lnTo>
                <a:lnTo>
                  <a:pt x="9924" y="24214"/>
                </a:lnTo>
                <a:lnTo>
                  <a:pt x="10128" y="24714"/>
                </a:lnTo>
                <a:lnTo>
                  <a:pt x="10368" y="25361"/>
                </a:lnTo>
                <a:lnTo>
                  <a:pt x="11136" y="26682"/>
                </a:lnTo>
                <a:lnTo>
                  <a:pt x="11549" y="27444"/>
                </a:lnTo>
                <a:lnTo>
                  <a:pt x="12463" y="28409"/>
                </a:lnTo>
                <a:lnTo>
                  <a:pt x="12997" y="29057"/>
                </a:lnTo>
                <a:lnTo>
                  <a:pt x="13135" y="29057"/>
                </a:lnTo>
                <a:lnTo>
                  <a:pt x="14107" y="29857"/>
                </a:lnTo>
                <a:lnTo>
                  <a:pt x="13962" y="29857"/>
                </a:lnTo>
                <a:lnTo>
                  <a:pt x="14724" y="30365"/>
                </a:lnTo>
                <a:lnTo>
                  <a:pt x="14899" y="30365"/>
                </a:lnTo>
                <a:lnTo>
                  <a:pt x="16141" y="31038"/>
                </a:lnTo>
                <a:lnTo>
                  <a:pt x="16680" y="31330"/>
                </a:lnTo>
                <a:lnTo>
                  <a:pt x="16833" y="31330"/>
                </a:lnTo>
                <a:lnTo>
                  <a:pt x="17107" y="31432"/>
                </a:lnTo>
                <a:lnTo>
                  <a:pt x="17518" y="31584"/>
                </a:lnTo>
                <a:lnTo>
                  <a:pt x="18213" y="31737"/>
                </a:lnTo>
                <a:lnTo>
                  <a:pt x="18597" y="31838"/>
                </a:lnTo>
                <a:lnTo>
                  <a:pt x="18801" y="31838"/>
                </a:lnTo>
                <a:lnTo>
                  <a:pt x="19391" y="31927"/>
                </a:lnTo>
                <a:lnTo>
                  <a:pt x="19245" y="31927"/>
                </a:lnTo>
                <a:lnTo>
                  <a:pt x="19728" y="31978"/>
                </a:lnTo>
                <a:lnTo>
                  <a:pt x="20642" y="32003"/>
                </a:lnTo>
                <a:lnTo>
                  <a:pt x="20401" y="32016"/>
                </a:lnTo>
                <a:lnTo>
                  <a:pt x="38087" y="32016"/>
                </a:lnTo>
                <a:lnTo>
                  <a:pt x="22991" y="41402"/>
                </a:lnTo>
                <a:lnTo>
                  <a:pt x="20883" y="41529"/>
                </a:lnTo>
                <a:close/>
              </a:path>
              <a:path w="41910" h="41910">
                <a:moveTo>
                  <a:pt x="20642" y="9525"/>
                </a:moveTo>
                <a:lnTo>
                  <a:pt x="20401" y="9512"/>
                </a:lnTo>
                <a:lnTo>
                  <a:pt x="20883" y="9512"/>
                </a:lnTo>
                <a:lnTo>
                  <a:pt x="20642" y="9525"/>
                </a:lnTo>
                <a:close/>
              </a:path>
              <a:path w="41910" h="41910">
                <a:moveTo>
                  <a:pt x="21808" y="9588"/>
                </a:moveTo>
                <a:lnTo>
                  <a:pt x="20642" y="9525"/>
                </a:lnTo>
                <a:lnTo>
                  <a:pt x="20883" y="9512"/>
                </a:lnTo>
                <a:lnTo>
                  <a:pt x="38087" y="9512"/>
                </a:lnTo>
                <a:lnTo>
                  <a:pt x="21556" y="9550"/>
                </a:lnTo>
                <a:lnTo>
                  <a:pt x="21808" y="9588"/>
                </a:lnTo>
                <a:close/>
              </a:path>
              <a:path w="41910" h="41910">
                <a:moveTo>
                  <a:pt x="19473" y="9588"/>
                </a:moveTo>
                <a:lnTo>
                  <a:pt x="19728" y="9550"/>
                </a:lnTo>
                <a:lnTo>
                  <a:pt x="20181" y="9550"/>
                </a:lnTo>
                <a:lnTo>
                  <a:pt x="19473" y="9588"/>
                </a:lnTo>
                <a:close/>
              </a:path>
              <a:path w="41910" h="41910">
                <a:moveTo>
                  <a:pt x="38139" y="9601"/>
                </a:moveTo>
                <a:lnTo>
                  <a:pt x="21920" y="9588"/>
                </a:lnTo>
                <a:lnTo>
                  <a:pt x="21556" y="9550"/>
                </a:lnTo>
                <a:lnTo>
                  <a:pt x="38111" y="9550"/>
                </a:lnTo>
                <a:close/>
              </a:path>
              <a:path w="41910" h="41910">
                <a:moveTo>
                  <a:pt x="22989" y="9768"/>
                </a:moveTo>
                <a:lnTo>
                  <a:pt x="21808" y="9588"/>
                </a:lnTo>
                <a:lnTo>
                  <a:pt x="22039" y="9601"/>
                </a:lnTo>
                <a:lnTo>
                  <a:pt x="38139" y="9601"/>
                </a:lnTo>
                <a:lnTo>
                  <a:pt x="22687" y="9690"/>
                </a:lnTo>
                <a:lnTo>
                  <a:pt x="22989" y="9768"/>
                </a:lnTo>
                <a:close/>
              </a:path>
              <a:path w="41910" h="41910">
                <a:moveTo>
                  <a:pt x="19391" y="9601"/>
                </a:moveTo>
                <a:lnTo>
                  <a:pt x="19245" y="9601"/>
                </a:lnTo>
                <a:lnTo>
                  <a:pt x="19473" y="9588"/>
                </a:lnTo>
                <a:close/>
              </a:path>
              <a:path w="41910" h="41910">
                <a:moveTo>
                  <a:pt x="18306" y="9764"/>
                </a:moveTo>
                <a:lnTo>
                  <a:pt x="18597" y="9690"/>
                </a:lnTo>
                <a:lnTo>
                  <a:pt x="18801" y="9690"/>
                </a:lnTo>
                <a:lnTo>
                  <a:pt x="18306" y="9764"/>
                </a:lnTo>
                <a:close/>
              </a:path>
              <a:path w="41910" h="41910">
                <a:moveTo>
                  <a:pt x="38242" y="9791"/>
                </a:moveTo>
                <a:lnTo>
                  <a:pt x="23144" y="9791"/>
                </a:lnTo>
                <a:lnTo>
                  <a:pt x="22687" y="9690"/>
                </a:lnTo>
                <a:lnTo>
                  <a:pt x="38187" y="9690"/>
                </a:lnTo>
                <a:close/>
              </a:path>
              <a:path w="41910" h="41910">
                <a:moveTo>
                  <a:pt x="18201" y="9791"/>
                </a:moveTo>
                <a:close/>
              </a:path>
              <a:path w="41910" h="41910">
                <a:moveTo>
                  <a:pt x="38400" y="10083"/>
                </a:moveTo>
                <a:lnTo>
                  <a:pt x="24211" y="10083"/>
                </a:lnTo>
                <a:lnTo>
                  <a:pt x="23766" y="9944"/>
                </a:lnTo>
                <a:lnTo>
                  <a:pt x="22989" y="9768"/>
                </a:lnTo>
                <a:lnTo>
                  <a:pt x="23144" y="9791"/>
                </a:lnTo>
                <a:lnTo>
                  <a:pt x="38242" y="9791"/>
                </a:lnTo>
                <a:lnTo>
                  <a:pt x="38400" y="10083"/>
                </a:lnTo>
                <a:close/>
              </a:path>
              <a:path w="41910" h="41910">
                <a:moveTo>
                  <a:pt x="17321" y="10017"/>
                </a:moveTo>
                <a:lnTo>
                  <a:pt x="17518" y="9944"/>
                </a:lnTo>
                <a:lnTo>
                  <a:pt x="17321" y="10017"/>
                </a:lnTo>
                <a:close/>
              </a:path>
              <a:path w="41910" h="41910">
                <a:moveTo>
                  <a:pt x="23988" y="10026"/>
                </a:moveTo>
                <a:lnTo>
                  <a:pt x="23670" y="9944"/>
                </a:lnTo>
                <a:lnTo>
                  <a:pt x="23988" y="10026"/>
                </a:lnTo>
                <a:close/>
              </a:path>
              <a:path w="41910" h="41910">
                <a:moveTo>
                  <a:pt x="17141" y="10083"/>
                </a:moveTo>
                <a:lnTo>
                  <a:pt x="17321" y="10017"/>
                </a:lnTo>
                <a:lnTo>
                  <a:pt x="17141" y="10083"/>
                </a:lnTo>
                <a:close/>
              </a:path>
              <a:path w="41910" h="41910">
                <a:moveTo>
                  <a:pt x="24935" y="10377"/>
                </a:moveTo>
                <a:lnTo>
                  <a:pt x="23988" y="10026"/>
                </a:lnTo>
                <a:lnTo>
                  <a:pt x="24211" y="10083"/>
                </a:lnTo>
                <a:lnTo>
                  <a:pt x="38400" y="10083"/>
                </a:lnTo>
                <a:lnTo>
                  <a:pt x="24604" y="10198"/>
                </a:lnTo>
                <a:lnTo>
                  <a:pt x="24935" y="10377"/>
                </a:lnTo>
                <a:close/>
              </a:path>
              <a:path w="41910" h="41910">
                <a:moveTo>
                  <a:pt x="16045" y="10490"/>
                </a:moveTo>
                <a:lnTo>
                  <a:pt x="16680" y="10198"/>
                </a:lnTo>
                <a:lnTo>
                  <a:pt x="16349" y="10377"/>
                </a:lnTo>
                <a:lnTo>
                  <a:pt x="16045" y="10490"/>
                </a:lnTo>
                <a:close/>
              </a:path>
              <a:path w="41910" h="41910">
                <a:moveTo>
                  <a:pt x="16349" y="10377"/>
                </a:moveTo>
                <a:lnTo>
                  <a:pt x="16680" y="10198"/>
                </a:lnTo>
                <a:lnTo>
                  <a:pt x="16833" y="10198"/>
                </a:lnTo>
                <a:lnTo>
                  <a:pt x="16349" y="10377"/>
                </a:lnTo>
                <a:close/>
              </a:path>
              <a:path w="41910" h="41910">
                <a:moveTo>
                  <a:pt x="25239" y="10490"/>
                </a:moveTo>
                <a:lnTo>
                  <a:pt x="24935" y="10377"/>
                </a:lnTo>
                <a:lnTo>
                  <a:pt x="24604" y="10198"/>
                </a:lnTo>
                <a:lnTo>
                  <a:pt x="25239" y="10490"/>
                </a:lnTo>
                <a:close/>
              </a:path>
              <a:path w="41910" h="41910">
                <a:moveTo>
                  <a:pt x="38621" y="10490"/>
                </a:moveTo>
                <a:lnTo>
                  <a:pt x="25239" y="10490"/>
                </a:lnTo>
                <a:lnTo>
                  <a:pt x="24604" y="10198"/>
                </a:lnTo>
                <a:lnTo>
                  <a:pt x="38462" y="10198"/>
                </a:lnTo>
                <a:lnTo>
                  <a:pt x="38621" y="10490"/>
                </a:lnTo>
                <a:close/>
              </a:path>
              <a:path w="41910" h="41910">
                <a:moveTo>
                  <a:pt x="16141" y="10490"/>
                </a:moveTo>
                <a:lnTo>
                  <a:pt x="16349" y="10377"/>
                </a:lnTo>
                <a:lnTo>
                  <a:pt x="16141" y="10490"/>
                </a:lnTo>
                <a:close/>
              </a:path>
              <a:path w="41910" h="41910">
                <a:moveTo>
                  <a:pt x="26897" y="11441"/>
                </a:moveTo>
                <a:lnTo>
                  <a:pt x="24935" y="10377"/>
                </a:lnTo>
                <a:lnTo>
                  <a:pt x="25239" y="10490"/>
                </a:lnTo>
                <a:lnTo>
                  <a:pt x="38621" y="10490"/>
                </a:lnTo>
                <a:lnTo>
                  <a:pt x="38986" y="11163"/>
                </a:lnTo>
                <a:lnTo>
                  <a:pt x="26560" y="11163"/>
                </a:lnTo>
                <a:lnTo>
                  <a:pt x="26897" y="11441"/>
                </a:lnTo>
                <a:close/>
              </a:path>
              <a:path w="41910" h="41910">
                <a:moveTo>
                  <a:pt x="13962" y="11671"/>
                </a:moveTo>
                <a:lnTo>
                  <a:pt x="14724" y="11163"/>
                </a:lnTo>
                <a:lnTo>
                  <a:pt x="14386" y="11441"/>
                </a:lnTo>
                <a:lnTo>
                  <a:pt x="13962" y="11671"/>
                </a:lnTo>
                <a:close/>
              </a:path>
              <a:path w="41910" h="41910">
                <a:moveTo>
                  <a:pt x="14386" y="11441"/>
                </a:moveTo>
                <a:lnTo>
                  <a:pt x="14724" y="11163"/>
                </a:lnTo>
                <a:lnTo>
                  <a:pt x="14899" y="11163"/>
                </a:lnTo>
                <a:lnTo>
                  <a:pt x="14386" y="11441"/>
                </a:lnTo>
                <a:close/>
              </a:path>
              <a:path w="41910" h="41910">
                <a:moveTo>
                  <a:pt x="27322" y="11671"/>
                </a:moveTo>
                <a:lnTo>
                  <a:pt x="26897" y="11441"/>
                </a:lnTo>
                <a:lnTo>
                  <a:pt x="26560" y="11163"/>
                </a:lnTo>
                <a:lnTo>
                  <a:pt x="27322" y="11671"/>
                </a:lnTo>
                <a:close/>
              </a:path>
              <a:path w="41910" h="41910">
                <a:moveTo>
                  <a:pt x="39261" y="11671"/>
                </a:moveTo>
                <a:lnTo>
                  <a:pt x="27322" y="11671"/>
                </a:lnTo>
                <a:lnTo>
                  <a:pt x="26560" y="11163"/>
                </a:lnTo>
                <a:lnTo>
                  <a:pt x="38986" y="11163"/>
                </a:lnTo>
                <a:lnTo>
                  <a:pt x="39261" y="11671"/>
                </a:lnTo>
                <a:close/>
              </a:path>
              <a:path w="41910" h="41910">
                <a:moveTo>
                  <a:pt x="14107" y="11671"/>
                </a:moveTo>
                <a:lnTo>
                  <a:pt x="13962" y="11671"/>
                </a:lnTo>
                <a:lnTo>
                  <a:pt x="14386" y="11441"/>
                </a:lnTo>
                <a:lnTo>
                  <a:pt x="14107" y="11671"/>
                </a:lnTo>
                <a:close/>
              </a:path>
              <a:path w="41910" h="41910">
                <a:moveTo>
                  <a:pt x="28580" y="12826"/>
                </a:moveTo>
                <a:lnTo>
                  <a:pt x="26897" y="11441"/>
                </a:lnTo>
                <a:lnTo>
                  <a:pt x="27322" y="11671"/>
                </a:lnTo>
                <a:lnTo>
                  <a:pt x="39261" y="11671"/>
                </a:lnTo>
                <a:lnTo>
                  <a:pt x="39578" y="12255"/>
                </a:lnTo>
                <a:lnTo>
                  <a:pt x="39673" y="12471"/>
                </a:lnTo>
                <a:lnTo>
                  <a:pt x="28287" y="12471"/>
                </a:lnTo>
                <a:lnTo>
                  <a:pt x="28580" y="12826"/>
                </a:lnTo>
                <a:close/>
              </a:path>
              <a:path w="41910" h="41910">
                <a:moveTo>
                  <a:pt x="12349" y="13119"/>
                </a:moveTo>
                <a:lnTo>
                  <a:pt x="12997" y="12471"/>
                </a:lnTo>
                <a:lnTo>
                  <a:pt x="12704" y="12826"/>
                </a:lnTo>
                <a:lnTo>
                  <a:pt x="12349" y="13119"/>
                </a:lnTo>
                <a:close/>
              </a:path>
              <a:path w="41910" h="41910">
                <a:moveTo>
                  <a:pt x="12704" y="12826"/>
                </a:moveTo>
                <a:lnTo>
                  <a:pt x="12997" y="12471"/>
                </a:lnTo>
                <a:lnTo>
                  <a:pt x="13135" y="12471"/>
                </a:lnTo>
                <a:lnTo>
                  <a:pt x="12704" y="12826"/>
                </a:lnTo>
                <a:close/>
              </a:path>
              <a:path w="41910" h="41910">
                <a:moveTo>
                  <a:pt x="28935" y="13119"/>
                </a:moveTo>
                <a:lnTo>
                  <a:pt x="28580" y="12826"/>
                </a:lnTo>
                <a:lnTo>
                  <a:pt x="28287" y="12471"/>
                </a:lnTo>
                <a:lnTo>
                  <a:pt x="28935" y="13119"/>
                </a:lnTo>
                <a:close/>
              </a:path>
              <a:path w="41910" h="41910">
                <a:moveTo>
                  <a:pt x="39942" y="13119"/>
                </a:moveTo>
                <a:lnTo>
                  <a:pt x="28935" y="13119"/>
                </a:lnTo>
                <a:lnTo>
                  <a:pt x="28287" y="12471"/>
                </a:lnTo>
                <a:lnTo>
                  <a:pt x="39673" y="12471"/>
                </a:lnTo>
                <a:lnTo>
                  <a:pt x="39942" y="13119"/>
                </a:lnTo>
                <a:close/>
              </a:path>
              <a:path w="41910" h="41910">
                <a:moveTo>
                  <a:pt x="12463" y="13119"/>
                </a:moveTo>
                <a:lnTo>
                  <a:pt x="12704" y="12826"/>
                </a:lnTo>
                <a:lnTo>
                  <a:pt x="12463" y="13119"/>
                </a:lnTo>
                <a:close/>
              </a:path>
              <a:path w="41910" h="41910">
                <a:moveTo>
                  <a:pt x="40549" y="14846"/>
                </a:moveTo>
                <a:lnTo>
                  <a:pt x="30243" y="14846"/>
                </a:lnTo>
                <a:lnTo>
                  <a:pt x="29735" y="14084"/>
                </a:lnTo>
                <a:lnTo>
                  <a:pt x="28580" y="12826"/>
                </a:lnTo>
                <a:lnTo>
                  <a:pt x="28935" y="13119"/>
                </a:lnTo>
                <a:lnTo>
                  <a:pt x="39942" y="13119"/>
                </a:lnTo>
                <a:lnTo>
                  <a:pt x="40448" y="14508"/>
                </a:lnTo>
                <a:lnTo>
                  <a:pt x="40549" y="14846"/>
                </a:lnTo>
                <a:close/>
              </a:path>
              <a:path w="41910" h="41910">
                <a:moveTo>
                  <a:pt x="11041" y="14846"/>
                </a:moveTo>
                <a:lnTo>
                  <a:pt x="11549" y="14084"/>
                </a:lnTo>
                <a:lnTo>
                  <a:pt x="11319" y="14508"/>
                </a:lnTo>
                <a:lnTo>
                  <a:pt x="11041" y="14846"/>
                </a:lnTo>
                <a:close/>
              </a:path>
              <a:path w="41910" h="41910">
                <a:moveTo>
                  <a:pt x="11319" y="14508"/>
                </a:moveTo>
                <a:lnTo>
                  <a:pt x="11549" y="14084"/>
                </a:lnTo>
                <a:lnTo>
                  <a:pt x="11319" y="14508"/>
                </a:lnTo>
                <a:close/>
              </a:path>
              <a:path w="41910" h="41910">
                <a:moveTo>
                  <a:pt x="29965" y="14508"/>
                </a:moveTo>
                <a:lnTo>
                  <a:pt x="29616" y="14084"/>
                </a:lnTo>
                <a:lnTo>
                  <a:pt x="29965" y="14508"/>
                </a:lnTo>
                <a:close/>
              </a:path>
              <a:path w="41910" h="41910">
                <a:moveTo>
                  <a:pt x="30243" y="14846"/>
                </a:moveTo>
                <a:lnTo>
                  <a:pt x="29965" y="14508"/>
                </a:lnTo>
                <a:lnTo>
                  <a:pt x="29735" y="14084"/>
                </a:lnTo>
                <a:lnTo>
                  <a:pt x="30243" y="14846"/>
                </a:lnTo>
                <a:close/>
              </a:path>
              <a:path w="41910" h="41910">
                <a:moveTo>
                  <a:pt x="11136" y="14846"/>
                </a:moveTo>
                <a:lnTo>
                  <a:pt x="11319" y="14508"/>
                </a:lnTo>
                <a:lnTo>
                  <a:pt x="11136" y="14846"/>
                </a:lnTo>
                <a:close/>
              </a:path>
              <a:path w="41910" h="41910">
                <a:moveTo>
                  <a:pt x="41011" y="16802"/>
                </a:moveTo>
                <a:lnTo>
                  <a:pt x="31208" y="16802"/>
                </a:lnTo>
                <a:lnTo>
                  <a:pt x="30916" y="16167"/>
                </a:lnTo>
                <a:lnTo>
                  <a:pt x="29965" y="14508"/>
                </a:lnTo>
                <a:lnTo>
                  <a:pt x="30243" y="14846"/>
                </a:lnTo>
                <a:lnTo>
                  <a:pt x="40549" y="14846"/>
                </a:lnTo>
                <a:lnTo>
                  <a:pt x="40888" y="16167"/>
                </a:lnTo>
                <a:lnTo>
                  <a:pt x="41011" y="16802"/>
                </a:lnTo>
                <a:close/>
              </a:path>
              <a:path w="41910" h="41910">
                <a:moveTo>
                  <a:pt x="10076" y="16802"/>
                </a:moveTo>
                <a:lnTo>
                  <a:pt x="10368" y="16167"/>
                </a:lnTo>
                <a:lnTo>
                  <a:pt x="10255" y="16471"/>
                </a:lnTo>
                <a:lnTo>
                  <a:pt x="10076" y="16802"/>
                </a:lnTo>
                <a:close/>
              </a:path>
              <a:path w="41910" h="41910">
                <a:moveTo>
                  <a:pt x="10255" y="16471"/>
                </a:moveTo>
                <a:lnTo>
                  <a:pt x="10368" y="16167"/>
                </a:lnTo>
                <a:lnTo>
                  <a:pt x="10255" y="16471"/>
                </a:lnTo>
                <a:close/>
              </a:path>
              <a:path w="41910" h="41910">
                <a:moveTo>
                  <a:pt x="31029" y="16471"/>
                </a:moveTo>
                <a:lnTo>
                  <a:pt x="30864" y="16167"/>
                </a:lnTo>
                <a:lnTo>
                  <a:pt x="31029" y="16471"/>
                </a:lnTo>
                <a:close/>
              </a:path>
              <a:path w="41910" h="41910">
                <a:moveTo>
                  <a:pt x="31208" y="16802"/>
                </a:moveTo>
                <a:lnTo>
                  <a:pt x="31029" y="16471"/>
                </a:lnTo>
                <a:lnTo>
                  <a:pt x="30916" y="16167"/>
                </a:lnTo>
                <a:lnTo>
                  <a:pt x="31208" y="16802"/>
                </a:lnTo>
                <a:close/>
              </a:path>
              <a:path w="41910" h="41910">
                <a:moveTo>
                  <a:pt x="10132" y="16802"/>
                </a:moveTo>
                <a:lnTo>
                  <a:pt x="10255" y="16471"/>
                </a:lnTo>
                <a:lnTo>
                  <a:pt x="10132" y="16802"/>
                </a:lnTo>
                <a:close/>
              </a:path>
              <a:path w="41910" h="41910">
                <a:moveTo>
                  <a:pt x="41152" y="17640"/>
                </a:moveTo>
                <a:lnTo>
                  <a:pt x="31462" y="17640"/>
                </a:lnTo>
                <a:lnTo>
                  <a:pt x="31310" y="17183"/>
                </a:lnTo>
                <a:lnTo>
                  <a:pt x="31029" y="16471"/>
                </a:lnTo>
                <a:lnTo>
                  <a:pt x="31208" y="16802"/>
                </a:lnTo>
                <a:lnTo>
                  <a:pt x="41011" y="16802"/>
                </a:lnTo>
                <a:lnTo>
                  <a:pt x="41152" y="17640"/>
                </a:lnTo>
                <a:close/>
              </a:path>
              <a:path w="41910" h="41910">
                <a:moveTo>
                  <a:pt x="9895" y="17443"/>
                </a:moveTo>
                <a:lnTo>
                  <a:pt x="9961" y="17183"/>
                </a:lnTo>
                <a:lnTo>
                  <a:pt x="9895" y="17443"/>
                </a:lnTo>
                <a:close/>
              </a:path>
              <a:path w="41910" h="41910">
                <a:moveTo>
                  <a:pt x="31352" y="17343"/>
                </a:moveTo>
                <a:lnTo>
                  <a:pt x="31293" y="17183"/>
                </a:lnTo>
                <a:lnTo>
                  <a:pt x="31352" y="17343"/>
                </a:lnTo>
                <a:close/>
              </a:path>
              <a:path w="41910" h="41910">
                <a:moveTo>
                  <a:pt x="41298" y="18719"/>
                </a:moveTo>
                <a:lnTo>
                  <a:pt x="31716" y="18719"/>
                </a:lnTo>
                <a:lnTo>
                  <a:pt x="31615" y="18249"/>
                </a:lnTo>
                <a:lnTo>
                  <a:pt x="31352" y="17343"/>
                </a:lnTo>
                <a:lnTo>
                  <a:pt x="31462" y="17640"/>
                </a:lnTo>
                <a:lnTo>
                  <a:pt x="41152" y="17640"/>
                </a:lnTo>
                <a:lnTo>
                  <a:pt x="41254" y="18249"/>
                </a:lnTo>
                <a:lnTo>
                  <a:pt x="41298" y="18719"/>
                </a:lnTo>
                <a:close/>
              </a:path>
              <a:path w="41910" h="41910">
                <a:moveTo>
                  <a:pt x="9844" y="17640"/>
                </a:moveTo>
                <a:lnTo>
                  <a:pt x="9895" y="17443"/>
                </a:lnTo>
                <a:lnTo>
                  <a:pt x="9844" y="17640"/>
                </a:lnTo>
                <a:close/>
              </a:path>
              <a:path w="41910" h="41910">
                <a:moveTo>
                  <a:pt x="9642" y="18428"/>
                </a:moveTo>
                <a:lnTo>
                  <a:pt x="9669" y="18249"/>
                </a:lnTo>
                <a:lnTo>
                  <a:pt x="9642" y="18428"/>
                </a:lnTo>
                <a:close/>
              </a:path>
              <a:path w="41910" h="41910">
                <a:moveTo>
                  <a:pt x="31645" y="18449"/>
                </a:moveTo>
                <a:lnTo>
                  <a:pt x="31592" y="18249"/>
                </a:lnTo>
                <a:lnTo>
                  <a:pt x="31645" y="18449"/>
                </a:lnTo>
                <a:close/>
              </a:path>
              <a:path w="41910" h="41910">
                <a:moveTo>
                  <a:pt x="9598" y="18719"/>
                </a:moveTo>
                <a:lnTo>
                  <a:pt x="9642" y="18428"/>
                </a:lnTo>
                <a:lnTo>
                  <a:pt x="9598" y="18719"/>
                </a:lnTo>
                <a:close/>
              </a:path>
              <a:path w="41910" h="41910">
                <a:moveTo>
                  <a:pt x="41366" y="19850"/>
                </a:moveTo>
                <a:lnTo>
                  <a:pt x="31856" y="19850"/>
                </a:lnTo>
                <a:lnTo>
                  <a:pt x="31805" y="19367"/>
                </a:lnTo>
                <a:lnTo>
                  <a:pt x="31645" y="18449"/>
                </a:lnTo>
                <a:lnTo>
                  <a:pt x="31716" y="18719"/>
                </a:lnTo>
                <a:lnTo>
                  <a:pt x="41298" y="18719"/>
                </a:lnTo>
                <a:lnTo>
                  <a:pt x="41366" y="19850"/>
                </a:lnTo>
                <a:close/>
              </a:path>
              <a:path w="41910" h="41910">
                <a:moveTo>
                  <a:pt x="9466" y="19595"/>
                </a:moveTo>
                <a:lnTo>
                  <a:pt x="9479" y="19367"/>
                </a:lnTo>
                <a:lnTo>
                  <a:pt x="9466" y="19595"/>
                </a:lnTo>
                <a:close/>
              </a:path>
              <a:path w="41910" h="41910">
                <a:moveTo>
                  <a:pt x="31818" y="19595"/>
                </a:moveTo>
                <a:lnTo>
                  <a:pt x="31783" y="19367"/>
                </a:lnTo>
                <a:lnTo>
                  <a:pt x="31818" y="19595"/>
                </a:lnTo>
                <a:close/>
              </a:path>
              <a:path w="41910" h="41910">
                <a:moveTo>
                  <a:pt x="9452" y="19850"/>
                </a:moveTo>
                <a:lnTo>
                  <a:pt x="9466" y="19595"/>
                </a:lnTo>
                <a:lnTo>
                  <a:pt x="9452" y="19850"/>
                </a:lnTo>
                <a:close/>
              </a:path>
              <a:path w="41910" h="41910">
                <a:moveTo>
                  <a:pt x="41406" y="21005"/>
                </a:moveTo>
                <a:lnTo>
                  <a:pt x="31894" y="21005"/>
                </a:lnTo>
                <a:lnTo>
                  <a:pt x="31894" y="20523"/>
                </a:lnTo>
                <a:lnTo>
                  <a:pt x="31818" y="19595"/>
                </a:lnTo>
                <a:lnTo>
                  <a:pt x="31856" y="19850"/>
                </a:lnTo>
                <a:lnTo>
                  <a:pt x="41366" y="19850"/>
                </a:lnTo>
                <a:lnTo>
                  <a:pt x="41406" y="21005"/>
                </a:lnTo>
                <a:close/>
              </a:path>
              <a:path w="41910" h="41910">
                <a:moveTo>
                  <a:pt x="9403" y="20764"/>
                </a:moveTo>
                <a:lnTo>
                  <a:pt x="9390" y="20523"/>
                </a:lnTo>
                <a:lnTo>
                  <a:pt x="9403" y="20764"/>
                </a:lnTo>
                <a:close/>
              </a:path>
              <a:path w="41910" h="41910">
                <a:moveTo>
                  <a:pt x="31881" y="20764"/>
                </a:moveTo>
                <a:lnTo>
                  <a:pt x="31868" y="20523"/>
                </a:lnTo>
                <a:lnTo>
                  <a:pt x="31881" y="20764"/>
                </a:lnTo>
                <a:close/>
              </a:path>
              <a:path w="41910" h="41910">
                <a:moveTo>
                  <a:pt x="9416" y="21005"/>
                </a:moveTo>
                <a:lnTo>
                  <a:pt x="9403" y="20764"/>
                </a:lnTo>
                <a:lnTo>
                  <a:pt x="9416" y="21005"/>
                </a:lnTo>
                <a:close/>
              </a:path>
              <a:path w="41910" h="41910">
                <a:moveTo>
                  <a:pt x="41344" y="22161"/>
                </a:moveTo>
                <a:lnTo>
                  <a:pt x="31805" y="22161"/>
                </a:lnTo>
                <a:lnTo>
                  <a:pt x="31856" y="21678"/>
                </a:lnTo>
                <a:lnTo>
                  <a:pt x="31881" y="20764"/>
                </a:lnTo>
                <a:lnTo>
                  <a:pt x="31894" y="21005"/>
                </a:lnTo>
                <a:lnTo>
                  <a:pt x="41406" y="21005"/>
                </a:lnTo>
                <a:lnTo>
                  <a:pt x="41344" y="22161"/>
                </a:lnTo>
                <a:close/>
              </a:path>
              <a:path w="41910" h="41910">
                <a:moveTo>
                  <a:pt x="9466" y="21930"/>
                </a:moveTo>
                <a:lnTo>
                  <a:pt x="9428" y="21678"/>
                </a:lnTo>
                <a:lnTo>
                  <a:pt x="9466" y="21930"/>
                </a:lnTo>
                <a:close/>
              </a:path>
              <a:path w="41910" h="41910">
                <a:moveTo>
                  <a:pt x="31818" y="21930"/>
                </a:moveTo>
                <a:lnTo>
                  <a:pt x="31831" y="21678"/>
                </a:lnTo>
                <a:lnTo>
                  <a:pt x="31818" y="21930"/>
                </a:lnTo>
                <a:close/>
              </a:path>
              <a:path w="41910" h="41910">
                <a:moveTo>
                  <a:pt x="9501" y="22161"/>
                </a:moveTo>
                <a:lnTo>
                  <a:pt x="9466" y="21930"/>
                </a:lnTo>
                <a:lnTo>
                  <a:pt x="9501" y="22161"/>
                </a:lnTo>
                <a:close/>
              </a:path>
              <a:path w="41910" h="41910">
                <a:moveTo>
                  <a:pt x="41254" y="23266"/>
                </a:moveTo>
                <a:lnTo>
                  <a:pt x="31615" y="23266"/>
                </a:lnTo>
                <a:lnTo>
                  <a:pt x="31716" y="22809"/>
                </a:lnTo>
                <a:lnTo>
                  <a:pt x="31709" y="22644"/>
                </a:lnTo>
                <a:lnTo>
                  <a:pt x="31818" y="21930"/>
                </a:lnTo>
                <a:lnTo>
                  <a:pt x="31805" y="22161"/>
                </a:lnTo>
                <a:lnTo>
                  <a:pt x="41344" y="22161"/>
                </a:lnTo>
                <a:lnTo>
                  <a:pt x="41254" y="23266"/>
                </a:lnTo>
                <a:close/>
              </a:path>
              <a:path w="41910" h="41910">
                <a:moveTo>
                  <a:pt x="9646" y="23111"/>
                </a:moveTo>
                <a:lnTo>
                  <a:pt x="9568" y="22809"/>
                </a:lnTo>
                <a:lnTo>
                  <a:pt x="9646" y="23111"/>
                </a:lnTo>
                <a:close/>
              </a:path>
              <a:path w="41910" h="41910">
                <a:moveTo>
                  <a:pt x="31642" y="23089"/>
                </a:moveTo>
                <a:lnTo>
                  <a:pt x="31684" y="22809"/>
                </a:lnTo>
                <a:lnTo>
                  <a:pt x="31642" y="23089"/>
                </a:lnTo>
                <a:close/>
              </a:path>
              <a:path w="41910" h="41910">
                <a:moveTo>
                  <a:pt x="41076" y="24333"/>
                </a:moveTo>
                <a:lnTo>
                  <a:pt x="31310" y="24333"/>
                </a:lnTo>
                <a:lnTo>
                  <a:pt x="31462" y="23888"/>
                </a:lnTo>
                <a:lnTo>
                  <a:pt x="31642" y="23089"/>
                </a:lnTo>
                <a:lnTo>
                  <a:pt x="31615" y="23266"/>
                </a:lnTo>
                <a:lnTo>
                  <a:pt x="41254" y="23266"/>
                </a:lnTo>
                <a:lnTo>
                  <a:pt x="41076" y="24333"/>
                </a:lnTo>
                <a:close/>
              </a:path>
              <a:path w="41910" h="41910">
                <a:moveTo>
                  <a:pt x="9686" y="23266"/>
                </a:moveTo>
                <a:lnTo>
                  <a:pt x="9646" y="23111"/>
                </a:lnTo>
                <a:lnTo>
                  <a:pt x="9686" y="23266"/>
                </a:lnTo>
                <a:close/>
              </a:path>
              <a:path w="41910" h="41910">
                <a:moveTo>
                  <a:pt x="9904" y="24110"/>
                </a:moveTo>
                <a:lnTo>
                  <a:pt x="9822" y="23888"/>
                </a:lnTo>
                <a:lnTo>
                  <a:pt x="9904" y="24110"/>
                </a:lnTo>
                <a:close/>
              </a:path>
              <a:path w="41910" h="41910">
                <a:moveTo>
                  <a:pt x="31342" y="24214"/>
                </a:moveTo>
                <a:lnTo>
                  <a:pt x="31428" y="23888"/>
                </a:lnTo>
                <a:lnTo>
                  <a:pt x="31342" y="24214"/>
                </a:lnTo>
                <a:close/>
              </a:path>
              <a:path w="41910" h="41910">
                <a:moveTo>
                  <a:pt x="9986" y="24333"/>
                </a:moveTo>
                <a:lnTo>
                  <a:pt x="9904" y="24110"/>
                </a:lnTo>
                <a:lnTo>
                  <a:pt x="9986" y="24333"/>
                </a:lnTo>
                <a:close/>
              </a:path>
              <a:path w="41910" h="41910">
                <a:moveTo>
                  <a:pt x="40888" y="25361"/>
                </a:moveTo>
                <a:lnTo>
                  <a:pt x="30916" y="25361"/>
                </a:lnTo>
                <a:lnTo>
                  <a:pt x="31208" y="24726"/>
                </a:lnTo>
                <a:lnTo>
                  <a:pt x="31342" y="24214"/>
                </a:lnTo>
                <a:lnTo>
                  <a:pt x="41076" y="24333"/>
                </a:lnTo>
                <a:lnTo>
                  <a:pt x="40888" y="25361"/>
                </a:lnTo>
                <a:close/>
              </a:path>
              <a:path w="41910" h="41910">
                <a:moveTo>
                  <a:pt x="10368" y="25361"/>
                </a:moveTo>
                <a:lnTo>
                  <a:pt x="10076" y="24726"/>
                </a:lnTo>
                <a:lnTo>
                  <a:pt x="10255" y="25057"/>
                </a:lnTo>
                <a:lnTo>
                  <a:pt x="10368" y="25361"/>
                </a:lnTo>
                <a:close/>
              </a:path>
              <a:path w="41910" h="41910">
                <a:moveTo>
                  <a:pt x="10255" y="25057"/>
                </a:moveTo>
                <a:lnTo>
                  <a:pt x="10076" y="24726"/>
                </a:lnTo>
                <a:lnTo>
                  <a:pt x="10255" y="25057"/>
                </a:lnTo>
                <a:close/>
              </a:path>
              <a:path w="41910" h="41910">
                <a:moveTo>
                  <a:pt x="31029" y="25057"/>
                </a:moveTo>
                <a:lnTo>
                  <a:pt x="31152" y="24726"/>
                </a:lnTo>
                <a:lnTo>
                  <a:pt x="31029" y="25057"/>
                </a:lnTo>
                <a:close/>
              </a:path>
              <a:path w="41910" h="41910">
                <a:moveTo>
                  <a:pt x="30916" y="25361"/>
                </a:moveTo>
                <a:lnTo>
                  <a:pt x="31029" y="25057"/>
                </a:lnTo>
                <a:lnTo>
                  <a:pt x="31208" y="24726"/>
                </a:lnTo>
                <a:lnTo>
                  <a:pt x="30916" y="25361"/>
                </a:lnTo>
                <a:close/>
              </a:path>
              <a:path w="41910" h="41910">
                <a:moveTo>
                  <a:pt x="10420" y="25361"/>
                </a:moveTo>
                <a:lnTo>
                  <a:pt x="10255" y="25057"/>
                </a:lnTo>
                <a:lnTo>
                  <a:pt x="10420" y="25361"/>
                </a:lnTo>
                <a:close/>
              </a:path>
              <a:path w="41910" h="41910">
                <a:moveTo>
                  <a:pt x="40299" y="27444"/>
                </a:moveTo>
                <a:lnTo>
                  <a:pt x="29735" y="27444"/>
                </a:lnTo>
                <a:lnTo>
                  <a:pt x="30243" y="26682"/>
                </a:lnTo>
                <a:lnTo>
                  <a:pt x="31029" y="25057"/>
                </a:lnTo>
                <a:lnTo>
                  <a:pt x="30916" y="25361"/>
                </a:lnTo>
                <a:lnTo>
                  <a:pt x="40888" y="25361"/>
                </a:lnTo>
                <a:lnTo>
                  <a:pt x="40403" y="27165"/>
                </a:lnTo>
                <a:lnTo>
                  <a:pt x="40299" y="27444"/>
                </a:lnTo>
                <a:close/>
              </a:path>
              <a:path w="41910" h="41910">
                <a:moveTo>
                  <a:pt x="11549" y="27444"/>
                </a:moveTo>
                <a:lnTo>
                  <a:pt x="11041" y="26682"/>
                </a:lnTo>
                <a:lnTo>
                  <a:pt x="11319" y="27020"/>
                </a:lnTo>
                <a:lnTo>
                  <a:pt x="11549" y="27444"/>
                </a:lnTo>
                <a:close/>
              </a:path>
              <a:path w="41910" h="41910">
                <a:moveTo>
                  <a:pt x="11319" y="27020"/>
                </a:moveTo>
                <a:lnTo>
                  <a:pt x="11041" y="26682"/>
                </a:lnTo>
                <a:lnTo>
                  <a:pt x="11319" y="27020"/>
                </a:lnTo>
                <a:close/>
              </a:path>
              <a:path w="41910" h="41910">
                <a:moveTo>
                  <a:pt x="29965" y="27020"/>
                </a:moveTo>
                <a:lnTo>
                  <a:pt x="30148" y="26682"/>
                </a:lnTo>
                <a:lnTo>
                  <a:pt x="29965" y="27020"/>
                </a:lnTo>
                <a:close/>
              </a:path>
              <a:path w="41910" h="41910">
                <a:moveTo>
                  <a:pt x="29735" y="27444"/>
                </a:moveTo>
                <a:lnTo>
                  <a:pt x="29965" y="27020"/>
                </a:lnTo>
                <a:lnTo>
                  <a:pt x="30243" y="26682"/>
                </a:lnTo>
                <a:lnTo>
                  <a:pt x="29735" y="27444"/>
                </a:lnTo>
                <a:close/>
              </a:path>
              <a:path w="41910" h="41910">
                <a:moveTo>
                  <a:pt x="11668" y="27444"/>
                </a:moveTo>
                <a:lnTo>
                  <a:pt x="11319" y="27020"/>
                </a:lnTo>
                <a:lnTo>
                  <a:pt x="11668" y="27444"/>
                </a:lnTo>
                <a:close/>
              </a:path>
              <a:path w="41910" h="41910">
                <a:moveTo>
                  <a:pt x="39667" y="29057"/>
                </a:moveTo>
                <a:lnTo>
                  <a:pt x="28287" y="29057"/>
                </a:lnTo>
                <a:lnTo>
                  <a:pt x="28935" y="28409"/>
                </a:lnTo>
                <a:lnTo>
                  <a:pt x="29965" y="27020"/>
                </a:lnTo>
                <a:lnTo>
                  <a:pt x="29735" y="27444"/>
                </a:lnTo>
                <a:lnTo>
                  <a:pt x="40299" y="27444"/>
                </a:lnTo>
                <a:lnTo>
                  <a:pt x="39823" y="28702"/>
                </a:lnTo>
                <a:lnTo>
                  <a:pt x="39667" y="29057"/>
                </a:lnTo>
                <a:close/>
              </a:path>
              <a:path w="41910" h="41910">
                <a:moveTo>
                  <a:pt x="12997" y="29057"/>
                </a:moveTo>
                <a:lnTo>
                  <a:pt x="12349" y="28409"/>
                </a:lnTo>
                <a:lnTo>
                  <a:pt x="12704" y="28702"/>
                </a:lnTo>
                <a:lnTo>
                  <a:pt x="12997" y="29057"/>
                </a:lnTo>
                <a:close/>
              </a:path>
              <a:path w="41910" h="41910">
                <a:moveTo>
                  <a:pt x="12704" y="28702"/>
                </a:moveTo>
                <a:lnTo>
                  <a:pt x="12349" y="28409"/>
                </a:lnTo>
                <a:lnTo>
                  <a:pt x="12704" y="28702"/>
                </a:lnTo>
                <a:close/>
              </a:path>
              <a:path w="41910" h="41910">
                <a:moveTo>
                  <a:pt x="28580" y="28702"/>
                </a:moveTo>
                <a:lnTo>
                  <a:pt x="28821" y="28409"/>
                </a:lnTo>
                <a:lnTo>
                  <a:pt x="28580" y="28702"/>
                </a:lnTo>
                <a:close/>
              </a:path>
              <a:path w="41910" h="41910">
                <a:moveTo>
                  <a:pt x="28287" y="29057"/>
                </a:moveTo>
                <a:lnTo>
                  <a:pt x="28580" y="28702"/>
                </a:lnTo>
                <a:lnTo>
                  <a:pt x="28935" y="28409"/>
                </a:lnTo>
                <a:lnTo>
                  <a:pt x="28287" y="29057"/>
                </a:lnTo>
                <a:close/>
              </a:path>
              <a:path w="41910" h="41910">
                <a:moveTo>
                  <a:pt x="13135" y="29057"/>
                </a:moveTo>
                <a:lnTo>
                  <a:pt x="12997" y="29057"/>
                </a:lnTo>
                <a:lnTo>
                  <a:pt x="12704" y="28702"/>
                </a:lnTo>
                <a:lnTo>
                  <a:pt x="13135" y="29057"/>
                </a:lnTo>
                <a:close/>
              </a:path>
              <a:path w="41910" h="41910">
                <a:moveTo>
                  <a:pt x="26897" y="30087"/>
                </a:moveTo>
                <a:lnTo>
                  <a:pt x="28580" y="28702"/>
                </a:lnTo>
                <a:lnTo>
                  <a:pt x="28287" y="29057"/>
                </a:lnTo>
                <a:lnTo>
                  <a:pt x="39667" y="29057"/>
                </a:lnTo>
                <a:lnTo>
                  <a:pt x="39578" y="29260"/>
                </a:lnTo>
                <a:lnTo>
                  <a:pt x="39256" y="29857"/>
                </a:lnTo>
                <a:lnTo>
                  <a:pt x="27322" y="29857"/>
                </a:lnTo>
                <a:lnTo>
                  <a:pt x="26897" y="30087"/>
                </a:lnTo>
                <a:close/>
              </a:path>
              <a:path w="41910" h="41910">
                <a:moveTo>
                  <a:pt x="14724" y="30365"/>
                </a:moveTo>
                <a:lnTo>
                  <a:pt x="13962" y="29857"/>
                </a:lnTo>
                <a:lnTo>
                  <a:pt x="14386" y="30087"/>
                </a:lnTo>
                <a:lnTo>
                  <a:pt x="14724" y="30365"/>
                </a:lnTo>
                <a:close/>
              </a:path>
              <a:path w="41910" h="41910">
                <a:moveTo>
                  <a:pt x="14386" y="30087"/>
                </a:moveTo>
                <a:lnTo>
                  <a:pt x="13962" y="29857"/>
                </a:lnTo>
                <a:lnTo>
                  <a:pt x="14107" y="29857"/>
                </a:lnTo>
                <a:lnTo>
                  <a:pt x="14386" y="30087"/>
                </a:lnTo>
                <a:close/>
              </a:path>
              <a:path w="41910" h="41910">
                <a:moveTo>
                  <a:pt x="26560" y="30365"/>
                </a:moveTo>
                <a:lnTo>
                  <a:pt x="26897" y="30087"/>
                </a:lnTo>
                <a:lnTo>
                  <a:pt x="27322" y="29857"/>
                </a:lnTo>
                <a:lnTo>
                  <a:pt x="26560" y="30365"/>
                </a:lnTo>
                <a:close/>
              </a:path>
              <a:path w="41910" h="41910">
                <a:moveTo>
                  <a:pt x="38982" y="30365"/>
                </a:moveTo>
                <a:lnTo>
                  <a:pt x="26560" y="30365"/>
                </a:lnTo>
                <a:lnTo>
                  <a:pt x="27322" y="29857"/>
                </a:lnTo>
                <a:lnTo>
                  <a:pt x="39256" y="29857"/>
                </a:lnTo>
                <a:lnTo>
                  <a:pt x="38982" y="30365"/>
                </a:lnTo>
                <a:close/>
              </a:path>
              <a:path w="41910" h="41910">
                <a:moveTo>
                  <a:pt x="14899" y="30365"/>
                </a:moveTo>
                <a:lnTo>
                  <a:pt x="14724" y="30365"/>
                </a:lnTo>
                <a:lnTo>
                  <a:pt x="14386" y="30087"/>
                </a:lnTo>
                <a:lnTo>
                  <a:pt x="14899" y="30365"/>
                </a:lnTo>
                <a:close/>
              </a:path>
              <a:path w="41910" h="41910">
                <a:moveTo>
                  <a:pt x="38461" y="31330"/>
                </a:moveTo>
                <a:lnTo>
                  <a:pt x="24604" y="31330"/>
                </a:lnTo>
                <a:lnTo>
                  <a:pt x="25239" y="31038"/>
                </a:lnTo>
                <a:lnTo>
                  <a:pt x="26897" y="30087"/>
                </a:lnTo>
                <a:lnTo>
                  <a:pt x="26560" y="30365"/>
                </a:lnTo>
                <a:lnTo>
                  <a:pt x="38982" y="30365"/>
                </a:lnTo>
                <a:lnTo>
                  <a:pt x="38461" y="31330"/>
                </a:lnTo>
                <a:close/>
              </a:path>
              <a:path w="41910" h="41910">
                <a:moveTo>
                  <a:pt x="16680" y="31330"/>
                </a:moveTo>
                <a:lnTo>
                  <a:pt x="16045" y="31038"/>
                </a:lnTo>
                <a:lnTo>
                  <a:pt x="16349" y="31151"/>
                </a:lnTo>
                <a:lnTo>
                  <a:pt x="16680" y="31330"/>
                </a:lnTo>
                <a:close/>
              </a:path>
              <a:path w="41910" h="41910">
                <a:moveTo>
                  <a:pt x="16349" y="31151"/>
                </a:moveTo>
                <a:lnTo>
                  <a:pt x="16045" y="31038"/>
                </a:lnTo>
                <a:lnTo>
                  <a:pt x="16349" y="31151"/>
                </a:lnTo>
                <a:close/>
              </a:path>
              <a:path w="41910" h="41910">
                <a:moveTo>
                  <a:pt x="24935" y="31151"/>
                </a:moveTo>
                <a:lnTo>
                  <a:pt x="25143" y="31038"/>
                </a:lnTo>
                <a:lnTo>
                  <a:pt x="24935" y="31151"/>
                </a:lnTo>
                <a:close/>
              </a:path>
              <a:path w="41910" h="41910">
                <a:moveTo>
                  <a:pt x="24604" y="31330"/>
                </a:moveTo>
                <a:lnTo>
                  <a:pt x="24935" y="31151"/>
                </a:lnTo>
                <a:lnTo>
                  <a:pt x="25239" y="31038"/>
                </a:lnTo>
                <a:lnTo>
                  <a:pt x="24604" y="31330"/>
                </a:lnTo>
                <a:close/>
              </a:path>
              <a:path w="41910" h="41910">
                <a:moveTo>
                  <a:pt x="16833" y="31330"/>
                </a:moveTo>
                <a:lnTo>
                  <a:pt x="16680" y="31330"/>
                </a:lnTo>
                <a:lnTo>
                  <a:pt x="16349" y="31151"/>
                </a:lnTo>
                <a:lnTo>
                  <a:pt x="16833" y="31330"/>
                </a:lnTo>
                <a:close/>
              </a:path>
              <a:path w="41910" h="41910">
                <a:moveTo>
                  <a:pt x="38324" y="31584"/>
                </a:moveTo>
                <a:lnTo>
                  <a:pt x="23766" y="31584"/>
                </a:lnTo>
                <a:lnTo>
                  <a:pt x="24211" y="31432"/>
                </a:lnTo>
                <a:lnTo>
                  <a:pt x="24935" y="31151"/>
                </a:lnTo>
                <a:lnTo>
                  <a:pt x="24604" y="31330"/>
                </a:lnTo>
                <a:lnTo>
                  <a:pt x="38461" y="31330"/>
                </a:lnTo>
                <a:lnTo>
                  <a:pt x="38324" y="31584"/>
                </a:lnTo>
                <a:close/>
              </a:path>
              <a:path w="41910" h="41910">
                <a:moveTo>
                  <a:pt x="24092" y="31464"/>
                </a:moveTo>
                <a:close/>
              </a:path>
              <a:path w="41910" h="41910">
                <a:moveTo>
                  <a:pt x="38187" y="31838"/>
                </a:moveTo>
                <a:lnTo>
                  <a:pt x="22687" y="31838"/>
                </a:lnTo>
                <a:lnTo>
                  <a:pt x="23144" y="31737"/>
                </a:lnTo>
                <a:lnTo>
                  <a:pt x="24092" y="31464"/>
                </a:lnTo>
                <a:lnTo>
                  <a:pt x="23766" y="31584"/>
                </a:lnTo>
                <a:lnTo>
                  <a:pt x="38324" y="31584"/>
                </a:lnTo>
                <a:lnTo>
                  <a:pt x="38187" y="31838"/>
                </a:lnTo>
                <a:close/>
              </a:path>
              <a:path w="41910" h="41910">
                <a:moveTo>
                  <a:pt x="17637" y="31584"/>
                </a:moveTo>
                <a:lnTo>
                  <a:pt x="17221" y="31475"/>
                </a:lnTo>
                <a:lnTo>
                  <a:pt x="17637" y="31584"/>
                </a:lnTo>
                <a:close/>
              </a:path>
              <a:path w="41910" h="41910">
                <a:moveTo>
                  <a:pt x="18597" y="31838"/>
                </a:moveTo>
                <a:lnTo>
                  <a:pt x="18127" y="31737"/>
                </a:lnTo>
                <a:lnTo>
                  <a:pt x="18327" y="31767"/>
                </a:lnTo>
                <a:lnTo>
                  <a:pt x="18597" y="31838"/>
                </a:lnTo>
                <a:close/>
              </a:path>
              <a:path w="41910" h="41910">
                <a:moveTo>
                  <a:pt x="18327" y="31767"/>
                </a:moveTo>
                <a:lnTo>
                  <a:pt x="18127" y="31737"/>
                </a:lnTo>
                <a:lnTo>
                  <a:pt x="18327" y="31767"/>
                </a:lnTo>
                <a:close/>
              </a:path>
              <a:path w="41910" h="41910">
                <a:moveTo>
                  <a:pt x="22967" y="31764"/>
                </a:moveTo>
                <a:lnTo>
                  <a:pt x="23144" y="31737"/>
                </a:lnTo>
                <a:lnTo>
                  <a:pt x="22967" y="31764"/>
                </a:lnTo>
                <a:close/>
              </a:path>
              <a:path w="41910" h="41910">
                <a:moveTo>
                  <a:pt x="21808" y="31940"/>
                </a:moveTo>
                <a:lnTo>
                  <a:pt x="22967" y="31764"/>
                </a:lnTo>
                <a:lnTo>
                  <a:pt x="22687" y="31838"/>
                </a:lnTo>
                <a:lnTo>
                  <a:pt x="38187" y="31838"/>
                </a:lnTo>
                <a:lnTo>
                  <a:pt x="21808" y="31940"/>
                </a:lnTo>
                <a:close/>
              </a:path>
              <a:path w="41910" h="41910">
                <a:moveTo>
                  <a:pt x="18801" y="31838"/>
                </a:moveTo>
                <a:lnTo>
                  <a:pt x="18597" y="31838"/>
                </a:lnTo>
                <a:lnTo>
                  <a:pt x="18327" y="31767"/>
                </a:lnTo>
                <a:lnTo>
                  <a:pt x="18801" y="31838"/>
                </a:lnTo>
                <a:close/>
              </a:path>
              <a:path w="41910" h="41910">
                <a:moveTo>
                  <a:pt x="38111" y="31978"/>
                </a:moveTo>
                <a:lnTo>
                  <a:pt x="21556" y="31978"/>
                </a:lnTo>
                <a:lnTo>
                  <a:pt x="22039" y="31927"/>
                </a:lnTo>
                <a:lnTo>
                  <a:pt x="38139" y="31927"/>
                </a:lnTo>
                <a:close/>
              </a:path>
              <a:path w="41910" h="41910">
                <a:moveTo>
                  <a:pt x="20181" y="31978"/>
                </a:moveTo>
                <a:lnTo>
                  <a:pt x="19728" y="31978"/>
                </a:lnTo>
                <a:lnTo>
                  <a:pt x="19473" y="31940"/>
                </a:lnTo>
                <a:lnTo>
                  <a:pt x="20181" y="31978"/>
                </a:lnTo>
                <a:close/>
              </a:path>
              <a:path w="41910" h="41910">
                <a:moveTo>
                  <a:pt x="38087" y="32016"/>
                </a:moveTo>
                <a:lnTo>
                  <a:pt x="20883" y="32016"/>
                </a:lnTo>
                <a:lnTo>
                  <a:pt x="20642" y="32003"/>
                </a:lnTo>
                <a:lnTo>
                  <a:pt x="21808" y="31940"/>
                </a:lnTo>
                <a:lnTo>
                  <a:pt x="21556" y="31978"/>
                </a:lnTo>
                <a:lnTo>
                  <a:pt x="38111" y="31978"/>
                </a:lnTo>
                <a:close/>
              </a:path>
              <a:path w="41910" h="41910">
                <a:moveTo>
                  <a:pt x="20883" y="32016"/>
                </a:moveTo>
                <a:lnTo>
                  <a:pt x="20401" y="32016"/>
                </a:lnTo>
                <a:lnTo>
                  <a:pt x="20642" y="32003"/>
                </a:lnTo>
                <a:lnTo>
                  <a:pt x="20883" y="32016"/>
                </a:lnTo>
                <a:close/>
              </a:path>
            </a:pathLst>
          </a:custGeom>
          <a:solidFill>
            <a:srgbClr val="000000"/>
          </a:solidFill>
        </p:spPr>
        <p:txBody>
          <a:bodyPr wrap="square" lIns="0" tIns="0" rIns="0" bIns="0" rtlCol="0"/>
          <a:lstStyle/>
          <a:p>
            <a:endParaRPr/>
          </a:p>
        </p:txBody>
      </p:sp>
      <p:sp>
        <p:nvSpPr>
          <p:cNvPr id="15" name="object 15"/>
          <p:cNvSpPr/>
          <p:nvPr/>
        </p:nvSpPr>
        <p:spPr>
          <a:xfrm>
            <a:off x="6611038" y="4240286"/>
            <a:ext cx="49412" cy="49466"/>
          </a:xfrm>
          <a:prstGeom prst="rect">
            <a:avLst/>
          </a:prstGeom>
          <a:blipFill>
            <a:blip r:embed="rId2" cstate="print"/>
            <a:stretch>
              <a:fillRect/>
            </a:stretch>
          </a:blipFill>
        </p:spPr>
        <p:txBody>
          <a:bodyPr wrap="square" lIns="0" tIns="0" rIns="0" bIns="0" rtlCol="0"/>
          <a:lstStyle/>
          <a:p>
            <a:endParaRPr/>
          </a:p>
        </p:txBody>
      </p:sp>
      <p:sp>
        <p:nvSpPr>
          <p:cNvPr id="19" name="object 19"/>
          <p:cNvSpPr txBox="1">
            <a:spLocks noGrp="1"/>
          </p:cNvSpPr>
          <p:nvPr>
            <p:ph type="sldNum" sz="quarter" idx="4294967295"/>
          </p:nvPr>
        </p:nvSpPr>
        <p:spPr>
          <a:xfrm>
            <a:off x="6457950" y="6063689"/>
            <a:ext cx="2057400" cy="365125"/>
          </a:xfrm>
          <a:prstGeom prst="rect">
            <a:avLst/>
          </a:prstGeom>
        </p:spPr>
        <p:txBody>
          <a:bodyPr vert="horz" wrap="square" lIns="0" tIns="0" rIns="0" bIns="0" rtlCol="0">
            <a:spAutoFit/>
          </a:bodyPr>
          <a:lstStyle/>
          <a:p>
            <a:pPr marL="25400">
              <a:lnSpc>
                <a:spcPts val="1375"/>
              </a:lnSpc>
            </a:pPr>
            <a:fld id="{81D60167-4931-47E6-BA6A-407CBD079E47}" type="slidenum">
              <a:rPr dirty="0"/>
              <a:t>52</a:t>
            </a:fld>
            <a:endParaRPr dirty="0"/>
          </a:p>
        </p:txBody>
      </p:sp>
      <p:sp>
        <p:nvSpPr>
          <p:cNvPr id="20" name="object 7">
            <a:extLst>
              <a:ext uri="{FF2B5EF4-FFF2-40B4-BE49-F238E27FC236}">
                <a16:creationId xmlns:a16="http://schemas.microsoft.com/office/drawing/2014/main" id="{C53032D4-16C9-80C0-DCC0-69E7FD41BE0B}"/>
              </a:ext>
            </a:extLst>
          </p:cNvPr>
          <p:cNvSpPr txBox="1"/>
          <p:nvPr/>
        </p:nvSpPr>
        <p:spPr>
          <a:xfrm>
            <a:off x="769312" y="4411636"/>
            <a:ext cx="6222365" cy="443070"/>
          </a:xfrm>
          <a:prstGeom prst="rect">
            <a:avLst/>
          </a:prstGeom>
        </p:spPr>
        <p:txBody>
          <a:bodyPr vert="horz" wrap="square" lIns="0" tIns="12065" rIns="0" bIns="0" rtlCol="0">
            <a:spAutoFit/>
          </a:bodyPr>
          <a:lstStyle/>
          <a:p>
            <a:pPr marL="355600" indent="-342900">
              <a:lnSpc>
                <a:spcPct val="100000"/>
              </a:lnSpc>
              <a:spcBef>
                <a:spcPts val="685"/>
              </a:spcBef>
              <a:buClr>
                <a:srgbClr val="CC9900"/>
              </a:buClr>
              <a:buSzPct val="65000"/>
              <a:buFont typeface="Wingdings" panose="05000000000000000000"/>
              <a:buChar char=""/>
              <a:tabLst>
                <a:tab pos="354965" algn="l"/>
                <a:tab pos="355600" algn="l"/>
              </a:tabLst>
            </a:pPr>
            <a:r>
              <a:rPr lang="zh-CN" altLang="en-US" sz="2800" dirty="0">
                <a:latin typeface="宋体" panose="02010600030101010101" pitchFamily="2" charset="-122"/>
                <a:cs typeface="宋体" panose="02010600030101010101" pitchFamily="2" charset="-122"/>
              </a:rPr>
              <a:t>结构化</a:t>
            </a:r>
            <a:r>
              <a:rPr lang="en" altLang="zh-CN" sz="2800" dirty="0">
                <a:latin typeface="Times New Roman" panose="02020603050405020304"/>
                <a:cs typeface="Times New Roman" panose="02020603050405020304"/>
              </a:rPr>
              <a:t>P2P</a:t>
            </a:r>
          </a:p>
        </p:txBody>
      </p:sp>
      <p:sp>
        <p:nvSpPr>
          <p:cNvPr id="21" name="object 8">
            <a:extLst>
              <a:ext uri="{FF2B5EF4-FFF2-40B4-BE49-F238E27FC236}">
                <a16:creationId xmlns:a16="http://schemas.microsoft.com/office/drawing/2014/main" id="{3CCBDD65-73E3-CF51-4CDA-23B32A64BA25}"/>
              </a:ext>
            </a:extLst>
          </p:cNvPr>
          <p:cNvSpPr txBox="1"/>
          <p:nvPr/>
        </p:nvSpPr>
        <p:spPr>
          <a:xfrm>
            <a:off x="1107122" y="4783781"/>
            <a:ext cx="7346950" cy="1957587"/>
          </a:xfrm>
          <a:prstGeom prst="rect">
            <a:avLst/>
          </a:prstGeom>
        </p:spPr>
        <p:txBody>
          <a:bodyPr vert="horz" wrap="square" lIns="0" tIns="79375" rIns="0" bIns="0" rtlCol="0">
            <a:spAutoFit/>
          </a:bodyPr>
          <a:lstStyle/>
          <a:p>
            <a:pPr marL="338455" lvl="1" indent="-326390">
              <a:lnSpc>
                <a:spcPct val="100000"/>
              </a:lnSpc>
              <a:buClr>
                <a:srgbClr val="3A812E"/>
              </a:buClr>
              <a:buSzPct val="60000"/>
              <a:buFont typeface="Wingdings" panose="05000000000000000000"/>
              <a:buChar char=""/>
              <a:tabLst>
                <a:tab pos="681990" algn="l"/>
                <a:tab pos="682625" algn="l"/>
              </a:tabLst>
            </a:pPr>
            <a:r>
              <a:rPr lang="zh-CN" altLang="en-US" sz="2200" b="1" dirty="0">
                <a:latin typeface="宋体" panose="02010600030101010101" pitchFamily="2" charset="-122"/>
              </a:rPr>
              <a:t>网络拓扑结构是有规律的</a:t>
            </a:r>
          </a:p>
          <a:p>
            <a:pPr marL="1035050" lvl="2" indent="-351790">
              <a:lnSpc>
                <a:spcPct val="100000"/>
              </a:lnSpc>
              <a:spcBef>
                <a:spcPts val="540"/>
              </a:spcBef>
              <a:buClr>
                <a:srgbClr val="CC9900"/>
              </a:buClr>
              <a:buSzPct val="64000"/>
              <a:buFont typeface="Wingdings" panose="05000000000000000000"/>
              <a:buChar char=""/>
              <a:tabLst>
                <a:tab pos="1034415" algn="l"/>
                <a:tab pos="1035050" algn="l"/>
              </a:tabLst>
            </a:pPr>
            <a:r>
              <a:rPr lang="zh-CN" altLang="en-US" sz="2200" b="1" dirty="0">
                <a:latin typeface="宋体" panose="02010600030101010101" pitchFamily="2" charset="-122"/>
                <a:cs typeface="宋体" panose="02010600030101010101" pitchFamily="2" charset="-122"/>
              </a:rPr>
              <a:t>每个节点都随机生成一个标识</a:t>
            </a:r>
            <a:r>
              <a:rPr lang="en-US" altLang="zh-CN" sz="2200" b="1" spc="-5" dirty="0">
                <a:latin typeface="Times New Roman" panose="02020603050405020304"/>
                <a:cs typeface="Times New Roman" panose="02020603050405020304"/>
              </a:rPr>
              <a:t>(</a:t>
            </a:r>
            <a:r>
              <a:rPr lang="en" altLang="zh-CN" sz="2200" b="1" spc="-5" dirty="0">
                <a:latin typeface="Times New Roman" panose="02020603050405020304"/>
                <a:cs typeface="Times New Roman" panose="02020603050405020304"/>
              </a:rPr>
              <a:t>ID)</a:t>
            </a:r>
            <a:endParaRPr lang="en" altLang="zh-CN" sz="2200" dirty="0">
              <a:latin typeface="Times New Roman" panose="02020603050405020304"/>
              <a:cs typeface="Times New Roman" panose="02020603050405020304"/>
            </a:endParaRPr>
          </a:p>
          <a:p>
            <a:pPr marL="338455" lvl="1" indent="-326390">
              <a:lnSpc>
                <a:spcPct val="100000"/>
              </a:lnSpc>
              <a:buClr>
                <a:srgbClr val="3A812E"/>
              </a:buClr>
              <a:buSzPct val="60000"/>
              <a:buFont typeface="Wingdings" panose="05000000000000000000"/>
              <a:buChar char=""/>
              <a:tabLst>
                <a:tab pos="681990" algn="l"/>
                <a:tab pos="682625" algn="l"/>
              </a:tabLst>
            </a:pPr>
            <a:r>
              <a:rPr lang="zh-CN" altLang="en-US" sz="2200" b="1" dirty="0">
                <a:latin typeface="宋体" panose="02010600030101010101" pitchFamily="2" charset="-122"/>
              </a:rPr>
              <a:t>内容的存储位置与网络拓扑相关</a:t>
            </a:r>
          </a:p>
          <a:p>
            <a:pPr marL="1035050" lvl="2" indent="-351790">
              <a:lnSpc>
                <a:spcPct val="100000"/>
              </a:lnSpc>
              <a:spcBef>
                <a:spcPts val="545"/>
              </a:spcBef>
              <a:buClr>
                <a:srgbClr val="CC9900"/>
              </a:buClr>
              <a:buSzPct val="64000"/>
              <a:buFont typeface="Wingdings" panose="05000000000000000000"/>
              <a:buChar char=""/>
              <a:tabLst>
                <a:tab pos="1034415" algn="l"/>
                <a:tab pos="1035050" algn="l"/>
              </a:tabLst>
            </a:pPr>
            <a:r>
              <a:rPr lang="zh-CN" altLang="en-US" sz="2200" b="1" dirty="0">
                <a:latin typeface="宋体" panose="02010600030101010101" pitchFamily="2" charset="-122"/>
                <a:cs typeface="宋体" panose="02010600030101010101" pitchFamily="2" charset="-122"/>
              </a:rPr>
              <a:t>内容的存储位置与节点标识之间存在着映射关</a:t>
            </a:r>
            <a:r>
              <a:rPr lang="zh-CN" altLang="en-US" sz="2200" b="1" spc="-15" dirty="0">
                <a:latin typeface="宋体" panose="02010600030101010101" pitchFamily="2" charset="-122"/>
                <a:cs typeface="宋体" panose="02010600030101010101" pitchFamily="2" charset="-122"/>
              </a:rPr>
              <a:t>系</a:t>
            </a:r>
            <a:endParaRPr lang="zh-CN" altLang="en-US" sz="2200" dirty="0">
              <a:latin typeface="宋体" panose="02010600030101010101" pitchFamily="2" charset="-122"/>
              <a:cs typeface="宋体" panose="02010600030101010101" pitchFamily="2" charset="-122"/>
            </a:endParaRPr>
          </a:p>
          <a:p>
            <a:pPr marL="338455" indent="-325755">
              <a:lnSpc>
                <a:spcPts val="2635"/>
              </a:lnSpc>
              <a:buClr>
                <a:srgbClr val="3A812E"/>
              </a:buClr>
              <a:buSzPct val="59000"/>
              <a:buFont typeface="Wingdings" panose="05000000000000000000"/>
              <a:buChar char=""/>
              <a:tabLst>
                <a:tab pos="337820" algn="l"/>
                <a:tab pos="338455" algn="l"/>
              </a:tabLst>
            </a:pPr>
            <a:endParaRPr sz="2200" dirty="0">
              <a:latin typeface="宋体" panose="02010600030101010101" pitchFamily="2" charset="-122"/>
              <a:cs typeface="宋体" panose="02010600030101010101" pitchFamily="2" charset="-122"/>
            </a:endParaRPr>
          </a:p>
        </p:txBody>
      </p:sp>
      <p:sp>
        <p:nvSpPr>
          <p:cNvPr id="22" name="object 15">
            <a:extLst>
              <a:ext uri="{FF2B5EF4-FFF2-40B4-BE49-F238E27FC236}">
                <a16:creationId xmlns:a16="http://schemas.microsoft.com/office/drawing/2014/main" id="{45CD36D4-482F-5788-4DB8-095D08CCFE30}"/>
              </a:ext>
            </a:extLst>
          </p:cNvPr>
          <p:cNvSpPr/>
          <p:nvPr/>
        </p:nvSpPr>
        <p:spPr>
          <a:xfrm>
            <a:off x="6617398" y="5548997"/>
            <a:ext cx="49412" cy="49466"/>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9853282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6172200"/>
            <a:ext cx="8229600" cy="0"/>
          </a:xfrm>
          <a:custGeom>
            <a:avLst/>
            <a:gdLst/>
            <a:ahLst/>
            <a:cxnLst/>
            <a:rect l="l" t="t" r="r" b="b"/>
            <a:pathLst>
              <a:path w="8229600">
                <a:moveTo>
                  <a:pt x="0" y="0"/>
                </a:moveTo>
                <a:lnTo>
                  <a:pt x="8229600" y="0"/>
                </a:lnTo>
              </a:path>
            </a:pathLst>
          </a:custGeom>
          <a:ln w="19050">
            <a:solidFill>
              <a:srgbClr val="CC9900"/>
            </a:solidFill>
          </a:ln>
        </p:spPr>
        <p:txBody>
          <a:bodyPr wrap="square" lIns="0" tIns="0" rIns="0" bIns="0" rtlCol="0"/>
          <a:lstStyle/>
          <a:p>
            <a:endParaRPr/>
          </a:p>
        </p:txBody>
      </p:sp>
      <p:sp>
        <p:nvSpPr>
          <p:cNvPr id="3" name="object 3"/>
          <p:cNvSpPr txBox="1">
            <a:spLocks noGrp="1"/>
          </p:cNvSpPr>
          <p:nvPr>
            <p:ph type="title"/>
          </p:nvPr>
        </p:nvSpPr>
        <p:spPr>
          <a:xfrm>
            <a:off x="535940" y="258127"/>
            <a:ext cx="3543300" cy="665480"/>
          </a:xfrm>
          <a:prstGeom prst="rect">
            <a:avLst/>
          </a:prstGeom>
        </p:spPr>
        <p:txBody>
          <a:bodyPr vert="horz" wrap="square" lIns="0" tIns="12700" rIns="0" bIns="0" rtlCol="0">
            <a:spAutoFit/>
          </a:bodyPr>
          <a:lstStyle/>
          <a:p>
            <a:pPr marL="12700">
              <a:lnSpc>
                <a:spcPct val="100000"/>
              </a:lnSpc>
              <a:spcBef>
                <a:spcPts val="100"/>
              </a:spcBef>
            </a:pPr>
            <a:r>
              <a:rPr sz="4200" dirty="0">
                <a:solidFill>
                  <a:srgbClr val="006633"/>
                </a:solidFill>
                <a:latin typeface="Garamond" panose="02020404030301010803"/>
                <a:cs typeface="Garamond" panose="02020404030301010803"/>
              </a:rPr>
              <a:t>P2P</a:t>
            </a:r>
            <a:r>
              <a:rPr sz="4200" dirty="0">
                <a:solidFill>
                  <a:srgbClr val="006633"/>
                </a:solidFill>
                <a:latin typeface="宋体" panose="02010600030101010101" pitchFamily="2" charset="-122"/>
                <a:cs typeface="宋体" panose="02010600030101010101" pitchFamily="2" charset="-122"/>
              </a:rPr>
              <a:t>技术的特点</a:t>
            </a:r>
            <a:endParaRPr sz="4200">
              <a:latin typeface="宋体" panose="02010600030101010101" pitchFamily="2" charset="-122"/>
              <a:cs typeface="宋体" panose="02010600030101010101" pitchFamily="2" charset="-122"/>
            </a:endParaRPr>
          </a:p>
        </p:txBody>
      </p:sp>
      <p:sp>
        <p:nvSpPr>
          <p:cNvPr id="4" name="object 4"/>
          <p:cNvSpPr txBox="1"/>
          <p:nvPr/>
        </p:nvSpPr>
        <p:spPr>
          <a:xfrm>
            <a:off x="535940" y="1614169"/>
            <a:ext cx="8293734" cy="4067810"/>
          </a:xfrm>
          <a:prstGeom prst="rect">
            <a:avLst/>
          </a:prstGeom>
        </p:spPr>
        <p:txBody>
          <a:bodyPr vert="horz" wrap="square" lIns="0" tIns="13335" rIns="0" bIns="0" rtlCol="0">
            <a:spAutoFit/>
          </a:bodyPr>
          <a:lstStyle/>
          <a:p>
            <a:pPr marL="355600" marR="5080" indent="-342900">
              <a:lnSpc>
                <a:spcPct val="100000"/>
              </a:lnSpc>
              <a:spcBef>
                <a:spcPts val="105"/>
              </a:spcBef>
              <a:buClr>
                <a:srgbClr val="CC9900"/>
              </a:buClr>
              <a:buSzPct val="65000"/>
              <a:buFont typeface="Wingdings" panose="05000000000000000000"/>
              <a:buChar char=""/>
              <a:tabLst>
                <a:tab pos="354965" algn="l"/>
                <a:tab pos="355600" algn="l"/>
              </a:tabLst>
            </a:pPr>
            <a:r>
              <a:rPr sz="2600" dirty="0">
                <a:latin typeface="宋体" panose="02010600030101010101" pitchFamily="2" charset="-122"/>
                <a:cs typeface="宋体" panose="02010600030101010101" pitchFamily="2" charset="-122"/>
              </a:rPr>
              <a:t>非中心化：网络中的资源和服务分散在所有节点上</a:t>
            </a:r>
            <a:r>
              <a:rPr sz="2600" spc="5" dirty="0">
                <a:latin typeface="宋体" panose="02010600030101010101" pitchFamily="2" charset="-122"/>
                <a:cs typeface="宋体" panose="02010600030101010101" pitchFamily="2" charset="-122"/>
              </a:rPr>
              <a:t>，  </a:t>
            </a:r>
            <a:r>
              <a:rPr sz="2600" dirty="0">
                <a:latin typeface="宋体" panose="02010600030101010101" pitchFamily="2" charset="-122"/>
                <a:cs typeface="宋体" panose="02010600030101010101" pitchFamily="2" charset="-122"/>
              </a:rPr>
              <a:t>信息的传输和服务的实现都直接在节点之间进行，</a:t>
            </a:r>
            <a:r>
              <a:rPr sz="2600" spc="5" dirty="0">
                <a:latin typeface="宋体" panose="02010600030101010101" pitchFamily="2" charset="-122"/>
                <a:cs typeface="宋体" panose="02010600030101010101" pitchFamily="2" charset="-122"/>
              </a:rPr>
              <a:t>可 </a:t>
            </a:r>
            <a:r>
              <a:rPr sz="2600" dirty="0">
                <a:latin typeface="宋体" panose="02010600030101010101" pitchFamily="2" charset="-122"/>
                <a:cs typeface="宋体" panose="02010600030101010101" pitchFamily="2" charset="-122"/>
              </a:rPr>
              <a:t>以无需中心环节和服务器的介入，避免了可能的瓶颈。  </a:t>
            </a:r>
            <a:r>
              <a:rPr sz="2600" spc="-5" dirty="0">
                <a:latin typeface="Arial" panose="020B0604020202020204"/>
                <a:cs typeface="Arial" panose="020B0604020202020204"/>
              </a:rPr>
              <a:t>P2P</a:t>
            </a:r>
            <a:r>
              <a:rPr sz="2600" dirty="0">
                <a:latin typeface="宋体" panose="02010600030101010101" pitchFamily="2" charset="-122"/>
                <a:cs typeface="宋体" panose="02010600030101010101" pitchFamily="2" charset="-122"/>
              </a:rPr>
              <a:t>非中心化的基本特点，带来了其在可扩展性、</a:t>
            </a:r>
            <a:r>
              <a:rPr sz="2600" spc="5" dirty="0">
                <a:latin typeface="宋体" panose="02010600030101010101" pitchFamily="2" charset="-122"/>
                <a:cs typeface="宋体" panose="02010600030101010101" pitchFamily="2" charset="-122"/>
              </a:rPr>
              <a:t>健 </a:t>
            </a:r>
            <a:r>
              <a:rPr sz="2600" dirty="0">
                <a:latin typeface="宋体" panose="02010600030101010101" pitchFamily="2" charset="-122"/>
                <a:cs typeface="宋体" panose="02010600030101010101" pitchFamily="2" charset="-122"/>
              </a:rPr>
              <a:t>壮性等方面的优势</a:t>
            </a:r>
            <a:r>
              <a:rPr sz="2600" spc="5" dirty="0">
                <a:latin typeface="宋体" panose="02010600030101010101" pitchFamily="2" charset="-122"/>
                <a:cs typeface="宋体" panose="02010600030101010101" pitchFamily="2" charset="-122"/>
              </a:rPr>
              <a:t>。</a:t>
            </a:r>
            <a:endParaRPr sz="2600">
              <a:latin typeface="宋体" panose="02010600030101010101" pitchFamily="2" charset="-122"/>
              <a:cs typeface="宋体" panose="02010600030101010101" pitchFamily="2" charset="-122"/>
            </a:endParaRPr>
          </a:p>
          <a:p>
            <a:pPr marL="355600" marR="335280" indent="-342900" algn="just">
              <a:lnSpc>
                <a:spcPct val="100000"/>
              </a:lnSpc>
              <a:spcBef>
                <a:spcPts val="635"/>
              </a:spcBef>
              <a:buClr>
                <a:srgbClr val="CC9900"/>
              </a:buClr>
              <a:buSzPct val="65000"/>
              <a:buFont typeface="Wingdings" panose="05000000000000000000"/>
              <a:buChar char=""/>
              <a:tabLst>
                <a:tab pos="355600" algn="l"/>
              </a:tabLst>
            </a:pPr>
            <a:r>
              <a:rPr sz="2600" dirty="0">
                <a:latin typeface="宋体" panose="02010600030101010101" pitchFamily="2" charset="-122"/>
                <a:cs typeface="宋体" panose="02010600030101010101" pitchFamily="2" charset="-122"/>
              </a:rPr>
              <a:t>扩展性：在</a:t>
            </a:r>
            <a:r>
              <a:rPr sz="2600" spc="-5" dirty="0">
                <a:latin typeface="Arial" panose="020B0604020202020204"/>
                <a:cs typeface="Arial" panose="020B0604020202020204"/>
              </a:rPr>
              <a:t>P2P</a:t>
            </a:r>
            <a:r>
              <a:rPr sz="2600" dirty="0">
                <a:latin typeface="宋体" panose="02010600030101010101" pitchFamily="2" charset="-122"/>
                <a:cs typeface="宋体" panose="02010600030101010101" pitchFamily="2" charset="-122"/>
              </a:rPr>
              <a:t>网络中，随着用户的加入，不仅服</a:t>
            </a:r>
            <a:r>
              <a:rPr sz="2600" spc="5" dirty="0">
                <a:latin typeface="宋体" panose="02010600030101010101" pitchFamily="2" charset="-122"/>
                <a:cs typeface="宋体" panose="02010600030101010101" pitchFamily="2" charset="-122"/>
              </a:rPr>
              <a:t>务 </a:t>
            </a:r>
            <a:r>
              <a:rPr sz="2600" dirty="0">
                <a:latin typeface="宋体" panose="02010600030101010101" pitchFamily="2" charset="-122"/>
                <a:cs typeface="宋体" panose="02010600030101010101" pitchFamily="2" charset="-122"/>
              </a:rPr>
              <a:t>的需求增加了，系统整体的资源和服务能力也在同步 的扩成，始终能较容易地满足用户的需求。整个体系 是全分布式的，不存在瓶颈。理论上其可扩展性几乎 可以认为是无限的</a:t>
            </a:r>
            <a:r>
              <a:rPr sz="2600" spc="5" dirty="0">
                <a:latin typeface="宋体" panose="02010600030101010101" pitchFamily="2" charset="-122"/>
                <a:cs typeface="宋体" panose="02010600030101010101" pitchFamily="2" charset="-122"/>
              </a:rPr>
              <a:t>。</a:t>
            </a:r>
            <a:endParaRPr sz="2600">
              <a:latin typeface="宋体" panose="02010600030101010101" pitchFamily="2" charset="-122"/>
              <a:cs typeface="宋体" panose="02010600030101010101" pitchFamily="2" charset="-122"/>
            </a:endParaRPr>
          </a:p>
        </p:txBody>
      </p:sp>
      <p:sp>
        <p:nvSpPr>
          <p:cNvPr id="5" name="object 5"/>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6" name="object 6"/>
          <p:cNvSpPr txBox="1">
            <a:spLocks noGrp="1"/>
          </p:cNvSpPr>
          <p:nvPr>
            <p:ph type="sldNum" sz="quarter" idx="4294967295"/>
          </p:nvPr>
        </p:nvSpPr>
        <p:spPr>
          <a:prstGeom prst="rect">
            <a:avLst/>
          </a:prstGeom>
        </p:spPr>
        <p:txBody>
          <a:bodyPr vert="horz" wrap="square" lIns="0" tIns="0" rIns="0" bIns="0" rtlCol="0">
            <a:spAutoFit/>
          </a:bodyPr>
          <a:lstStyle/>
          <a:p>
            <a:pPr marL="25400">
              <a:lnSpc>
                <a:spcPts val="1375"/>
              </a:lnSpc>
            </a:pPr>
            <a:fld id="{81D60167-4931-47E6-BA6A-407CBD079E47}" type="slidenum">
              <a:rPr dirty="0"/>
              <a:t>53</a:t>
            </a:fld>
            <a:endParaRPr dirty="0"/>
          </a:p>
        </p:txBody>
      </p:sp>
    </p:spTree>
    <p:extLst>
      <p:ext uri="{BB962C8B-B14F-4D97-AF65-F5344CB8AC3E}">
        <p14:creationId xmlns:p14="http://schemas.microsoft.com/office/powerpoint/2010/main" val="9383268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6172200"/>
            <a:ext cx="8229600" cy="0"/>
          </a:xfrm>
          <a:custGeom>
            <a:avLst/>
            <a:gdLst/>
            <a:ahLst/>
            <a:cxnLst/>
            <a:rect l="l" t="t" r="r" b="b"/>
            <a:pathLst>
              <a:path w="8229600">
                <a:moveTo>
                  <a:pt x="0" y="0"/>
                </a:moveTo>
                <a:lnTo>
                  <a:pt x="8229600" y="0"/>
                </a:lnTo>
              </a:path>
            </a:pathLst>
          </a:custGeom>
          <a:ln w="19050">
            <a:solidFill>
              <a:srgbClr val="CC9900"/>
            </a:solidFill>
          </a:ln>
        </p:spPr>
        <p:txBody>
          <a:bodyPr wrap="square" lIns="0" tIns="0" rIns="0" bIns="0" rtlCol="0"/>
          <a:lstStyle/>
          <a:p>
            <a:endParaRPr/>
          </a:p>
        </p:txBody>
      </p:sp>
      <p:sp>
        <p:nvSpPr>
          <p:cNvPr id="3" name="object 3"/>
          <p:cNvSpPr txBox="1">
            <a:spLocks noGrp="1"/>
          </p:cNvSpPr>
          <p:nvPr>
            <p:ph type="title"/>
          </p:nvPr>
        </p:nvSpPr>
        <p:spPr>
          <a:xfrm>
            <a:off x="535940" y="254317"/>
            <a:ext cx="3710940" cy="697230"/>
          </a:xfrm>
          <a:prstGeom prst="rect">
            <a:avLst/>
          </a:prstGeom>
        </p:spPr>
        <p:txBody>
          <a:bodyPr vert="horz" wrap="square" lIns="0" tIns="13335" rIns="0" bIns="0" rtlCol="0">
            <a:spAutoFit/>
          </a:bodyPr>
          <a:lstStyle/>
          <a:p>
            <a:pPr marL="12700">
              <a:lnSpc>
                <a:spcPct val="100000"/>
              </a:lnSpc>
              <a:spcBef>
                <a:spcPts val="105"/>
              </a:spcBef>
            </a:pPr>
            <a:r>
              <a:rPr spc="-5" dirty="0">
                <a:solidFill>
                  <a:srgbClr val="006633"/>
                </a:solidFill>
                <a:latin typeface="Garamond" panose="02020404030301010803"/>
                <a:cs typeface="Garamond" panose="02020404030301010803"/>
              </a:rPr>
              <a:t>P</a:t>
            </a:r>
            <a:r>
              <a:rPr dirty="0">
                <a:solidFill>
                  <a:srgbClr val="006633"/>
                </a:solidFill>
                <a:latin typeface="Garamond" panose="02020404030301010803"/>
                <a:cs typeface="Garamond" panose="02020404030301010803"/>
              </a:rPr>
              <a:t>2</a:t>
            </a:r>
            <a:r>
              <a:rPr spc="-5" dirty="0">
                <a:solidFill>
                  <a:srgbClr val="006633"/>
                </a:solidFill>
                <a:latin typeface="Garamond" panose="02020404030301010803"/>
                <a:cs typeface="Garamond" panose="02020404030301010803"/>
              </a:rPr>
              <a:t>P</a:t>
            </a:r>
            <a:r>
              <a:rPr dirty="0">
                <a:solidFill>
                  <a:srgbClr val="006633"/>
                </a:solidFill>
                <a:latin typeface="宋体" panose="02010600030101010101" pitchFamily="2" charset="-122"/>
                <a:cs typeface="宋体" panose="02010600030101010101" pitchFamily="2" charset="-122"/>
              </a:rPr>
              <a:t>技术的特</a:t>
            </a:r>
            <a:r>
              <a:rPr spc="5" dirty="0">
                <a:solidFill>
                  <a:srgbClr val="006633"/>
                </a:solidFill>
                <a:latin typeface="宋体" panose="02010600030101010101" pitchFamily="2" charset="-122"/>
                <a:cs typeface="宋体" panose="02010600030101010101" pitchFamily="2" charset="-122"/>
              </a:rPr>
              <a:t>点</a:t>
            </a:r>
          </a:p>
        </p:txBody>
      </p:sp>
      <p:sp>
        <p:nvSpPr>
          <p:cNvPr id="4" name="object 4"/>
          <p:cNvSpPr txBox="1"/>
          <p:nvPr/>
        </p:nvSpPr>
        <p:spPr>
          <a:xfrm>
            <a:off x="535940" y="1616074"/>
            <a:ext cx="8293734" cy="3669665"/>
          </a:xfrm>
          <a:prstGeom prst="rect">
            <a:avLst/>
          </a:prstGeom>
        </p:spPr>
        <p:txBody>
          <a:bodyPr vert="horz" wrap="square" lIns="0" tIns="13970" rIns="0" bIns="0" rtlCol="0">
            <a:spAutoFit/>
          </a:bodyPr>
          <a:lstStyle/>
          <a:p>
            <a:pPr marL="355600" marR="335280" indent="-342900" algn="just">
              <a:lnSpc>
                <a:spcPct val="100000"/>
              </a:lnSpc>
              <a:spcBef>
                <a:spcPts val="110"/>
              </a:spcBef>
              <a:buClr>
                <a:srgbClr val="CC9900"/>
              </a:buClr>
              <a:buSzPct val="65000"/>
              <a:buFont typeface="Wingdings" panose="05000000000000000000"/>
              <a:buChar char=""/>
              <a:tabLst>
                <a:tab pos="355600" algn="l"/>
              </a:tabLst>
            </a:pPr>
            <a:r>
              <a:rPr sz="2600" dirty="0">
                <a:latin typeface="宋体" panose="02010600030101010101" pitchFamily="2" charset="-122"/>
                <a:cs typeface="宋体" panose="02010600030101010101" pitchFamily="2" charset="-122"/>
              </a:rPr>
              <a:t>健壮性</a:t>
            </a:r>
            <a:r>
              <a:rPr sz="2600" spc="-5" dirty="0">
                <a:latin typeface="宋体" panose="02010600030101010101" pitchFamily="2" charset="-122"/>
                <a:cs typeface="宋体" panose="02010600030101010101" pitchFamily="2" charset="-122"/>
              </a:rPr>
              <a:t>：</a:t>
            </a:r>
            <a:r>
              <a:rPr sz="2600" spc="-5" dirty="0">
                <a:latin typeface="Arial" panose="020B0604020202020204"/>
                <a:cs typeface="Arial" panose="020B0604020202020204"/>
              </a:rPr>
              <a:t>P2P</a:t>
            </a:r>
            <a:r>
              <a:rPr sz="2600" dirty="0">
                <a:latin typeface="宋体" panose="02010600030101010101" pitchFamily="2" charset="-122"/>
                <a:cs typeface="宋体" panose="02010600030101010101" pitchFamily="2" charset="-122"/>
              </a:rPr>
              <a:t>架构天生具有耐攻击、高容错优点。</a:t>
            </a:r>
            <a:r>
              <a:rPr sz="2600" spc="5" dirty="0">
                <a:latin typeface="宋体" panose="02010600030101010101" pitchFamily="2" charset="-122"/>
                <a:cs typeface="宋体" panose="02010600030101010101" pitchFamily="2" charset="-122"/>
              </a:rPr>
              <a:t>由 </a:t>
            </a:r>
            <a:r>
              <a:rPr sz="2600" dirty="0">
                <a:latin typeface="宋体" panose="02010600030101010101" pitchFamily="2" charset="-122"/>
                <a:cs typeface="宋体" panose="02010600030101010101" pitchFamily="2" charset="-122"/>
              </a:rPr>
              <a:t>于服务器分散在各个节点之间进行的，部分节点或网 络遭到破坏对其他部分的影响很小</a:t>
            </a:r>
            <a:r>
              <a:rPr sz="2600" spc="5" dirty="0">
                <a:latin typeface="宋体" panose="02010600030101010101" pitchFamily="2" charset="-122"/>
                <a:cs typeface="宋体" panose="02010600030101010101" pitchFamily="2" charset="-122"/>
              </a:rPr>
              <a:t>。</a:t>
            </a:r>
            <a:endParaRPr sz="2600">
              <a:latin typeface="宋体" panose="02010600030101010101" pitchFamily="2" charset="-122"/>
              <a:cs typeface="宋体" panose="02010600030101010101" pitchFamily="2" charset="-122"/>
            </a:endParaRPr>
          </a:p>
          <a:p>
            <a:pPr marL="355600" marR="5080" indent="-342900">
              <a:lnSpc>
                <a:spcPct val="100000"/>
              </a:lnSpc>
              <a:spcBef>
                <a:spcPts val="640"/>
              </a:spcBef>
              <a:buClr>
                <a:srgbClr val="CC9900"/>
              </a:buClr>
              <a:buSzPct val="65000"/>
              <a:buFont typeface="Wingdings" panose="05000000000000000000"/>
              <a:buChar char=""/>
              <a:tabLst>
                <a:tab pos="354965" algn="l"/>
                <a:tab pos="355600" algn="l"/>
              </a:tabLst>
            </a:pPr>
            <a:r>
              <a:rPr sz="2600" dirty="0">
                <a:latin typeface="宋体" panose="02010600030101010101" pitchFamily="2" charset="-122"/>
                <a:cs typeface="宋体" panose="02010600030101010101" pitchFamily="2" charset="-122"/>
              </a:rPr>
              <a:t>高性价比：采用</a:t>
            </a:r>
            <a:r>
              <a:rPr sz="2600" spc="-5" dirty="0">
                <a:latin typeface="Arial" panose="020B0604020202020204"/>
                <a:cs typeface="Arial" panose="020B0604020202020204"/>
              </a:rPr>
              <a:t>P2P</a:t>
            </a:r>
            <a:r>
              <a:rPr sz="2600" dirty="0">
                <a:latin typeface="宋体" panose="02010600030101010101" pitchFamily="2" charset="-122"/>
                <a:cs typeface="宋体" panose="02010600030101010101" pitchFamily="2" charset="-122"/>
              </a:rPr>
              <a:t>架构可以有效地利用互联网络</a:t>
            </a:r>
            <a:r>
              <a:rPr sz="2600" spc="5" dirty="0">
                <a:latin typeface="宋体" panose="02010600030101010101" pitchFamily="2" charset="-122"/>
                <a:cs typeface="宋体" panose="02010600030101010101" pitchFamily="2" charset="-122"/>
              </a:rPr>
              <a:t>中 </a:t>
            </a:r>
            <a:r>
              <a:rPr sz="2600" dirty="0">
                <a:latin typeface="宋体" panose="02010600030101010101" pitchFamily="2" charset="-122"/>
                <a:cs typeface="宋体" panose="02010600030101010101" pitchFamily="2" charset="-122"/>
              </a:rPr>
              <a:t>散布的大量普通节点，将计算任务或者存储资料分</a:t>
            </a:r>
            <a:r>
              <a:rPr sz="2600" spc="5" dirty="0">
                <a:latin typeface="宋体" panose="02010600030101010101" pitchFamily="2" charset="-122"/>
                <a:cs typeface="宋体" panose="02010600030101010101" pitchFamily="2" charset="-122"/>
              </a:rPr>
              <a:t>布 </a:t>
            </a:r>
            <a:r>
              <a:rPr sz="2600" dirty="0">
                <a:latin typeface="宋体" panose="02010600030101010101" pitchFamily="2" charset="-122"/>
                <a:cs typeface="宋体" panose="02010600030101010101" pitchFamily="2" charset="-122"/>
              </a:rPr>
              <a:t>到所有几点上。利用其中限制的计算能力或存储空间， 达到高性能计算和海量存储的目的。通过利用网络</a:t>
            </a:r>
            <a:r>
              <a:rPr sz="2600" spc="5" dirty="0">
                <a:latin typeface="宋体" panose="02010600030101010101" pitchFamily="2" charset="-122"/>
                <a:cs typeface="宋体" panose="02010600030101010101" pitchFamily="2" charset="-122"/>
              </a:rPr>
              <a:t>中 </a:t>
            </a:r>
            <a:r>
              <a:rPr sz="2600" dirty="0">
                <a:latin typeface="宋体" panose="02010600030101010101" pitchFamily="2" charset="-122"/>
                <a:cs typeface="宋体" panose="02010600030101010101" pitchFamily="2" charset="-122"/>
              </a:rPr>
              <a:t>的大量空闲资源，可以用更低的成本提供更高的计</a:t>
            </a:r>
            <a:r>
              <a:rPr sz="2600" spc="5" dirty="0">
                <a:latin typeface="宋体" panose="02010600030101010101" pitchFamily="2" charset="-122"/>
                <a:cs typeface="宋体" panose="02010600030101010101" pitchFamily="2" charset="-122"/>
              </a:rPr>
              <a:t>算 </a:t>
            </a:r>
            <a:r>
              <a:rPr sz="2600" dirty="0">
                <a:latin typeface="宋体" panose="02010600030101010101" pitchFamily="2" charset="-122"/>
                <a:cs typeface="宋体" panose="02010600030101010101" pitchFamily="2" charset="-122"/>
              </a:rPr>
              <a:t>或存储能力</a:t>
            </a:r>
            <a:r>
              <a:rPr sz="2600" spc="5" dirty="0">
                <a:latin typeface="宋体" panose="02010600030101010101" pitchFamily="2" charset="-122"/>
                <a:cs typeface="宋体" panose="02010600030101010101" pitchFamily="2" charset="-122"/>
              </a:rPr>
              <a:t>。</a:t>
            </a:r>
            <a:endParaRPr sz="2600">
              <a:latin typeface="宋体" panose="02010600030101010101" pitchFamily="2" charset="-122"/>
              <a:cs typeface="宋体" panose="02010600030101010101" pitchFamily="2" charset="-122"/>
            </a:endParaRPr>
          </a:p>
        </p:txBody>
      </p:sp>
      <p:sp>
        <p:nvSpPr>
          <p:cNvPr id="5" name="object 5"/>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6" name="object 6"/>
          <p:cNvSpPr txBox="1">
            <a:spLocks noGrp="1"/>
          </p:cNvSpPr>
          <p:nvPr>
            <p:ph type="sldNum" sz="quarter" idx="4294967295"/>
          </p:nvPr>
        </p:nvSpPr>
        <p:spPr>
          <a:xfrm>
            <a:off x="0" y="0"/>
            <a:ext cx="0" cy="187231"/>
          </a:xfrm>
          <a:prstGeom prst="rect">
            <a:avLst/>
          </a:prstGeom>
        </p:spPr>
        <p:txBody>
          <a:bodyPr vert="horz" wrap="square" lIns="0" tIns="0" rIns="0" bIns="0" rtlCol="0">
            <a:spAutoFit/>
          </a:bodyPr>
          <a:lstStyle/>
          <a:p>
            <a:pPr marL="25400">
              <a:lnSpc>
                <a:spcPts val="1375"/>
              </a:lnSpc>
            </a:pPr>
            <a:endParaRPr dirty="0"/>
          </a:p>
        </p:txBody>
      </p:sp>
    </p:spTree>
    <p:extLst>
      <p:ext uri="{BB962C8B-B14F-4D97-AF65-F5344CB8AC3E}">
        <p14:creationId xmlns:p14="http://schemas.microsoft.com/office/powerpoint/2010/main" val="27068124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575434"/>
            <a:ext cx="7960359" cy="3797300"/>
          </a:xfrm>
          <a:prstGeom prst="rect">
            <a:avLst/>
          </a:prstGeom>
        </p:spPr>
        <p:txBody>
          <a:bodyPr vert="horz" wrap="square" lIns="0" tIns="12700" rIns="0" bIns="0" rtlCol="0">
            <a:spAutoFit/>
          </a:bodyPr>
          <a:lstStyle/>
          <a:p>
            <a:pPr marL="355600" indent="-342900">
              <a:lnSpc>
                <a:spcPct val="100000"/>
              </a:lnSpc>
              <a:spcBef>
                <a:spcPts val="100"/>
              </a:spcBef>
              <a:buClr>
                <a:srgbClr val="CC9900"/>
              </a:buClr>
              <a:buSzPct val="65000"/>
              <a:buFont typeface="Wingdings" panose="05000000000000000000"/>
              <a:buChar char=""/>
              <a:tabLst>
                <a:tab pos="354965" algn="l"/>
                <a:tab pos="355600" algn="l"/>
              </a:tabLst>
            </a:pPr>
            <a:r>
              <a:rPr sz="3000" spc="-5" dirty="0">
                <a:latin typeface="Arial" panose="020B0604020202020204"/>
                <a:cs typeface="Arial" panose="020B0604020202020204"/>
              </a:rPr>
              <a:t>P2P</a:t>
            </a:r>
            <a:r>
              <a:rPr sz="3000" dirty="0">
                <a:latin typeface="宋体" panose="02010600030101010101" pitchFamily="2" charset="-122"/>
                <a:cs typeface="宋体" panose="02010600030101010101" pitchFamily="2" charset="-122"/>
              </a:rPr>
              <a:t>技术给内容安全带来的挑战</a:t>
            </a:r>
            <a:endParaRPr sz="3000">
              <a:latin typeface="宋体" panose="02010600030101010101" pitchFamily="2" charset="-122"/>
              <a:cs typeface="宋体" panose="02010600030101010101" pitchFamily="2" charset="-122"/>
            </a:endParaRPr>
          </a:p>
          <a:p>
            <a:pPr>
              <a:lnSpc>
                <a:spcPct val="100000"/>
              </a:lnSpc>
              <a:buClr>
                <a:srgbClr val="CC9900"/>
              </a:buClr>
              <a:buFont typeface="Wingdings" panose="05000000000000000000"/>
              <a:buChar char=""/>
            </a:pPr>
            <a:endParaRPr sz="4000">
              <a:latin typeface="Times New Roman" panose="02020603050405020304"/>
              <a:cs typeface="Times New Roman" panose="02020603050405020304"/>
            </a:endParaRPr>
          </a:p>
          <a:p>
            <a:pPr marL="682625" marR="5080" lvl="1" indent="-325755">
              <a:lnSpc>
                <a:spcPct val="90000"/>
              </a:lnSpc>
              <a:buClr>
                <a:srgbClr val="3A812E"/>
              </a:buClr>
              <a:buSzPct val="60000"/>
              <a:buFont typeface="Wingdings" panose="05000000000000000000"/>
              <a:buChar char=""/>
              <a:tabLst>
                <a:tab pos="681990" algn="l"/>
                <a:tab pos="682625" algn="l"/>
              </a:tabLst>
            </a:pPr>
            <a:r>
              <a:rPr sz="2600" dirty="0">
                <a:latin typeface="宋体" panose="02010600030101010101" pitchFamily="2" charset="-122"/>
                <a:cs typeface="宋体" panose="02010600030101010101" pitchFamily="2" charset="-122"/>
              </a:rPr>
              <a:t>传统的针对</a:t>
            </a:r>
            <a:r>
              <a:rPr sz="2600" spc="-5" dirty="0">
                <a:latin typeface="Arial" panose="020B0604020202020204"/>
                <a:cs typeface="Arial" panose="020B0604020202020204"/>
              </a:rPr>
              <a:t>C/S</a:t>
            </a:r>
            <a:r>
              <a:rPr sz="2600" dirty="0">
                <a:latin typeface="宋体" panose="02010600030101010101" pitchFamily="2" charset="-122"/>
                <a:cs typeface="宋体" panose="02010600030101010101" pitchFamily="2" charset="-122"/>
              </a:rPr>
              <a:t>通信模式的被动监控方式，具有</a:t>
            </a:r>
            <a:r>
              <a:rPr sz="2600" spc="5" dirty="0">
                <a:latin typeface="宋体" panose="02010600030101010101" pitchFamily="2" charset="-122"/>
                <a:cs typeface="宋体" panose="02010600030101010101" pitchFamily="2" charset="-122"/>
              </a:rPr>
              <a:t>控 </a:t>
            </a:r>
            <a:r>
              <a:rPr sz="2600" dirty="0">
                <a:latin typeface="宋体" panose="02010600030101010101" pitchFamily="2" charset="-122"/>
                <a:cs typeface="宋体" panose="02010600030101010101" pitchFamily="2" charset="-122"/>
              </a:rPr>
              <a:t>管精度高、成功率大、生效快、易于部署等优点， 但应用于</a:t>
            </a:r>
            <a:r>
              <a:rPr sz="2600" spc="-5" dirty="0">
                <a:latin typeface="Arial" panose="020B0604020202020204"/>
                <a:cs typeface="Arial" panose="020B0604020202020204"/>
              </a:rPr>
              <a:t>P2P</a:t>
            </a:r>
            <a:r>
              <a:rPr sz="2600" dirty="0">
                <a:latin typeface="宋体" panose="02010600030101010101" pitchFamily="2" charset="-122"/>
                <a:cs typeface="宋体" panose="02010600030101010101" pitchFamily="2" charset="-122"/>
              </a:rPr>
              <a:t>系统则仅能解决局部问</a:t>
            </a:r>
            <a:r>
              <a:rPr sz="2600" spc="5" dirty="0">
                <a:latin typeface="宋体" panose="02010600030101010101" pitchFamily="2" charset="-122"/>
                <a:cs typeface="宋体" panose="02010600030101010101" pitchFamily="2" charset="-122"/>
              </a:rPr>
              <a:t>题</a:t>
            </a:r>
            <a:endParaRPr sz="2600">
              <a:latin typeface="宋体" panose="02010600030101010101" pitchFamily="2" charset="-122"/>
              <a:cs typeface="宋体" panose="02010600030101010101" pitchFamily="2" charset="-122"/>
            </a:endParaRPr>
          </a:p>
          <a:p>
            <a:pPr marL="682625" marR="5080" lvl="1" indent="-325755">
              <a:lnSpc>
                <a:spcPts val="2800"/>
              </a:lnSpc>
              <a:spcBef>
                <a:spcPts val="650"/>
              </a:spcBef>
              <a:buClr>
                <a:srgbClr val="3A812E"/>
              </a:buClr>
              <a:buSzPct val="60000"/>
              <a:buFont typeface="Wingdings" panose="05000000000000000000"/>
              <a:buChar char=""/>
              <a:tabLst>
                <a:tab pos="681990" algn="l"/>
                <a:tab pos="682625" algn="l"/>
              </a:tabLst>
            </a:pPr>
            <a:r>
              <a:rPr sz="2600" dirty="0">
                <a:latin typeface="宋体" panose="02010600030101010101" pitchFamily="2" charset="-122"/>
                <a:cs typeface="宋体" panose="02010600030101010101" pitchFamily="2" charset="-122"/>
              </a:rPr>
              <a:t>信息源分布范围广、传播速度快、难以集中控制， 给敏感信息的定位、监测与控管提出了新的挑</a:t>
            </a:r>
            <a:r>
              <a:rPr sz="2600" spc="5" dirty="0">
                <a:latin typeface="宋体" panose="02010600030101010101" pitchFamily="2" charset="-122"/>
                <a:cs typeface="宋体" panose="02010600030101010101" pitchFamily="2" charset="-122"/>
              </a:rPr>
              <a:t>战</a:t>
            </a:r>
            <a:endParaRPr sz="2600">
              <a:latin typeface="宋体" panose="02010600030101010101" pitchFamily="2" charset="-122"/>
              <a:cs typeface="宋体" panose="02010600030101010101" pitchFamily="2" charset="-122"/>
            </a:endParaRPr>
          </a:p>
          <a:p>
            <a:pPr marL="682625" lvl="1" indent="-326390">
              <a:lnSpc>
                <a:spcPct val="100000"/>
              </a:lnSpc>
              <a:spcBef>
                <a:spcPts val="270"/>
              </a:spcBef>
              <a:buClr>
                <a:srgbClr val="3A812E"/>
              </a:buClr>
              <a:buSzPct val="60000"/>
              <a:buFont typeface="Wingdings" panose="05000000000000000000"/>
              <a:buChar char=""/>
              <a:tabLst>
                <a:tab pos="681990" algn="l"/>
                <a:tab pos="682625" algn="l"/>
              </a:tabLst>
            </a:pPr>
            <a:r>
              <a:rPr sz="2600" dirty="0">
                <a:latin typeface="宋体" panose="02010600030101010101" pitchFamily="2" charset="-122"/>
                <a:cs typeface="宋体" panose="02010600030101010101" pitchFamily="2" charset="-122"/>
              </a:rPr>
              <a:t>需要研究新的主动信息监测与控管方</a:t>
            </a:r>
            <a:r>
              <a:rPr sz="2600" spc="5" dirty="0">
                <a:latin typeface="宋体" panose="02010600030101010101" pitchFamily="2" charset="-122"/>
                <a:cs typeface="宋体" panose="02010600030101010101" pitchFamily="2" charset="-122"/>
              </a:rPr>
              <a:t>法</a:t>
            </a:r>
            <a:endParaRPr sz="2600">
              <a:latin typeface="宋体" panose="02010600030101010101" pitchFamily="2" charset="-122"/>
              <a:cs typeface="宋体" panose="02010600030101010101" pitchFamily="2" charset="-122"/>
            </a:endParaRPr>
          </a:p>
          <a:p>
            <a:pPr marL="682625" lvl="1" indent="-326390">
              <a:lnSpc>
                <a:spcPct val="100000"/>
              </a:lnSpc>
              <a:spcBef>
                <a:spcPts val="320"/>
              </a:spcBef>
              <a:buClr>
                <a:srgbClr val="3A812E"/>
              </a:buClr>
              <a:buSzPct val="60000"/>
              <a:buFont typeface="Wingdings" panose="05000000000000000000"/>
              <a:buChar char=""/>
              <a:tabLst>
                <a:tab pos="681990" algn="l"/>
                <a:tab pos="682625" algn="l"/>
              </a:tabLst>
            </a:pPr>
            <a:r>
              <a:rPr sz="2600" dirty="0">
                <a:latin typeface="宋体" panose="02010600030101010101" pitchFamily="2" charset="-122"/>
                <a:cs typeface="宋体" panose="02010600030101010101" pitchFamily="2" charset="-122"/>
              </a:rPr>
              <a:t>研究可管理的</a:t>
            </a:r>
            <a:r>
              <a:rPr sz="2600" spc="-5" dirty="0">
                <a:latin typeface="Arial" panose="020B0604020202020204"/>
                <a:cs typeface="Arial" panose="020B0604020202020204"/>
              </a:rPr>
              <a:t>P2P</a:t>
            </a:r>
            <a:r>
              <a:rPr sz="2600" dirty="0">
                <a:latin typeface="宋体" panose="02010600030101010101" pitchFamily="2" charset="-122"/>
                <a:cs typeface="宋体" panose="02010600030101010101" pitchFamily="2" charset="-122"/>
              </a:rPr>
              <a:t>技术框</a:t>
            </a:r>
            <a:r>
              <a:rPr sz="2600" spc="5" dirty="0">
                <a:latin typeface="宋体" panose="02010600030101010101" pitchFamily="2" charset="-122"/>
                <a:cs typeface="宋体" panose="02010600030101010101" pitchFamily="2" charset="-122"/>
              </a:rPr>
              <a:t>架</a:t>
            </a:r>
            <a:endParaRPr sz="2600">
              <a:latin typeface="宋体" panose="02010600030101010101" pitchFamily="2" charset="-122"/>
              <a:cs typeface="宋体" panose="02010600030101010101" pitchFamily="2" charset="-122"/>
            </a:endParaRPr>
          </a:p>
        </p:txBody>
      </p:sp>
      <p:sp>
        <p:nvSpPr>
          <p:cNvPr id="3" name="object 3"/>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4" name="object 4"/>
          <p:cNvSpPr txBox="1">
            <a:spLocks noGrp="1"/>
          </p:cNvSpPr>
          <p:nvPr>
            <p:ph type="sldNum" sz="quarter" idx="4294967295"/>
          </p:nvPr>
        </p:nvSpPr>
        <p:spPr>
          <a:prstGeom prst="rect">
            <a:avLst/>
          </a:prstGeom>
        </p:spPr>
        <p:txBody>
          <a:bodyPr vert="horz" wrap="square" lIns="0" tIns="0" rIns="0" bIns="0" rtlCol="0">
            <a:spAutoFit/>
          </a:bodyPr>
          <a:lstStyle/>
          <a:p>
            <a:pPr marL="25400">
              <a:lnSpc>
                <a:spcPts val="1375"/>
              </a:lnSpc>
            </a:pPr>
            <a:fld id="{81D60167-4931-47E6-BA6A-407CBD079E47}" type="slidenum">
              <a:rPr dirty="0"/>
              <a:t>55</a:t>
            </a:fld>
            <a:endParaRPr dirty="0"/>
          </a:p>
        </p:txBody>
      </p:sp>
    </p:spTree>
    <p:extLst>
      <p:ext uri="{BB962C8B-B14F-4D97-AF65-F5344CB8AC3E}">
        <p14:creationId xmlns:p14="http://schemas.microsoft.com/office/powerpoint/2010/main" val="19646716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4453" y="1229549"/>
            <a:ext cx="7960359" cy="2890535"/>
          </a:xfrm>
          <a:prstGeom prst="rect">
            <a:avLst/>
          </a:prstGeom>
        </p:spPr>
        <p:txBody>
          <a:bodyPr vert="horz" wrap="square" lIns="0" tIns="12700" rIns="0" bIns="0" rtlCol="0">
            <a:spAutoFit/>
          </a:bodyPr>
          <a:lstStyle/>
          <a:p>
            <a:pPr marL="355600" indent="-342900">
              <a:lnSpc>
                <a:spcPct val="100000"/>
              </a:lnSpc>
              <a:spcBef>
                <a:spcPts val="100"/>
              </a:spcBef>
              <a:buClr>
                <a:srgbClr val="CC9900"/>
              </a:buClr>
              <a:buSzPct val="65000"/>
              <a:buFont typeface="Wingdings" panose="05000000000000000000"/>
              <a:buChar char=""/>
              <a:tabLst>
                <a:tab pos="354965" algn="l"/>
                <a:tab pos="355600" algn="l"/>
              </a:tabLst>
            </a:pPr>
            <a:r>
              <a:rPr sz="3000" spc="-5" dirty="0">
                <a:latin typeface="Arial" panose="020B0604020202020204"/>
                <a:cs typeface="Arial" panose="020B0604020202020204"/>
              </a:rPr>
              <a:t>P2P</a:t>
            </a:r>
            <a:r>
              <a:rPr lang="zh-CN" altLang="en-US" sz="3000" dirty="0">
                <a:latin typeface="宋体" panose="02010600030101010101" pitchFamily="2" charset="-122"/>
                <a:cs typeface="宋体" panose="02010600030101010101" pitchFamily="2" charset="-122"/>
              </a:rPr>
              <a:t>网络信息获取</a:t>
            </a:r>
            <a:endParaRPr sz="3000" dirty="0">
              <a:latin typeface="宋体" panose="02010600030101010101" pitchFamily="2" charset="-122"/>
              <a:cs typeface="宋体" panose="02010600030101010101" pitchFamily="2" charset="-122"/>
            </a:endParaRPr>
          </a:p>
          <a:p>
            <a:pPr>
              <a:lnSpc>
                <a:spcPct val="100000"/>
              </a:lnSpc>
              <a:buClr>
                <a:srgbClr val="CC9900"/>
              </a:buClr>
              <a:buFont typeface="Wingdings" panose="05000000000000000000"/>
              <a:buChar char=""/>
            </a:pPr>
            <a:endParaRPr sz="4000" dirty="0">
              <a:latin typeface="Times New Roman" panose="02020603050405020304"/>
              <a:cs typeface="Times New Roman" panose="02020603050405020304"/>
            </a:endParaRPr>
          </a:p>
          <a:p>
            <a:pPr marL="682625" marR="5080" lvl="1" indent="-325755">
              <a:lnSpc>
                <a:spcPct val="90000"/>
              </a:lnSpc>
              <a:buClr>
                <a:srgbClr val="3A812E"/>
              </a:buClr>
              <a:buSzPct val="60000"/>
              <a:buFont typeface="Wingdings" panose="05000000000000000000"/>
              <a:buChar char=""/>
              <a:tabLst>
                <a:tab pos="681990" algn="l"/>
                <a:tab pos="682625" algn="l"/>
              </a:tabLst>
            </a:pPr>
            <a:r>
              <a:rPr lang="en-US" altLang="zh-CN" sz="2600" dirty="0">
                <a:latin typeface="宋体" panose="02010600030101010101" pitchFamily="2" charset="-122"/>
                <a:cs typeface="宋体" panose="02010600030101010101" pitchFamily="2" charset="-122"/>
              </a:rPr>
              <a:t>P2P</a:t>
            </a:r>
            <a:r>
              <a:rPr lang="zh-CN" altLang="en-US" sz="2600" dirty="0">
                <a:latin typeface="宋体" panose="02010600030101010101" pitchFamily="2" charset="-122"/>
                <a:cs typeface="宋体" panose="02010600030101010101" pitchFamily="2" charset="-122"/>
              </a:rPr>
              <a:t>应用的拓扑结构</a:t>
            </a:r>
            <a:endParaRPr lang="en-US" altLang="zh-CN" sz="2600" dirty="0">
              <a:latin typeface="宋体" panose="02010600030101010101" pitchFamily="2" charset="-122"/>
              <a:cs typeface="宋体" panose="02010600030101010101" pitchFamily="2" charset="-122"/>
            </a:endParaRPr>
          </a:p>
          <a:p>
            <a:pPr marL="682625" marR="5080" lvl="1" indent="-325755">
              <a:lnSpc>
                <a:spcPct val="90000"/>
              </a:lnSpc>
              <a:buClr>
                <a:srgbClr val="3A812E"/>
              </a:buClr>
              <a:buSzPct val="60000"/>
              <a:buFont typeface="Wingdings" panose="05000000000000000000"/>
              <a:buChar char=""/>
              <a:tabLst>
                <a:tab pos="681990" algn="l"/>
                <a:tab pos="682625" algn="l"/>
              </a:tabLst>
            </a:pPr>
            <a:r>
              <a:rPr lang="en-US" altLang="zh-CN" sz="2600" dirty="0">
                <a:latin typeface="宋体" panose="02010600030101010101" pitchFamily="2" charset="-122"/>
                <a:cs typeface="宋体" panose="02010600030101010101" pitchFamily="2" charset="-122"/>
              </a:rPr>
              <a:t>P2P</a:t>
            </a:r>
            <a:r>
              <a:rPr lang="zh-CN" altLang="en-US" sz="2600" dirty="0">
                <a:latin typeface="宋体" panose="02010600030101010101" pitchFamily="2" charset="-122"/>
                <a:cs typeface="宋体" panose="02010600030101010101" pitchFamily="2" charset="-122"/>
              </a:rPr>
              <a:t>应用的内容发布和搜索机制</a:t>
            </a:r>
            <a:endParaRPr lang="en-US" altLang="zh-CN" sz="2600" dirty="0">
              <a:latin typeface="宋体" panose="02010600030101010101" pitchFamily="2" charset="-122"/>
              <a:cs typeface="宋体" panose="02010600030101010101" pitchFamily="2" charset="-122"/>
            </a:endParaRPr>
          </a:p>
          <a:p>
            <a:pPr marL="682625" marR="5080" lvl="1" indent="-325755">
              <a:lnSpc>
                <a:spcPct val="90000"/>
              </a:lnSpc>
              <a:buClr>
                <a:srgbClr val="3A812E"/>
              </a:buClr>
              <a:buSzPct val="60000"/>
              <a:buFont typeface="Wingdings" panose="05000000000000000000"/>
              <a:buChar char=""/>
              <a:tabLst>
                <a:tab pos="681990" algn="l"/>
                <a:tab pos="682625" algn="l"/>
              </a:tabLst>
            </a:pPr>
            <a:r>
              <a:rPr lang="en-US" altLang="zh-CN" sz="2600" dirty="0">
                <a:latin typeface="宋体" panose="02010600030101010101" pitchFamily="2" charset="-122"/>
                <a:cs typeface="宋体" panose="02010600030101010101" pitchFamily="2" charset="-122"/>
              </a:rPr>
              <a:t>P2P</a:t>
            </a:r>
            <a:r>
              <a:rPr lang="zh-CN" altLang="en-US" sz="2600" dirty="0">
                <a:latin typeface="宋体" panose="02010600030101010101" pitchFamily="2" charset="-122"/>
                <a:cs typeface="宋体" panose="02010600030101010101" pitchFamily="2" charset="-122"/>
              </a:rPr>
              <a:t>节点规模</a:t>
            </a:r>
            <a:endParaRPr lang="en-US" altLang="zh-CN" sz="2600" dirty="0">
              <a:latin typeface="宋体" panose="02010600030101010101" pitchFamily="2" charset="-122"/>
              <a:cs typeface="宋体" panose="02010600030101010101" pitchFamily="2" charset="-122"/>
            </a:endParaRPr>
          </a:p>
          <a:p>
            <a:pPr marL="682625" marR="5080" lvl="1" indent="-325755">
              <a:lnSpc>
                <a:spcPct val="90000"/>
              </a:lnSpc>
              <a:buClr>
                <a:srgbClr val="3A812E"/>
              </a:buClr>
              <a:buSzPct val="60000"/>
              <a:buFont typeface="Wingdings" panose="05000000000000000000"/>
              <a:buChar char=""/>
              <a:tabLst>
                <a:tab pos="681990" algn="l"/>
                <a:tab pos="682625" algn="l"/>
              </a:tabLst>
            </a:pPr>
            <a:r>
              <a:rPr lang="en-US" altLang="zh-CN" sz="2600" dirty="0">
                <a:latin typeface="宋体" panose="02010600030101010101" pitchFamily="2" charset="-122"/>
                <a:cs typeface="宋体" panose="02010600030101010101" pitchFamily="2" charset="-122"/>
              </a:rPr>
              <a:t>P2P</a:t>
            </a:r>
            <a:r>
              <a:rPr lang="zh-CN" altLang="en-US" sz="2600" dirty="0">
                <a:latin typeface="宋体" panose="02010600030101010101" pitchFamily="2" charset="-122"/>
                <a:cs typeface="宋体" panose="02010600030101010101" pitchFamily="2" charset="-122"/>
              </a:rPr>
              <a:t>网络中共享同一内容的所有节点（</a:t>
            </a:r>
            <a:r>
              <a:rPr lang="en-US" altLang="zh-CN" sz="2600" dirty="0">
                <a:latin typeface="宋体" panose="02010600030101010101" pitchFamily="2" charset="-122"/>
                <a:cs typeface="宋体" panose="02010600030101010101" pitchFamily="2" charset="-122"/>
              </a:rPr>
              <a:t>swarm</a:t>
            </a:r>
            <a:r>
              <a:rPr lang="zh-CN" altLang="en-US" sz="2600" dirty="0">
                <a:latin typeface="宋体" panose="02010600030101010101" pitchFamily="2" charset="-122"/>
                <a:cs typeface="宋体" panose="02010600030101010101" pitchFamily="2" charset="-122"/>
              </a:rPr>
              <a:t>网络）</a:t>
            </a:r>
            <a:endParaRPr lang="en-US" altLang="zh-CN" sz="2600" dirty="0">
              <a:latin typeface="宋体" panose="02010600030101010101" pitchFamily="2" charset="-122"/>
              <a:cs typeface="宋体" panose="02010600030101010101" pitchFamily="2" charset="-122"/>
            </a:endParaRPr>
          </a:p>
          <a:p>
            <a:pPr marL="682625" marR="5080" lvl="1" indent="-325755">
              <a:lnSpc>
                <a:spcPct val="90000"/>
              </a:lnSpc>
              <a:buClr>
                <a:srgbClr val="3A812E"/>
              </a:buClr>
              <a:buSzPct val="60000"/>
              <a:buFont typeface="Wingdings" panose="05000000000000000000"/>
              <a:buChar char=""/>
              <a:tabLst>
                <a:tab pos="681990" algn="l"/>
                <a:tab pos="682625" algn="l"/>
              </a:tabLst>
            </a:pPr>
            <a:r>
              <a:rPr lang="zh-CN" altLang="en-US" sz="2600" dirty="0">
                <a:latin typeface="宋体" panose="02010600030101010101" pitchFamily="2" charset="-122"/>
                <a:cs typeface="宋体" panose="02010600030101010101" pitchFamily="2" charset="-122"/>
              </a:rPr>
              <a:t>如何在</a:t>
            </a:r>
            <a:r>
              <a:rPr lang="en-US" altLang="zh-CN" sz="2600" dirty="0">
                <a:latin typeface="宋体" panose="02010600030101010101" pitchFamily="2" charset="-122"/>
                <a:cs typeface="宋体" panose="02010600030101010101" pitchFamily="2" charset="-122"/>
              </a:rPr>
              <a:t>swarm</a:t>
            </a:r>
            <a:r>
              <a:rPr lang="zh-CN" altLang="en-US" sz="2600" dirty="0">
                <a:latin typeface="宋体" panose="02010600030101010101" pitchFamily="2" charset="-122"/>
                <a:cs typeface="宋体" panose="02010600030101010101" pitchFamily="2" charset="-122"/>
              </a:rPr>
              <a:t>网络中获取信息</a:t>
            </a:r>
            <a:endParaRPr sz="2600" dirty="0">
              <a:latin typeface="宋体" panose="02010600030101010101" pitchFamily="2" charset="-122"/>
              <a:cs typeface="宋体" panose="02010600030101010101" pitchFamily="2" charset="-122"/>
            </a:endParaRPr>
          </a:p>
        </p:txBody>
      </p:sp>
      <p:sp>
        <p:nvSpPr>
          <p:cNvPr id="3" name="object 3"/>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4" name="object 4"/>
          <p:cNvSpPr txBox="1">
            <a:spLocks noGrp="1"/>
          </p:cNvSpPr>
          <p:nvPr>
            <p:ph type="sldNum" sz="quarter" idx="4294967295"/>
          </p:nvPr>
        </p:nvSpPr>
        <p:spPr>
          <a:prstGeom prst="rect">
            <a:avLst/>
          </a:prstGeom>
        </p:spPr>
        <p:txBody>
          <a:bodyPr vert="horz" wrap="square" lIns="0" tIns="0" rIns="0" bIns="0" rtlCol="0">
            <a:spAutoFit/>
          </a:bodyPr>
          <a:lstStyle/>
          <a:p>
            <a:pPr marL="25400">
              <a:lnSpc>
                <a:spcPts val="1375"/>
              </a:lnSpc>
            </a:pPr>
            <a:fld id="{81D60167-4931-47E6-BA6A-407CBD079E47}" type="slidenum">
              <a:rPr dirty="0"/>
              <a:t>56</a:t>
            </a:fld>
            <a:endParaRPr dirty="0"/>
          </a:p>
        </p:txBody>
      </p:sp>
    </p:spTree>
    <p:extLst>
      <p:ext uri="{BB962C8B-B14F-4D97-AF65-F5344CB8AC3E}">
        <p14:creationId xmlns:p14="http://schemas.microsoft.com/office/powerpoint/2010/main" val="40106776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294967295"/>
          </p:nvPr>
        </p:nvSpPr>
        <p:spPr/>
        <p:txBody>
          <a:bodyPr/>
          <a:lstStyle/>
          <a:p>
            <a:fld id="{A6F49F9E-8F65-4F2B-8892-1E71842CF864}" type="slidenum">
              <a:rPr lang="en-US" altLang="zh-CN" smtClean="0"/>
              <a:t>6</a:t>
            </a:fld>
            <a:endParaRPr lang="en-US" altLang="zh-CN" dirty="0"/>
          </a:p>
        </p:txBody>
      </p:sp>
      <p:sp>
        <p:nvSpPr>
          <p:cNvPr id="11" name="标题 1"/>
          <p:cNvSpPr>
            <a:spLocks noGrp="1"/>
          </p:cNvSpPr>
          <p:nvPr>
            <p:ph type="title"/>
          </p:nvPr>
        </p:nvSpPr>
        <p:spPr>
          <a:xfrm>
            <a:off x="245463" y="0"/>
            <a:ext cx="8653073" cy="762000"/>
          </a:xfrm>
        </p:spPr>
        <p:txBody>
          <a:bodyPr/>
          <a:lstStyle/>
          <a:p>
            <a:pPr lvl="0">
              <a:spcBef>
                <a:spcPct val="20000"/>
              </a:spcBef>
              <a:buClr>
                <a:srgbClr val="6F89F7"/>
              </a:buClr>
            </a:pPr>
            <a:r>
              <a:rPr lang="zh-CN" altLang="en-US" sz="3200" dirty="0">
                <a:solidFill>
                  <a:srgbClr val="000000"/>
                </a:solidFill>
              </a:rPr>
              <a:t>社交网络数据获取的主要技术方法</a:t>
            </a:r>
          </a:p>
        </p:txBody>
      </p:sp>
      <p:pic>
        <p:nvPicPr>
          <p:cNvPr id="12" name="图片 11"/>
          <p:cNvPicPr>
            <a:picLocks noChangeAspect="1"/>
          </p:cNvPicPr>
          <p:nvPr/>
        </p:nvPicPr>
        <p:blipFill>
          <a:blip r:embed="rId3"/>
          <a:stretch>
            <a:fillRect/>
          </a:stretch>
        </p:blipFill>
        <p:spPr>
          <a:xfrm>
            <a:off x="1065674" y="1916832"/>
            <a:ext cx="6632141" cy="4104456"/>
          </a:xfrm>
          <a:prstGeom prst="rect">
            <a:avLst/>
          </a:prstGeom>
        </p:spPr>
      </p:pic>
      <p:sp>
        <p:nvSpPr>
          <p:cNvPr id="13" name="矩形 12"/>
          <p:cNvSpPr/>
          <p:nvPr/>
        </p:nvSpPr>
        <p:spPr>
          <a:xfrm>
            <a:off x="670343" y="1108583"/>
            <a:ext cx="3897221" cy="461665"/>
          </a:xfrm>
          <a:prstGeom prst="rect">
            <a:avLst/>
          </a:prstGeom>
        </p:spPr>
        <p:txBody>
          <a:bodyPr wrap="none">
            <a:spAutoFit/>
          </a:bodyPr>
          <a:lstStyle/>
          <a:p>
            <a:r>
              <a:rPr lang="zh-CN" altLang="en-US" sz="2400" b="1" dirty="0">
                <a:solidFill>
                  <a:srgbClr val="C00000"/>
                </a:solidFill>
              </a:rPr>
              <a:t>社交网络平台如何获取信息</a:t>
            </a:r>
          </a:p>
        </p:txBody>
      </p:sp>
      <p:sp>
        <p:nvSpPr>
          <p:cNvPr id="14" name="文本框 13"/>
          <p:cNvSpPr txBox="1"/>
          <p:nvPr/>
        </p:nvSpPr>
        <p:spPr>
          <a:xfrm>
            <a:off x="4932040" y="1154749"/>
            <a:ext cx="3082895" cy="369332"/>
          </a:xfrm>
          <a:prstGeom prst="rect">
            <a:avLst/>
          </a:prstGeom>
          <a:noFill/>
        </p:spPr>
        <p:txBody>
          <a:bodyPr wrap="none" rtlCol="0">
            <a:spAutoFit/>
          </a:bodyPr>
          <a:lstStyle/>
          <a:p>
            <a:r>
              <a:rPr lang="zh-CN" altLang="en-US" b="1" dirty="0">
                <a:solidFill>
                  <a:srgbClr val="002060"/>
                </a:solidFill>
              </a:rPr>
              <a:t>需要账号  需要虚拟的社交圈</a:t>
            </a:r>
          </a:p>
        </p:txBody>
      </p:sp>
    </p:spTree>
    <p:extLst>
      <p:ext uri="{BB962C8B-B14F-4D97-AF65-F5344CB8AC3E}">
        <p14:creationId xmlns:p14="http://schemas.microsoft.com/office/powerpoint/2010/main" val="167232703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a:spLocks noGrp="1"/>
          </p:cNvSpPr>
          <p:nvPr>
            <p:ph idx="1"/>
          </p:nvPr>
        </p:nvSpPr>
        <p:spPr>
          <a:xfrm>
            <a:off x="496365" y="1088231"/>
            <a:ext cx="8151268" cy="4681537"/>
          </a:xfrm>
        </p:spPr>
        <p:txBody>
          <a:bodyPr/>
          <a:lstStyle/>
          <a:p>
            <a:pPr algn="just"/>
            <a:r>
              <a:rPr lang="en-US" altLang="zh-CN" dirty="0"/>
              <a:t>API </a:t>
            </a:r>
            <a:r>
              <a:rPr lang="zh-CN" altLang="en-US" dirty="0"/>
              <a:t>接口</a:t>
            </a:r>
            <a:endParaRPr lang="en-US" altLang="zh-CN" sz="2400" dirty="0"/>
          </a:p>
          <a:p>
            <a:pPr marL="0" indent="0" algn="just">
              <a:buNone/>
            </a:pPr>
            <a:r>
              <a:rPr lang="en-US" altLang="zh-CN" sz="2400" dirty="0" err="1"/>
              <a:t>Eg.</a:t>
            </a:r>
            <a:r>
              <a:rPr lang="zh-CN" altLang="en-US" sz="2400" dirty="0"/>
              <a:t>腾讯微博开放平台</a:t>
            </a:r>
            <a:endParaRPr lang="en-US" altLang="zh-CN" sz="2400" dirty="0"/>
          </a:p>
        </p:txBody>
      </p:sp>
      <p:pic>
        <p:nvPicPr>
          <p:cNvPr id="11" name="图片 10"/>
          <p:cNvPicPr>
            <a:picLocks noChangeAspect="1"/>
          </p:cNvPicPr>
          <p:nvPr/>
        </p:nvPicPr>
        <p:blipFill>
          <a:blip r:embed="rId3"/>
          <a:stretch>
            <a:fillRect/>
          </a:stretch>
        </p:blipFill>
        <p:spPr>
          <a:xfrm>
            <a:off x="780759" y="2366218"/>
            <a:ext cx="7329027" cy="3501181"/>
          </a:xfrm>
          <a:prstGeom prst="rect">
            <a:avLst/>
          </a:prstGeom>
        </p:spPr>
      </p:pic>
      <p:sp>
        <p:nvSpPr>
          <p:cNvPr id="12" name="标题 1"/>
          <p:cNvSpPr>
            <a:spLocks noGrp="1"/>
          </p:cNvSpPr>
          <p:nvPr>
            <p:ph type="title"/>
          </p:nvPr>
        </p:nvSpPr>
        <p:spPr>
          <a:xfrm>
            <a:off x="245463" y="0"/>
            <a:ext cx="8653073" cy="762000"/>
          </a:xfrm>
        </p:spPr>
        <p:txBody>
          <a:bodyPr/>
          <a:lstStyle/>
          <a:p>
            <a:pPr lvl="0">
              <a:spcBef>
                <a:spcPct val="20000"/>
              </a:spcBef>
              <a:buClr>
                <a:srgbClr val="6F89F7"/>
              </a:buClr>
            </a:pPr>
            <a:r>
              <a:rPr lang="zh-CN" altLang="en-US" sz="3200" dirty="0">
                <a:solidFill>
                  <a:srgbClr val="000000"/>
                </a:solidFill>
              </a:rPr>
              <a:t>社交网络数据获取的主要技术方法</a:t>
            </a:r>
          </a:p>
        </p:txBody>
      </p:sp>
    </p:spTree>
    <p:extLst>
      <p:ext uri="{BB962C8B-B14F-4D97-AF65-F5344CB8AC3E}">
        <p14:creationId xmlns:p14="http://schemas.microsoft.com/office/powerpoint/2010/main" val="114865622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p:cNvSpPr>
          <p:nvPr>
            <p:ph type="title"/>
          </p:nvPr>
        </p:nvSpPr>
        <p:spPr>
          <a:xfrm>
            <a:off x="245463" y="0"/>
            <a:ext cx="8653073" cy="762000"/>
          </a:xfrm>
        </p:spPr>
        <p:txBody>
          <a:bodyPr/>
          <a:lstStyle/>
          <a:p>
            <a:pPr lvl="0">
              <a:spcBef>
                <a:spcPct val="20000"/>
              </a:spcBef>
              <a:buClr>
                <a:srgbClr val="6F89F7"/>
              </a:buClr>
            </a:pPr>
            <a:r>
              <a:rPr lang="zh-CN" altLang="en-US" sz="3200" dirty="0">
                <a:solidFill>
                  <a:srgbClr val="000000"/>
                </a:solidFill>
              </a:rPr>
              <a:t>社交网络数据获取的主要技术方法</a:t>
            </a:r>
          </a:p>
        </p:txBody>
      </p:sp>
      <p:sp>
        <p:nvSpPr>
          <p:cNvPr id="6" name="内容占位符 2"/>
          <p:cNvSpPr>
            <a:spLocks noGrp="1"/>
          </p:cNvSpPr>
          <p:nvPr>
            <p:ph idx="1"/>
          </p:nvPr>
        </p:nvSpPr>
        <p:spPr>
          <a:xfrm>
            <a:off x="496365" y="1088231"/>
            <a:ext cx="8151268" cy="4681537"/>
          </a:xfrm>
        </p:spPr>
        <p:txBody>
          <a:bodyPr/>
          <a:lstStyle/>
          <a:p>
            <a:pPr algn="just"/>
            <a:r>
              <a:rPr lang="en-US" altLang="zh-CN" dirty="0"/>
              <a:t>API </a:t>
            </a:r>
            <a:r>
              <a:rPr lang="zh-CN" altLang="en-US" dirty="0"/>
              <a:t>接口</a:t>
            </a:r>
            <a:endParaRPr lang="en-US" altLang="zh-CN" sz="2400" dirty="0"/>
          </a:p>
          <a:p>
            <a:pPr algn="just">
              <a:lnSpc>
                <a:spcPct val="125000"/>
              </a:lnSpc>
              <a:buFont typeface="Arial" panose="020B0604020202020204" pitchFamily="34" charset="0"/>
              <a:buChar char="•"/>
            </a:pPr>
            <a:r>
              <a:rPr lang="zh-CN" altLang="en-US" sz="2400" dirty="0"/>
              <a:t>通过 </a:t>
            </a:r>
            <a:r>
              <a:rPr lang="en-US" altLang="zh-CN" sz="2400" dirty="0"/>
              <a:t>API </a:t>
            </a:r>
            <a:r>
              <a:rPr lang="zh-CN" altLang="en-US" sz="2400" dirty="0"/>
              <a:t>接口获取数据，从理论上讲是一个 </a:t>
            </a:r>
            <a:r>
              <a:rPr lang="en-US" altLang="zh-CN" sz="2400" dirty="0"/>
              <a:t>HTTP </a:t>
            </a:r>
            <a:r>
              <a:rPr lang="zh-CN" altLang="en-US" sz="2400" dirty="0"/>
              <a:t>轮询协议。</a:t>
            </a:r>
            <a:endParaRPr lang="en-US" altLang="zh-CN" sz="2400" dirty="0"/>
          </a:p>
          <a:p>
            <a:pPr algn="just">
              <a:lnSpc>
                <a:spcPct val="125000"/>
              </a:lnSpc>
              <a:buFont typeface="Arial" panose="020B0604020202020204" pitchFamily="34" charset="0"/>
              <a:buChar char="•"/>
            </a:pPr>
            <a:r>
              <a:rPr lang="zh-CN" altLang="en-US" sz="2400" dirty="0"/>
              <a:t>若用户在同一时间段内访问 </a:t>
            </a:r>
            <a:r>
              <a:rPr lang="en-US" altLang="zh-CN" sz="2400" dirty="0"/>
              <a:t>API </a:t>
            </a:r>
            <a:r>
              <a:rPr lang="zh-CN" altLang="en-US" sz="2400" dirty="0"/>
              <a:t>的次数过多就会导致资源服务器崩溃等重大的安全问题。</a:t>
            </a:r>
            <a:endParaRPr lang="en-US" altLang="zh-CN" sz="2400" dirty="0"/>
          </a:p>
          <a:p>
            <a:pPr algn="just">
              <a:lnSpc>
                <a:spcPct val="125000"/>
              </a:lnSpc>
              <a:buFont typeface="Arial" panose="020B0604020202020204" pitchFamily="34" charset="0"/>
              <a:buChar char="•"/>
            </a:pPr>
            <a:r>
              <a:rPr lang="zh-CN" altLang="en-US" sz="2400" dirty="0"/>
              <a:t>为了保证服务器的负载平衡，就要对 </a:t>
            </a:r>
            <a:r>
              <a:rPr lang="en-US" altLang="zh-CN" sz="2400" dirty="0"/>
              <a:t>API </a:t>
            </a:r>
            <a:r>
              <a:rPr lang="zh-CN" altLang="en-US" sz="2400" dirty="0"/>
              <a:t>接口的调用权限进行分层。</a:t>
            </a:r>
            <a:r>
              <a:rPr lang="en-US" altLang="zh-CN" sz="2400" dirty="0"/>
              <a:t>API </a:t>
            </a:r>
            <a:r>
              <a:rPr lang="zh-CN" altLang="en-US" sz="2400" dirty="0"/>
              <a:t>调用权限指在一个特定时间内访问 </a:t>
            </a:r>
            <a:r>
              <a:rPr lang="en-US" altLang="zh-CN" sz="2400" dirty="0"/>
              <a:t>API </a:t>
            </a:r>
            <a:r>
              <a:rPr lang="zh-CN" altLang="en-US" sz="2400" dirty="0"/>
              <a:t>的请求数量，即限制了调用速率。不同的应用级别的授权等级也不同。</a:t>
            </a:r>
            <a:endParaRPr lang="en-US" altLang="zh-CN" sz="2400" dirty="0"/>
          </a:p>
        </p:txBody>
      </p:sp>
    </p:spTree>
    <p:extLst>
      <p:ext uri="{BB962C8B-B14F-4D97-AF65-F5344CB8AC3E}">
        <p14:creationId xmlns:p14="http://schemas.microsoft.com/office/powerpoint/2010/main" val="295800313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p:cNvSpPr>
          <p:nvPr>
            <p:ph type="title"/>
          </p:nvPr>
        </p:nvSpPr>
        <p:spPr>
          <a:xfrm>
            <a:off x="245463" y="0"/>
            <a:ext cx="8653073" cy="762000"/>
          </a:xfrm>
        </p:spPr>
        <p:txBody>
          <a:bodyPr/>
          <a:lstStyle/>
          <a:p>
            <a:pPr lvl="0">
              <a:spcBef>
                <a:spcPct val="20000"/>
              </a:spcBef>
              <a:buClr>
                <a:srgbClr val="6F89F7"/>
              </a:buClr>
            </a:pPr>
            <a:r>
              <a:rPr lang="zh-CN" altLang="en-US" sz="3200" dirty="0">
                <a:solidFill>
                  <a:srgbClr val="000000"/>
                </a:solidFill>
              </a:rPr>
              <a:t>社交网络数据获取的主要技术方法</a:t>
            </a:r>
          </a:p>
        </p:txBody>
      </p:sp>
      <p:sp>
        <p:nvSpPr>
          <p:cNvPr id="5" name="内容占位符 2"/>
          <p:cNvSpPr>
            <a:spLocks noGrp="1"/>
          </p:cNvSpPr>
          <p:nvPr>
            <p:ph idx="1"/>
          </p:nvPr>
        </p:nvSpPr>
        <p:spPr>
          <a:xfrm>
            <a:off x="496365" y="1088231"/>
            <a:ext cx="8151268" cy="4681537"/>
          </a:xfrm>
        </p:spPr>
        <p:txBody>
          <a:bodyPr/>
          <a:lstStyle/>
          <a:p>
            <a:pPr algn="just"/>
            <a:r>
              <a:rPr lang="en-US" altLang="zh-CN" dirty="0"/>
              <a:t>API </a:t>
            </a:r>
            <a:r>
              <a:rPr lang="zh-CN" altLang="en-US" dirty="0"/>
              <a:t>接口</a:t>
            </a:r>
            <a:endParaRPr lang="en-US" altLang="zh-CN" sz="2400" dirty="0"/>
          </a:p>
          <a:p>
            <a:pPr marL="0" indent="0" algn="just">
              <a:buNone/>
            </a:pPr>
            <a:r>
              <a:rPr lang="zh-CN" altLang="en-US" sz="2400" dirty="0"/>
              <a:t>        通过腾讯微博 </a:t>
            </a:r>
            <a:r>
              <a:rPr lang="en-US" altLang="zh-CN" sz="2400" dirty="0"/>
              <a:t>API</a:t>
            </a:r>
            <a:r>
              <a:rPr lang="zh-CN" altLang="en-US" sz="2400" dirty="0"/>
              <a:t>，用户可以实时地获取微博的相关数据，包括用户资料、用户之间的关系、微博信息、地理位置信息等。而在利用 </a:t>
            </a:r>
            <a:r>
              <a:rPr lang="en-US" altLang="zh-CN" sz="2400" dirty="0"/>
              <a:t>API </a:t>
            </a:r>
            <a:r>
              <a:rPr lang="zh-CN" altLang="en-US" sz="2400" dirty="0"/>
              <a:t>获取数据之前，要先在腾讯微博开放平台申请应用，下图是开放平台申请应用一个流程。</a:t>
            </a:r>
            <a:endParaRPr lang="en-US" altLang="zh-CN" sz="2400" dirty="0"/>
          </a:p>
        </p:txBody>
      </p:sp>
      <p:pic>
        <p:nvPicPr>
          <p:cNvPr id="7" name="图片 6"/>
          <p:cNvPicPr>
            <a:picLocks noChangeAspect="1"/>
          </p:cNvPicPr>
          <p:nvPr/>
        </p:nvPicPr>
        <p:blipFill>
          <a:blip r:embed="rId3"/>
          <a:stretch>
            <a:fillRect/>
          </a:stretch>
        </p:blipFill>
        <p:spPr>
          <a:xfrm>
            <a:off x="917892" y="3339443"/>
            <a:ext cx="7308213" cy="2697714"/>
          </a:xfrm>
          <a:prstGeom prst="rect">
            <a:avLst/>
          </a:prstGeom>
        </p:spPr>
      </p:pic>
    </p:spTree>
    <p:extLst>
      <p:ext uri="{BB962C8B-B14F-4D97-AF65-F5344CB8AC3E}">
        <p14:creationId xmlns:p14="http://schemas.microsoft.com/office/powerpoint/2010/main" val="18580302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PP_MARK_KEY" val="cc16dafa-dd7d-4710-a07a-c65b7919a84c"/>
  <p:tag name="COMMONDATA" val="eyJoZGlkIjoiMmMwNjAzYzIxYTU3NWRiMzg3YjIwNjI3ZjhmZTVmY2Y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2433</TotalTime>
  <Words>4221</Words>
  <Application>Microsoft Macintosh PowerPoint</Application>
  <PresentationFormat>全屏显示(4:3)</PresentationFormat>
  <Paragraphs>636</Paragraphs>
  <Slides>56</Slides>
  <Notes>13</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56</vt:i4>
      </vt:variant>
    </vt:vector>
  </HeadingPairs>
  <TitlesOfParts>
    <vt:vector size="71" baseType="lpstr">
      <vt:lpstr>FangSong</vt:lpstr>
      <vt:lpstr>黑体</vt:lpstr>
      <vt:lpstr>宋体</vt:lpstr>
      <vt:lpstr>微软雅黑</vt:lpstr>
      <vt:lpstr>Arial Unicode MS</vt:lpstr>
      <vt:lpstr>Arial</vt:lpstr>
      <vt:lpstr>Comic Sans MS</vt:lpstr>
      <vt:lpstr>Franklin Gothic Medium</vt:lpstr>
      <vt:lpstr>Garamond</vt:lpstr>
      <vt:lpstr>Tahoma</vt:lpstr>
      <vt:lpstr>Times New Roman</vt:lpstr>
      <vt:lpstr>Wingdings</vt:lpstr>
      <vt:lpstr>Office 主题</vt:lpstr>
      <vt:lpstr>Excel.Chart.8</vt:lpstr>
      <vt:lpstr>MathType 6.0 Equation</vt:lpstr>
      <vt:lpstr>上节重点内容</vt:lpstr>
      <vt:lpstr>第二章   网络信息获取</vt:lpstr>
      <vt:lpstr>PowerPoint 演示文稿</vt:lpstr>
      <vt:lpstr>PowerPoint 演示文稿</vt:lpstr>
      <vt:lpstr>PowerPoint 演示文稿</vt:lpstr>
      <vt:lpstr>社交网络数据获取的主要技术方法</vt:lpstr>
      <vt:lpstr>社交网络数据获取的主要技术方法</vt:lpstr>
      <vt:lpstr>社交网络数据获取的主要技术方法</vt:lpstr>
      <vt:lpstr>社交网络数据获取的主要技术方法</vt:lpstr>
      <vt:lpstr>社交网络数据获取的主要技术方法</vt:lpstr>
      <vt:lpstr>水军识别问题</vt:lpstr>
      <vt:lpstr>第二章   网络信息获取</vt:lpstr>
      <vt:lpstr>P2P 今天的影响</vt:lpstr>
      <vt:lpstr>引入背景</vt:lpstr>
      <vt:lpstr>P2P系统的分类</vt:lpstr>
      <vt:lpstr>PowerPoint 演示文稿</vt:lpstr>
      <vt:lpstr>P2P文件共享系统的历史</vt:lpstr>
      <vt:lpstr>基于目录服务器的P2P网络（1）</vt:lpstr>
      <vt:lpstr>基于目录服务器的P2P网络（2）</vt:lpstr>
      <vt:lpstr>基于目录服务器的P2P网络 （3）</vt:lpstr>
      <vt:lpstr>基于目录服务器的P2P网络 (4)</vt:lpstr>
      <vt:lpstr>P2P文件共享系统的历史- Gnutella</vt:lpstr>
      <vt:lpstr>完全分布式的P2P网络</vt:lpstr>
      <vt:lpstr>PowerPoint 演示文稿</vt:lpstr>
      <vt:lpstr>层次P2P网络 (1)</vt:lpstr>
      <vt:lpstr>层次P2P网络 (2)</vt:lpstr>
      <vt:lpstr>层次P2P网络 (3)</vt:lpstr>
      <vt:lpstr>P2P文件共享系统的历史- DHT</vt:lpstr>
      <vt:lpstr>几种结构化的P2P</vt:lpstr>
      <vt:lpstr>DHT原理—Hash函数(1)</vt:lpstr>
      <vt:lpstr>DHT原理—Hash函数(2)</vt:lpstr>
      <vt:lpstr>DHT原理—过程 (1)</vt:lpstr>
      <vt:lpstr>DHT原理—过程 (2)</vt:lpstr>
      <vt:lpstr>DHT原理—过程 (3)</vt:lpstr>
      <vt:lpstr>DHT原理—索引发布和内容定位</vt:lpstr>
      <vt:lpstr>PowerPoint 演示文稿</vt:lpstr>
      <vt:lpstr>PowerPoint 演示文稿</vt:lpstr>
      <vt:lpstr>PowerPoint 演示文稿</vt:lpstr>
      <vt:lpstr>PowerPoint 演示文稿</vt:lpstr>
      <vt:lpstr>PowerPoint 演示文稿</vt:lpstr>
      <vt:lpstr>PowerPoint 演示文稿</vt:lpstr>
      <vt:lpstr>Chord—Hash表分布规则</vt:lpstr>
      <vt:lpstr>Chord—简单查询过程</vt:lpstr>
      <vt:lpstr>Chord—扩展查询过程（1）</vt:lpstr>
      <vt:lpstr>Chord—扩展查询过程（2）</vt:lpstr>
      <vt:lpstr>Kademlia-简述</vt:lpstr>
      <vt:lpstr>PowerPoint 演示文稿</vt:lpstr>
      <vt:lpstr>PowerPoint 演示文稿</vt:lpstr>
      <vt:lpstr>PowerPoint 演示文稿</vt:lpstr>
      <vt:lpstr>K桶介绍</vt:lpstr>
      <vt:lpstr>PowerPoint 演示文稿</vt:lpstr>
      <vt:lpstr>P2P结构分类</vt:lpstr>
      <vt:lpstr>P2P技术的特点</vt:lpstr>
      <vt:lpstr>P2P技术的特点</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Microsoft Office User</cp:lastModifiedBy>
  <cp:revision>165</cp:revision>
  <dcterms:created xsi:type="dcterms:W3CDTF">2019-03-12T04:50:00Z</dcterms:created>
  <dcterms:modified xsi:type="dcterms:W3CDTF">2023-10-12T21:59:23Z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5B8A1B87C8214AE19C4E51F089BAE253</vt:lpwstr>
  </property>
</Properties>
</file>