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576" r:id="rId2"/>
    <p:sldId id="580" r:id="rId3"/>
    <p:sldId id="577" r:id="rId4"/>
    <p:sldId id="418" r:id="rId5"/>
    <p:sldId id="420" r:id="rId6"/>
    <p:sldId id="991" r:id="rId7"/>
    <p:sldId id="593" r:id="rId8"/>
    <p:sldId id="258" r:id="rId9"/>
    <p:sldId id="259" r:id="rId10"/>
    <p:sldId id="403" r:id="rId11"/>
    <p:sldId id="404" r:id="rId12"/>
    <p:sldId id="406" r:id="rId13"/>
    <p:sldId id="996" r:id="rId14"/>
    <p:sldId id="409" r:id="rId15"/>
    <p:sldId id="997" r:id="rId16"/>
    <p:sldId id="261" r:id="rId17"/>
    <p:sldId id="992" r:id="rId18"/>
    <p:sldId id="412" r:id="rId19"/>
    <p:sldId id="808" r:id="rId20"/>
    <p:sldId id="1001" r:id="rId21"/>
    <p:sldId id="1002" r:id="rId22"/>
    <p:sldId id="1004" r:id="rId23"/>
    <p:sldId id="1005" r:id="rId24"/>
    <p:sldId id="1006" r:id="rId25"/>
    <p:sldId id="1007" r:id="rId26"/>
    <p:sldId id="1008" r:id="rId27"/>
    <p:sldId id="1009" r:id="rId28"/>
    <p:sldId id="813" r:id="rId29"/>
    <p:sldId id="994" r:id="rId30"/>
    <p:sldId id="993" r:id="rId31"/>
    <p:sldId id="995" r:id="rId32"/>
    <p:sldId id="998" r:id="rId33"/>
    <p:sldId id="814" r:id="rId34"/>
    <p:sldId id="1000" r:id="rId35"/>
    <p:sldId id="999" r:id="rId36"/>
    <p:sldId id="1010" r:id="rId37"/>
    <p:sldId id="372" r:id="rId38"/>
    <p:sldId id="260" r:id="rId39"/>
    <p:sldId id="822" r:id="rId40"/>
    <p:sldId id="262" r:id="rId41"/>
    <p:sldId id="263" r:id="rId42"/>
    <p:sldId id="264" r:id="rId43"/>
    <p:sldId id="265" r:id="rId44"/>
    <p:sldId id="425" r:id="rId45"/>
    <p:sldId id="426" r:id="rId46"/>
    <p:sldId id="427" r:id="rId47"/>
    <p:sldId id="812" r:id="rId48"/>
  </p:sldIdLst>
  <p:sldSz cx="9144000" cy="6858000" type="screen4x3"/>
  <p:notesSz cx="6858000" cy="9144000"/>
  <p:custDataLst>
    <p:tags r:id="rId50"/>
  </p:custDataLst>
  <p:defaultTextStyle>
    <a:defPPr>
      <a:defRPr lang="zh-CN"/>
    </a:defPPr>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4" userDrawn="1">
          <p15:clr>
            <a:srgbClr val="A4A3A4"/>
          </p15:clr>
        </p15:guide>
        <p15:guide id="2" pos="28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D3919"/>
    <a:srgbClr val="FF3300"/>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p:restoredTop sz="76752"/>
  </p:normalViewPr>
  <p:slideViewPr>
    <p:cSldViewPr showGuides="1">
      <p:cViewPr>
        <p:scale>
          <a:sx n="130" d="100"/>
          <a:sy n="130" d="100"/>
        </p:scale>
        <p:origin x="1256" y="-208"/>
      </p:cViewPr>
      <p:guideLst>
        <p:guide orient="horz" pos="2294"/>
        <p:guide pos="289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2:22:17.988"/>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FontTx/>
              <a:buNone/>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FontTx/>
              <a:buNone/>
              <a:defRPr sz="120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FontTx/>
              <a:buNone/>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spcBef>
                <a:spcPct val="0"/>
              </a:spcBef>
              <a:buClrTx/>
              <a:buFontTx/>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5</a:t>
            </a:fld>
            <a:endParaRPr lang="en-US" altLang="zh-CN" sz="1200" dirty="0"/>
          </a:p>
        </p:txBody>
      </p:sp>
      <p:sp>
        <p:nvSpPr>
          <p:cNvPr id="20482" name="Rectangle 2"/>
          <p:cNvSpPr>
            <a:spLocks noGrp="1" noRot="1" noChangeAspect="1" noTextEdit="1"/>
          </p:cNvSpPr>
          <p:nvPr>
            <p:ph type="sldImg"/>
          </p:nvPr>
        </p:nvSpPr>
        <p:spPr/>
      </p:sp>
      <p:sp>
        <p:nvSpPr>
          <p:cNvPr id="2048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15</a:t>
            </a:fld>
            <a:endParaRPr lang="en-US" altLang="zh-CN" sz="1200" dirty="0"/>
          </a:p>
        </p:txBody>
      </p:sp>
      <p:sp>
        <p:nvSpPr>
          <p:cNvPr id="28674" name="Rectangle 2"/>
          <p:cNvSpPr>
            <a:spLocks noGrp="1" noRot="1" noChangeAspect="1" noTextEdit="1"/>
          </p:cNvSpPr>
          <p:nvPr>
            <p:ph type="sldImg"/>
          </p:nvPr>
        </p:nvSpPr>
        <p:spPr/>
      </p:sp>
      <p:sp>
        <p:nvSpPr>
          <p:cNvPr id="286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640914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95C2FB-FC51-78CB-B0A7-2ECC6329F90E}"/>
              </a:ext>
            </a:extLst>
          </p:cNvPr>
          <p:cNvSpPr>
            <a:spLocks noGrp="1" noChangeArrowheads="1"/>
          </p:cNvSpPr>
          <p:nvPr>
            <p:ph type="sldNum" sz="quarter" idx="5"/>
          </p:nvPr>
        </p:nvSpPr>
        <p:spPr>
          <a:ln/>
        </p:spPr>
        <p:txBody>
          <a:bodyPr/>
          <a:lstStyle/>
          <a:p>
            <a:fld id="{58F260E0-A204-A947-B46F-6288DF80B4E2}" type="slidenum">
              <a:rPr lang="en-US" altLang="zh-CN"/>
              <a:pPr/>
              <a:t>16</a:t>
            </a:fld>
            <a:endParaRPr lang="en-US" altLang="zh-CN"/>
          </a:p>
        </p:txBody>
      </p:sp>
      <p:sp>
        <p:nvSpPr>
          <p:cNvPr id="2135042" name="Rectangle 2">
            <a:extLst>
              <a:ext uri="{FF2B5EF4-FFF2-40B4-BE49-F238E27FC236}">
                <a16:creationId xmlns:a16="http://schemas.microsoft.com/office/drawing/2014/main" id="{A3F6955D-B221-EAB7-CA17-7CC09B3286F7}"/>
              </a:ext>
            </a:extLst>
          </p:cNvPr>
          <p:cNvSpPr>
            <a:spLocks noChangeArrowheads="1" noTextEdit="1"/>
          </p:cNvSpPr>
          <p:nvPr>
            <p:ph type="sldImg"/>
          </p:nvPr>
        </p:nvSpPr>
        <p:spPr>
          <a:ln/>
        </p:spPr>
      </p:sp>
      <p:sp>
        <p:nvSpPr>
          <p:cNvPr id="2135043" name="Rectangle 3">
            <a:extLst>
              <a:ext uri="{FF2B5EF4-FFF2-40B4-BE49-F238E27FC236}">
                <a16:creationId xmlns:a16="http://schemas.microsoft.com/office/drawing/2014/main" id="{86FCB7D1-730F-4CE8-A522-68DC72C0FD47}"/>
              </a:ext>
            </a:extLst>
          </p:cNvPr>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18</a:t>
            </a:fld>
            <a:endParaRPr lang="en-US" altLang="zh-CN" sz="1200" dirty="0"/>
          </a:p>
        </p:txBody>
      </p:sp>
      <p:sp>
        <p:nvSpPr>
          <p:cNvPr id="34818" name="Rectangle 2"/>
          <p:cNvSpPr>
            <a:spLocks noGrp="1" noRot="1" noChangeAspect="1" noTextEdit="1"/>
          </p:cNvSpPr>
          <p:nvPr>
            <p:ph type="sldImg"/>
          </p:nvPr>
        </p:nvSpPr>
        <p:spPr/>
      </p:sp>
      <p:sp>
        <p:nvSpPr>
          <p:cNvPr id="348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0830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86209A33-4678-6F60-3B8D-3B741572BA60}"/>
              </a:ext>
            </a:extLst>
          </p:cNvPr>
          <p:cNvSpPr>
            <a:spLocks noRot="1" noChangeArrowheads="1" noTextEdit="1"/>
          </p:cNvSpPr>
          <p:nvPr>
            <p:ph type="sldImg"/>
          </p:nvPr>
        </p:nvSpPr>
        <p:spPr>
          <a:ln/>
        </p:spPr>
      </p:sp>
      <p:sp>
        <p:nvSpPr>
          <p:cNvPr id="128003" name="Rectangle 3">
            <a:extLst>
              <a:ext uri="{FF2B5EF4-FFF2-40B4-BE49-F238E27FC236}">
                <a16:creationId xmlns:a16="http://schemas.microsoft.com/office/drawing/2014/main" id="{1BD587F6-EAEE-FC94-C597-83343F978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64F8EC-1F86-3D8C-F679-1C560540E848}"/>
              </a:ext>
            </a:extLst>
          </p:cNvPr>
          <p:cNvSpPr>
            <a:spLocks noGrp="1" noChangeArrowheads="1"/>
          </p:cNvSpPr>
          <p:nvPr>
            <p:ph type="sldNum" sz="quarter" idx="5"/>
          </p:nvPr>
        </p:nvSpPr>
        <p:spPr>
          <a:ln/>
        </p:spPr>
        <p:txBody>
          <a:bodyPr/>
          <a:lstStyle/>
          <a:p>
            <a:fld id="{F7DBEE79-86CF-C941-A36B-E02ECCC0ACB3}" type="slidenum">
              <a:rPr lang="en-US" altLang="zh-CN"/>
              <a:pPr/>
              <a:t>38</a:t>
            </a:fld>
            <a:endParaRPr lang="en-US" altLang="zh-CN"/>
          </a:p>
        </p:txBody>
      </p:sp>
      <p:sp>
        <p:nvSpPr>
          <p:cNvPr id="2132994" name="Rectangle 2">
            <a:extLst>
              <a:ext uri="{FF2B5EF4-FFF2-40B4-BE49-F238E27FC236}">
                <a16:creationId xmlns:a16="http://schemas.microsoft.com/office/drawing/2014/main" id="{3A3562B2-29AC-7656-9101-4E615073EB4E}"/>
              </a:ext>
            </a:extLst>
          </p:cNvPr>
          <p:cNvSpPr>
            <a:spLocks noChangeArrowheads="1" noTextEdit="1"/>
          </p:cNvSpPr>
          <p:nvPr>
            <p:ph type="sldImg"/>
          </p:nvPr>
        </p:nvSpPr>
        <p:spPr>
          <a:ln/>
        </p:spPr>
      </p:sp>
      <p:sp>
        <p:nvSpPr>
          <p:cNvPr id="2132995" name="Rectangle 3">
            <a:extLst>
              <a:ext uri="{FF2B5EF4-FFF2-40B4-BE49-F238E27FC236}">
                <a16:creationId xmlns:a16="http://schemas.microsoft.com/office/drawing/2014/main" id="{50A10945-4B06-3B70-8871-C1ADB63F4A9D}"/>
              </a:ext>
            </a:extLst>
          </p:cNvPr>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39</a:t>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F961E4-3724-1246-0E6E-59B2F4544BCB}"/>
              </a:ext>
            </a:extLst>
          </p:cNvPr>
          <p:cNvSpPr>
            <a:spLocks noGrp="1" noChangeArrowheads="1"/>
          </p:cNvSpPr>
          <p:nvPr>
            <p:ph type="sldNum" sz="quarter" idx="5"/>
          </p:nvPr>
        </p:nvSpPr>
        <p:spPr>
          <a:ln/>
        </p:spPr>
        <p:txBody>
          <a:bodyPr/>
          <a:lstStyle/>
          <a:p>
            <a:fld id="{AAB53BD7-4BB3-DB4E-8DB6-C944EA6E6803}" type="slidenum">
              <a:rPr lang="en-US" altLang="zh-CN"/>
              <a:pPr/>
              <a:t>40</a:t>
            </a:fld>
            <a:endParaRPr lang="en-US" altLang="zh-CN"/>
          </a:p>
        </p:txBody>
      </p:sp>
      <p:sp>
        <p:nvSpPr>
          <p:cNvPr id="2137090" name="Rectangle 2">
            <a:extLst>
              <a:ext uri="{FF2B5EF4-FFF2-40B4-BE49-F238E27FC236}">
                <a16:creationId xmlns:a16="http://schemas.microsoft.com/office/drawing/2014/main" id="{E42A42EA-4F32-1860-D2DC-29565F5A5367}"/>
              </a:ext>
            </a:extLst>
          </p:cNvPr>
          <p:cNvSpPr>
            <a:spLocks noChangeArrowheads="1" noTextEdit="1"/>
          </p:cNvSpPr>
          <p:nvPr>
            <p:ph type="sldImg"/>
          </p:nvPr>
        </p:nvSpPr>
        <p:spPr>
          <a:ln/>
        </p:spPr>
      </p:sp>
      <p:sp>
        <p:nvSpPr>
          <p:cNvPr id="2137091" name="Rectangle 3">
            <a:extLst>
              <a:ext uri="{FF2B5EF4-FFF2-40B4-BE49-F238E27FC236}">
                <a16:creationId xmlns:a16="http://schemas.microsoft.com/office/drawing/2014/main" id="{12E5F33E-F690-7D87-FA63-E7A1C5B75756}"/>
              </a:ext>
            </a:extLst>
          </p:cNvPr>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960B0AE-4E17-B443-EB29-70C9F70330A4}"/>
              </a:ext>
            </a:extLst>
          </p:cNvPr>
          <p:cNvSpPr>
            <a:spLocks noGrp="1" noChangeArrowheads="1"/>
          </p:cNvSpPr>
          <p:nvPr>
            <p:ph type="sldNum" sz="quarter" idx="5"/>
          </p:nvPr>
        </p:nvSpPr>
        <p:spPr>
          <a:ln/>
        </p:spPr>
        <p:txBody>
          <a:bodyPr/>
          <a:lstStyle/>
          <a:p>
            <a:fld id="{42F95201-11AE-C343-A10F-7B88D5C4977F}" type="slidenum">
              <a:rPr lang="en-US" altLang="zh-CN"/>
              <a:pPr/>
              <a:t>41</a:t>
            </a:fld>
            <a:endParaRPr lang="en-US" altLang="zh-CN"/>
          </a:p>
        </p:txBody>
      </p:sp>
      <p:sp>
        <p:nvSpPr>
          <p:cNvPr id="2139138" name="Rectangle 2">
            <a:extLst>
              <a:ext uri="{FF2B5EF4-FFF2-40B4-BE49-F238E27FC236}">
                <a16:creationId xmlns:a16="http://schemas.microsoft.com/office/drawing/2014/main" id="{34704492-0973-49CF-2484-138CAAC98F44}"/>
              </a:ext>
            </a:extLst>
          </p:cNvPr>
          <p:cNvSpPr>
            <a:spLocks noChangeArrowheads="1" noTextEdit="1"/>
          </p:cNvSpPr>
          <p:nvPr>
            <p:ph type="sldImg"/>
          </p:nvPr>
        </p:nvSpPr>
        <p:spPr>
          <a:ln/>
        </p:spPr>
      </p:sp>
      <p:sp>
        <p:nvSpPr>
          <p:cNvPr id="2139139" name="Rectangle 3">
            <a:extLst>
              <a:ext uri="{FF2B5EF4-FFF2-40B4-BE49-F238E27FC236}">
                <a16:creationId xmlns:a16="http://schemas.microsoft.com/office/drawing/2014/main" id="{551125D6-77CF-A12C-DC84-00D3A2D18F2B}"/>
              </a:ext>
            </a:extLst>
          </p:cNvPr>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E9709A-F11E-027C-64E8-775EE7F97223}"/>
              </a:ext>
            </a:extLst>
          </p:cNvPr>
          <p:cNvSpPr>
            <a:spLocks noGrp="1" noChangeArrowheads="1"/>
          </p:cNvSpPr>
          <p:nvPr>
            <p:ph type="sldNum" sz="quarter" idx="5"/>
          </p:nvPr>
        </p:nvSpPr>
        <p:spPr>
          <a:ln/>
        </p:spPr>
        <p:txBody>
          <a:bodyPr/>
          <a:lstStyle/>
          <a:p>
            <a:fld id="{C89123DD-18D2-FD4A-83D5-686A953F14C6}" type="slidenum">
              <a:rPr lang="en-US" altLang="zh-CN"/>
              <a:pPr/>
              <a:t>42</a:t>
            </a:fld>
            <a:endParaRPr lang="en-US" altLang="zh-CN"/>
          </a:p>
        </p:txBody>
      </p:sp>
      <p:sp>
        <p:nvSpPr>
          <p:cNvPr id="2141186" name="Rectangle 2">
            <a:extLst>
              <a:ext uri="{FF2B5EF4-FFF2-40B4-BE49-F238E27FC236}">
                <a16:creationId xmlns:a16="http://schemas.microsoft.com/office/drawing/2014/main" id="{39F2B7E4-B862-B522-F3BE-2FD76B97DC77}"/>
              </a:ext>
            </a:extLst>
          </p:cNvPr>
          <p:cNvSpPr>
            <a:spLocks noChangeArrowheads="1" noTextEdit="1"/>
          </p:cNvSpPr>
          <p:nvPr>
            <p:ph type="sldImg"/>
          </p:nvPr>
        </p:nvSpPr>
        <p:spPr>
          <a:ln/>
        </p:spPr>
      </p:sp>
      <p:sp>
        <p:nvSpPr>
          <p:cNvPr id="2141187" name="Rectangle 3">
            <a:extLst>
              <a:ext uri="{FF2B5EF4-FFF2-40B4-BE49-F238E27FC236}">
                <a16:creationId xmlns:a16="http://schemas.microsoft.com/office/drawing/2014/main" id="{5E3F690D-453A-BB77-7A2C-F39B6A28ECA2}"/>
              </a:ext>
            </a:extLst>
          </p:cNvPr>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6</a:t>
            </a:fld>
            <a:endParaRPr lang="en-US" altLang="zh-CN" sz="1200" dirty="0"/>
          </a:p>
        </p:txBody>
      </p:sp>
      <p:sp>
        <p:nvSpPr>
          <p:cNvPr id="20482" name="Rectangle 2"/>
          <p:cNvSpPr>
            <a:spLocks noGrp="1" noRot="1" noChangeAspect="1" noTextEdit="1"/>
          </p:cNvSpPr>
          <p:nvPr>
            <p:ph type="sldImg"/>
          </p:nvPr>
        </p:nvSpPr>
        <p:spPr/>
      </p:sp>
      <p:sp>
        <p:nvSpPr>
          <p:cNvPr id="2048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4076655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968C76-2958-D0C0-A76F-0A0BF3554E3E}"/>
              </a:ext>
            </a:extLst>
          </p:cNvPr>
          <p:cNvSpPr>
            <a:spLocks noGrp="1" noChangeArrowheads="1"/>
          </p:cNvSpPr>
          <p:nvPr>
            <p:ph type="sldNum" sz="quarter" idx="5"/>
          </p:nvPr>
        </p:nvSpPr>
        <p:spPr>
          <a:ln/>
        </p:spPr>
        <p:txBody>
          <a:bodyPr/>
          <a:lstStyle/>
          <a:p>
            <a:fld id="{485D4753-8D14-0140-B945-2985428EBB31}" type="slidenum">
              <a:rPr lang="en-US" altLang="zh-CN"/>
              <a:pPr/>
              <a:t>43</a:t>
            </a:fld>
            <a:endParaRPr lang="en-US" altLang="zh-CN"/>
          </a:p>
        </p:txBody>
      </p:sp>
      <p:sp>
        <p:nvSpPr>
          <p:cNvPr id="2143234" name="Rectangle 2">
            <a:extLst>
              <a:ext uri="{FF2B5EF4-FFF2-40B4-BE49-F238E27FC236}">
                <a16:creationId xmlns:a16="http://schemas.microsoft.com/office/drawing/2014/main" id="{B55882CD-35AA-DCCE-E62D-B46E09EA9ACD}"/>
              </a:ext>
            </a:extLst>
          </p:cNvPr>
          <p:cNvSpPr>
            <a:spLocks noChangeArrowheads="1" noTextEdit="1"/>
          </p:cNvSpPr>
          <p:nvPr>
            <p:ph type="sldImg"/>
          </p:nvPr>
        </p:nvSpPr>
        <p:spPr>
          <a:ln/>
        </p:spPr>
      </p:sp>
      <p:sp>
        <p:nvSpPr>
          <p:cNvPr id="2143235" name="Rectangle 3">
            <a:extLst>
              <a:ext uri="{FF2B5EF4-FFF2-40B4-BE49-F238E27FC236}">
                <a16:creationId xmlns:a16="http://schemas.microsoft.com/office/drawing/2014/main" id="{A5EFEAE6-DE64-D594-0A42-CF632A0F22FA}"/>
              </a:ext>
            </a:extLst>
          </p:cNvPr>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44</a:t>
            </a:fld>
            <a:endParaRPr lang="en-US" altLang="zh-CN" sz="1200" dirty="0"/>
          </a:p>
        </p:txBody>
      </p:sp>
      <p:sp>
        <p:nvSpPr>
          <p:cNvPr id="45058" name="Rectangle 2"/>
          <p:cNvSpPr>
            <a:spLocks noGrp="1" noRot="1" noChangeAspect="1" noTextEdit="1"/>
          </p:cNvSpPr>
          <p:nvPr>
            <p:ph type="sldImg"/>
          </p:nvPr>
        </p:nvSpPr>
        <p:spPr/>
      </p:sp>
      <p:sp>
        <p:nvSpPr>
          <p:cNvPr id="4505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45</a:t>
            </a:fld>
            <a:endParaRPr lang="en-US" altLang="zh-CN" sz="1200" dirty="0"/>
          </a:p>
        </p:txBody>
      </p:sp>
      <p:sp>
        <p:nvSpPr>
          <p:cNvPr id="47106" name="Rectangle 2"/>
          <p:cNvSpPr>
            <a:spLocks noGrp="1" noRot="1" noChangeAspect="1" noTextEdit="1"/>
          </p:cNvSpPr>
          <p:nvPr>
            <p:ph type="sldImg"/>
          </p:nvPr>
        </p:nvSpPr>
        <p:spPr/>
      </p:sp>
      <p:sp>
        <p:nvSpPr>
          <p:cNvPr id="471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46</a:t>
            </a:fld>
            <a:endParaRPr lang="en-US" altLang="zh-CN" sz="1200" dirty="0"/>
          </a:p>
        </p:txBody>
      </p:sp>
      <p:sp>
        <p:nvSpPr>
          <p:cNvPr id="49154" name="Rectangle 2"/>
          <p:cNvSpPr>
            <a:spLocks noGrp="1" noRot="1" noChangeAspect="1" noTextEdit="1"/>
          </p:cNvSpPr>
          <p:nvPr>
            <p:ph type="sldImg"/>
          </p:nvPr>
        </p:nvSpPr>
        <p:spPr/>
      </p:sp>
      <p:sp>
        <p:nvSpPr>
          <p:cNvPr id="4915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AD0EE5-F013-555C-4D4E-8F4B49A8B0FC}"/>
              </a:ext>
            </a:extLst>
          </p:cNvPr>
          <p:cNvSpPr>
            <a:spLocks noGrp="1" noChangeArrowheads="1"/>
          </p:cNvSpPr>
          <p:nvPr>
            <p:ph type="sldNum" sz="quarter" idx="5"/>
          </p:nvPr>
        </p:nvSpPr>
        <p:spPr>
          <a:ln/>
        </p:spPr>
        <p:txBody>
          <a:bodyPr/>
          <a:lstStyle/>
          <a:p>
            <a:fld id="{2D24774B-A1AD-3041-B592-70F745F80E36}" type="slidenum">
              <a:rPr lang="en-US" altLang="zh-CN"/>
              <a:pPr/>
              <a:t>8</a:t>
            </a:fld>
            <a:endParaRPr lang="en-US" altLang="zh-CN"/>
          </a:p>
        </p:txBody>
      </p:sp>
      <p:sp>
        <p:nvSpPr>
          <p:cNvPr id="909314" name="Rectangle 2">
            <a:extLst>
              <a:ext uri="{FF2B5EF4-FFF2-40B4-BE49-F238E27FC236}">
                <a16:creationId xmlns:a16="http://schemas.microsoft.com/office/drawing/2014/main" id="{286E48A9-1AB0-90D6-608F-93E427AAD074}"/>
              </a:ext>
            </a:extLst>
          </p:cNvPr>
          <p:cNvSpPr>
            <a:spLocks noChangeArrowheads="1" noTextEdit="1"/>
          </p:cNvSpPr>
          <p:nvPr>
            <p:ph type="sldImg"/>
          </p:nvPr>
        </p:nvSpPr>
        <p:spPr>
          <a:ln/>
        </p:spPr>
      </p:sp>
      <p:sp>
        <p:nvSpPr>
          <p:cNvPr id="909315" name="Rectangle 3">
            <a:extLst>
              <a:ext uri="{FF2B5EF4-FFF2-40B4-BE49-F238E27FC236}">
                <a16:creationId xmlns:a16="http://schemas.microsoft.com/office/drawing/2014/main" id="{7785AA63-832E-26C8-D2F3-5EEB84BD54A6}"/>
              </a:ext>
            </a:extLst>
          </p:cNvPr>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B430E2-160D-2AD1-DD51-F07B69B0E27D}"/>
              </a:ext>
            </a:extLst>
          </p:cNvPr>
          <p:cNvSpPr>
            <a:spLocks noGrp="1" noChangeArrowheads="1"/>
          </p:cNvSpPr>
          <p:nvPr>
            <p:ph type="sldNum" sz="quarter" idx="5"/>
          </p:nvPr>
        </p:nvSpPr>
        <p:spPr>
          <a:ln/>
        </p:spPr>
        <p:txBody>
          <a:bodyPr/>
          <a:lstStyle/>
          <a:p>
            <a:fld id="{A46AEFD4-F1BB-F742-B9B2-1F3EA646898B}" type="slidenum">
              <a:rPr lang="en-US" altLang="zh-CN"/>
              <a:pPr/>
              <a:t>9</a:t>
            </a:fld>
            <a:endParaRPr lang="en-US" altLang="zh-CN"/>
          </a:p>
        </p:txBody>
      </p:sp>
      <p:sp>
        <p:nvSpPr>
          <p:cNvPr id="2130946" name="Rectangle 2">
            <a:extLst>
              <a:ext uri="{FF2B5EF4-FFF2-40B4-BE49-F238E27FC236}">
                <a16:creationId xmlns:a16="http://schemas.microsoft.com/office/drawing/2014/main" id="{559AF957-DD35-ABB2-F1AE-C4BB029FF4D6}"/>
              </a:ext>
            </a:extLst>
          </p:cNvPr>
          <p:cNvSpPr>
            <a:spLocks noChangeArrowheads="1" noTextEdit="1"/>
          </p:cNvSpPr>
          <p:nvPr>
            <p:ph type="sldImg"/>
          </p:nvPr>
        </p:nvSpPr>
        <p:spPr>
          <a:ln/>
        </p:spPr>
      </p:sp>
      <p:sp>
        <p:nvSpPr>
          <p:cNvPr id="2130947" name="Rectangle 3">
            <a:extLst>
              <a:ext uri="{FF2B5EF4-FFF2-40B4-BE49-F238E27FC236}">
                <a16:creationId xmlns:a16="http://schemas.microsoft.com/office/drawing/2014/main" id="{5123C781-229C-4C3D-6A4E-556A41713301}"/>
              </a:ext>
            </a:extLst>
          </p:cNvPr>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10</a:t>
            </a:fld>
            <a:endParaRPr lang="en-US" altLang="zh-CN" sz="1200" dirty="0"/>
          </a:p>
        </p:txBody>
      </p:sp>
      <p:sp>
        <p:nvSpPr>
          <p:cNvPr id="22530" name="Rectangle 2"/>
          <p:cNvSpPr>
            <a:spLocks noGrp="1" noRot="1" noChangeAspect="1" noTextEdit="1"/>
          </p:cNvSpPr>
          <p:nvPr>
            <p:ph type="sldImg"/>
          </p:nvPr>
        </p:nvSpPr>
        <p:spPr/>
      </p:sp>
      <p:sp>
        <p:nvSpPr>
          <p:cNvPr id="22531" name="Rectangle 3"/>
          <p:cNvSpPr>
            <a:spLocks noGrp="1"/>
          </p:cNvSpPr>
          <p:nvPr>
            <p:ph type="body" idx="1"/>
          </p:nvPr>
        </p:nvSpPr>
        <p:spPr/>
        <p:txBody>
          <a:bodyPr wrap="square" lIns="91440" tIns="45720" rIns="91440" bIns="45720" anchor="t"/>
          <a:lstStyle/>
          <a:p>
            <a:pPr lvl="0" eaLnBrk="1" hangingPunct="1"/>
            <a:r>
              <a:rPr lang="zh-CN" altLang="en-US" dirty="0"/>
              <a:t>智商：逻辑、语言、视觉、听觉、运动、社交、自省</a:t>
            </a:r>
          </a:p>
          <a:p>
            <a:pPr lvl="0" eaLnBrk="1" hangingPunct="1"/>
            <a:r>
              <a:rPr lang="zh-CN" altLang="en-US" dirty="0"/>
              <a:t>杰出人才</a:t>
            </a:r>
            <a:r>
              <a:rPr lang="en-US" altLang="zh-CN" dirty="0"/>
              <a:t>=</a:t>
            </a:r>
            <a:r>
              <a:rPr lang="zh-CN" altLang="en-US" dirty="0"/>
              <a:t>志向抱负、专注钻研、基础扎实、沟通交流、组织领导、交叉、名校名门</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11</a:t>
            </a:fld>
            <a:endParaRPr lang="en-US" altLang="zh-CN" sz="1200" dirty="0"/>
          </a:p>
        </p:txBody>
      </p:sp>
      <p:sp>
        <p:nvSpPr>
          <p:cNvPr id="24578" name="Rectangle 2"/>
          <p:cNvSpPr>
            <a:spLocks noGrp="1" noRot="1" noChangeAspect="1" noTextEdit="1"/>
          </p:cNvSpPr>
          <p:nvPr>
            <p:ph type="sldImg"/>
          </p:nvPr>
        </p:nvSpPr>
        <p:spPr/>
      </p:sp>
      <p:sp>
        <p:nvSpPr>
          <p:cNvPr id="24579" name="Rectangle 3"/>
          <p:cNvSpPr>
            <a:spLocks noGrp="1"/>
          </p:cNvSpPr>
          <p:nvPr>
            <p:ph type="body" idx="1"/>
          </p:nvPr>
        </p:nvSpPr>
        <p:spPr/>
        <p:txBody>
          <a:bodyPr wrap="square" lIns="91440" tIns="45720" rIns="91440" bIns="45720" anchor="t"/>
          <a:lstStyle/>
          <a:p>
            <a:pPr lvl="0" eaLnBrk="1" hangingPunct="1"/>
            <a:r>
              <a:rPr lang="zh-CN" altLang="en-US" dirty="0"/>
              <a:t>内容安全分类的目的：异常行为、违规行为、入侵行为、异常活动、异常分子</a:t>
            </a:r>
          </a:p>
          <a:p>
            <a:pPr lvl="0" eaLnBrk="1" hangingPunct="1"/>
            <a:r>
              <a:rPr lang="zh-CN" altLang="en-US" dirty="0"/>
              <a:t> </a:t>
            </a:r>
            <a:r>
              <a:rPr lang="en-US" altLang="zh-CN" dirty="0"/>
              <a:t>                    </a:t>
            </a:r>
            <a:r>
              <a:rPr lang="zh-CN" altLang="en-US" dirty="0"/>
              <a:t>违法内容、反动言论、谣言、虚假信息、诈骗信息、网页篡改</a:t>
            </a:r>
          </a:p>
          <a:p>
            <a:pPr lvl="0" eaLnBrk="1" hangingPunct="1"/>
            <a:r>
              <a:rPr lang="zh-CN" altLang="en-US" dirty="0"/>
              <a:t>分类的本质目的：区分关注的和非关注的内容</a:t>
            </a:r>
          </a:p>
          <a:p>
            <a:pPr lvl="0" eaLnBrk="1" hangingPunct="1"/>
            <a:r>
              <a:rPr lang="zh-CN" altLang="en-US" dirty="0"/>
              <a:t>分类依据：日志数据、流量数据、网页信息等，文本信息</a:t>
            </a:r>
          </a:p>
          <a:p>
            <a:pPr lvl="0" eaLnBrk="1" hangingPunct="1"/>
            <a:endParaRPr lang="zh-CN" altLang="en-US" dirty="0"/>
          </a:p>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12</a:t>
            </a:fld>
            <a:endParaRPr lang="en-US" altLang="zh-CN" sz="1200" dirty="0"/>
          </a:p>
        </p:txBody>
      </p:sp>
      <p:sp>
        <p:nvSpPr>
          <p:cNvPr id="26626" name="Rectangle 2"/>
          <p:cNvSpPr>
            <a:spLocks noGrp="1" noRot="1" noChangeAspect="1" noTextEdit="1"/>
          </p:cNvSpPr>
          <p:nvPr>
            <p:ph type="sldImg"/>
          </p:nvPr>
        </p:nvSpPr>
        <p:spPr/>
      </p:sp>
      <p:sp>
        <p:nvSpPr>
          <p:cNvPr id="26627" name="Rectangle 3"/>
          <p:cNvSpPr>
            <a:spLocks noGrp="1"/>
          </p:cNvSpPr>
          <p:nvPr>
            <p:ph type="body" idx="1"/>
          </p:nvPr>
        </p:nvSpPr>
        <p:spPr/>
        <p:txBody>
          <a:bodyPr wrap="square" lIns="91440" tIns="45720" rIns="91440" bIns="45720" anchor="t"/>
          <a:lstStyle/>
          <a:p>
            <a:pPr lvl="0" eaLnBrk="1" hangingPunct="1"/>
            <a:r>
              <a:rPr lang="zh-CN" altLang="en-US" dirty="0"/>
              <a:t>分类方法的输入：</a:t>
            </a:r>
            <a:r>
              <a:rPr lang="en-US" altLang="zh-CN" dirty="0"/>
              <a:t> </a:t>
            </a:r>
            <a:r>
              <a:rPr lang="zh-CN" altLang="en-US" dirty="0"/>
              <a:t>已知类别的训练样本、未知类别的测试样本</a:t>
            </a:r>
          </a:p>
          <a:p>
            <a:pPr lvl="0" eaLnBrk="1" hangingPunct="1"/>
            <a:r>
              <a:rPr lang="zh-CN" altLang="en-US" dirty="0"/>
              <a:t>分类过程：提取特征、不需要提取特征</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13</a:t>
            </a:fld>
            <a:endParaRPr lang="en-US" altLang="zh-CN" sz="1200" dirty="0"/>
          </a:p>
        </p:txBody>
      </p:sp>
      <p:sp>
        <p:nvSpPr>
          <p:cNvPr id="28674" name="Rectangle 2"/>
          <p:cNvSpPr>
            <a:spLocks noGrp="1" noRot="1" noChangeAspect="1" noTextEdit="1"/>
          </p:cNvSpPr>
          <p:nvPr>
            <p:ph type="sldImg"/>
          </p:nvPr>
        </p:nvSpPr>
        <p:spPr/>
      </p:sp>
      <p:sp>
        <p:nvSpPr>
          <p:cNvPr id="286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116837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14</a:t>
            </a:fld>
            <a:endParaRPr lang="en-US" altLang="zh-CN" sz="1200" dirty="0"/>
          </a:p>
        </p:txBody>
      </p:sp>
      <p:sp>
        <p:nvSpPr>
          <p:cNvPr id="28674" name="Rectangle 2"/>
          <p:cNvSpPr>
            <a:spLocks noGrp="1" noRot="1" noChangeAspect="1" noTextEdit="1"/>
          </p:cNvSpPr>
          <p:nvPr>
            <p:ph type="sldImg"/>
          </p:nvPr>
        </p:nvSpPr>
        <p:spPr/>
      </p:sp>
      <p:sp>
        <p:nvSpPr>
          <p:cNvPr id="286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33AE04DF-5DAF-8942-8809-7549A96DA271}" type="datetimeFigureOut">
              <a:rPr lang="zh-CN" altLang="en-US" smtClean="0"/>
              <a:t>2023/10/27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2023/10/27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2023/10/27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t>2023/10/27</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t>2023/10/27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4C6DB4B6-99EF-E34F-A458-571EFDA1439C}" type="datetimeFigureOut">
              <a:rPr lang="zh-CN" altLang="en-US"/>
              <a:t>2023/10/27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t>‹#›</a:t>
            </a:fld>
            <a:r>
              <a:rPr lang="en-US" altLang="zh-CN" sz="1600">
                <a:latin typeface="Arial Unicode MS" panose="020B0604020202020204" charset="-122"/>
                <a:cs typeface="Arial Unicode MS" panose="020B0604020202020204" charset="-122"/>
              </a:rPr>
              <a:t>/43</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404AE7-26EC-0148-A357-DD3C7FD71093}" type="datetimeFigureOut">
              <a:rPr lang="zh-CN" altLang="en-US" smtClean="0"/>
              <a:t>2023/10/27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4D1EEEB-2E2A-DF4A-9E58-105270FF4219}" type="datetimeFigureOut">
              <a:rPr lang="zh-CN" altLang="en-US" smtClean="0"/>
              <a:t>2023/10/27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2023/10/27</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76200"/>
            <a:ext cx="85344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762000"/>
            <a:ext cx="4210050" cy="5715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591050" y="762000"/>
            <a:ext cx="4211638" cy="5715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611D6-6E14-55CA-AF31-1BCBA82266EE}"/>
              </a:ext>
            </a:extLst>
          </p:cNvPr>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275119-2B69-01CD-3191-52815D2B4960}"/>
              </a:ext>
            </a:extLst>
          </p:cNvPr>
          <p:cNvSpPr>
            <a:spLocks noGrp="1"/>
          </p:cNvSpPr>
          <p:nvPr>
            <p:ph sz="half" idx="1"/>
          </p:nvPr>
        </p:nvSpPr>
        <p:spPr>
          <a:xfrm>
            <a:off x="457200" y="1484313"/>
            <a:ext cx="4141788" cy="5040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734333-DB16-68E9-461F-D98BC5A5325F}"/>
              </a:ext>
            </a:extLst>
          </p:cNvPr>
          <p:cNvSpPr>
            <a:spLocks noGrp="1"/>
          </p:cNvSpPr>
          <p:nvPr>
            <p:ph sz="quarter" idx="2"/>
          </p:nvPr>
        </p:nvSpPr>
        <p:spPr>
          <a:xfrm>
            <a:off x="4751388" y="1484313"/>
            <a:ext cx="4141787" cy="24431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A1DF9FE2-111C-536F-234D-C74D6D2561EE}"/>
              </a:ext>
            </a:extLst>
          </p:cNvPr>
          <p:cNvSpPr>
            <a:spLocks noGrp="1"/>
          </p:cNvSpPr>
          <p:nvPr>
            <p:ph sz="quarter" idx="3"/>
          </p:nvPr>
        </p:nvSpPr>
        <p:spPr>
          <a:xfrm>
            <a:off x="4751388" y="4079875"/>
            <a:ext cx="4141787" cy="24447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165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35DA5F-FC16-9841-AD03-8B8DB561F239}" type="datetimeFigureOut">
              <a:rPr lang="zh-CN" altLang="en-US" smtClean="0"/>
              <a:t>2023/10/27</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E08765-4B7D-2143-8328-FBBE326002BF}" type="datetimeFigureOut">
              <a:rPr lang="zh-CN" altLang="en-US" smtClean="0"/>
              <a:t>2023/10/27</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2023/10/27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2023/10/27</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2023/10/27</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2023/10/27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t>2023/10/27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6"/>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34.xml"/><Relationship Id="rId4" Type="http://schemas.openxmlformats.org/officeDocument/2006/relationships/image" Target="../media/image12.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8.xml"/><Relationship Id="rId1" Type="http://schemas.openxmlformats.org/officeDocument/2006/relationships/slideLayout" Target="../slideLayouts/slideLayout34.xml"/><Relationship Id="rId4" Type="http://schemas.openxmlformats.org/officeDocument/2006/relationships/image" Target="../media/image13.emf"/></Relationships>
</file>

<file path=ppt/slides/_rels/slide42.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19.xml"/><Relationship Id="rId1" Type="http://schemas.openxmlformats.org/officeDocument/2006/relationships/slideLayout" Target="../slideLayouts/slideLayout34.xml"/><Relationship Id="rId6" Type="http://schemas.openxmlformats.org/officeDocument/2006/relationships/image" Target="../media/image15.emf"/><Relationship Id="rId5" Type="http://schemas.openxmlformats.org/officeDocument/2006/relationships/oleObject" Target="../embeddings/oleObject4.bin"/><Relationship Id="rId4" Type="http://schemas.openxmlformats.org/officeDocument/2006/relationships/image" Target="../media/image14.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0.xml"/><Relationship Id="rId1" Type="http://schemas.openxmlformats.org/officeDocument/2006/relationships/slideLayout" Target="../slideLayouts/slideLayout34.xml"/><Relationship Id="rId6" Type="http://schemas.openxmlformats.org/officeDocument/2006/relationships/image" Target="../media/image18.emf"/><Relationship Id="rId5" Type="http://schemas.openxmlformats.org/officeDocument/2006/relationships/oleObject" Target="../embeddings/oleObject7.bin"/><Relationship Id="rId4" Type="http://schemas.openxmlformats.org/officeDocument/2006/relationships/image" Target="../media/image17.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0.wmf"/><Relationship Id="rId5" Type="http://schemas.openxmlformats.org/officeDocument/2006/relationships/oleObject" Target="../embeddings/oleObject9.bin"/><Relationship Id="rId4" Type="http://schemas.openxmlformats.org/officeDocument/2006/relationships/image" Target="../media/image1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2.wmf"/></Relationships>
</file>

<file path=ppt/slides/_rels/slide4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083310" y="1911752"/>
            <a:ext cx="7022465" cy="3194721"/>
          </a:xfrm>
          <a:prstGeom prst="rect">
            <a:avLst/>
          </a:prstGeom>
          <a:noFill/>
          <a:ln>
            <a:noFill/>
          </a:ln>
          <a:effectLst>
            <a:prstShdw prst="shdw17" dist="17961" dir="2700000">
              <a:schemeClr val="bg2">
                <a:alpha val="74997"/>
              </a:schemeClr>
            </a:prstShdw>
          </a:effectLst>
        </p:spPr>
        <p:txBody>
          <a:bodyPr wrap="square">
            <a:spAutoFit/>
          </a:bodyPr>
          <a:lstStyle/>
          <a:p>
            <a:pPr algn="ctr"/>
            <a:r>
              <a:rPr lang="zh-CN" altLang="en-US" sz="4800" dirty="0">
                <a:ea typeface="隶书" panose="02010509060101010101" pitchFamily="49" charset="-122"/>
                <a:cs typeface="隶书" panose="02010509060101010101" pitchFamily="49" charset="-122"/>
              </a:rPr>
              <a:t>第四章</a:t>
            </a:r>
          </a:p>
          <a:p>
            <a:pPr algn="ctr"/>
            <a:r>
              <a:rPr lang="zh-CN" altLang="en-US" sz="4800" dirty="0">
                <a:ea typeface="隶书" panose="02010509060101010101" pitchFamily="49" charset="-122"/>
                <a:cs typeface="隶书" panose="02010509060101010101" pitchFamily="49" charset="-122"/>
              </a:rPr>
              <a:t>信息内容分析与挖掘</a:t>
            </a:r>
            <a:endParaRPr lang="en-US" altLang="zh-CN" sz="4800" dirty="0">
              <a:ea typeface="隶书" panose="02010509060101010101" pitchFamily="49" charset="-122"/>
              <a:cs typeface="隶书" panose="02010509060101010101" pitchFamily="49" charset="-122"/>
            </a:endParaRPr>
          </a:p>
          <a:p>
            <a:pPr algn="ctr"/>
            <a:endParaRPr lang="en-US" altLang="zh-CN" sz="4800" dirty="0">
              <a:ea typeface="隶书" panose="02010509060101010101" pitchFamily="49" charset="-122"/>
              <a:cs typeface="隶书" panose="02010509060101010101" pitchFamily="49" charset="-122"/>
            </a:endParaRPr>
          </a:p>
          <a:p>
            <a:pPr algn="ctr"/>
            <a:r>
              <a:rPr lang="en-US" altLang="zh-CN" sz="3200" dirty="0">
                <a:ea typeface="隶书" panose="02010509060101010101" pitchFamily="49" charset="-122"/>
                <a:cs typeface="隶书" panose="02010509060101010101" pitchFamily="49" charset="-122"/>
              </a:rPr>
              <a:t>4.1</a:t>
            </a:r>
            <a:r>
              <a:rPr lang="zh-CN" altLang="en-US" sz="3200" dirty="0">
                <a:ea typeface="隶书" panose="02010509060101010101" pitchFamily="49" charset="-122"/>
                <a:cs typeface="隶书" panose="02010509060101010101" pitchFamily="49" charset="-122"/>
              </a:rPr>
              <a:t> 预处理与特征提取</a:t>
            </a:r>
          </a:p>
        </p:txBody>
      </p:sp>
      <p:sp>
        <p:nvSpPr>
          <p:cNvPr id="2" name="文本框 1"/>
          <p:cNvSpPr txBox="1"/>
          <p:nvPr/>
        </p:nvSpPr>
        <p:spPr>
          <a:xfrm>
            <a:off x="360045" y="429895"/>
            <a:ext cx="6012815" cy="521970"/>
          </a:xfrm>
          <a:prstGeom prst="rect">
            <a:avLst/>
          </a:prstGeom>
          <a:noFill/>
        </p:spPr>
        <p:txBody>
          <a:bodyPr wrap="square" rtlCol="0">
            <a:spAutoFit/>
          </a:bodyPr>
          <a:lstStyle/>
          <a:p>
            <a:r>
              <a:rPr lang="zh-CN" altLang="en-US" b="1" dirty="0"/>
              <a:t>信息内容安全课程</a:t>
            </a:r>
            <a:r>
              <a:rPr lang="en-US" altLang="zh-CN" b="1" dirty="0"/>
              <a:t>2023</a:t>
            </a:r>
            <a:r>
              <a:rPr lang="zh-CN" altLang="en-US" b="1" dirty="0"/>
              <a:t>秋</a:t>
            </a:r>
          </a:p>
        </p:txBody>
      </p:sp>
    </p:spTree>
  </p:cSld>
  <p:clrMapOvr>
    <a:masterClrMapping/>
  </p:clrMapOvr>
  <mc:AlternateContent xmlns:mc="http://schemas.openxmlformats.org/markup-compatibility/2006" xmlns:p14="http://schemas.microsoft.com/office/powerpoint/2010/main">
    <mc:Choice Requires="p14">
      <p:transition spd="slow" p14:dur="2000" advTm="5097"/>
    </mc:Choice>
    <mc:Fallback xmlns="">
      <p:transition spd="slow" advTm="50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10</a:t>
            </a:fld>
            <a:endParaRPr lang="en-US" altLang="zh-CN" sz="1400" dirty="0">
              <a:latin typeface="Arial" panose="020B0604020202020204" pitchFamily="34" charset="0"/>
            </a:endParaRPr>
          </a:p>
        </p:txBody>
      </p:sp>
      <p:sp>
        <p:nvSpPr>
          <p:cNvPr id="219138" name="Rectangle 2"/>
          <p:cNvSpPr>
            <a:spLocks noRot="1" noChangeArrowheads="1"/>
          </p:cNvSpPr>
          <p:nvPr/>
        </p:nvSpPr>
        <p:spPr bwMode="auto">
          <a:xfrm>
            <a:off x="617538" y="188913"/>
            <a:ext cx="7369175" cy="606425"/>
          </a:xfrm>
          <a:prstGeom prst="rect">
            <a:avLst/>
          </a:prstGeom>
          <a:noFill/>
          <a:ln w="9525">
            <a:noFill/>
            <a:miter lim="800000"/>
          </a:ln>
          <a:effectLst/>
        </p:spPr>
        <p:txBody>
          <a:bodyPr anchor="ctr"/>
          <a:lstStyle/>
          <a:p>
            <a:pPr marL="812800" marR="0" lvl="0" indent="-812800"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文本分类的定义</a:t>
            </a:r>
          </a:p>
        </p:txBody>
      </p:sp>
      <p:sp>
        <p:nvSpPr>
          <p:cNvPr id="21507" name="Text Box 3"/>
          <p:cNvSpPr txBox="1"/>
          <p:nvPr/>
        </p:nvSpPr>
        <p:spPr>
          <a:xfrm>
            <a:off x="617855" y="1537970"/>
            <a:ext cx="8058150" cy="4523105"/>
          </a:xfrm>
          <a:prstGeom prst="rect">
            <a:avLst/>
          </a:prstGeom>
          <a:noFill/>
          <a:ln w="9525">
            <a:noFill/>
          </a:ln>
        </p:spPr>
        <p:txBody>
          <a:bodyPr wrap="square">
            <a:spAutoFit/>
          </a:bodyPr>
          <a:lstStyle/>
          <a:p>
            <a:pPr eaLnBrk="1" hangingPunct="1">
              <a:spcBef>
                <a:spcPct val="50000"/>
              </a:spcBef>
              <a:buClrTx/>
              <a:buFontTx/>
            </a:pPr>
            <a:r>
              <a:rPr lang="zh-CN" altLang="en-US" sz="2400" b="1" dirty="0">
                <a:solidFill>
                  <a:srgbClr val="000000"/>
                </a:solidFill>
                <a:latin typeface="宋体" panose="02010600030101010101" pitchFamily="2" charset="-122"/>
              </a:rPr>
              <a:t>给定</a:t>
            </a:r>
            <a:r>
              <a:rPr lang="en-US" altLang="zh-CN" sz="2400" b="1" dirty="0">
                <a:solidFill>
                  <a:srgbClr val="000000"/>
                </a:solidFill>
                <a:latin typeface="宋体" panose="02010600030101010101" pitchFamily="2" charset="-122"/>
              </a:rPr>
              <a:t>:</a:t>
            </a:r>
          </a:p>
          <a:p>
            <a:pPr eaLnBrk="1" hangingPunct="1">
              <a:spcBef>
                <a:spcPct val="50000"/>
              </a:spcBef>
              <a:buClrTx/>
              <a:buFontTx/>
            </a:pPr>
            <a:r>
              <a:rPr lang="zh-CN" altLang="en-US" sz="1800" b="1" dirty="0">
                <a:solidFill>
                  <a:srgbClr val="FF3300"/>
                </a:solidFill>
                <a:latin typeface="Arial" panose="020B0604020202020204" pitchFamily="34" charset="0"/>
              </a:rPr>
              <a:t>＊ </a:t>
            </a:r>
            <a:r>
              <a:rPr lang="zh-CN" altLang="en-US" sz="2400" b="1" dirty="0">
                <a:solidFill>
                  <a:srgbClr val="000000"/>
                </a:solidFill>
                <a:latin typeface="宋体" panose="02010600030101010101" pitchFamily="2" charset="-122"/>
              </a:rPr>
              <a:t>一个实例的描述</a:t>
            </a:r>
            <a:r>
              <a:rPr lang="en-US" altLang="zh-CN" sz="2400" b="1" dirty="0">
                <a:solidFill>
                  <a:srgbClr val="000000"/>
                </a:solidFill>
                <a:latin typeface="宋体" panose="02010600030101010101" pitchFamily="2" charset="-122"/>
              </a:rPr>
              <a:t>, x∈X, X</a:t>
            </a:r>
            <a:r>
              <a:rPr lang="zh-CN" altLang="en-US" sz="2400" b="1" dirty="0">
                <a:solidFill>
                  <a:srgbClr val="000000"/>
                </a:solidFill>
                <a:latin typeface="宋体" panose="02010600030101010101" pitchFamily="2" charset="-122"/>
              </a:rPr>
              <a:t>是实例空间</a:t>
            </a:r>
          </a:p>
          <a:p>
            <a:pPr eaLnBrk="1" hangingPunct="1">
              <a:spcBef>
                <a:spcPct val="50000"/>
              </a:spcBef>
              <a:buClrTx/>
              <a:buFontTx/>
            </a:pPr>
            <a:r>
              <a:rPr lang="zh-CN" altLang="en-US" sz="1800" b="1" dirty="0">
                <a:solidFill>
                  <a:srgbClr val="FF3300"/>
                </a:solidFill>
                <a:latin typeface="Arial" panose="020B0604020202020204" pitchFamily="34" charset="0"/>
              </a:rPr>
              <a:t>＊ </a:t>
            </a:r>
            <a:r>
              <a:rPr lang="zh-CN" altLang="en-US" sz="2400" b="1" dirty="0">
                <a:solidFill>
                  <a:srgbClr val="000000"/>
                </a:solidFill>
                <a:latin typeface="宋体" panose="02010600030101010101" pitchFamily="2" charset="-122"/>
              </a:rPr>
              <a:t>一个固定的文本分类体系</a:t>
            </a:r>
            <a:r>
              <a:rPr lang="en-US" altLang="zh-CN" sz="2400" b="1" dirty="0">
                <a:solidFill>
                  <a:srgbClr val="000000"/>
                </a:solidFill>
                <a:latin typeface="宋体" panose="02010600030101010101" pitchFamily="2" charset="-122"/>
              </a:rPr>
              <a:t>: C={c1, c2,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anose="02010600030101010101" pitchFamily="2" charset="-122"/>
              </a:rPr>
              <a:t>cn}</a:t>
            </a:r>
          </a:p>
          <a:p>
            <a:pPr eaLnBrk="1" hangingPunct="1">
              <a:spcBef>
                <a:spcPct val="50000"/>
              </a:spcBef>
              <a:buClrTx/>
              <a:buFontTx/>
            </a:pPr>
            <a:r>
              <a:rPr lang="zh-CN" altLang="en-US" sz="1800" b="1" dirty="0">
                <a:solidFill>
                  <a:srgbClr val="FF3300"/>
                </a:solidFill>
                <a:latin typeface="Arial" panose="020B0604020202020204" pitchFamily="34" charset="0"/>
              </a:rPr>
              <a:t>＊ </a:t>
            </a:r>
            <a:r>
              <a:rPr lang="zh-CN" altLang="en-US" sz="2400" b="1" dirty="0">
                <a:solidFill>
                  <a:srgbClr val="000000"/>
                </a:solidFill>
                <a:latin typeface="宋体" panose="02010600030101010101" pitchFamily="2" charset="-122"/>
              </a:rPr>
              <a:t>由于类别是事先定义好的，因此分类是有指导的（或者说是有监督的）</a:t>
            </a:r>
          </a:p>
          <a:p>
            <a:pPr eaLnBrk="1" hangingPunct="1">
              <a:spcBef>
                <a:spcPct val="50000"/>
              </a:spcBef>
              <a:buClrTx/>
              <a:buFontTx/>
            </a:pPr>
            <a:r>
              <a:rPr lang="zh-CN" altLang="en-US" sz="2400" b="1" dirty="0">
                <a:solidFill>
                  <a:srgbClr val="000000"/>
                </a:solidFill>
                <a:latin typeface="宋体" panose="02010600030101010101" pitchFamily="2" charset="-122"/>
              </a:rPr>
              <a:t>求解</a:t>
            </a:r>
            <a:r>
              <a:rPr lang="en-US" altLang="zh-CN" sz="2400" b="1" dirty="0">
                <a:solidFill>
                  <a:srgbClr val="000000"/>
                </a:solidFill>
                <a:latin typeface="宋体" panose="02010600030101010101" pitchFamily="2" charset="-122"/>
              </a:rPr>
              <a:t>:</a:t>
            </a:r>
          </a:p>
          <a:p>
            <a:pPr eaLnBrk="1" hangingPunct="1">
              <a:spcBef>
                <a:spcPct val="50000"/>
              </a:spcBef>
              <a:buClrTx/>
              <a:buFontTx/>
            </a:pPr>
            <a:r>
              <a:rPr lang="zh-CN" altLang="en-US" sz="2400" b="1" dirty="0">
                <a:solidFill>
                  <a:srgbClr val="000000"/>
                </a:solidFill>
                <a:latin typeface="宋体" panose="02010600030101010101" pitchFamily="2" charset="-122"/>
              </a:rPr>
              <a:t>实例</a:t>
            </a:r>
            <a:r>
              <a:rPr lang="en-US" altLang="zh-CN" sz="2400" b="1" dirty="0">
                <a:solidFill>
                  <a:srgbClr val="000000"/>
                </a:solidFill>
                <a:latin typeface="宋体" panose="02010600030101010101" pitchFamily="2" charset="-122"/>
              </a:rPr>
              <a:t>x</a:t>
            </a:r>
            <a:r>
              <a:rPr lang="zh-CN" altLang="en-US" sz="2400" b="1" dirty="0">
                <a:solidFill>
                  <a:srgbClr val="000000"/>
                </a:solidFill>
                <a:latin typeface="宋体" panose="02010600030101010101" pitchFamily="2" charset="-122"/>
              </a:rPr>
              <a:t>的类别</a:t>
            </a:r>
            <a:r>
              <a:rPr lang="en-US" altLang="zh-CN" sz="2400" b="1" dirty="0">
                <a:solidFill>
                  <a:srgbClr val="000000"/>
                </a:solidFill>
                <a:latin typeface="宋体" panose="02010600030101010101" pitchFamily="2" charset="-122"/>
              </a:rPr>
              <a:t>c(x)∈C, c(x) </a:t>
            </a:r>
            <a:r>
              <a:rPr lang="zh-CN" altLang="en-US" sz="2400" b="1" dirty="0">
                <a:solidFill>
                  <a:srgbClr val="000000"/>
                </a:solidFill>
                <a:latin typeface="宋体" panose="02010600030101010101" pitchFamily="2" charset="-122"/>
              </a:rPr>
              <a:t>是一个分类函数，定义域是</a:t>
            </a:r>
            <a:r>
              <a:rPr lang="en-US" altLang="zh-CN" sz="2400" b="1" dirty="0">
                <a:solidFill>
                  <a:srgbClr val="000000"/>
                </a:solidFill>
                <a:latin typeface="宋体" panose="02010600030101010101" pitchFamily="2" charset="-122"/>
              </a:rPr>
              <a:t>X</a:t>
            </a:r>
            <a:r>
              <a:rPr lang="zh-CN" altLang="en-US" sz="2400" b="1" dirty="0">
                <a:solidFill>
                  <a:srgbClr val="000000"/>
                </a:solidFill>
                <a:latin typeface="宋体" panose="02010600030101010101" pitchFamily="2" charset="-122"/>
              </a:rPr>
              <a:t>，值域是</a:t>
            </a:r>
            <a:r>
              <a:rPr lang="en-US" altLang="zh-CN" sz="2400" b="1" dirty="0">
                <a:solidFill>
                  <a:srgbClr val="000000"/>
                </a:solidFill>
                <a:latin typeface="宋体" panose="02010600030101010101" pitchFamily="2" charset="-122"/>
              </a:rPr>
              <a:t>C</a:t>
            </a:r>
          </a:p>
          <a:p>
            <a:pPr eaLnBrk="1" hangingPunct="1">
              <a:spcBef>
                <a:spcPct val="50000"/>
              </a:spcBef>
              <a:buClrTx/>
              <a:buFontTx/>
            </a:pPr>
            <a:endParaRPr lang="en-US" altLang="zh-CN" sz="2400" b="1" dirty="0">
              <a:solidFill>
                <a:srgbClr val="000000"/>
              </a:solidFill>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11</a:t>
            </a:fld>
            <a:endParaRPr lang="en-US" altLang="zh-CN" sz="1400" dirty="0">
              <a:latin typeface="Arial" panose="020B0604020202020204" pitchFamily="34" charset="0"/>
            </a:endParaRPr>
          </a:p>
        </p:txBody>
      </p:sp>
      <p:sp>
        <p:nvSpPr>
          <p:cNvPr id="23554" name="Text Box 2"/>
          <p:cNvSpPr txBox="1"/>
          <p:nvPr/>
        </p:nvSpPr>
        <p:spPr>
          <a:xfrm>
            <a:off x="587375" y="909955"/>
            <a:ext cx="8087995" cy="5446395"/>
          </a:xfrm>
          <a:prstGeom prst="rect">
            <a:avLst/>
          </a:prstGeom>
          <a:noFill/>
          <a:ln w="9525">
            <a:noFill/>
          </a:ln>
        </p:spPr>
        <p:txBody>
          <a:bodyPr wrap="square">
            <a:spAutoFit/>
          </a:bodyPr>
          <a:lstStyle/>
          <a:p>
            <a:pPr eaLnBrk="1" hangingPunct="1">
              <a:spcBef>
                <a:spcPct val="50000"/>
              </a:spcBef>
              <a:buClrTx/>
              <a:buFontTx/>
            </a:pPr>
            <a:r>
              <a:rPr lang="zh-CN" altLang="en-US" sz="2400" b="1" dirty="0">
                <a:solidFill>
                  <a:srgbClr val="000000"/>
                </a:solidFill>
                <a:latin typeface="宋体" panose="02010600030101010101" pitchFamily="2" charset="-122"/>
              </a:rPr>
              <a:t>说明：</a:t>
            </a:r>
          </a:p>
          <a:p>
            <a:pPr eaLnBrk="1" hangingPunct="1">
              <a:spcBef>
                <a:spcPct val="50000"/>
              </a:spcBef>
              <a:buClrTx/>
              <a:buFontTx/>
            </a:pPr>
            <a:r>
              <a:rPr lang="zh-CN" altLang="en-US" sz="2400" b="1" dirty="0">
                <a:solidFill>
                  <a:srgbClr val="000000"/>
                </a:solidFill>
                <a:latin typeface="宋体" panose="02010600030101010101" pitchFamily="2" charset="-122"/>
              </a:rPr>
              <a:t>分类模式</a:t>
            </a:r>
          </a:p>
          <a:p>
            <a:pPr eaLnBrk="1" hangingPunct="1">
              <a:spcBef>
                <a:spcPct val="50000"/>
              </a:spcBef>
              <a:buClrTx/>
              <a:buFontTx/>
            </a:pPr>
            <a:r>
              <a:rPr lang="zh-CN" altLang="en-US" sz="1800" b="1" dirty="0">
                <a:solidFill>
                  <a:srgbClr val="FF3300"/>
                </a:solidFill>
                <a:latin typeface="Arial" panose="020B0604020202020204" pitchFamily="34" charset="0"/>
              </a:rPr>
              <a:t>＊</a:t>
            </a:r>
            <a:r>
              <a:rPr lang="zh-CN" altLang="en-US" sz="2400" b="1" dirty="0">
                <a:solidFill>
                  <a:srgbClr val="000000"/>
                </a:solidFill>
                <a:latin typeface="宋体" panose="02010600030101010101" pitchFamily="2" charset="-122"/>
              </a:rPr>
              <a:t> </a:t>
            </a:r>
            <a:r>
              <a:rPr lang="en-US" altLang="zh-CN" sz="2400" b="1" dirty="0">
                <a:solidFill>
                  <a:srgbClr val="000000"/>
                </a:solidFill>
                <a:latin typeface="宋体" panose="02010600030101010101" pitchFamily="2" charset="-122"/>
              </a:rPr>
              <a:t>2</a:t>
            </a:r>
            <a:r>
              <a:rPr lang="zh-CN" altLang="en-US" sz="2400" b="1" dirty="0">
                <a:solidFill>
                  <a:srgbClr val="000000"/>
                </a:solidFill>
                <a:latin typeface="宋体" panose="02010600030101010101" pitchFamily="2" charset="-122"/>
              </a:rPr>
              <a:t>类问题，属于或不属于</a:t>
            </a:r>
            <a:r>
              <a:rPr lang="en-US" altLang="zh-CN" sz="2400" b="1" dirty="0">
                <a:solidFill>
                  <a:srgbClr val="000000"/>
                </a:solidFill>
                <a:latin typeface="宋体" panose="02010600030101010101" pitchFamily="2" charset="-122"/>
              </a:rPr>
              <a:t>(binary)</a:t>
            </a:r>
          </a:p>
          <a:p>
            <a:pPr eaLnBrk="1" hangingPunct="1">
              <a:spcBef>
                <a:spcPct val="50000"/>
              </a:spcBef>
              <a:buClrTx/>
              <a:buFontTx/>
            </a:pPr>
            <a:r>
              <a:rPr lang="zh-CN" altLang="en-US" sz="1800" b="1" dirty="0">
                <a:solidFill>
                  <a:srgbClr val="FF3300"/>
                </a:solidFill>
                <a:latin typeface="Arial" panose="020B0604020202020204" pitchFamily="34" charset="0"/>
              </a:rPr>
              <a:t>＊</a:t>
            </a:r>
            <a:r>
              <a:rPr lang="zh-CN" altLang="en-US" sz="2400" b="1" dirty="0">
                <a:solidFill>
                  <a:srgbClr val="000000"/>
                </a:solidFill>
                <a:latin typeface="宋体" panose="02010600030101010101" pitchFamily="2" charset="-122"/>
              </a:rPr>
              <a:t> 多类问题，多个类别</a:t>
            </a:r>
            <a:r>
              <a:rPr lang="en-US" altLang="zh-CN" sz="2400" b="1" dirty="0">
                <a:solidFill>
                  <a:srgbClr val="000000"/>
                </a:solidFill>
                <a:latin typeface="宋体" panose="02010600030101010101" pitchFamily="2" charset="-122"/>
              </a:rPr>
              <a:t>(multi-class)</a:t>
            </a:r>
            <a:r>
              <a:rPr lang="zh-CN" altLang="en-US" sz="2400" b="1" dirty="0">
                <a:solidFill>
                  <a:srgbClr val="000000"/>
                </a:solidFill>
                <a:latin typeface="宋体" panose="02010600030101010101" pitchFamily="2" charset="-122"/>
              </a:rPr>
              <a:t>，可拆分成</a:t>
            </a:r>
            <a:r>
              <a:rPr lang="en-US" altLang="zh-CN" sz="2400" b="1" dirty="0">
                <a:solidFill>
                  <a:srgbClr val="000000"/>
                </a:solidFill>
                <a:latin typeface="宋体" panose="02010600030101010101" pitchFamily="2" charset="-122"/>
              </a:rPr>
              <a:t>2</a:t>
            </a:r>
            <a:r>
              <a:rPr lang="zh-CN" altLang="en-US" sz="2400" b="1" dirty="0">
                <a:solidFill>
                  <a:srgbClr val="000000"/>
                </a:solidFill>
                <a:latin typeface="宋体" panose="02010600030101010101" pitchFamily="2" charset="-122"/>
              </a:rPr>
              <a:t>类问题</a:t>
            </a:r>
          </a:p>
          <a:p>
            <a:pPr eaLnBrk="1" hangingPunct="1">
              <a:spcBef>
                <a:spcPct val="50000"/>
              </a:spcBef>
              <a:buClrTx/>
              <a:buFontTx/>
            </a:pPr>
            <a:r>
              <a:rPr lang="zh-CN" altLang="en-US" sz="1800" b="1" dirty="0">
                <a:solidFill>
                  <a:srgbClr val="FF3300"/>
                </a:solidFill>
                <a:latin typeface="Arial" panose="020B0604020202020204" pitchFamily="34" charset="0"/>
              </a:rPr>
              <a:t>＊</a:t>
            </a:r>
            <a:r>
              <a:rPr lang="zh-CN" altLang="en-US" sz="2400" b="1" dirty="0">
                <a:solidFill>
                  <a:srgbClr val="000000"/>
                </a:solidFill>
                <a:latin typeface="宋体" panose="02010600030101010101" pitchFamily="2" charset="-122"/>
              </a:rPr>
              <a:t> 一个文本可以属于多类</a:t>
            </a:r>
            <a:r>
              <a:rPr lang="en-US" altLang="zh-CN" sz="2400" b="1" dirty="0">
                <a:solidFill>
                  <a:srgbClr val="000000"/>
                </a:solidFill>
                <a:latin typeface="宋体" panose="02010600030101010101" pitchFamily="2" charset="-122"/>
              </a:rPr>
              <a:t>(multi-label)</a:t>
            </a:r>
          </a:p>
          <a:p>
            <a:pPr eaLnBrk="1" hangingPunct="1">
              <a:spcBef>
                <a:spcPct val="50000"/>
              </a:spcBef>
              <a:buClrTx/>
              <a:buFontTx/>
            </a:pPr>
            <a:r>
              <a:rPr lang="zh-CN" altLang="en-US" sz="2400" b="1" dirty="0">
                <a:solidFill>
                  <a:srgbClr val="000000"/>
                </a:solidFill>
                <a:latin typeface="宋体" panose="02010600030101010101" pitchFamily="2" charset="-122"/>
              </a:rPr>
              <a:t>分类体系</a:t>
            </a:r>
          </a:p>
          <a:p>
            <a:pPr eaLnBrk="1" hangingPunct="1">
              <a:spcBef>
                <a:spcPct val="50000"/>
              </a:spcBef>
              <a:buClrTx/>
              <a:buFontTx/>
            </a:pPr>
            <a:r>
              <a:rPr lang="zh-CN" altLang="en-US" sz="1800" b="1" dirty="0">
                <a:solidFill>
                  <a:srgbClr val="FF3300"/>
                </a:solidFill>
                <a:latin typeface="Arial" panose="020B0604020202020204" pitchFamily="34" charset="0"/>
              </a:rPr>
              <a:t>＊</a:t>
            </a:r>
            <a:r>
              <a:rPr lang="zh-CN" altLang="en-US" sz="2400" b="1" dirty="0">
                <a:solidFill>
                  <a:srgbClr val="000000"/>
                </a:solidFill>
                <a:latin typeface="宋体" panose="02010600030101010101" pitchFamily="2" charset="-122"/>
              </a:rPr>
              <a:t> 政治、体育、军事</a:t>
            </a:r>
          </a:p>
          <a:p>
            <a:pPr eaLnBrk="1" hangingPunct="1">
              <a:spcBef>
                <a:spcPct val="50000"/>
              </a:spcBef>
              <a:buClrTx/>
              <a:buFontTx/>
            </a:pPr>
            <a:r>
              <a:rPr lang="zh-CN" altLang="en-US" sz="1800" b="1" dirty="0">
                <a:solidFill>
                  <a:srgbClr val="FF3300"/>
                </a:solidFill>
                <a:latin typeface="Arial" panose="020B0604020202020204" pitchFamily="34" charset="0"/>
              </a:rPr>
              <a:t>＊</a:t>
            </a:r>
            <a:r>
              <a:rPr lang="zh-CN" altLang="en-US" sz="2400" b="1" dirty="0">
                <a:solidFill>
                  <a:srgbClr val="000000"/>
                </a:solidFill>
                <a:latin typeface="宋体" panose="02010600030101010101" pitchFamily="2" charset="-122"/>
              </a:rPr>
              <a:t> 很多分类体系</a:t>
            </a:r>
            <a:r>
              <a:rPr lang="en-US" altLang="zh-CN" sz="2400" b="1" dirty="0">
                <a:solidFill>
                  <a:srgbClr val="000000"/>
                </a:solidFill>
                <a:latin typeface="宋体" panose="02010600030101010101" pitchFamily="2" charset="-122"/>
              </a:rPr>
              <a:t>: Reuters</a:t>
            </a:r>
            <a:r>
              <a:rPr lang="zh-CN" altLang="en-US" sz="2400" b="1" dirty="0">
                <a:solidFill>
                  <a:srgbClr val="000000"/>
                </a:solidFill>
                <a:latin typeface="宋体" panose="02010600030101010101" pitchFamily="2" charset="-122"/>
              </a:rPr>
              <a:t>分类体系、中图分类</a:t>
            </a:r>
          </a:p>
          <a:p>
            <a:pPr eaLnBrk="1" hangingPunct="1">
              <a:spcBef>
                <a:spcPct val="50000"/>
              </a:spcBef>
              <a:buClrTx/>
              <a:buFontTx/>
            </a:pPr>
            <a:r>
              <a:rPr lang="zh-CN" altLang="en-US" sz="1800" b="1" dirty="0">
                <a:solidFill>
                  <a:srgbClr val="FF3300"/>
                </a:solidFill>
                <a:sym typeface="+mn-ea"/>
              </a:rPr>
              <a:t>＊</a:t>
            </a:r>
            <a:r>
              <a:rPr lang="en-US" altLang="zh-CN" sz="2000" b="1" dirty="0">
                <a:solidFill>
                  <a:srgbClr val="FF3300"/>
                </a:solidFill>
                <a:sym typeface="+mn-ea"/>
              </a:rPr>
              <a:t> </a:t>
            </a:r>
            <a:r>
              <a:rPr lang="zh-CN" altLang="en-US" sz="2400" b="1" dirty="0">
                <a:solidFill>
                  <a:srgbClr val="FF3300"/>
                </a:solidFill>
                <a:sym typeface="+mn-ea"/>
              </a:rPr>
              <a:t>合法与非法：</a:t>
            </a:r>
            <a:r>
              <a:rPr lang="zh-CN" altLang="en-US" sz="2400" b="1" dirty="0">
                <a:sym typeface="+mn-ea"/>
              </a:rPr>
              <a:t>迷信邪教、虚假诽谤、诈骗</a:t>
            </a:r>
            <a:r>
              <a:rPr lang="en-US" altLang="zh-CN" sz="2400" b="1" dirty="0">
                <a:sym typeface="+mn-ea"/>
              </a:rPr>
              <a:t>/</a:t>
            </a:r>
            <a:r>
              <a:rPr lang="zh-CN" altLang="en-US" sz="2400" b="1" dirty="0">
                <a:sym typeface="+mn-ea"/>
              </a:rPr>
              <a:t>篡改信息</a:t>
            </a:r>
            <a:endParaRPr lang="zh-CN" altLang="en-US" sz="2400" b="1" dirty="0">
              <a:solidFill>
                <a:srgbClr val="000000"/>
              </a:solidFill>
              <a:latin typeface="宋体" panose="02010600030101010101" pitchFamily="2" charset="-122"/>
            </a:endParaRPr>
          </a:p>
          <a:p>
            <a:pPr algn="l" eaLnBrk="1" hangingPunct="1">
              <a:spcBef>
                <a:spcPct val="50000"/>
              </a:spcBef>
              <a:buClrTx/>
              <a:buSzTx/>
              <a:buFontTx/>
            </a:pPr>
            <a:r>
              <a:rPr lang="zh-CN" altLang="en-US" sz="1800" b="1" dirty="0">
                <a:solidFill>
                  <a:srgbClr val="FF0000"/>
                </a:solidFill>
                <a:latin typeface="宋体" panose="02010600030101010101" pitchFamily="2" charset="-122"/>
                <a:sym typeface="+mn-ea"/>
              </a:rPr>
              <a:t>＊</a:t>
            </a:r>
            <a:r>
              <a:rPr lang="zh-CN" altLang="en-US" sz="2400" b="1" dirty="0">
                <a:solidFill>
                  <a:srgbClr val="000000"/>
                </a:solidFill>
                <a:latin typeface="宋体" panose="02010600030101010101" pitchFamily="2" charset="-122"/>
                <a:sym typeface="+mn-ea"/>
              </a:rPr>
              <a:t>关注的与非关注的</a:t>
            </a:r>
            <a:endParaRPr lang="zh-CN" altLang="en-US" sz="2400" b="1" dirty="0">
              <a:solidFill>
                <a:srgbClr val="000000"/>
              </a:solidFill>
              <a:latin typeface="宋体" panose="02010600030101010101" pitchFamily="2" charset="-122"/>
            </a:endParaRPr>
          </a:p>
        </p:txBody>
      </p:sp>
      <p:sp>
        <p:nvSpPr>
          <p:cNvPr id="3" name="文本框 2">
            <a:extLst>
              <a:ext uri="{FF2B5EF4-FFF2-40B4-BE49-F238E27FC236}">
                <a16:creationId xmlns:a16="http://schemas.microsoft.com/office/drawing/2014/main" id="{1545BF87-E2D3-72B8-5118-DD2B7BC0C6EA}"/>
              </a:ext>
            </a:extLst>
          </p:cNvPr>
          <p:cNvSpPr txBox="1"/>
          <p:nvPr/>
        </p:nvSpPr>
        <p:spPr>
          <a:xfrm>
            <a:off x="467544" y="240040"/>
            <a:ext cx="4572000" cy="523220"/>
          </a:xfrm>
          <a:prstGeom prst="rect">
            <a:avLst/>
          </a:prstGeom>
          <a:noFill/>
        </p:spPr>
        <p:txBody>
          <a:bodyPr wrap="square">
            <a:spAutoFit/>
          </a:bodyPr>
          <a:lstStyle/>
          <a:p>
            <a:pPr marL="812800" marR="0" lvl="0" indent="-812800"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文本分类的定义</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25601"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12</a:t>
            </a:fld>
            <a:endParaRPr lang="en-US" altLang="zh-CN" sz="1400" dirty="0">
              <a:latin typeface="Arial" panose="020B0604020202020204" pitchFamily="34" charset="0"/>
            </a:endParaRPr>
          </a:p>
        </p:txBody>
      </p:sp>
      <p:sp>
        <p:nvSpPr>
          <p:cNvPr id="25602" name="Text Box 2"/>
          <p:cNvSpPr txBox="1"/>
          <p:nvPr/>
        </p:nvSpPr>
        <p:spPr>
          <a:xfrm>
            <a:off x="441325" y="1012825"/>
            <a:ext cx="184150" cy="366713"/>
          </a:xfrm>
          <a:prstGeom prst="rect">
            <a:avLst/>
          </a:prstGeom>
          <a:noFill/>
          <a:ln w="9525">
            <a:noFill/>
          </a:ln>
        </p:spPr>
        <p:txBody>
          <a:bodyPr wrap="none">
            <a:spAutoFit/>
          </a:bodyPr>
          <a:lstStyle/>
          <a:p>
            <a:pPr eaLnBrk="1" hangingPunct="1">
              <a:spcBef>
                <a:spcPct val="0"/>
              </a:spcBef>
              <a:buClrTx/>
              <a:buFontTx/>
            </a:pPr>
            <a:endParaRPr lang="zh-CN" altLang="en-US" sz="1800" dirty="0">
              <a:latin typeface="Arial" panose="020B0604020202020204" pitchFamily="34" charset="0"/>
            </a:endParaRPr>
          </a:p>
        </p:txBody>
      </p:sp>
      <p:sp>
        <p:nvSpPr>
          <p:cNvPr id="223235" name="Rectangle 3"/>
          <p:cNvSpPr>
            <a:spLocks noRot="1" noChangeArrowheads="1"/>
          </p:cNvSpPr>
          <p:nvPr/>
        </p:nvSpPr>
        <p:spPr bwMode="auto">
          <a:xfrm>
            <a:off x="266700" y="188913"/>
            <a:ext cx="7369175" cy="606425"/>
          </a:xfrm>
          <a:prstGeom prst="rect">
            <a:avLst/>
          </a:prstGeom>
          <a:noFill/>
          <a:ln w="9525">
            <a:noFill/>
            <a:miter lim="800000"/>
          </a:ln>
          <a:effectLst/>
        </p:spPr>
        <p:txBody>
          <a:bodyPr anchor="ctr"/>
          <a:lstStyle/>
          <a:p>
            <a:pPr eaLnBrk="1" hangingPunct="1">
              <a:spcBef>
                <a:spcPct val="0"/>
              </a:spcBef>
              <a:buClrTx/>
              <a:buFontTx/>
            </a:pP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文本分类</a:t>
            </a:r>
            <a:r>
              <a:rPr lang="zh-CN" altLang="en-US" sz="2400" b="1" dirty="0">
                <a:effectLst>
                  <a:outerShdw blurRad="38100" dist="38100" dir="2700000" algn="tl">
                    <a:srgbClr val="000000"/>
                  </a:outerShdw>
                </a:effectLst>
              </a:rPr>
              <a:t>系统结构：</a:t>
            </a:r>
          </a:p>
        </p:txBody>
      </p:sp>
      <p:pic>
        <p:nvPicPr>
          <p:cNvPr id="25604" name="Picture 4"/>
          <p:cNvPicPr>
            <a:picLocks noChangeAspect="1"/>
          </p:cNvPicPr>
          <p:nvPr/>
        </p:nvPicPr>
        <p:blipFill>
          <a:blip r:embed="rId3"/>
          <a:stretch>
            <a:fillRect/>
          </a:stretch>
        </p:blipFill>
        <p:spPr>
          <a:xfrm>
            <a:off x="438150" y="1466850"/>
            <a:ext cx="8401050" cy="46291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txBox="1">
            <a:spLocks noGrp="1"/>
          </p:cNvSpPr>
          <p:nvPr/>
        </p:nvSpPr>
        <p:spPr>
          <a:xfrm>
            <a:off x="8316913" y="404178"/>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13</a:t>
            </a:fld>
            <a:endParaRPr lang="en-US" altLang="zh-CN" sz="1400" dirty="0">
              <a:latin typeface="Arial" panose="020B0604020202020204" pitchFamily="34" charset="0"/>
            </a:endParaRPr>
          </a:p>
        </p:txBody>
      </p:sp>
      <p:sp>
        <p:nvSpPr>
          <p:cNvPr id="27650" name="Rectangle 3"/>
          <p:cNvSpPr>
            <a:spLocks noRot="1"/>
          </p:cNvSpPr>
          <p:nvPr/>
        </p:nvSpPr>
        <p:spPr>
          <a:xfrm>
            <a:off x="304800" y="977265"/>
            <a:ext cx="7369175" cy="606425"/>
          </a:xfrm>
          <a:prstGeom prst="rect">
            <a:avLst/>
          </a:prstGeom>
          <a:noFill/>
          <a:ln w="9525">
            <a:noFill/>
          </a:ln>
        </p:spPr>
        <p:txBody>
          <a:bodyPr anchor="ctr"/>
          <a:lstStyle/>
          <a:p>
            <a:pPr eaLnBrk="1" hangingPunct="1">
              <a:spcBef>
                <a:spcPct val="0"/>
              </a:spcBef>
              <a:buClrTx/>
              <a:buFontTx/>
            </a:pPr>
            <a:endParaRPr lang="zh-CN" altLang="en-US" sz="2400" b="1" dirty="0">
              <a:solidFill>
                <a:srgbClr val="000000"/>
              </a:solidFill>
              <a:latin typeface="Arial" panose="020B0604020202020204" pitchFamily="34" charset="0"/>
            </a:endParaRPr>
          </a:p>
        </p:txBody>
      </p:sp>
      <p:sp>
        <p:nvSpPr>
          <p:cNvPr id="27651" name="Text Box 4"/>
          <p:cNvSpPr txBox="1"/>
          <p:nvPr/>
        </p:nvSpPr>
        <p:spPr>
          <a:xfrm>
            <a:off x="520065" y="1663065"/>
            <a:ext cx="8229600" cy="3083921"/>
          </a:xfrm>
          <a:prstGeom prst="rect">
            <a:avLst/>
          </a:prstGeom>
          <a:noFill/>
          <a:ln w="9525">
            <a:noFill/>
          </a:ln>
        </p:spPr>
        <p:txBody>
          <a:bodyPr>
            <a:spAutoFit/>
          </a:bodyPr>
          <a:lstStyle/>
          <a:p>
            <a:pPr eaLnBrk="1" hangingPunct="1">
              <a:spcBef>
                <a:spcPct val="50000"/>
              </a:spcBef>
              <a:buClrTx/>
              <a:buFontTx/>
            </a:pPr>
            <a:r>
              <a:rPr lang="zh-CN" altLang="en-US" sz="1800" b="1" dirty="0">
                <a:solidFill>
                  <a:srgbClr val="FF3300"/>
                </a:solidFill>
                <a:latin typeface="Arial" panose="020B0604020202020204" pitchFamily="34" charset="0"/>
              </a:rPr>
              <a:t>＊ </a:t>
            </a:r>
            <a:r>
              <a:rPr lang="zh-CN" altLang="en-US" sz="2400" b="1" dirty="0">
                <a:solidFill>
                  <a:srgbClr val="000000"/>
                </a:solidFill>
                <a:latin typeface="宋体" panose="02010600030101010101" pitchFamily="2" charset="-122"/>
              </a:rPr>
              <a:t>收集训练集和测试集，对文本进行预处理</a:t>
            </a:r>
            <a:endParaRPr lang="en-US" altLang="zh-CN" sz="2400" b="1" dirty="0">
              <a:solidFill>
                <a:srgbClr val="000000"/>
              </a:solidFill>
              <a:latin typeface="宋体" panose="02010600030101010101" pitchFamily="2" charset="-122"/>
            </a:endParaRPr>
          </a:p>
          <a:p>
            <a:pPr marL="800100" lvl="1" indent="-342900">
              <a:buFont typeface="Wingdings" pitchFamily="2" charset="2"/>
              <a:buChar char="l"/>
            </a:pPr>
            <a:r>
              <a:rPr lang="zh-CN" altLang="en-US" sz="2400" b="1" dirty="0">
                <a:latin typeface="华文新魏" panose="02010800040101010101" pitchFamily="2" charset="-122"/>
                <a:ea typeface="华文新魏" panose="02010800040101010101" pitchFamily="2" charset="-122"/>
              </a:rPr>
              <a:t>训练</a:t>
            </a:r>
            <a:r>
              <a:rPr lang="en-US" altLang="zh-CN" sz="2400" b="1" dirty="0">
                <a:latin typeface="华文新魏" panose="02010800040101010101" pitchFamily="2" charset="-122"/>
                <a:ea typeface="华文新魏" panose="02010800040101010101" pitchFamily="2" charset="-122"/>
              </a:rPr>
              <a:t>(training)</a:t>
            </a:r>
            <a:r>
              <a:rPr lang="zh-CN" altLang="en-US" sz="2400" b="1" dirty="0">
                <a:latin typeface="华文新魏" panose="02010800040101010101" pitchFamily="2" charset="-122"/>
                <a:ea typeface="华文新魏" panose="02010800040101010101" pitchFamily="2" charset="-122"/>
              </a:rPr>
              <a:t>：即从训练样本中学习分类的规律。</a:t>
            </a:r>
          </a:p>
          <a:p>
            <a:pPr marL="800100" lvl="1" indent="-342900">
              <a:buFont typeface="Wingdings" pitchFamily="2" charset="2"/>
              <a:buChar char="l"/>
            </a:pPr>
            <a:r>
              <a:rPr lang="zh-CN" altLang="en-US" sz="2400" b="1" dirty="0">
                <a:latin typeface="华文新魏" panose="02010800040101010101" pitchFamily="2" charset="-122"/>
                <a:ea typeface="华文新魏" panose="02010800040101010101" pitchFamily="2" charset="-122"/>
              </a:rPr>
              <a:t>测试</a:t>
            </a:r>
            <a:r>
              <a:rPr lang="en-US" altLang="zh-CN" sz="2400" b="1" dirty="0">
                <a:latin typeface="华文新魏" panose="02010800040101010101" pitchFamily="2" charset="-122"/>
                <a:ea typeface="华文新魏" panose="02010800040101010101" pitchFamily="2" charset="-122"/>
              </a:rPr>
              <a:t>(test</a:t>
            </a:r>
            <a:r>
              <a:rPr lang="zh-CN" altLang="en-US" sz="2400" b="1" dirty="0">
                <a:latin typeface="华文新魏" panose="02010800040101010101" pitchFamily="2" charset="-122"/>
                <a:ea typeface="华文新魏" panose="02010800040101010101" pitchFamily="2" charset="-122"/>
              </a:rPr>
              <a:t>或分类</a:t>
            </a:r>
            <a:r>
              <a:rPr lang="en-US" altLang="zh-CN" sz="2400" b="1" dirty="0">
                <a:latin typeface="华文新魏" panose="02010800040101010101" pitchFamily="2" charset="-122"/>
                <a:ea typeface="华文新魏" panose="02010800040101010101" pitchFamily="2" charset="-122"/>
              </a:rPr>
              <a:t>classification)</a:t>
            </a:r>
            <a:r>
              <a:rPr lang="zh-CN" altLang="en-US" sz="2400" b="1" dirty="0">
                <a:latin typeface="华文新魏" panose="02010800040101010101" pitchFamily="2" charset="-122"/>
                <a:ea typeface="华文新魏" panose="02010800040101010101" pitchFamily="2" charset="-122"/>
              </a:rPr>
              <a:t>：根据学习到的规律对新来的文本进行类别判定。</a:t>
            </a:r>
          </a:p>
          <a:p>
            <a:pPr eaLnBrk="1" hangingPunct="1">
              <a:spcBef>
                <a:spcPct val="50000"/>
              </a:spcBef>
              <a:buClrTx/>
            </a:pPr>
            <a:r>
              <a:rPr lang="zh-CN" altLang="en-US" sz="1800" b="1" dirty="0">
                <a:solidFill>
                  <a:srgbClr val="FF3300"/>
                </a:solidFill>
                <a:latin typeface="Arial" panose="020B0604020202020204" pitchFamily="34" charset="0"/>
              </a:rPr>
              <a:t>＊</a:t>
            </a:r>
            <a:r>
              <a:rPr lang="zh-CN" altLang="en-US" sz="2400" b="1" dirty="0">
                <a:solidFill>
                  <a:srgbClr val="000000"/>
                </a:solidFill>
                <a:latin typeface="宋体" panose="02010600030101010101" pitchFamily="2" charset="-122"/>
              </a:rPr>
              <a:t>建立文档表示模型，对文本类别进行人工标注</a:t>
            </a:r>
            <a:endParaRPr lang="en-US" altLang="zh-CN" sz="2400" b="1" dirty="0">
              <a:solidFill>
                <a:srgbClr val="000000"/>
              </a:solidFill>
              <a:latin typeface="宋体" panose="02010600030101010101" pitchFamily="2" charset="-122"/>
            </a:endParaRPr>
          </a:p>
          <a:p>
            <a:pPr marL="800100" lvl="1" indent="-342900">
              <a:buFont typeface="Wingdings" pitchFamily="2" charset="2"/>
              <a:buChar char="l"/>
            </a:pPr>
            <a:r>
              <a:rPr lang="zh-CN" altLang="en-US" sz="2400" b="1" dirty="0">
                <a:latin typeface="华文新魏" panose="02010800040101010101" pitchFamily="2" charset="-122"/>
                <a:ea typeface="华文新魏" panose="02010800040101010101" pitchFamily="2" charset="-122"/>
              </a:rPr>
              <a:t>目前的文本分类系统，绝大多数都是以词语来表征文档的，用关键词、短语、主题词、概念的都有。</a:t>
            </a:r>
          </a:p>
        </p:txBody>
      </p:sp>
      <p:sp>
        <p:nvSpPr>
          <p:cNvPr id="4" name="文本框 3">
            <a:extLst>
              <a:ext uri="{FF2B5EF4-FFF2-40B4-BE49-F238E27FC236}">
                <a16:creationId xmlns:a16="http://schemas.microsoft.com/office/drawing/2014/main" id="{0427852F-03E2-FDAA-3485-B4D745A53543}"/>
              </a:ext>
            </a:extLst>
          </p:cNvPr>
          <p:cNvSpPr txBox="1"/>
          <p:nvPr/>
        </p:nvSpPr>
        <p:spPr>
          <a:xfrm>
            <a:off x="318171" y="324337"/>
            <a:ext cx="4572000" cy="461665"/>
          </a:xfrm>
          <a:prstGeom prst="rect">
            <a:avLst/>
          </a:prstGeom>
          <a:noFill/>
        </p:spPr>
        <p:txBody>
          <a:bodyPr wrap="square">
            <a:spAutoFit/>
          </a:bodyPr>
          <a:lstStyle/>
          <a:p>
            <a:pPr eaLnBrk="1" hangingPunct="1">
              <a:spcBef>
                <a:spcPct val="0"/>
              </a:spcBef>
              <a:buClrTx/>
            </a:pPr>
            <a:r>
              <a:rPr lang="zh-CN" altLang="en-US" sz="2400" b="1" dirty="0">
                <a:effectLst>
                  <a:outerShdw blurRad="38100" dist="38100" dir="2700000" algn="tl">
                    <a:srgbClr val="000000"/>
                  </a:outerShdw>
                </a:effectLst>
              </a:rPr>
              <a:t>分类的一般过程：</a:t>
            </a:r>
          </a:p>
        </p:txBody>
      </p:sp>
    </p:spTree>
    <p:extLst>
      <p:ext uri="{BB962C8B-B14F-4D97-AF65-F5344CB8AC3E}">
        <p14:creationId xmlns:p14="http://schemas.microsoft.com/office/powerpoint/2010/main" val="981844430"/>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txBox="1">
            <a:spLocks noGrp="1"/>
          </p:cNvSpPr>
          <p:nvPr/>
        </p:nvSpPr>
        <p:spPr>
          <a:xfrm>
            <a:off x="8316913" y="404178"/>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14</a:t>
            </a:fld>
            <a:endParaRPr lang="en-US" altLang="zh-CN" sz="1400" dirty="0">
              <a:latin typeface="Arial" panose="020B0604020202020204" pitchFamily="34" charset="0"/>
            </a:endParaRPr>
          </a:p>
        </p:txBody>
      </p:sp>
      <p:sp>
        <p:nvSpPr>
          <p:cNvPr id="27650" name="Rectangle 3"/>
          <p:cNvSpPr>
            <a:spLocks noRot="1"/>
          </p:cNvSpPr>
          <p:nvPr/>
        </p:nvSpPr>
        <p:spPr>
          <a:xfrm>
            <a:off x="304800" y="977265"/>
            <a:ext cx="7369175" cy="606425"/>
          </a:xfrm>
          <a:prstGeom prst="rect">
            <a:avLst/>
          </a:prstGeom>
          <a:noFill/>
          <a:ln w="9525">
            <a:noFill/>
          </a:ln>
        </p:spPr>
        <p:txBody>
          <a:bodyPr anchor="ctr"/>
          <a:lstStyle/>
          <a:p>
            <a:pPr eaLnBrk="1" hangingPunct="1">
              <a:spcBef>
                <a:spcPct val="0"/>
              </a:spcBef>
              <a:buClrTx/>
              <a:buFontTx/>
            </a:pPr>
            <a:endParaRPr lang="zh-CN" altLang="en-US" sz="2400" b="1" dirty="0">
              <a:solidFill>
                <a:srgbClr val="000000"/>
              </a:solidFill>
              <a:latin typeface="Arial" panose="020B0604020202020204" pitchFamily="34" charset="0"/>
            </a:endParaRPr>
          </a:p>
        </p:txBody>
      </p:sp>
      <p:sp>
        <p:nvSpPr>
          <p:cNvPr id="27651" name="Text Box 4"/>
          <p:cNvSpPr txBox="1"/>
          <p:nvPr/>
        </p:nvSpPr>
        <p:spPr>
          <a:xfrm>
            <a:off x="520065" y="1663065"/>
            <a:ext cx="8229600" cy="4118050"/>
          </a:xfrm>
          <a:prstGeom prst="rect">
            <a:avLst/>
          </a:prstGeom>
          <a:noFill/>
          <a:ln w="9525">
            <a:noFill/>
          </a:ln>
        </p:spPr>
        <p:txBody>
          <a:bodyPr>
            <a:spAutoFit/>
          </a:bodyPr>
          <a:lstStyle/>
          <a:p>
            <a:pPr eaLnBrk="1" hangingPunct="1">
              <a:spcBef>
                <a:spcPct val="50000"/>
              </a:spcBef>
              <a:buClrTx/>
              <a:buFontTx/>
            </a:pPr>
            <a:r>
              <a:rPr lang="zh-CN" altLang="en-US" sz="1800" b="1" dirty="0">
                <a:solidFill>
                  <a:srgbClr val="FF3300"/>
                </a:solidFill>
                <a:latin typeface="Arial" panose="020B0604020202020204" pitchFamily="34" charset="0"/>
              </a:rPr>
              <a:t>＊ </a:t>
            </a:r>
            <a:r>
              <a:rPr lang="zh-CN" altLang="en-US" sz="2400" b="1" dirty="0">
                <a:solidFill>
                  <a:srgbClr val="000000"/>
                </a:solidFill>
                <a:latin typeface="宋体" panose="02010600030101010101" pitchFamily="2" charset="-122"/>
              </a:rPr>
              <a:t>对文本进行特征提取</a:t>
            </a:r>
            <a:endParaRPr lang="en-US" altLang="zh-CN" sz="2400" b="1" dirty="0">
              <a:solidFill>
                <a:srgbClr val="000000"/>
              </a:solidFill>
              <a:latin typeface="宋体" panose="02010600030101010101" pitchFamily="2" charset="-122"/>
            </a:endParaRPr>
          </a:p>
          <a:p>
            <a:pPr marL="800100" lvl="1" indent="-342900">
              <a:buFont typeface="Wingdings" pitchFamily="2" charset="2"/>
              <a:buChar char="l"/>
            </a:pPr>
            <a:r>
              <a:rPr lang="zh-CN" altLang="en-US" sz="2400" b="1" dirty="0">
                <a:latin typeface="华文新魏" panose="02010800040101010101" pitchFamily="2" charset="-122"/>
                <a:ea typeface="华文新魏" panose="02010800040101010101" pitchFamily="2" charset="-122"/>
              </a:rPr>
              <a:t>不管是训练还是测试，都要先分析出文本的某些特征</a:t>
            </a:r>
            <a:r>
              <a:rPr lang="en-US" altLang="zh-CN" sz="2400" b="1" dirty="0">
                <a:latin typeface="华文新魏" panose="02010800040101010101" pitchFamily="2" charset="-122"/>
                <a:ea typeface="华文新魏" panose="02010800040101010101" pitchFamily="2" charset="-122"/>
              </a:rPr>
              <a:t>(feature</a:t>
            </a:r>
            <a:r>
              <a:rPr lang="zh-CN" altLang="en-US" sz="2400" b="1" dirty="0">
                <a:latin typeface="华文新魏" panose="02010800040101010101" pitchFamily="2" charset="-122"/>
                <a:ea typeface="华文新魏" panose="02010800040101010101" pitchFamily="2" charset="-122"/>
              </a:rPr>
              <a:t>，也称为标引项</a:t>
            </a:r>
            <a:r>
              <a:rPr lang="en-US" altLang="zh-CN" sz="2400" b="1" dirty="0">
                <a:latin typeface="华文新魏" panose="02010800040101010101" pitchFamily="2" charset="-122"/>
                <a:ea typeface="华文新魏" panose="02010800040101010101" pitchFamily="2" charset="-122"/>
              </a:rPr>
              <a:t>term)</a:t>
            </a:r>
            <a:r>
              <a:rPr lang="zh-CN" altLang="en-US" sz="2400" b="1" dirty="0">
                <a:latin typeface="华文新魏" panose="02010800040101010101" pitchFamily="2" charset="-122"/>
                <a:ea typeface="华文新魏" panose="02010800040101010101" pitchFamily="2" charset="-122"/>
              </a:rPr>
              <a:t>，然后把文本变成这些特征的某种适宜处理的表示形式，通常都采用向量表示形式或者直接使用某些统计量。</a:t>
            </a:r>
          </a:p>
          <a:p>
            <a:pPr eaLnBrk="1" hangingPunct="1">
              <a:spcBef>
                <a:spcPct val="50000"/>
              </a:spcBef>
              <a:buClrTx/>
              <a:buFontTx/>
            </a:pPr>
            <a:r>
              <a:rPr lang="zh-CN" altLang="en-US" sz="1800" b="1" dirty="0">
                <a:solidFill>
                  <a:srgbClr val="FF3300"/>
                </a:solidFill>
                <a:latin typeface="Arial" panose="020B0604020202020204" pitchFamily="34" charset="0"/>
              </a:rPr>
              <a:t>＊ </a:t>
            </a:r>
            <a:r>
              <a:rPr lang="zh-CN" altLang="en-US" sz="2400" b="1" dirty="0">
                <a:solidFill>
                  <a:srgbClr val="000000"/>
                </a:solidFill>
                <a:latin typeface="宋体" panose="02010600030101010101" pitchFamily="2" charset="-122"/>
              </a:rPr>
              <a:t>训练（学习）</a:t>
            </a:r>
            <a:endParaRPr lang="en-US" altLang="zh-CN" sz="2400" b="1" dirty="0">
              <a:solidFill>
                <a:srgbClr val="000000"/>
              </a:solidFill>
              <a:latin typeface="宋体" panose="02010600030101010101" pitchFamily="2" charset="-122"/>
            </a:endParaRPr>
          </a:p>
          <a:p>
            <a:pPr marL="800100" lvl="1" indent="-342900">
              <a:buFont typeface="Wingdings" pitchFamily="2" charset="2"/>
              <a:buChar char="l"/>
            </a:pPr>
            <a:r>
              <a:rPr lang="zh-CN" altLang="en-US" sz="2400" b="1" dirty="0">
                <a:latin typeface="华文新魏" panose="02010800040101010101" pitchFamily="2" charset="-122"/>
                <a:ea typeface="华文新魏" panose="02010800040101010101" pitchFamily="2" charset="-122"/>
              </a:rPr>
              <a:t>建立从文档特征（或属性）到文档类别的映射关系，是文本分类的核心问题。现有的分类方法主要来自两个方面：统计和机器学习，比较著名的文档分类方法有</a:t>
            </a:r>
            <a:r>
              <a:rPr lang="en-US" altLang="zh-CN" sz="2400" b="1" dirty="0" err="1">
                <a:latin typeface="华文新魏" panose="02010800040101010101" pitchFamily="2" charset="-122"/>
                <a:ea typeface="华文新魏" panose="02010800040101010101" pitchFamily="2" charset="-122"/>
              </a:rPr>
              <a:t>kNN</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Naïve Bayes</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NB</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SVM</a:t>
            </a:r>
            <a:r>
              <a:rPr lang="zh-CN" altLang="en-US" sz="2400" b="1" dirty="0">
                <a:latin typeface="华文新魏" panose="02010800040101010101" pitchFamily="2" charset="-122"/>
                <a:ea typeface="华文新魏" panose="02010800040101010101" pitchFamily="2" charset="-122"/>
              </a:rPr>
              <a:t>等等。 </a:t>
            </a:r>
          </a:p>
        </p:txBody>
      </p:sp>
      <p:sp>
        <p:nvSpPr>
          <p:cNvPr id="4" name="文本框 3">
            <a:extLst>
              <a:ext uri="{FF2B5EF4-FFF2-40B4-BE49-F238E27FC236}">
                <a16:creationId xmlns:a16="http://schemas.microsoft.com/office/drawing/2014/main" id="{0427852F-03E2-FDAA-3485-B4D745A53543}"/>
              </a:ext>
            </a:extLst>
          </p:cNvPr>
          <p:cNvSpPr txBox="1"/>
          <p:nvPr/>
        </p:nvSpPr>
        <p:spPr>
          <a:xfrm>
            <a:off x="318171" y="324337"/>
            <a:ext cx="4572000" cy="461665"/>
          </a:xfrm>
          <a:prstGeom prst="rect">
            <a:avLst/>
          </a:prstGeom>
          <a:noFill/>
        </p:spPr>
        <p:txBody>
          <a:bodyPr wrap="square">
            <a:spAutoFit/>
          </a:bodyPr>
          <a:lstStyle/>
          <a:p>
            <a:pPr eaLnBrk="1" hangingPunct="1">
              <a:spcBef>
                <a:spcPct val="0"/>
              </a:spcBef>
              <a:buClrTx/>
            </a:pPr>
            <a:r>
              <a:rPr lang="zh-CN" altLang="en-US" sz="2400" b="1" dirty="0">
                <a:effectLst>
                  <a:outerShdw blurRad="38100" dist="38100" dir="2700000" algn="tl">
                    <a:srgbClr val="000000"/>
                  </a:outerShdw>
                </a:effectLst>
              </a:rPr>
              <a:t>分类的一般过程：</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txBox="1">
            <a:spLocks noGrp="1"/>
          </p:cNvSpPr>
          <p:nvPr/>
        </p:nvSpPr>
        <p:spPr>
          <a:xfrm>
            <a:off x="8316913" y="404178"/>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15</a:t>
            </a:fld>
            <a:endParaRPr lang="en-US" altLang="zh-CN" sz="1400" dirty="0">
              <a:latin typeface="Arial" panose="020B0604020202020204" pitchFamily="34" charset="0"/>
            </a:endParaRPr>
          </a:p>
        </p:txBody>
      </p:sp>
      <p:sp>
        <p:nvSpPr>
          <p:cNvPr id="27650" name="Rectangle 3"/>
          <p:cNvSpPr>
            <a:spLocks noRot="1"/>
          </p:cNvSpPr>
          <p:nvPr/>
        </p:nvSpPr>
        <p:spPr>
          <a:xfrm>
            <a:off x="304800" y="977265"/>
            <a:ext cx="7369175" cy="606425"/>
          </a:xfrm>
          <a:prstGeom prst="rect">
            <a:avLst/>
          </a:prstGeom>
          <a:noFill/>
          <a:ln w="9525">
            <a:noFill/>
          </a:ln>
        </p:spPr>
        <p:txBody>
          <a:bodyPr anchor="ctr"/>
          <a:lstStyle/>
          <a:p>
            <a:pPr eaLnBrk="1" hangingPunct="1">
              <a:spcBef>
                <a:spcPct val="0"/>
              </a:spcBef>
              <a:buClrTx/>
              <a:buFontTx/>
            </a:pPr>
            <a:endParaRPr lang="zh-CN" altLang="en-US" sz="2400" b="1" dirty="0">
              <a:solidFill>
                <a:srgbClr val="000000"/>
              </a:solidFill>
              <a:latin typeface="Arial" panose="020B0604020202020204" pitchFamily="34" charset="0"/>
            </a:endParaRPr>
          </a:p>
        </p:txBody>
      </p:sp>
      <p:sp>
        <p:nvSpPr>
          <p:cNvPr id="27651" name="Text Box 4"/>
          <p:cNvSpPr txBox="1"/>
          <p:nvPr/>
        </p:nvSpPr>
        <p:spPr>
          <a:xfrm>
            <a:off x="520065" y="1663065"/>
            <a:ext cx="8229600" cy="3240887"/>
          </a:xfrm>
          <a:prstGeom prst="rect">
            <a:avLst/>
          </a:prstGeom>
          <a:noFill/>
          <a:ln w="9525">
            <a:noFill/>
          </a:ln>
        </p:spPr>
        <p:txBody>
          <a:bodyPr>
            <a:spAutoFit/>
          </a:bodyPr>
          <a:lstStyle/>
          <a:p>
            <a:pPr eaLnBrk="1" hangingPunct="1">
              <a:spcBef>
                <a:spcPct val="50000"/>
              </a:spcBef>
              <a:buClrTx/>
              <a:buFontTx/>
            </a:pPr>
            <a:r>
              <a:rPr lang="zh-CN" altLang="en-US" sz="2400" b="1" dirty="0">
                <a:latin typeface="华文新魏" panose="02010800040101010101" pitchFamily="2" charset="-122"/>
                <a:ea typeface="华文新魏" panose="02010800040101010101" pitchFamily="2" charset="-122"/>
              </a:rPr>
              <a:t> </a:t>
            </a:r>
          </a:p>
          <a:p>
            <a:pPr eaLnBrk="1" hangingPunct="1">
              <a:spcBef>
                <a:spcPct val="50000"/>
              </a:spcBef>
              <a:buClrTx/>
            </a:pPr>
            <a:r>
              <a:rPr lang="zh-CN" altLang="en-US" sz="1800" b="1" dirty="0">
                <a:solidFill>
                  <a:srgbClr val="FF3300"/>
                </a:solidFill>
                <a:latin typeface="Arial" panose="020B0604020202020204" pitchFamily="34" charset="0"/>
              </a:rPr>
              <a:t>＊</a:t>
            </a:r>
            <a:r>
              <a:rPr lang="zh-CN" altLang="en-US" sz="2400" b="1" dirty="0">
                <a:solidFill>
                  <a:srgbClr val="000000"/>
                </a:solidFill>
                <a:latin typeface="宋体" panose="02010600030101010101" pitchFamily="2" charset="-122"/>
              </a:rPr>
              <a:t>性能评测模型 ：精确率、召回率、</a:t>
            </a:r>
            <a:r>
              <a:rPr lang="en-US" altLang="zh-CN" sz="2400" b="1" dirty="0">
                <a:solidFill>
                  <a:srgbClr val="000000"/>
                </a:solidFill>
                <a:latin typeface="宋体" panose="02010600030101010101" pitchFamily="2" charset="-122"/>
              </a:rPr>
              <a:t>F1</a:t>
            </a:r>
          </a:p>
          <a:p>
            <a:pPr eaLnBrk="1" hangingPunct="1">
              <a:spcBef>
                <a:spcPct val="50000"/>
              </a:spcBef>
              <a:buClrTx/>
              <a:buFontTx/>
            </a:pP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         </a:t>
            </a: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宏平均，微平均</a:t>
            </a:r>
            <a:endParaRPr lang="en-US" altLang="zh-CN" sz="2400" b="1" dirty="0">
              <a:solidFill>
                <a:srgbClr val="000000"/>
              </a:solidFill>
              <a:latin typeface="宋体" panose="02010600030101010101" pitchFamily="2" charset="-122"/>
            </a:endParaRPr>
          </a:p>
          <a:p>
            <a:pPr marL="800100" lvl="1" indent="-342900">
              <a:buFont typeface="Wingdings" pitchFamily="2" charset="2"/>
              <a:buChar char="l"/>
            </a:pPr>
            <a:endParaRPr lang="en-US" altLang="zh-CN" sz="2400" b="1" dirty="0">
              <a:latin typeface="华文新魏" panose="02010800040101010101" pitchFamily="2" charset="-122"/>
              <a:ea typeface="华文新魏" panose="02010800040101010101" pitchFamily="2" charset="-122"/>
            </a:endParaRPr>
          </a:p>
          <a:p>
            <a:pPr marL="800100" lvl="1" indent="-342900">
              <a:buFont typeface="Wingdings" pitchFamily="2" charset="2"/>
              <a:buChar char="l"/>
            </a:pPr>
            <a:r>
              <a:rPr lang="zh-CN" altLang="en-US" sz="2400" b="1" dirty="0">
                <a:latin typeface="华文新魏" panose="02010800040101010101" pitchFamily="2" charset="-122"/>
                <a:ea typeface="华文新魏" panose="02010800040101010101" pitchFamily="2" charset="-122"/>
              </a:rPr>
              <a:t>性能评测是分类处理流程中的重要一环。对改进和完善分类系统具有指导意义。 </a:t>
            </a:r>
          </a:p>
          <a:p>
            <a:pPr eaLnBrk="1" hangingPunct="1">
              <a:spcBef>
                <a:spcPct val="50000"/>
              </a:spcBef>
              <a:buClrTx/>
              <a:buFontTx/>
            </a:pPr>
            <a:endParaRPr lang="zh-CN" altLang="en-US" sz="1800" dirty="0">
              <a:latin typeface="Arial" panose="020B0604020202020204" pitchFamily="34" charset="0"/>
            </a:endParaRPr>
          </a:p>
        </p:txBody>
      </p:sp>
      <p:sp>
        <p:nvSpPr>
          <p:cNvPr id="4" name="文本框 3">
            <a:extLst>
              <a:ext uri="{FF2B5EF4-FFF2-40B4-BE49-F238E27FC236}">
                <a16:creationId xmlns:a16="http://schemas.microsoft.com/office/drawing/2014/main" id="{0427852F-03E2-FDAA-3485-B4D745A53543}"/>
              </a:ext>
            </a:extLst>
          </p:cNvPr>
          <p:cNvSpPr txBox="1"/>
          <p:nvPr/>
        </p:nvSpPr>
        <p:spPr>
          <a:xfrm>
            <a:off x="318171" y="324337"/>
            <a:ext cx="4572000" cy="461665"/>
          </a:xfrm>
          <a:prstGeom prst="rect">
            <a:avLst/>
          </a:prstGeom>
          <a:noFill/>
        </p:spPr>
        <p:txBody>
          <a:bodyPr wrap="square">
            <a:spAutoFit/>
          </a:bodyPr>
          <a:lstStyle/>
          <a:p>
            <a:pPr eaLnBrk="1" hangingPunct="1">
              <a:spcBef>
                <a:spcPct val="0"/>
              </a:spcBef>
              <a:buClrTx/>
            </a:pPr>
            <a:r>
              <a:rPr lang="zh-CN" altLang="en-US" sz="2400" b="1" dirty="0">
                <a:effectLst>
                  <a:outerShdw blurRad="38100" dist="38100" dir="2700000" algn="tl">
                    <a:srgbClr val="000000"/>
                  </a:outerShdw>
                </a:effectLst>
              </a:rPr>
              <a:t>分类的一般过程：</a:t>
            </a:r>
          </a:p>
        </p:txBody>
      </p:sp>
    </p:spTree>
    <p:extLst>
      <p:ext uri="{BB962C8B-B14F-4D97-AF65-F5344CB8AC3E}">
        <p14:creationId xmlns:p14="http://schemas.microsoft.com/office/powerpoint/2010/main" val="2188973574"/>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34018" name="Rectangle 2">
            <a:extLst>
              <a:ext uri="{FF2B5EF4-FFF2-40B4-BE49-F238E27FC236}">
                <a16:creationId xmlns:a16="http://schemas.microsoft.com/office/drawing/2014/main" id="{75109E6D-8569-419F-F193-F2230A57381E}"/>
              </a:ext>
            </a:extLst>
          </p:cNvPr>
          <p:cNvSpPr>
            <a:spLocks noGrp="1" noChangeArrowheads="1"/>
          </p:cNvSpPr>
          <p:nvPr>
            <p:ph type="title"/>
          </p:nvPr>
        </p:nvSpPr>
        <p:spPr>
          <a:xfrm>
            <a:off x="138531" y="188640"/>
            <a:ext cx="8713787" cy="563563"/>
          </a:xfrm>
        </p:spPr>
        <p:txBody>
          <a:bodyPr/>
          <a:lstStyle/>
          <a:p>
            <a:r>
              <a:rPr lang="zh-CN" altLang="en-US" sz="3200" b="1" dirty="0">
                <a:solidFill>
                  <a:schemeClr val="tx1"/>
                </a:solidFill>
                <a:latin typeface="宋体" panose="02010600030101010101" pitchFamily="2" charset="-122"/>
                <a:ea typeface="宋体" panose="02010600030101010101" pitchFamily="2" charset="-122"/>
              </a:rPr>
              <a:t>文本分类中的预处理</a:t>
            </a:r>
          </a:p>
        </p:txBody>
      </p:sp>
      <p:sp>
        <p:nvSpPr>
          <p:cNvPr id="2134021" name="Text Box 5">
            <a:extLst>
              <a:ext uri="{FF2B5EF4-FFF2-40B4-BE49-F238E27FC236}">
                <a16:creationId xmlns:a16="http://schemas.microsoft.com/office/drawing/2014/main" id="{CB4518C2-113D-10C0-6322-EF79530F0917}"/>
              </a:ext>
            </a:extLst>
          </p:cNvPr>
          <p:cNvSpPr txBox="1">
            <a:spLocks noChangeArrowheads="1"/>
          </p:cNvSpPr>
          <p:nvPr/>
        </p:nvSpPr>
        <p:spPr bwMode="auto">
          <a:xfrm>
            <a:off x="138531" y="3534826"/>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2:</a:t>
            </a:r>
            <a:r>
              <a:rPr lang="zh-CN" altLang="en-US" sz="2000" b="1" dirty="0">
                <a:ea typeface="楷体_GB2312" pitchFamily="1" charset="-122"/>
              </a:rPr>
              <a:t> 某些文本类别的确定，就是人也会产生分歧。这里的</a:t>
            </a:r>
            <a:r>
              <a:rPr lang="zh-CN" altLang="en-US" sz="2000" b="1" dirty="0">
                <a:solidFill>
                  <a:srgbClr val="FF0000"/>
                </a:solidFill>
                <a:ea typeface="楷体_GB2312" pitchFamily="1" charset="-122"/>
              </a:rPr>
              <a:t>问题是文本分类的特征是什么？</a:t>
            </a:r>
          </a:p>
        </p:txBody>
      </p:sp>
      <p:sp>
        <p:nvSpPr>
          <p:cNvPr id="2134022" name="Text Box 6">
            <a:extLst>
              <a:ext uri="{FF2B5EF4-FFF2-40B4-BE49-F238E27FC236}">
                <a16:creationId xmlns:a16="http://schemas.microsoft.com/office/drawing/2014/main" id="{B9F0E44B-8FD8-5B1A-D489-5E5FBCDADE66}"/>
              </a:ext>
            </a:extLst>
          </p:cNvPr>
          <p:cNvSpPr txBox="1">
            <a:spLocks noChangeArrowheads="1"/>
          </p:cNvSpPr>
          <p:nvPr/>
        </p:nvSpPr>
        <p:spPr bwMode="auto">
          <a:xfrm>
            <a:off x="0" y="4446224"/>
            <a:ext cx="892810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        </a:t>
            </a:r>
            <a:r>
              <a:rPr lang="zh-CN" altLang="en-US" sz="2000" b="1" dirty="0">
                <a:ea typeface="楷体_GB2312" pitchFamily="1" charset="-122"/>
              </a:rPr>
              <a:t>目前，绝大多数的研究和应用均以词汇作为文本分类的特征。即首先对文本进行切词，去掉与分类关联不大的词汇（如停用词）（也称为特征选择），然后按分类算法进行分类。可见，文本分类某种程度上也是词汇的分类问题。</a:t>
            </a:r>
            <a:endParaRPr lang="zh-CN" altLang="en-US" sz="2000" b="1" dirty="0">
              <a:solidFill>
                <a:srgbClr val="FF0000"/>
              </a:solidFill>
              <a:ea typeface="楷体_GB2312" pitchFamily="1" charset="-122"/>
            </a:endParaRPr>
          </a:p>
        </p:txBody>
      </p:sp>
      <p:sp>
        <p:nvSpPr>
          <p:cNvPr id="2134023" name="Text Box 7">
            <a:extLst>
              <a:ext uri="{FF2B5EF4-FFF2-40B4-BE49-F238E27FC236}">
                <a16:creationId xmlns:a16="http://schemas.microsoft.com/office/drawing/2014/main" id="{B0A662E0-3FA4-D046-82B5-16864E4DA425}"/>
              </a:ext>
            </a:extLst>
          </p:cNvPr>
          <p:cNvSpPr txBox="1">
            <a:spLocks noChangeArrowheads="1"/>
          </p:cNvSpPr>
          <p:nvPr/>
        </p:nvSpPr>
        <p:spPr bwMode="auto">
          <a:xfrm>
            <a:off x="107950" y="5589240"/>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        </a:t>
            </a:r>
            <a:r>
              <a:rPr lang="zh-CN" altLang="en-US" sz="2000" b="1" dirty="0">
                <a:solidFill>
                  <a:srgbClr val="0070C0"/>
                </a:solidFill>
                <a:ea typeface="楷体_GB2312" pitchFamily="1" charset="-122"/>
              </a:rPr>
              <a:t>文本特征选择：</a:t>
            </a:r>
            <a:r>
              <a:rPr lang="zh-CN" altLang="en-US" sz="2000" b="1" dirty="0">
                <a:ea typeface="楷体_GB2312" pitchFamily="1" charset="-122"/>
              </a:rPr>
              <a:t>是指按某准则从众多原始特征中选择部分最能反映模式类别的相关特征。其目的是提高分类精确，且能减少特征维数。</a:t>
            </a:r>
            <a:endParaRPr lang="zh-CN" altLang="en-US" sz="2000" b="1" dirty="0">
              <a:solidFill>
                <a:srgbClr val="FF0000"/>
              </a:solidFill>
              <a:ea typeface="楷体_GB2312" pitchFamily="1" charset="-122"/>
            </a:endParaRPr>
          </a:p>
        </p:txBody>
      </p:sp>
      <p:sp>
        <p:nvSpPr>
          <p:cNvPr id="5" name="文本框 4">
            <a:extLst>
              <a:ext uri="{FF2B5EF4-FFF2-40B4-BE49-F238E27FC236}">
                <a16:creationId xmlns:a16="http://schemas.microsoft.com/office/drawing/2014/main" id="{0F0415E0-F534-D193-D5A1-C92268F07644}"/>
              </a:ext>
            </a:extLst>
          </p:cNvPr>
          <p:cNvSpPr txBox="1"/>
          <p:nvPr/>
        </p:nvSpPr>
        <p:spPr>
          <a:xfrm>
            <a:off x="191803" y="1018448"/>
            <a:ext cx="8713786" cy="1691682"/>
          </a:xfrm>
          <a:prstGeom prst="rect">
            <a:avLst/>
          </a:prstGeom>
          <a:noFill/>
        </p:spPr>
        <p:txBody>
          <a:bodyPr wrap="square">
            <a:spAutoFit/>
          </a:bodyPr>
          <a:lstStyle/>
          <a:p>
            <a:pPr eaLnBrk="1" hangingPunct="1">
              <a:lnSpc>
                <a:spcPct val="120000"/>
              </a:lnSpc>
              <a:spcBef>
                <a:spcPct val="50000"/>
              </a:spcBef>
              <a:buClrTx/>
            </a:pPr>
            <a:r>
              <a:rPr lang="en-US" altLang="zh-CN" sz="2000" b="1" dirty="0">
                <a:ea typeface="楷体_GB2312" pitchFamily="1" charset="-122"/>
              </a:rPr>
              <a:t>1:</a:t>
            </a:r>
            <a:r>
              <a:rPr lang="zh-CN" altLang="en-US" sz="2000" b="1" dirty="0">
                <a:ea typeface="楷体_GB2312" pitchFamily="1" charset="-122"/>
              </a:rPr>
              <a:t> </a:t>
            </a:r>
            <a:r>
              <a:rPr lang="en" altLang="zh-CN" sz="2000" b="1" dirty="0">
                <a:ea typeface="楷体_GB2312" pitchFamily="1" charset="-122"/>
              </a:rPr>
              <a:t>Web</a:t>
            </a:r>
            <a:r>
              <a:rPr lang="zh-CN" altLang="en-US" sz="2000" b="1" dirty="0">
                <a:ea typeface="楷体_GB2312" pitchFamily="1" charset="-122"/>
              </a:rPr>
              <a:t>文档具有有限的结构，或者可以说是根本没有结构。即使具有一些结构，也着重于格式，而不是文档内容。不同类型文档的结构也不一致。</a:t>
            </a:r>
            <a:endParaRPr lang="en-US" altLang="zh-CN" sz="2000" b="1" dirty="0">
              <a:ea typeface="楷体_GB2312" pitchFamily="1" charset="-122"/>
            </a:endParaRPr>
          </a:p>
          <a:p>
            <a:pPr eaLnBrk="1" hangingPunct="1">
              <a:lnSpc>
                <a:spcPct val="120000"/>
              </a:lnSpc>
              <a:spcBef>
                <a:spcPct val="50000"/>
              </a:spcBef>
              <a:buClrTx/>
              <a:buFontTx/>
            </a:pPr>
            <a:r>
              <a:rPr lang="zh-CN" altLang="en-US" sz="2000" b="1" dirty="0">
                <a:ea typeface="楷体_GB2312" pitchFamily="1" charset="-122"/>
              </a:rPr>
              <a:t>     通过对文本的预处理，</a:t>
            </a:r>
            <a:r>
              <a:rPr lang="zh-CN" altLang="en-US" sz="2000" b="1" dirty="0">
                <a:solidFill>
                  <a:srgbClr val="C00000"/>
                </a:solidFill>
                <a:ea typeface="楷体_GB2312" pitchFamily="1" charset="-122"/>
              </a:rPr>
              <a:t>从中抽取可以代表其特征的元数据，把这些特征用结构化的形式保存，作为文档的中间表示形式</a:t>
            </a:r>
            <a:r>
              <a:rPr lang="zh-CN" altLang="en-US" sz="2000" b="1" dirty="0">
                <a:ea typeface="楷体_GB2312" pitchFamily="1" charset="-122"/>
              </a:rPr>
              <a:t>。 </a:t>
            </a:r>
          </a:p>
        </p:txBody>
      </p:sp>
      <p:sp>
        <p:nvSpPr>
          <p:cNvPr id="6" name="Text Box 7">
            <a:extLst>
              <a:ext uri="{FF2B5EF4-FFF2-40B4-BE49-F238E27FC236}">
                <a16:creationId xmlns:a16="http://schemas.microsoft.com/office/drawing/2014/main" id="{82A0EC68-C249-334D-3DAE-BAD0F5095D13}"/>
              </a:ext>
            </a:extLst>
          </p:cNvPr>
          <p:cNvSpPr txBox="1">
            <a:spLocks noChangeArrowheads="1"/>
          </p:cNvSpPr>
          <p:nvPr/>
        </p:nvSpPr>
        <p:spPr bwMode="auto">
          <a:xfrm>
            <a:off x="-38059" y="2870580"/>
            <a:ext cx="8928100" cy="40011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000" b="1" dirty="0">
                <a:ea typeface="楷体_GB2312" pitchFamily="1" charset="-122"/>
              </a:rPr>
              <a:t>        </a:t>
            </a:r>
            <a:r>
              <a:rPr lang="zh-CN" altLang="en-US" sz="2000" b="1" dirty="0">
                <a:solidFill>
                  <a:srgbClr val="0070C0"/>
                </a:solidFill>
                <a:ea typeface="楷体_GB2312" pitchFamily="1" charset="-122"/>
              </a:rPr>
              <a:t>文本表示：半结构化数据清洗、分词、实体抽取等。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4021"/>
                                        </p:tgtEl>
                                        <p:attrNameLst>
                                          <p:attrName>style.visibility</p:attrName>
                                        </p:attrNameLst>
                                      </p:cBhvr>
                                      <p:to>
                                        <p:strVal val="visible"/>
                                      </p:to>
                                    </p:set>
                                    <p:animEffect transition="in" filter="blinds(horizontal)">
                                      <p:cBhvr>
                                        <p:cTn id="7" dur="500"/>
                                        <p:tgtEl>
                                          <p:spTgt spid="2134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4022"/>
                                        </p:tgtEl>
                                        <p:attrNameLst>
                                          <p:attrName>style.visibility</p:attrName>
                                        </p:attrNameLst>
                                      </p:cBhvr>
                                      <p:to>
                                        <p:strVal val="visible"/>
                                      </p:to>
                                    </p:set>
                                    <p:animEffect transition="in" filter="blinds(horizontal)">
                                      <p:cBhvr>
                                        <p:cTn id="12" dur="500"/>
                                        <p:tgtEl>
                                          <p:spTgt spid="21340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34023"/>
                                        </p:tgtEl>
                                        <p:attrNameLst>
                                          <p:attrName>style.visibility</p:attrName>
                                        </p:attrNameLst>
                                      </p:cBhvr>
                                      <p:to>
                                        <p:strVal val="visible"/>
                                      </p:to>
                                    </p:set>
                                    <p:animEffect transition="in" filter="blinds(horizontal)">
                                      <p:cBhvr>
                                        <p:cTn id="17" dur="500"/>
                                        <p:tgtEl>
                                          <p:spTgt spid="21340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4021" grpId="0"/>
      <p:bldP spid="2134022" grpId="0"/>
      <p:bldP spid="2134023"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39BC3-3705-EE6A-59C6-9378C134CFE0}"/>
              </a:ext>
            </a:extLst>
          </p:cNvPr>
          <p:cNvSpPr>
            <a:spLocks noGrp="1"/>
          </p:cNvSpPr>
          <p:nvPr>
            <p:ph type="title"/>
          </p:nvPr>
        </p:nvSpPr>
        <p:spPr>
          <a:xfrm>
            <a:off x="467544" y="188640"/>
            <a:ext cx="7886700" cy="564087"/>
          </a:xfrm>
        </p:spPr>
        <p:txBody>
          <a:bodyPr>
            <a:normAutofit/>
          </a:bodyPr>
          <a:lstStyle/>
          <a:p>
            <a:r>
              <a:rPr lang="zh-CN" altLang="en-US" sz="3200" b="1" dirty="0">
                <a:latin typeface="宋体" panose="02010600030101010101" pitchFamily="2" charset="-122"/>
                <a:ea typeface="宋体" panose="02010600030101010101" pitchFamily="2" charset="-122"/>
              </a:rPr>
              <a:t>文本分类中的预处理</a:t>
            </a:r>
          </a:p>
        </p:txBody>
      </p:sp>
      <p:sp>
        <p:nvSpPr>
          <p:cNvPr id="3" name="内容占位符 2">
            <a:extLst>
              <a:ext uri="{FF2B5EF4-FFF2-40B4-BE49-F238E27FC236}">
                <a16:creationId xmlns:a16="http://schemas.microsoft.com/office/drawing/2014/main" id="{D9AAA352-3833-81D0-1427-66B94FDB8421}"/>
              </a:ext>
            </a:extLst>
          </p:cNvPr>
          <p:cNvSpPr>
            <a:spLocks noGrp="1"/>
          </p:cNvSpPr>
          <p:nvPr>
            <p:ph idx="1"/>
          </p:nvPr>
        </p:nvSpPr>
        <p:spPr/>
        <p:txBody>
          <a:bodyPr>
            <a:normAutofit/>
          </a:bodyPr>
          <a:lstStyle/>
          <a:p>
            <a:r>
              <a:rPr kumimoji="1" lang="zh-CN" altLang="en-US" sz="2800" dirty="0">
                <a:solidFill>
                  <a:srgbClr val="C00000"/>
                </a:solidFill>
              </a:rPr>
              <a:t>文本的表示方法</a:t>
            </a:r>
            <a:endParaRPr kumimoji="1" lang="en-US" altLang="zh-CN" sz="2800" dirty="0">
              <a:solidFill>
                <a:srgbClr val="C00000"/>
              </a:solidFill>
            </a:endParaRPr>
          </a:p>
          <a:p>
            <a:endParaRPr kumimoji="1" lang="en-US" altLang="zh-CN" sz="2800" dirty="0">
              <a:solidFill>
                <a:srgbClr val="C00000"/>
              </a:solidFill>
            </a:endParaRPr>
          </a:p>
          <a:p>
            <a:endParaRPr kumimoji="1" lang="en-US" altLang="zh-CN" sz="2800" dirty="0">
              <a:solidFill>
                <a:srgbClr val="C00000"/>
              </a:solidFill>
            </a:endParaRPr>
          </a:p>
          <a:p>
            <a:r>
              <a:rPr kumimoji="1" lang="zh-CN" altLang="en-US" sz="2800" dirty="0">
                <a:solidFill>
                  <a:srgbClr val="C00000"/>
                </a:solidFill>
              </a:rPr>
              <a:t>特征的提取方法</a:t>
            </a:r>
          </a:p>
        </p:txBody>
      </p:sp>
    </p:spTree>
    <p:extLst>
      <p:ext uri="{BB962C8B-B14F-4D97-AF65-F5344CB8AC3E}">
        <p14:creationId xmlns:p14="http://schemas.microsoft.com/office/powerpoint/2010/main" val="14590321"/>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18</a:t>
            </a:fld>
            <a:endParaRPr lang="en-US" altLang="zh-CN" sz="1400" dirty="0">
              <a:latin typeface="Arial" panose="020B0604020202020204" pitchFamily="34" charset="0"/>
            </a:endParaRPr>
          </a:p>
        </p:txBody>
      </p:sp>
      <p:sp>
        <p:nvSpPr>
          <p:cNvPr id="33794" name="Text Box 2"/>
          <p:cNvSpPr txBox="1"/>
          <p:nvPr/>
        </p:nvSpPr>
        <p:spPr>
          <a:xfrm>
            <a:off x="313690" y="838200"/>
            <a:ext cx="8830310" cy="5589928"/>
          </a:xfrm>
          <a:prstGeom prst="rect">
            <a:avLst/>
          </a:prstGeom>
          <a:noFill/>
          <a:ln w="9525">
            <a:noFill/>
          </a:ln>
        </p:spPr>
        <p:txBody>
          <a:bodyPr wrap="square">
            <a:spAutoFit/>
          </a:bodyPr>
          <a:lstStyle/>
          <a:p>
            <a:pPr eaLnBrk="1" hangingPunct="1">
              <a:lnSpc>
                <a:spcPct val="120000"/>
              </a:lnSpc>
              <a:spcBef>
                <a:spcPct val="50000"/>
              </a:spcBef>
              <a:buClrTx/>
              <a:buFontTx/>
            </a:pPr>
            <a:r>
              <a:rPr lang="en-US" altLang="zh-CN" sz="2400" b="1" dirty="0">
                <a:solidFill>
                  <a:srgbClr val="000000"/>
                </a:solidFill>
                <a:latin typeface="宋体" panose="02010600030101010101" pitchFamily="2" charset="-122"/>
              </a:rPr>
              <a:t>    </a:t>
            </a:r>
            <a:r>
              <a:rPr lang="zh-CN" altLang="en-US" sz="2000" b="1" dirty="0">
                <a:solidFill>
                  <a:srgbClr val="000000"/>
                </a:solidFill>
                <a:latin typeface="宋体" panose="02010600030101010101" pitchFamily="2" charset="-122"/>
              </a:rPr>
              <a:t>文本表示方法有布尔逻辑型、向量空间型、概率型及混合型等。通常采用形式简单、性能较好的向量空间模型</a:t>
            </a:r>
            <a:r>
              <a:rPr lang="en-US" altLang="zh-CN" sz="2000" b="1" dirty="0">
                <a:solidFill>
                  <a:srgbClr val="000000"/>
                </a:solidFill>
                <a:latin typeface="宋体" panose="02010600030101010101" pitchFamily="2" charset="-122"/>
              </a:rPr>
              <a:t>(VSM</a:t>
            </a:r>
            <a:r>
              <a:rPr lang="zh-CN" altLang="en-US" sz="2000" b="1" dirty="0">
                <a:solidFill>
                  <a:srgbClr val="000000"/>
                </a:solidFill>
                <a:latin typeface="宋体" panose="02010600030101010101" pitchFamily="2" charset="-122"/>
              </a:rPr>
              <a:t>：</a:t>
            </a:r>
            <a:r>
              <a:rPr lang="en-US" altLang="zh-CN" sz="2000" b="1" dirty="0">
                <a:solidFill>
                  <a:srgbClr val="000000"/>
                </a:solidFill>
                <a:latin typeface="宋体" panose="02010600030101010101" pitchFamily="2" charset="-122"/>
              </a:rPr>
              <a:t>Vector Space Model)</a:t>
            </a:r>
            <a:r>
              <a:rPr lang="zh-CN" altLang="en-US" sz="2000" b="1" dirty="0">
                <a:solidFill>
                  <a:srgbClr val="000000"/>
                </a:solidFill>
                <a:latin typeface="宋体" panose="02010600030101010101" pitchFamily="2" charset="-122"/>
              </a:rPr>
              <a:t>：</a:t>
            </a:r>
            <a:endParaRPr lang="en-US" altLang="zh-CN" sz="2000" b="1" dirty="0">
              <a:solidFill>
                <a:srgbClr val="000000"/>
              </a:solidFill>
              <a:latin typeface="宋体" panose="02010600030101010101" pitchFamily="2" charset="-122"/>
            </a:endParaRPr>
          </a:p>
          <a:p>
            <a:pPr marL="342900" indent="-342900" eaLnBrk="1" hangingPunct="1">
              <a:lnSpc>
                <a:spcPct val="120000"/>
              </a:lnSpc>
              <a:spcBef>
                <a:spcPct val="50000"/>
              </a:spcBef>
              <a:buClrTx/>
              <a:buFont typeface="Wingdings" pitchFamily="2" charset="2"/>
              <a:buChar char="n"/>
            </a:pPr>
            <a:r>
              <a:rPr lang="en-US" altLang="zh-CN" sz="2400" b="1" dirty="0">
                <a:solidFill>
                  <a:srgbClr val="000000"/>
                </a:solidFill>
                <a:latin typeface="宋体" panose="02010600030101010101" pitchFamily="2" charset="-122"/>
              </a:rPr>
              <a:t>VSM</a:t>
            </a:r>
            <a:r>
              <a:rPr lang="zh-CN" altLang="en-US" sz="2400" b="1" dirty="0">
                <a:solidFill>
                  <a:srgbClr val="000000"/>
                </a:solidFill>
                <a:latin typeface="宋体" panose="02010600030101010101" pitchFamily="2" charset="-122"/>
              </a:rPr>
              <a:t>中，每一文本</a:t>
            </a:r>
            <a:r>
              <a:rPr lang="en-US" altLang="zh-CN" sz="2400" b="1" dirty="0">
                <a:solidFill>
                  <a:srgbClr val="000000"/>
                </a:solidFill>
                <a:latin typeface="宋体" panose="02010600030101010101" pitchFamily="2" charset="-122"/>
              </a:rPr>
              <a:t>d</a:t>
            </a:r>
            <a:r>
              <a:rPr lang="zh-CN" altLang="en-US" sz="2400" b="1" dirty="0">
                <a:solidFill>
                  <a:srgbClr val="000000"/>
                </a:solidFill>
                <a:latin typeface="宋体" panose="02010600030101010101" pitchFamily="2" charset="-122"/>
              </a:rPr>
              <a:t>都被映像为由一组规范化正交词条向量所生成的向量空间中的一个点，将文本看作相互独立的词条组</a:t>
            </a:r>
            <a:r>
              <a:rPr lang="en-US" altLang="zh-CN" sz="2400" b="1" dirty="0">
                <a:solidFill>
                  <a:srgbClr val="000000"/>
                </a:solidFill>
                <a:latin typeface="宋体" panose="02010600030101010101" pitchFamily="2" charset="-122"/>
              </a:rPr>
              <a:t>d=(w1,w2,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anose="02010600030101010101" pitchFamily="2" charset="-122"/>
              </a:rPr>
              <a:t> </a:t>
            </a:r>
            <a:r>
              <a:rPr lang="en-US" altLang="zh-CN" sz="2400" b="1" dirty="0" err="1">
                <a:solidFill>
                  <a:srgbClr val="000000"/>
                </a:solidFill>
                <a:latin typeface="宋体" panose="02010600030101010101" pitchFamily="2" charset="-122"/>
              </a:rPr>
              <a:t>wn</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，可以看成一个</a:t>
            </a:r>
            <a:r>
              <a:rPr lang="en-US" altLang="zh-CN" sz="2400" b="1" dirty="0">
                <a:solidFill>
                  <a:srgbClr val="000000"/>
                </a:solidFill>
                <a:latin typeface="宋体" panose="02010600030101010101" pitchFamily="2" charset="-122"/>
              </a:rPr>
              <a:t>N</a:t>
            </a:r>
            <a:r>
              <a:rPr lang="zh-CN" altLang="en-US" sz="2400" b="1" dirty="0">
                <a:solidFill>
                  <a:srgbClr val="000000"/>
                </a:solidFill>
                <a:latin typeface="宋体" panose="02010600030101010101" pitchFamily="2" charset="-122"/>
              </a:rPr>
              <a:t>维坐标中的坐标轴。</a:t>
            </a:r>
            <a:endParaRPr lang="en-US" altLang="zh-CN" sz="2400" b="1" dirty="0">
              <a:solidFill>
                <a:srgbClr val="000000"/>
              </a:solidFill>
              <a:latin typeface="宋体" panose="02010600030101010101" pitchFamily="2" charset="-122"/>
            </a:endParaRPr>
          </a:p>
          <a:p>
            <a:pPr marL="342900" indent="-342900" eaLnBrk="1" hangingPunct="1">
              <a:lnSpc>
                <a:spcPct val="120000"/>
              </a:lnSpc>
              <a:spcBef>
                <a:spcPct val="50000"/>
              </a:spcBef>
              <a:buClrTx/>
              <a:buFont typeface="Wingdings" pitchFamily="2" charset="2"/>
              <a:buChar char="n"/>
            </a:pPr>
            <a:r>
              <a:rPr lang="zh-CN" altLang="en-US" sz="2400" b="1" dirty="0">
                <a:solidFill>
                  <a:srgbClr val="000000"/>
                </a:solidFill>
                <a:latin typeface="宋体" panose="02010600030101010101" pitchFamily="2" charset="-122"/>
              </a:rPr>
              <a:t>对于每一词条</a:t>
            </a:r>
            <a:r>
              <a:rPr lang="en-US" altLang="zh-CN" sz="2400" b="1" dirty="0">
                <a:solidFill>
                  <a:srgbClr val="000000"/>
                </a:solidFill>
                <a:latin typeface="宋体" panose="02010600030101010101" pitchFamily="2" charset="-122"/>
              </a:rPr>
              <a:t>ti</a:t>
            </a:r>
            <a:r>
              <a:rPr lang="zh-CN" altLang="en-US" sz="2400" b="1" dirty="0">
                <a:solidFill>
                  <a:srgbClr val="000000"/>
                </a:solidFill>
                <a:latin typeface="宋体" panose="02010600030101010101" pitchFamily="2" charset="-122"/>
              </a:rPr>
              <a:t>都根据其在文本中的重要程度赋以一定的权值</a:t>
            </a:r>
            <a:r>
              <a:rPr lang="en-US" altLang="zh-CN" sz="2400" b="1" dirty="0">
                <a:solidFill>
                  <a:srgbClr val="000000"/>
                </a:solidFill>
                <a:latin typeface="宋体" panose="02010600030101010101" pitchFamily="2" charset="-122"/>
              </a:rPr>
              <a:t>ai</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a1,a2,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anose="02010600030101010101" pitchFamily="2" charset="-122"/>
              </a:rPr>
              <a:t>an</a:t>
            </a:r>
            <a:r>
              <a:rPr lang="zh-CN" altLang="en-US" sz="2400" b="1" dirty="0">
                <a:solidFill>
                  <a:srgbClr val="000000"/>
                </a:solidFill>
                <a:latin typeface="宋体" panose="02010600030101010101" pitchFamily="2" charset="-122"/>
              </a:rPr>
              <a:t>就是</a:t>
            </a:r>
            <a:r>
              <a:rPr lang="en-US" altLang="zh-CN" sz="2400" b="1" dirty="0">
                <a:solidFill>
                  <a:srgbClr val="000000"/>
                </a:solidFill>
                <a:latin typeface="宋体" panose="02010600030101010101" pitchFamily="2" charset="-122"/>
              </a:rPr>
              <a:t>(w1,w2,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anose="02010600030101010101" pitchFamily="2" charset="-122"/>
              </a:rPr>
              <a:t> </a:t>
            </a:r>
            <a:r>
              <a:rPr lang="en-US" altLang="zh-CN" sz="2400" b="1" dirty="0" err="1">
                <a:solidFill>
                  <a:srgbClr val="000000"/>
                </a:solidFill>
                <a:latin typeface="宋体" panose="02010600030101010101" pitchFamily="2" charset="-122"/>
              </a:rPr>
              <a:t>wn</a:t>
            </a:r>
            <a:r>
              <a:rPr lang="en-US" altLang="zh-CN" sz="2400" b="1" dirty="0">
                <a:solidFill>
                  <a:srgbClr val="000000"/>
                </a:solidFill>
                <a:latin typeface="宋体" panose="02010600030101010101" pitchFamily="2" charset="-122"/>
              </a:rPr>
              <a:t>) N</a:t>
            </a:r>
            <a:r>
              <a:rPr lang="zh-CN" altLang="en-US" sz="2400" b="1" dirty="0">
                <a:solidFill>
                  <a:srgbClr val="000000"/>
                </a:solidFill>
                <a:latin typeface="宋体" panose="02010600030101010101" pitchFamily="2" charset="-122"/>
              </a:rPr>
              <a:t>维坐标所对应的坐标值。</a:t>
            </a:r>
            <a:endParaRPr lang="en-US" altLang="zh-CN" sz="2400" b="1" dirty="0">
              <a:solidFill>
                <a:srgbClr val="000000"/>
              </a:solidFill>
              <a:latin typeface="宋体" panose="02010600030101010101" pitchFamily="2" charset="-122"/>
            </a:endParaRPr>
          </a:p>
          <a:p>
            <a:pPr marL="342900" indent="-342900" eaLnBrk="1" hangingPunct="1">
              <a:lnSpc>
                <a:spcPct val="120000"/>
              </a:lnSpc>
              <a:spcBef>
                <a:spcPct val="50000"/>
              </a:spcBef>
              <a:buClrTx/>
              <a:buFont typeface="Wingdings" pitchFamily="2" charset="2"/>
              <a:buChar char="n"/>
            </a:pPr>
            <a:r>
              <a:rPr lang="zh-CN" altLang="en-US" sz="2400" b="1" dirty="0">
                <a:solidFill>
                  <a:srgbClr val="000000"/>
                </a:solidFill>
                <a:latin typeface="宋体" panose="02010600030101010101" pitchFamily="2" charset="-122"/>
              </a:rPr>
              <a:t>这样由</a:t>
            </a:r>
            <a:r>
              <a:rPr lang="en-US" altLang="zh-CN" sz="2400" b="1" dirty="0">
                <a:solidFill>
                  <a:srgbClr val="000000"/>
                </a:solidFill>
                <a:latin typeface="宋体" panose="02010600030101010101" pitchFamily="2" charset="-122"/>
              </a:rPr>
              <a:t>(w1,w2,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anose="02010600030101010101" pitchFamily="2" charset="-122"/>
              </a:rPr>
              <a:t> wn)</a:t>
            </a:r>
            <a:r>
              <a:rPr lang="zh-CN" altLang="en-US" sz="2400" b="1" dirty="0">
                <a:solidFill>
                  <a:srgbClr val="000000"/>
                </a:solidFill>
                <a:latin typeface="宋体" panose="02010600030101010101" pitchFamily="2" charset="-122"/>
              </a:rPr>
              <a:t>分解而成的正交词条矢量就构成了一个文本向量空间，文本则映射为空间中的一个点。</a:t>
            </a:r>
            <a:endParaRPr lang="en-US" altLang="zh-CN" sz="2400" b="1" dirty="0">
              <a:solidFill>
                <a:srgbClr val="000000"/>
              </a:solidFill>
              <a:latin typeface="宋体" panose="02010600030101010101" pitchFamily="2" charset="-122"/>
            </a:endParaRPr>
          </a:p>
          <a:p>
            <a:pPr marL="342900" indent="-342900" eaLnBrk="1" hangingPunct="1">
              <a:lnSpc>
                <a:spcPct val="120000"/>
              </a:lnSpc>
              <a:spcBef>
                <a:spcPct val="50000"/>
              </a:spcBef>
              <a:buClrTx/>
              <a:buFont typeface="Wingdings" pitchFamily="2" charset="2"/>
              <a:buChar char="n"/>
            </a:pPr>
            <a:r>
              <a:rPr lang="zh-CN" altLang="en-US" sz="2400" b="1" dirty="0">
                <a:solidFill>
                  <a:srgbClr val="FF3300"/>
                </a:solidFill>
                <a:latin typeface="宋体" panose="02010600030101010101" pitchFamily="2" charset="-122"/>
              </a:rPr>
              <a:t>对于所有文本，都可用此空间中的词条矢量</a:t>
            </a:r>
            <a:r>
              <a:rPr lang="en-US" altLang="zh-CN" sz="2400" b="1" dirty="0">
                <a:solidFill>
                  <a:srgbClr val="FF3300"/>
                </a:solidFill>
                <a:latin typeface="宋体" panose="02010600030101010101" pitchFamily="2" charset="-122"/>
              </a:rPr>
              <a:t>(t1,a1;t2,a2;</a:t>
            </a:r>
            <a:r>
              <a:rPr lang="en-US" altLang="zh-CN" sz="2400" b="1" dirty="0">
                <a:solidFill>
                  <a:srgbClr val="FF3300"/>
                </a:solidFill>
                <a:latin typeface="Times New Roman" panose="02020603050405020304" charset="0"/>
              </a:rPr>
              <a:t>…</a:t>
            </a:r>
            <a:r>
              <a:rPr lang="en-US" altLang="zh-CN" sz="2400" b="1" dirty="0" err="1">
                <a:solidFill>
                  <a:srgbClr val="FF3300"/>
                </a:solidFill>
                <a:latin typeface="宋体" panose="02010600030101010101" pitchFamily="2" charset="-122"/>
              </a:rPr>
              <a:t>tn,an</a:t>
            </a:r>
            <a:r>
              <a:rPr lang="en-US" altLang="zh-CN" sz="2400" b="1" dirty="0">
                <a:solidFill>
                  <a:srgbClr val="FF3300"/>
                </a:solidFill>
                <a:latin typeface="宋体" panose="02010600030101010101" pitchFamily="2" charset="-122"/>
              </a:rPr>
              <a:t>)</a:t>
            </a:r>
            <a:r>
              <a:rPr lang="zh-CN" altLang="en-US" sz="2400" b="1" dirty="0">
                <a:solidFill>
                  <a:srgbClr val="FF3300"/>
                </a:solidFill>
                <a:latin typeface="宋体" panose="02010600030101010101" pitchFamily="2" charset="-122"/>
              </a:rPr>
              <a:t>  表示。</a:t>
            </a:r>
            <a:r>
              <a:rPr lang="zh-CN" altLang="en-US" sz="1800" dirty="0">
                <a:latin typeface="Arial" panose="020B0604020202020204" pitchFamily="34" charset="0"/>
              </a:rPr>
              <a:t> </a:t>
            </a:r>
          </a:p>
        </p:txBody>
      </p:sp>
      <p:sp>
        <p:nvSpPr>
          <p:cNvPr id="4" name="标题 1">
            <a:extLst>
              <a:ext uri="{FF2B5EF4-FFF2-40B4-BE49-F238E27FC236}">
                <a16:creationId xmlns:a16="http://schemas.microsoft.com/office/drawing/2014/main" id="{02D0DBFF-C83C-33DD-E5A5-41A38684D363}"/>
              </a:ext>
            </a:extLst>
          </p:cNvPr>
          <p:cNvSpPr txBox="1">
            <a:spLocks/>
          </p:cNvSpPr>
          <p:nvPr/>
        </p:nvSpPr>
        <p:spPr>
          <a:xfrm>
            <a:off x="628650" y="197485"/>
            <a:ext cx="7886700" cy="591185"/>
          </a:xfrm>
          <a:prstGeom prst="rect">
            <a:avLst/>
          </a:prstGeom>
        </p:spPr>
        <p:txBody>
          <a:bodyPr vert="horz" lIns="91440" tIns="45720" rIns="91440" bIns="45720" rtlCol="0" anchor="b">
            <a:normAutofit fontScale="92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lnSpc>
                <a:spcPct val="110000"/>
              </a:lnSpc>
              <a:spcAft>
                <a:spcPts val="0"/>
              </a:spcAft>
              <a:buClrTx/>
            </a:pPr>
            <a:r>
              <a:rPr lang="zh-CN" altLang="en-US" sz="3300" dirty="0"/>
              <a:t>文本表示</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p>
        </p:txBody>
      </p:sp>
      <p:sp>
        <p:nvSpPr>
          <p:cNvPr id="3" name="内容占位符 2"/>
          <p:cNvSpPr>
            <a:spLocks noGrp="1"/>
          </p:cNvSpPr>
          <p:nvPr>
            <p:ph idx="1"/>
          </p:nvPr>
        </p:nvSpPr>
        <p:spPr>
          <a:xfrm>
            <a:off x="179512" y="1052736"/>
            <a:ext cx="8856984" cy="4998720"/>
          </a:xfrm>
        </p:spPr>
        <p:txBody>
          <a:bodyPr>
            <a:normAutofit/>
          </a:bodyPr>
          <a:lstStyle/>
          <a:p>
            <a:r>
              <a:rPr lang="zh-CN" altLang="en-US" dirty="0"/>
              <a:t>文本分类的第一步就是将不定长的文本转换到定长的空间内，形成</a:t>
            </a:r>
            <a:r>
              <a:rPr lang="en-US" altLang="zh-CN" dirty="0"/>
              <a:t>n</a:t>
            </a:r>
            <a:r>
              <a:rPr lang="zh-CN" altLang="en-US" dirty="0"/>
              <a:t>维的向量表示一个特定的文本。</a:t>
            </a:r>
          </a:p>
          <a:p>
            <a:pPr marL="0" indent="0">
              <a:lnSpc>
                <a:spcPct val="100000"/>
              </a:lnSpc>
              <a:buNone/>
            </a:pPr>
            <a:r>
              <a:rPr lang="en" altLang="zh-CN" sz="2400" b="1" dirty="0">
                <a:solidFill>
                  <a:srgbClr val="C00000"/>
                </a:solidFill>
              </a:rPr>
              <a:t>One-Hot </a:t>
            </a:r>
            <a:r>
              <a:rPr lang="zh-CN" altLang="en-US" sz="2400" b="1" dirty="0">
                <a:solidFill>
                  <a:srgbClr val="C00000"/>
                </a:solidFill>
              </a:rPr>
              <a:t>编码</a:t>
            </a:r>
          </a:p>
          <a:p>
            <a:r>
              <a:rPr lang="zh-CN" altLang="en-US" dirty="0"/>
              <a:t>One-</a:t>
            </a:r>
            <a:r>
              <a:rPr lang="en-US" altLang="zh-CN" dirty="0"/>
              <a:t>H</a:t>
            </a:r>
            <a:r>
              <a:rPr lang="zh-CN" altLang="en-US" dirty="0"/>
              <a:t>ot方法把每个词表示为一个很长的向量。这个向量的维度是词表大小，只有一个维度的值为 </a:t>
            </a:r>
            <a:r>
              <a:rPr lang="en-US" altLang="zh-CN" dirty="0"/>
              <a:t>1</a:t>
            </a:r>
            <a:r>
              <a:rPr lang="zh-CN" altLang="en-US" dirty="0"/>
              <a:t>，这个向量就代表了当前的词，其他元素为 </a:t>
            </a:r>
            <a:r>
              <a:rPr lang="en-US" altLang="zh-CN" dirty="0"/>
              <a:t>0</a:t>
            </a:r>
            <a:r>
              <a:rPr lang="zh-CN" altLang="en-US" dirty="0"/>
              <a:t>。</a:t>
            </a:r>
          </a:p>
        </p:txBody>
      </p:sp>
      <p:sp>
        <p:nvSpPr>
          <p:cNvPr id="6" name="文本框 5">
            <a:extLst>
              <a:ext uri="{FF2B5EF4-FFF2-40B4-BE49-F238E27FC236}">
                <a16:creationId xmlns:a16="http://schemas.microsoft.com/office/drawing/2014/main" id="{86B9512D-0EEF-9D96-CE12-B8304F709350}"/>
              </a:ext>
            </a:extLst>
          </p:cNvPr>
          <p:cNvSpPr txBox="1"/>
          <p:nvPr/>
        </p:nvSpPr>
        <p:spPr>
          <a:xfrm>
            <a:off x="179512" y="3203195"/>
            <a:ext cx="8856984" cy="2985433"/>
          </a:xfrm>
          <a:prstGeom prst="rect">
            <a:avLst/>
          </a:prstGeom>
          <a:noFill/>
        </p:spPr>
        <p:txBody>
          <a:bodyPr wrap="square">
            <a:spAutoFit/>
          </a:bodyPr>
          <a:lstStyle/>
          <a:p>
            <a:r>
              <a:rPr lang="zh-CN" altLang="en-US" sz="2000" b="1" dirty="0"/>
              <a:t>假设语料库中有三句话：</a:t>
            </a:r>
          </a:p>
          <a:p>
            <a:r>
              <a:rPr lang="zh-CN" altLang="en-US" sz="2000" dirty="0">
                <a:solidFill>
                  <a:schemeClr val="accent5">
                    <a:lumMod val="50000"/>
                  </a:schemeClr>
                </a:solidFill>
              </a:rPr>
              <a:t>        </a:t>
            </a:r>
            <a:r>
              <a:rPr lang="en-US" altLang="zh-CN" sz="2000" dirty="0">
                <a:solidFill>
                  <a:schemeClr val="accent5">
                    <a:lumMod val="50000"/>
                  </a:schemeClr>
                </a:solidFill>
              </a:rPr>
              <a:t>1:</a:t>
            </a:r>
            <a:r>
              <a:rPr lang="zh-CN" altLang="en-US" sz="2000" dirty="0">
                <a:solidFill>
                  <a:schemeClr val="accent5">
                    <a:lumMod val="50000"/>
                  </a:schemeClr>
                </a:solidFill>
              </a:rPr>
              <a:t>  我爱中国   </a:t>
            </a:r>
            <a:r>
              <a:rPr lang="en-US" altLang="zh-CN" sz="2000" dirty="0">
                <a:solidFill>
                  <a:schemeClr val="accent5">
                    <a:lumMod val="50000"/>
                  </a:schemeClr>
                </a:solidFill>
              </a:rPr>
              <a:t>2:</a:t>
            </a:r>
            <a:r>
              <a:rPr lang="zh-CN" altLang="en-US" sz="2000" dirty="0">
                <a:solidFill>
                  <a:schemeClr val="accent5">
                    <a:lumMod val="50000"/>
                  </a:schemeClr>
                </a:solidFill>
              </a:rPr>
              <a:t> 爸爸妈妈爱我  </a:t>
            </a:r>
            <a:r>
              <a:rPr lang="en-US" altLang="zh-CN" sz="2000" dirty="0">
                <a:solidFill>
                  <a:schemeClr val="accent5">
                    <a:lumMod val="50000"/>
                  </a:schemeClr>
                </a:solidFill>
              </a:rPr>
              <a:t>3:</a:t>
            </a:r>
            <a:r>
              <a:rPr lang="zh-CN" altLang="en-US" sz="2000" dirty="0">
                <a:solidFill>
                  <a:schemeClr val="accent5">
                    <a:lumMod val="50000"/>
                  </a:schemeClr>
                </a:solidFill>
              </a:rPr>
              <a:t> 爸爸妈妈爱中国</a:t>
            </a:r>
          </a:p>
          <a:p>
            <a:r>
              <a:rPr lang="zh-CN" altLang="en-US" sz="2000" b="1" dirty="0"/>
              <a:t>构造一个字典：</a:t>
            </a:r>
            <a:endParaRPr lang="en-US" altLang="zh-CN" sz="2000" b="1" dirty="0"/>
          </a:p>
          <a:p>
            <a:r>
              <a:rPr lang="zh-CN" altLang="en-US" sz="2000" dirty="0">
                <a:solidFill>
                  <a:schemeClr val="accent5">
                    <a:lumMod val="50000"/>
                  </a:schemeClr>
                </a:solidFill>
              </a:rPr>
              <a:t>        Dictionary = {1:“我”, 2:“爱”, 3:“爸爸”, 4:“妈妈”, 5:“中国”}</a:t>
            </a:r>
          </a:p>
          <a:p>
            <a:r>
              <a:rPr lang="zh-CN" altLang="en-US" sz="2000" b="1" dirty="0"/>
              <a:t>所以最终得到的每句话的特征向量就是：</a:t>
            </a:r>
          </a:p>
          <a:p>
            <a:r>
              <a:rPr lang="zh-CN" altLang="en-US" sz="2000" dirty="0">
                <a:solidFill>
                  <a:schemeClr val="accent5">
                    <a:lumMod val="50000"/>
                  </a:schemeClr>
                </a:solidFill>
              </a:rPr>
              <a:t>我爱中国：[1, 1, 0, 0, 1]</a:t>
            </a:r>
          </a:p>
          <a:p>
            <a:r>
              <a:rPr lang="zh-CN" altLang="en-US" sz="2000" dirty="0">
                <a:solidFill>
                  <a:schemeClr val="accent5">
                    <a:lumMod val="50000"/>
                  </a:schemeClr>
                </a:solidFill>
              </a:rPr>
              <a:t>爸爸妈妈爱我：[1, 1, 1, 1, 0]</a:t>
            </a:r>
          </a:p>
          <a:p>
            <a:r>
              <a:rPr lang="zh-CN" altLang="en-US" sz="2000" dirty="0">
                <a:solidFill>
                  <a:schemeClr val="accent5">
                    <a:lumMod val="50000"/>
                  </a:schemeClr>
                </a:solidFill>
              </a:rPr>
              <a:t>爸爸妈妈爱中国：[0, 1, 1, 1, 1]</a:t>
            </a:r>
          </a:p>
        </p:txBody>
      </p:sp>
    </p:spTree>
    <p:extLst>
      <p:ext uri="{BB962C8B-B14F-4D97-AF65-F5344CB8AC3E}">
        <p14:creationId xmlns:p14="http://schemas.microsoft.com/office/powerpoint/2010/main" val="1593372207"/>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Screen Shot 2018-07-18 at 7.37.06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35270" r="49487" b="5332"/>
          <a:stretch>
            <a:fillRect/>
          </a:stretch>
        </p:blipFill>
        <p:spPr>
          <a:xfrm>
            <a:off x="-50800" y="3058160"/>
            <a:ext cx="4188460" cy="2684145"/>
          </a:xfrm>
        </p:spPr>
      </p:pic>
      <p:sp>
        <p:nvSpPr>
          <p:cNvPr id="5" name="TextBox 7"/>
          <p:cNvSpPr txBox="1">
            <a:spLocks noChangeArrowheads="1"/>
          </p:cNvSpPr>
          <p:nvPr/>
        </p:nvSpPr>
        <p:spPr bwMode="auto">
          <a:xfrm>
            <a:off x="4415790" y="4729480"/>
            <a:ext cx="4109720" cy="645160"/>
          </a:xfrm>
          <a:prstGeom prst="rect">
            <a:avLst/>
          </a:prstGeom>
          <a:noFill/>
          <a:ln>
            <a:noFill/>
          </a:ln>
        </p:spPr>
        <p:txBody>
          <a:bodyPr wrap="square">
            <a:spAutoFit/>
          </a:bodyPr>
          <a:lstStyle>
            <a:lvl1pPr>
              <a:defRPr kumimoji="1"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1800" b="1" dirty="0">
                <a:latin typeface="Calibri" panose="020F0502020204030204" charset="0"/>
              </a:rPr>
              <a:t>互联网、</a:t>
            </a:r>
            <a:r>
              <a:rPr kumimoji="0" lang="en-US" altLang="zh-CN" sz="1800" b="1" dirty="0">
                <a:latin typeface="Calibri" panose="020F0502020204030204" charset="0"/>
              </a:rPr>
              <a:t>P2P</a:t>
            </a:r>
            <a:r>
              <a:rPr kumimoji="0" lang="zh-CN" altLang="en-US" sz="1800" b="1" dirty="0">
                <a:latin typeface="Calibri" panose="020F0502020204030204" charset="0"/>
              </a:rPr>
              <a:t>网络、空天网、传感网、物联网、</a:t>
            </a:r>
          </a:p>
        </p:txBody>
      </p:sp>
      <p:sp>
        <p:nvSpPr>
          <p:cNvPr id="6" name="TextBox 9"/>
          <p:cNvSpPr txBox="1">
            <a:spLocks noChangeArrowheads="1"/>
          </p:cNvSpPr>
          <p:nvPr/>
        </p:nvSpPr>
        <p:spPr bwMode="auto">
          <a:xfrm>
            <a:off x="4415790" y="3983990"/>
            <a:ext cx="3975735" cy="645160"/>
          </a:xfrm>
          <a:prstGeom prst="rect">
            <a:avLst/>
          </a:prstGeom>
          <a:noFill/>
          <a:ln>
            <a:noFill/>
          </a:ln>
        </p:spPr>
        <p:txBody>
          <a:bodyPr wrap="square">
            <a:spAutoFit/>
          </a:bodyPr>
          <a:lstStyle>
            <a:lvl1pPr>
              <a:defRPr kumimoji="1"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1800" b="1" dirty="0">
                <a:latin typeface="Calibri" panose="020F0502020204030204" charset="0"/>
              </a:rPr>
              <a:t>信息编码方式种类繁多、信息传输协议多种多样、语义内容极其丰富</a:t>
            </a:r>
            <a:endParaRPr kumimoji="0" lang="en-US" altLang="zh-CN" sz="1800" b="1" dirty="0">
              <a:latin typeface="Calibri" panose="020F0502020204030204" charset="0"/>
            </a:endParaRPr>
          </a:p>
        </p:txBody>
      </p:sp>
      <p:sp>
        <p:nvSpPr>
          <p:cNvPr id="7" name="TextBox 10"/>
          <p:cNvSpPr txBox="1">
            <a:spLocks noChangeArrowheads="1"/>
          </p:cNvSpPr>
          <p:nvPr/>
        </p:nvSpPr>
        <p:spPr bwMode="auto">
          <a:xfrm>
            <a:off x="4427220" y="3300730"/>
            <a:ext cx="3963035" cy="645160"/>
          </a:xfrm>
          <a:prstGeom prst="rect">
            <a:avLst/>
          </a:prstGeom>
          <a:noFill/>
          <a:ln>
            <a:noFill/>
          </a:ln>
        </p:spPr>
        <p:txBody>
          <a:bodyPr wrap="square">
            <a:spAutoFit/>
          </a:bodyPr>
          <a:lstStyle>
            <a:lvl1pPr>
              <a:defRPr kumimoji="1"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1800" b="1" dirty="0">
                <a:latin typeface="Calibri" panose="020F0502020204030204" charset="0"/>
              </a:rPr>
              <a:t>国际形势复杂变幻、社会矛盾不断凸现</a:t>
            </a:r>
          </a:p>
        </p:txBody>
      </p:sp>
      <p:sp>
        <p:nvSpPr>
          <p:cNvPr id="8" name="内容占位符 2"/>
          <p:cNvSpPr txBox="1"/>
          <p:nvPr/>
        </p:nvSpPr>
        <p:spPr>
          <a:xfrm>
            <a:off x="784225" y="1894205"/>
            <a:ext cx="8229600" cy="140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zh-CN" altLang="en-US" b="1" dirty="0">
                <a:latin typeface="Calibri" panose="020F0502020204030204" charset="0"/>
                <a:ea typeface="宋体" panose="02010600030101010101" pitchFamily="2" charset="-122"/>
              </a:rPr>
              <a:t>网络空间安全问题</a:t>
            </a:r>
            <a:endParaRPr lang="en-US" altLang="zh-CN" b="1" dirty="0">
              <a:latin typeface="Calibri" panose="020F0502020204030204" charset="0"/>
              <a:ea typeface="宋体" panose="02010600030101010101" pitchFamily="2" charset="-122"/>
            </a:endParaRPr>
          </a:p>
        </p:txBody>
      </p:sp>
      <p:sp>
        <p:nvSpPr>
          <p:cNvPr id="2" name="文本框 1"/>
          <p:cNvSpPr txBox="1"/>
          <p:nvPr/>
        </p:nvSpPr>
        <p:spPr>
          <a:xfrm>
            <a:off x="4522470" y="1537335"/>
            <a:ext cx="3868420" cy="1876425"/>
          </a:xfrm>
          <a:prstGeom prst="rect">
            <a:avLst/>
          </a:prstGeom>
          <a:noFill/>
        </p:spPr>
        <p:txBody>
          <a:bodyPr wrap="square" rtlCol="0">
            <a:spAutoFit/>
          </a:bodyPr>
          <a:lstStyle/>
          <a:p>
            <a:r>
              <a:rPr lang="zh-CN" altLang="en-US" sz="2000" b="1">
                <a:solidFill>
                  <a:srgbClr val="0070C0"/>
                </a:solidFill>
                <a:sym typeface="+mn-ea"/>
              </a:rPr>
              <a:t>网络上有什么？</a:t>
            </a:r>
            <a:endParaRPr lang="zh-CN" altLang="en-US" sz="2000" b="1">
              <a:solidFill>
                <a:srgbClr val="0070C0"/>
              </a:solidFill>
            </a:endParaRPr>
          </a:p>
          <a:p>
            <a:r>
              <a:rPr lang="zh-CN" altLang="en-US" sz="2000" b="1">
                <a:solidFill>
                  <a:srgbClr val="0070C0"/>
                </a:solidFill>
              </a:rPr>
              <a:t>谁在网络上？</a:t>
            </a:r>
          </a:p>
          <a:p>
            <a:r>
              <a:rPr lang="zh-CN" altLang="en-US" sz="2000" b="1">
                <a:solidFill>
                  <a:srgbClr val="0070C0"/>
                </a:solidFill>
              </a:rPr>
              <a:t>网络上发生了什么？</a:t>
            </a:r>
          </a:p>
          <a:p>
            <a:r>
              <a:rPr lang="zh-CN" altLang="en-US" sz="2000" b="1">
                <a:solidFill>
                  <a:srgbClr val="0070C0"/>
                </a:solidFill>
              </a:rPr>
              <a:t>数据如何保护？</a:t>
            </a:r>
          </a:p>
          <a:p>
            <a:endParaRPr lang="zh-CN" altLang="en-US" sz="2000" b="1">
              <a:solidFill>
                <a:srgbClr val="0070C0"/>
              </a:solidFill>
            </a:endParaRPr>
          </a:p>
        </p:txBody>
      </p:sp>
      <p:sp>
        <p:nvSpPr>
          <p:cNvPr id="3" name="左大括号 2"/>
          <p:cNvSpPr/>
          <p:nvPr/>
        </p:nvSpPr>
        <p:spPr>
          <a:xfrm>
            <a:off x="4138295" y="1555115"/>
            <a:ext cx="291465" cy="14312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Rectangle 2">
            <a:extLst>
              <a:ext uri="{FF2B5EF4-FFF2-40B4-BE49-F238E27FC236}">
                <a16:creationId xmlns:a16="http://schemas.microsoft.com/office/drawing/2014/main" id="{1A78EACC-801B-4E99-5B3F-19CEF766B63C}"/>
              </a:ext>
            </a:extLst>
          </p:cNvPr>
          <p:cNvSpPr>
            <a:spLocks noRot="1" noChangeArrowheads="1"/>
          </p:cNvSpPr>
          <p:nvPr/>
        </p:nvSpPr>
        <p:spPr bwMode="auto">
          <a:xfrm>
            <a:off x="617538" y="188913"/>
            <a:ext cx="7369175" cy="606425"/>
          </a:xfrm>
          <a:prstGeom prst="rect">
            <a:avLst/>
          </a:prstGeom>
          <a:noFill/>
          <a:ln w="9525">
            <a:noFill/>
            <a:miter lim="800000"/>
          </a:ln>
          <a:effectLst/>
        </p:spPr>
        <p:txBody>
          <a:bodyPr anchor="ctr"/>
          <a:lstStyle/>
          <a:p>
            <a:pPr marL="812800" marR="0" lvl="0" indent="-812800"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信息内容安全要解决的问题</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p>
        </p:txBody>
      </p:sp>
      <p:sp>
        <p:nvSpPr>
          <p:cNvPr id="3" name="内容占位符 2"/>
          <p:cNvSpPr>
            <a:spLocks noGrp="1"/>
          </p:cNvSpPr>
          <p:nvPr>
            <p:ph idx="1"/>
          </p:nvPr>
        </p:nvSpPr>
        <p:spPr>
          <a:xfrm>
            <a:off x="287016" y="1052736"/>
            <a:ext cx="8856984" cy="1440160"/>
          </a:xfrm>
        </p:spPr>
        <p:txBody>
          <a:bodyPr>
            <a:normAutofit lnSpcReduction="10000"/>
          </a:bodyPr>
          <a:lstStyle/>
          <a:p>
            <a:pPr marL="0" indent="0" algn="l">
              <a:buNone/>
            </a:pPr>
            <a:r>
              <a:rPr lang="en" altLang="zh-CN" sz="2400" b="1" dirty="0">
                <a:solidFill>
                  <a:srgbClr val="C00000"/>
                </a:solidFill>
              </a:rPr>
              <a:t>Bags-of-Words</a:t>
            </a:r>
            <a:r>
              <a:rPr lang="zh-CN" altLang="en-US" sz="2400" b="1" dirty="0">
                <a:solidFill>
                  <a:srgbClr val="C00000"/>
                </a:solidFill>
              </a:rPr>
              <a:t>（</a:t>
            </a:r>
            <a:r>
              <a:rPr lang="en-US" altLang="zh-CN" sz="2400" b="1" dirty="0">
                <a:solidFill>
                  <a:srgbClr val="C00000"/>
                </a:solidFill>
              </a:rPr>
              <a:t>BOW</a:t>
            </a:r>
            <a:r>
              <a:rPr lang="zh-CN" altLang="en-US" sz="2400" b="1" dirty="0">
                <a:solidFill>
                  <a:srgbClr val="C00000"/>
                </a:solidFill>
              </a:rPr>
              <a:t>，词袋模型）</a:t>
            </a:r>
            <a:endParaRPr lang="en-US" altLang="zh-CN" sz="2400" b="1" dirty="0">
              <a:solidFill>
                <a:srgbClr val="C00000"/>
              </a:solidFill>
            </a:endParaRPr>
          </a:p>
          <a:p>
            <a:r>
              <a:rPr lang="en" altLang="zh-CN" dirty="0"/>
              <a:t>BOW </a:t>
            </a:r>
            <a:r>
              <a:rPr lang="zh-CN" altLang="en-US" dirty="0"/>
              <a:t>模型向量中每个元素表示词典中相关元素在文档中出现的次数。</a:t>
            </a:r>
            <a:endParaRPr lang="en" altLang="zh-CN" dirty="0"/>
          </a:p>
          <a:p>
            <a:r>
              <a:rPr lang="zh-CN" altLang="en-US" dirty="0"/>
              <a:t>忽略单词顺序、语法、句法等要素，文档中每个单词的出现都是独立的，不依赖于其它单词是否出现。</a:t>
            </a:r>
            <a:endParaRPr lang="en" altLang="zh-CN" dirty="0"/>
          </a:p>
        </p:txBody>
      </p:sp>
      <p:sp>
        <p:nvSpPr>
          <p:cNvPr id="6" name="文本框 5">
            <a:extLst>
              <a:ext uri="{FF2B5EF4-FFF2-40B4-BE49-F238E27FC236}">
                <a16:creationId xmlns:a16="http://schemas.microsoft.com/office/drawing/2014/main" id="{86B9512D-0EEF-9D96-CE12-B8304F709350}"/>
              </a:ext>
            </a:extLst>
          </p:cNvPr>
          <p:cNvSpPr txBox="1"/>
          <p:nvPr/>
        </p:nvSpPr>
        <p:spPr>
          <a:xfrm>
            <a:off x="287016" y="2564904"/>
            <a:ext cx="8856984" cy="4031873"/>
          </a:xfrm>
          <a:prstGeom prst="rect">
            <a:avLst/>
          </a:prstGeom>
          <a:noFill/>
        </p:spPr>
        <p:txBody>
          <a:bodyPr wrap="square">
            <a:spAutoFit/>
          </a:bodyPr>
          <a:lstStyle/>
          <a:p>
            <a:r>
              <a:rPr lang="zh-CN" altLang="en-US" sz="2000" b="1" dirty="0"/>
              <a:t>假设有两个文档</a:t>
            </a:r>
            <a:endParaRPr lang="en-US" altLang="zh-CN" sz="2000" b="1" dirty="0"/>
          </a:p>
          <a:p>
            <a:pPr algn="l"/>
            <a:r>
              <a:rPr lang="en-US" altLang="zh-CN" sz="2000" dirty="0">
                <a:solidFill>
                  <a:schemeClr val="accent5">
                    <a:lumMod val="50000"/>
                  </a:schemeClr>
                </a:solidFill>
              </a:rPr>
              <a:t>1:</a:t>
            </a:r>
            <a:r>
              <a:rPr lang="zh-CN" altLang="en-US" sz="2000" dirty="0">
                <a:solidFill>
                  <a:schemeClr val="accent5">
                    <a:lumMod val="50000"/>
                  </a:schemeClr>
                </a:solidFill>
              </a:rPr>
              <a:t>  </a:t>
            </a:r>
            <a:r>
              <a:rPr lang="en" altLang="zh-CN" sz="2000" dirty="0">
                <a:solidFill>
                  <a:schemeClr val="accent5">
                    <a:lumMod val="50000"/>
                  </a:schemeClr>
                </a:solidFill>
              </a:rPr>
              <a:t>Bob likes to play basketball, Jim likes too.</a:t>
            </a:r>
          </a:p>
          <a:p>
            <a:pPr algn="l"/>
            <a:r>
              <a:rPr lang="en-US" altLang="zh-CN" sz="2000" dirty="0">
                <a:solidFill>
                  <a:schemeClr val="accent5">
                    <a:lumMod val="50000"/>
                  </a:schemeClr>
                </a:solidFill>
              </a:rPr>
              <a:t>2:</a:t>
            </a:r>
            <a:r>
              <a:rPr lang="zh-CN" altLang="en-US" sz="2000" dirty="0">
                <a:solidFill>
                  <a:schemeClr val="accent5">
                    <a:lumMod val="50000"/>
                  </a:schemeClr>
                </a:solidFill>
              </a:rPr>
              <a:t>  </a:t>
            </a:r>
            <a:r>
              <a:rPr lang="en" altLang="zh-CN" sz="2000" dirty="0">
                <a:solidFill>
                  <a:schemeClr val="accent5">
                    <a:lumMod val="50000"/>
                  </a:schemeClr>
                </a:solidFill>
              </a:rPr>
              <a:t>Bob also likes to play football games.</a:t>
            </a:r>
          </a:p>
          <a:p>
            <a:pPr algn="l"/>
            <a:endParaRPr lang="zh-CN" altLang="en-US" sz="2000" dirty="0">
              <a:solidFill>
                <a:schemeClr val="accent5">
                  <a:lumMod val="50000"/>
                </a:schemeClr>
              </a:solidFill>
            </a:endParaRPr>
          </a:p>
          <a:p>
            <a:r>
              <a:rPr lang="zh-CN" altLang="en-US" sz="2000" b="1" dirty="0"/>
              <a:t>构造一个字典：</a:t>
            </a:r>
            <a:endParaRPr lang="en-US" altLang="zh-CN" sz="2000" b="1" dirty="0"/>
          </a:p>
          <a:p>
            <a:r>
              <a:rPr lang="zh-CN" altLang="en-US" sz="2000" dirty="0">
                <a:solidFill>
                  <a:schemeClr val="accent5">
                    <a:lumMod val="50000"/>
                  </a:schemeClr>
                </a:solidFill>
              </a:rPr>
              <a:t>Dictionary = </a:t>
            </a:r>
            <a:r>
              <a:rPr lang="en" altLang="zh-CN" sz="2000" dirty="0">
                <a:solidFill>
                  <a:schemeClr val="accent5">
                    <a:lumMod val="50000"/>
                  </a:schemeClr>
                </a:solidFill>
              </a:rPr>
              <a:t>{1:‘also’, 2:‘basketball’, 3:‘bob’, 4:‘football’, 5:‘games’, 6:‘jim’, 7:‘likes’, 8:‘play’, 9:‘to’, 10:‘too’}</a:t>
            </a:r>
          </a:p>
          <a:p>
            <a:endParaRPr lang="en" altLang="zh-CN" sz="2000" dirty="0">
              <a:solidFill>
                <a:schemeClr val="accent5">
                  <a:lumMod val="50000"/>
                </a:schemeClr>
              </a:solidFill>
            </a:endParaRPr>
          </a:p>
          <a:p>
            <a:r>
              <a:rPr lang="zh-CN" altLang="en-US" sz="2000" b="1" dirty="0"/>
              <a:t>所以最终得到的两句话的特征向量就是：</a:t>
            </a:r>
          </a:p>
          <a:p>
            <a:r>
              <a:rPr lang="en-US" altLang="zh-CN" sz="2000" dirty="0">
                <a:solidFill>
                  <a:schemeClr val="accent5">
                    <a:lumMod val="50000"/>
                  </a:schemeClr>
                </a:solidFill>
              </a:rPr>
              <a:t>1:</a:t>
            </a:r>
            <a:r>
              <a:rPr lang="zh-CN" altLang="en-US" sz="2000" dirty="0">
                <a:solidFill>
                  <a:schemeClr val="accent5">
                    <a:lumMod val="50000"/>
                  </a:schemeClr>
                </a:solidFill>
              </a:rPr>
              <a:t>   </a:t>
            </a:r>
            <a:r>
              <a:rPr lang="en-US" altLang="zh-CN" sz="2000" dirty="0">
                <a:solidFill>
                  <a:schemeClr val="accent5">
                    <a:lumMod val="50000"/>
                  </a:schemeClr>
                </a:solidFill>
              </a:rPr>
              <a:t>[0, 1, 1, 0, 0, 1, 2, 1, 1, 1]</a:t>
            </a:r>
          </a:p>
          <a:p>
            <a:r>
              <a:rPr lang="en-US" altLang="zh-CN" sz="2000" dirty="0">
                <a:solidFill>
                  <a:schemeClr val="accent5">
                    <a:lumMod val="50000"/>
                  </a:schemeClr>
                </a:solidFill>
              </a:rPr>
              <a:t>2:</a:t>
            </a:r>
            <a:r>
              <a:rPr lang="zh-CN" altLang="en-US" sz="2000" dirty="0">
                <a:solidFill>
                  <a:schemeClr val="accent5">
                    <a:lumMod val="50000"/>
                  </a:schemeClr>
                </a:solidFill>
              </a:rPr>
              <a:t>   </a:t>
            </a:r>
            <a:r>
              <a:rPr lang="en-US" altLang="zh-CN" sz="2000" dirty="0">
                <a:solidFill>
                  <a:schemeClr val="accent5">
                    <a:lumMod val="50000"/>
                  </a:schemeClr>
                </a:solidFill>
              </a:rPr>
              <a:t>[1, 0, 1, 1, 1, 0, 1, 1, 1, 0]</a:t>
            </a:r>
          </a:p>
        </p:txBody>
      </p:sp>
    </p:spTree>
    <p:extLst>
      <p:ext uri="{BB962C8B-B14F-4D97-AF65-F5344CB8AC3E}">
        <p14:creationId xmlns:p14="http://schemas.microsoft.com/office/powerpoint/2010/main" val="3854024856"/>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p>
        </p:txBody>
      </p:sp>
      <p:sp>
        <p:nvSpPr>
          <p:cNvPr id="3" name="内容占位符 2"/>
          <p:cNvSpPr>
            <a:spLocks noGrp="1"/>
          </p:cNvSpPr>
          <p:nvPr>
            <p:ph idx="1"/>
          </p:nvPr>
        </p:nvSpPr>
        <p:spPr>
          <a:xfrm>
            <a:off x="287016" y="1052736"/>
            <a:ext cx="8856984" cy="2376264"/>
          </a:xfrm>
        </p:spPr>
        <p:txBody>
          <a:bodyPr>
            <a:normAutofit fontScale="77500" lnSpcReduction="20000"/>
          </a:bodyPr>
          <a:lstStyle/>
          <a:p>
            <a:pPr marL="0" indent="0" algn="l">
              <a:buNone/>
            </a:pPr>
            <a:r>
              <a:rPr lang="en" altLang="zh-CN" sz="3100" b="1" dirty="0">
                <a:solidFill>
                  <a:srgbClr val="C00000"/>
                </a:solidFill>
              </a:rPr>
              <a:t>N-Gram </a:t>
            </a:r>
            <a:r>
              <a:rPr lang="zh-CN" altLang="en-US" sz="3100" b="1" dirty="0">
                <a:solidFill>
                  <a:srgbClr val="C00000"/>
                </a:solidFill>
              </a:rPr>
              <a:t>模型</a:t>
            </a:r>
          </a:p>
          <a:p>
            <a:pPr>
              <a:lnSpc>
                <a:spcPct val="110000"/>
              </a:lnSpc>
            </a:pPr>
            <a:r>
              <a:rPr lang="zh-CN" altLang="en-US" sz="2300" dirty="0"/>
              <a:t>分布假设：相似的词往往出现在同一环境中。出现在非常相似的部分（其相邻的词是相似的）中的两个词具有相似的含义。</a:t>
            </a:r>
            <a:endParaRPr lang="en-US" altLang="zh-CN" sz="2300" dirty="0"/>
          </a:p>
          <a:p>
            <a:pPr>
              <a:lnSpc>
                <a:spcPct val="110000"/>
              </a:lnSpc>
            </a:pPr>
            <a:r>
              <a:rPr lang="zh-CN" altLang="en-US" sz="2300" dirty="0"/>
              <a:t>为了保持词的顺序，做了一个滑窗的操作，这里的 </a:t>
            </a:r>
            <a:r>
              <a:rPr lang="en-US" altLang="zh-CN" sz="2300" dirty="0"/>
              <a:t>n </a:t>
            </a:r>
            <a:r>
              <a:rPr lang="zh-CN" altLang="en-US" sz="2300" dirty="0"/>
              <a:t>表示的就是滑窗的大小，例如 </a:t>
            </a:r>
            <a:r>
              <a:rPr lang="en-US" altLang="zh-CN" sz="2300" dirty="0"/>
              <a:t>2-gram </a:t>
            </a:r>
            <a:r>
              <a:rPr lang="zh-CN" altLang="en-US" sz="2300" dirty="0"/>
              <a:t>模型，也就是把 </a:t>
            </a:r>
            <a:r>
              <a:rPr lang="en-US" altLang="zh-CN" sz="2300" dirty="0"/>
              <a:t>2 </a:t>
            </a:r>
            <a:r>
              <a:rPr lang="zh-CN" altLang="en-US" sz="2300" dirty="0"/>
              <a:t>个词当做一组来处理，然后向后移动一个词的长度，再次组成另一组词，把这些生成一个字典，按照词袋模型的方式进行编码得到结果。</a:t>
            </a:r>
            <a:endParaRPr lang="en-US" altLang="zh-CN" sz="2300" dirty="0"/>
          </a:p>
          <a:p>
            <a:pPr>
              <a:lnSpc>
                <a:spcPct val="110000"/>
              </a:lnSpc>
            </a:pPr>
            <a:r>
              <a:rPr lang="zh-CN" altLang="en-US" sz="2300" dirty="0"/>
              <a:t>该模型考虑了词的顺序。</a:t>
            </a:r>
          </a:p>
        </p:txBody>
      </p:sp>
      <p:sp>
        <p:nvSpPr>
          <p:cNvPr id="6" name="文本框 5">
            <a:extLst>
              <a:ext uri="{FF2B5EF4-FFF2-40B4-BE49-F238E27FC236}">
                <a16:creationId xmlns:a16="http://schemas.microsoft.com/office/drawing/2014/main" id="{86B9512D-0EEF-9D96-CE12-B8304F709350}"/>
              </a:ext>
            </a:extLst>
          </p:cNvPr>
          <p:cNvSpPr txBox="1"/>
          <p:nvPr/>
        </p:nvSpPr>
        <p:spPr>
          <a:xfrm>
            <a:off x="431032" y="3257014"/>
            <a:ext cx="8568952" cy="3600986"/>
          </a:xfrm>
          <a:prstGeom prst="rect">
            <a:avLst/>
          </a:prstGeom>
          <a:noFill/>
        </p:spPr>
        <p:txBody>
          <a:bodyPr wrap="square">
            <a:spAutoFit/>
          </a:bodyPr>
          <a:lstStyle/>
          <a:p>
            <a:r>
              <a:rPr lang="zh-CN" altLang="en-US" sz="2000" b="1" dirty="0"/>
              <a:t>假设有两个文档</a:t>
            </a:r>
            <a:endParaRPr lang="en-US" altLang="zh-CN" sz="2000" b="1" dirty="0"/>
          </a:p>
          <a:p>
            <a:pPr algn="l"/>
            <a:r>
              <a:rPr lang="en-US" altLang="zh-CN" sz="2000" dirty="0">
                <a:solidFill>
                  <a:schemeClr val="accent5">
                    <a:lumMod val="50000"/>
                  </a:schemeClr>
                </a:solidFill>
              </a:rPr>
              <a:t>1:</a:t>
            </a:r>
            <a:r>
              <a:rPr lang="zh-CN" altLang="en-US" sz="2000" dirty="0">
                <a:solidFill>
                  <a:schemeClr val="accent5">
                    <a:lumMod val="50000"/>
                  </a:schemeClr>
                </a:solidFill>
              </a:rPr>
              <a:t>  </a:t>
            </a:r>
            <a:r>
              <a:rPr lang="en" altLang="zh-CN" sz="2000" dirty="0">
                <a:solidFill>
                  <a:schemeClr val="accent5">
                    <a:lumMod val="50000"/>
                  </a:schemeClr>
                </a:solidFill>
              </a:rPr>
              <a:t>John likes to watch movies. Mary likes too.</a:t>
            </a:r>
          </a:p>
          <a:p>
            <a:pPr algn="l"/>
            <a:r>
              <a:rPr lang="en-US" altLang="zh-CN" sz="2000" dirty="0">
                <a:solidFill>
                  <a:schemeClr val="accent5">
                    <a:lumMod val="50000"/>
                  </a:schemeClr>
                </a:solidFill>
              </a:rPr>
              <a:t>2:</a:t>
            </a:r>
            <a:r>
              <a:rPr lang="zh-CN" altLang="en-US" sz="2000" dirty="0">
                <a:solidFill>
                  <a:schemeClr val="accent5">
                    <a:lumMod val="50000"/>
                  </a:schemeClr>
                </a:solidFill>
              </a:rPr>
              <a:t>  </a:t>
            </a:r>
            <a:r>
              <a:rPr lang="en" altLang="zh-CN" sz="2000" dirty="0">
                <a:solidFill>
                  <a:schemeClr val="accent5">
                    <a:lumMod val="50000"/>
                  </a:schemeClr>
                </a:solidFill>
              </a:rPr>
              <a:t>John also likes to watch football games.</a:t>
            </a:r>
            <a:endParaRPr lang="zh-CN" altLang="en-US" sz="2000" dirty="0">
              <a:solidFill>
                <a:schemeClr val="accent5">
                  <a:lumMod val="50000"/>
                </a:schemeClr>
              </a:solidFill>
            </a:endParaRPr>
          </a:p>
          <a:p>
            <a:r>
              <a:rPr lang="zh-CN" altLang="en-US" sz="2000" b="1" dirty="0"/>
              <a:t>构造一个字典：</a:t>
            </a:r>
            <a:endParaRPr lang="en-US" altLang="zh-CN" sz="2000" b="1" dirty="0"/>
          </a:p>
          <a:p>
            <a:r>
              <a:rPr lang="zh-CN" altLang="en-US" sz="2000" dirty="0">
                <a:solidFill>
                  <a:schemeClr val="accent5">
                    <a:lumMod val="50000"/>
                  </a:schemeClr>
                </a:solidFill>
              </a:rPr>
              <a:t>Dictionary = </a:t>
            </a:r>
            <a:r>
              <a:rPr lang="en" altLang="zh-CN" sz="2000" dirty="0">
                <a:solidFill>
                  <a:schemeClr val="accent5">
                    <a:lumMod val="50000"/>
                  </a:schemeClr>
                </a:solidFill>
              </a:rPr>
              <a:t>{1:"John likes”, 2:"likes to”, 3:"to watch”, 4:"watch movies”, 5:"Mary likes”, 6:"likes too”, 7:"John also”, 8:"also likes”, 9:“watch football”, 10:“football games”}</a:t>
            </a:r>
          </a:p>
          <a:p>
            <a:r>
              <a:rPr lang="zh-CN" altLang="en-US" sz="2000" b="1" dirty="0"/>
              <a:t>所以最终得到的两句话的特征向量就是：</a:t>
            </a:r>
          </a:p>
          <a:p>
            <a:r>
              <a:rPr lang="en-US" altLang="zh-CN" sz="2000" dirty="0">
                <a:solidFill>
                  <a:schemeClr val="accent5">
                    <a:lumMod val="50000"/>
                  </a:schemeClr>
                </a:solidFill>
              </a:rPr>
              <a:t>1:</a:t>
            </a:r>
            <a:r>
              <a:rPr lang="zh-CN" altLang="en-US" sz="2000" dirty="0">
                <a:solidFill>
                  <a:schemeClr val="accent5">
                    <a:lumMod val="50000"/>
                  </a:schemeClr>
                </a:solidFill>
              </a:rPr>
              <a:t>   </a:t>
            </a:r>
            <a:r>
              <a:rPr lang="en-US" altLang="zh-CN" sz="2000" dirty="0">
                <a:solidFill>
                  <a:schemeClr val="accent5">
                    <a:lumMod val="50000"/>
                  </a:schemeClr>
                </a:solidFill>
              </a:rPr>
              <a:t>[1, 1, 1, 1, 1, 1, 0, 0, 0, 0]</a:t>
            </a:r>
          </a:p>
          <a:p>
            <a:r>
              <a:rPr lang="en-US" altLang="zh-CN" sz="2000" dirty="0">
                <a:solidFill>
                  <a:schemeClr val="accent5">
                    <a:lumMod val="50000"/>
                  </a:schemeClr>
                </a:solidFill>
              </a:rPr>
              <a:t>2:</a:t>
            </a:r>
            <a:r>
              <a:rPr lang="zh-CN" altLang="en-US" sz="2000" dirty="0">
                <a:solidFill>
                  <a:schemeClr val="accent5">
                    <a:lumMod val="50000"/>
                  </a:schemeClr>
                </a:solidFill>
              </a:rPr>
              <a:t>   </a:t>
            </a:r>
            <a:r>
              <a:rPr lang="en-US" altLang="zh-CN" sz="2000" dirty="0">
                <a:solidFill>
                  <a:schemeClr val="accent5">
                    <a:lumMod val="50000"/>
                  </a:schemeClr>
                </a:solidFill>
              </a:rPr>
              <a:t>[0, 1, 1, 0, 0, 0, 1, 1, 1, 1]</a:t>
            </a:r>
          </a:p>
        </p:txBody>
      </p:sp>
    </p:spTree>
    <p:extLst>
      <p:ext uri="{BB962C8B-B14F-4D97-AF65-F5344CB8AC3E}">
        <p14:creationId xmlns:p14="http://schemas.microsoft.com/office/powerpoint/2010/main" val="146035044"/>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p>
        </p:txBody>
      </p:sp>
      <p:sp>
        <p:nvSpPr>
          <p:cNvPr id="3" name="内容占位符 2"/>
          <p:cNvSpPr>
            <a:spLocks noGrp="1"/>
          </p:cNvSpPr>
          <p:nvPr>
            <p:ph idx="1"/>
          </p:nvPr>
        </p:nvSpPr>
        <p:spPr>
          <a:xfrm>
            <a:off x="287016" y="1052736"/>
            <a:ext cx="8856984" cy="4896544"/>
          </a:xfrm>
        </p:spPr>
        <p:txBody>
          <a:bodyPr>
            <a:normAutofit/>
          </a:bodyPr>
          <a:lstStyle/>
          <a:p>
            <a:pPr marL="0" indent="0" algn="l">
              <a:buNone/>
            </a:pPr>
            <a:r>
              <a:rPr lang="en"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a:lnSpc>
                <a:spcPct val="110000"/>
              </a:lnSpc>
            </a:pPr>
            <a:r>
              <a:rPr lang="zh-CN" altLang="en-US" sz="2000" b="0" i="0" dirty="0">
                <a:solidFill>
                  <a:srgbClr val="4D4D4D"/>
                </a:solidFill>
                <a:effectLst/>
                <a:latin typeface="-apple-system"/>
              </a:rPr>
              <a:t>模型由两部分组成：</a:t>
            </a:r>
            <a:r>
              <a:rPr lang="en-US" altLang="zh-CN" sz="2000" b="0" i="0" dirty="0">
                <a:solidFill>
                  <a:srgbClr val="4D4D4D"/>
                </a:solidFill>
                <a:effectLst/>
                <a:latin typeface="-apple-system"/>
              </a:rPr>
              <a:t>1</a:t>
            </a:r>
            <a:r>
              <a:rPr lang="zh-CN" altLang="en-US" sz="2000" b="0" i="0" dirty="0">
                <a:solidFill>
                  <a:srgbClr val="4D4D4D"/>
                </a:solidFill>
                <a:effectLst/>
                <a:latin typeface="-apple-system"/>
              </a:rPr>
              <a:t> 词频、</a:t>
            </a:r>
            <a:r>
              <a:rPr lang="en-US" altLang="zh-CN" sz="2000" b="0" i="0" dirty="0">
                <a:solidFill>
                  <a:srgbClr val="4D4D4D"/>
                </a:solidFill>
                <a:effectLst/>
                <a:latin typeface="-apple-system"/>
              </a:rPr>
              <a:t>2</a:t>
            </a:r>
            <a:r>
              <a:rPr lang="zh-CN" altLang="en-US" sz="2000" b="0" i="0" dirty="0">
                <a:solidFill>
                  <a:srgbClr val="4D4D4D"/>
                </a:solidFill>
                <a:effectLst/>
                <a:latin typeface="-apple-system"/>
              </a:rPr>
              <a:t> 逆文档频率</a:t>
            </a:r>
            <a:endParaRPr lang="en-US" altLang="zh-CN" sz="2000" b="0" i="0" dirty="0">
              <a:solidFill>
                <a:srgbClr val="4D4D4D"/>
              </a:solidFill>
              <a:effectLst/>
              <a:latin typeface="-apple-system"/>
            </a:endParaRPr>
          </a:p>
          <a:p>
            <a:pPr>
              <a:lnSpc>
                <a:spcPct val="110000"/>
              </a:lnSpc>
            </a:pPr>
            <a:r>
              <a:rPr lang="zh-CN" altLang="en-US" sz="2000" b="1" i="0" dirty="0">
                <a:solidFill>
                  <a:srgbClr val="FF0000"/>
                </a:solidFill>
                <a:effectLst/>
                <a:latin typeface="-apple-system"/>
              </a:rPr>
              <a:t>词频 </a:t>
            </a:r>
            <a:r>
              <a:rPr lang="en" altLang="zh-CN" sz="2000" b="1" i="0" dirty="0">
                <a:solidFill>
                  <a:srgbClr val="FF0000"/>
                </a:solidFill>
                <a:effectLst/>
                <a:latin typeface="-apple-system"/>
              </a:rPr>
              <a:t>TF</a:t>
            </a:r>
            <a:r>
              <a:rPr lang="zh-CN" altLang="en" sz="2000" b="1" i="0" dirty="0">
                <a:solidFill>
                  <a:srgbClr val="FF0000"/>
                </a:solidFill>
                <a:effectLst/>
                <a:latin typeface="-apple-system"/>
              </a:rPr>
              <a:t>（</a:t>
            </a:r>
            <a:r>
              <a:rPr lang="en" altLang="zh-CN" sz="2000" b="1" i="0" dirty="0">
                <a:solidFill>
                  <a:srgbClr val="FF0000"/>
                </a:solidFill>
                <a:effectLst/>
                <a:latin typeface="-apple-system"/>
              </a:rPr>
              <a:t>Term Frequency</a:t>
            </a:r>
            <a:r>
              <a:rPr lang="zh-CN" altLang="en" sz="2000" b="1" i="0" dirty="0">
                <a:solidFill>
                  <a:srgbClr val="FF0000"/>
                </a:solidFill>
                <a:effectLst/>
                <a:latin typeface="-apple-system"/>
              </a:rPr>
              <a:t>）</a:t>
            </a:r>
            <a:r>
              <a:rPr lang="zh-CN" altLang="en-US" sz="2000" b="1" i="0" dirty="0">
                <a:solidFill>
                  <a:srgbClr val="FF0000"/>
                </a:solidFill>
                <a:effectLst/>
                <a:latin typeface="-apple-system"/>
              </a:rPr>
              <a:t>：</a:t>
            </a:r>
            <a:r>
              <a:rPr lang="zh-CN" altLang="en-US" sz="2000" b="0" i="0" dirty="0">
                <a:solidFill>
                  <a:srgbClr val="4D4D4D"/>
                </a:solidFill>
                <a:effectLst/>
                <a:latin typeface="-apple-system"/>
              </a:rPr>
              <a:t>对区别文档最有意义的词语应该是那些在文档中出现频率高，而在整个文档集合的其他文档中出现频率少的词语，所以如果特征空间坐标系取词频作为测度，就可以体现同类文本的特点。</a:t>
            </a:r>
            <a:endParaRPr lang="en-US" altLang="zh-CN" sz="2000" b="0" i="0" dirty="0">
              <a:solidFill>
                <a:srgbClr val="4D4D4D"/>
              </a:solidFill>
              <a:effectLst/>
              <a:latin typeface="-apple-system"/>
            </a:endParaRPr>
          </a:p>
          <a:p>
            <a:pPr>
              <a:lnSpc>
                <a:spcPct val="110000"/>
              </a:lnSpc>
            </a:pPr>
            <a:r>
              <a:rPr lang="zh-CN" altLang="en-US" sz="2000" b="1" dirty="0">
                <a:solidFill>
                  <a:srgbClr val="FF0000"/>
                </a:solidFill>
                <a:latin typeface="-apple-system"/>
              </a:rPr>
              <a:t>逆文档频率 </a:t>
            </a:r>
            <a:r>
              <a:rPr lang="en-US" altLang="zh-CN" sz="2000" b="1" dirty="0">
                <a:solidFill>
                  <a:srgbClr val="FF0000"/>
                </a:solidFill>
                <a:latin typeface="-apple-system"/>
              </a:rPr>
              <a:t>IDF</a:t>
            </a:r>
            <a:r>
              <a:rPr lang="zh-CN" altLang="en-US" sz="2000" b="1" dirty="0">
                <a:solidFill>
                  <a:srgbClr val="FF0000"/>
                </a:solidFill>
                <a:latin typeface="-apple-system"/>
              </a:rPr>
              <a:t>（</a:t>
            </a:r>
            <a:r>
              <a:rPr lang="en-US" altLang="zh-CN" sz="2000" b="1" dirty="0">
                <a:solidFill>
                  <a:srgbClr val="FF0000"/>
                </a:solidFill>
                <a:latin typeface="-apple-system"/>
              </a:rPr>
              <a:t>Inverse Document Frequency</a:t>
            </a:r>
            <a:r>
              <a:rPr lang="zh-CN" altLang="en-US" sz="2000" b="1" dirty="0">
                <a:solidFill>
                  <a:srgbClr val="FF0000"/>
                </a:solidFill>
                <a:latin typeface="-apple-system"/>
              </a:rPr>
              <a:t>）：</a:t>
            </a:r>
            <a:r>
              <a:rPr lang="zh-CN" altLang="en-US" sz="2000" dirty="0">
                <a:solidFill>
                  <a:srgbClr val="4D4D4D"/>
                </a:solidFill>
                <a:latin typeface="-apple-system"/>
              </a:rPr>
              <a:t>考虑到单词区别不同类别文档的能力，</a:t>
            </a:r>
            <a:r>
              <a:rPr lang="en-US" altLang="zh-CN" sz="2000" dirty="0">
                <a:solidFill>
                  <a:srgbClr val="4D4D4D"/>
                </a:solidFill>
                <a:latin typeface="-apple-system"/>
              </a:rPr>
              <a:t>TF-IDF </a:t>
            </a:r>
            <a:r>
              <a:rPr lang="zh-CN" altLang="en-US" sz="2000" dirty="0">
                <a:solidFill>
                  <a:srgbClr val="4D4D4D"/>
                </a:solidFill>
                <a:latin typeface="-apple-system"/>
              </a:rPr>
              <a:t>认为一个单词出现的文本频数越小，它区别不同类别文本的能力就越大。</a:t>
            </a:r>
          </a:p>
          <a:p>
            <a:pPr>
              <a:lnSpc>
                <a:spcPct val="110000"/>
              </a:lnSpc>
            </a:pPr>
            <a:r>
              <a:rPr lang="en-US" altLang="zh-CN" sz="2000" dirty="0">
                <a:solidFill>
                  <a:srgbClr val="4D4D4D"/>
                </a:solidFill>
                <a:latin typeface="-apple-system"/>
              </a:rPr>
              <a:t>TF-IDF</a:t>
            </a:r>
            <a:r>
              <a:rPr lang="zh-CN" altLang="en-US" sz="2000" dirty="0">
                <a:solidFill>
                  <a:srgbClr val="4D4D4D"/>
                </a:solidFill>
                <a:latin typeface="-apple-system"/>
              </a:rPr>
              <a:t>中，字词的重要性随着它在文件中出现的次数成正比增加，但同时会随着它在整个语料库中出现的频率成反比下降。</a:t>
            </a:r>
          </a:p>
          <a:p>
            <a:pPr marL="0" indent="0" algn="l">
              <a:buNone/>
            </a:pPr>
            <a:endParaRPr lang="zh-CN" altLang="en-US" sz="2400" b="1" dirty="0">
              <a:solidFill>
                <a:srgbClr val="C00000"/>
              </a:solidFill>
            </a:endParaRPr>
          </a:p>
        </p:txBody>
      </p:sp>
      <p:sp>
        <p:nvSpPr>
          <p:cNvPr id="8" name="文本框 7">
            <a:extLst>
              <a:ext uri="{FF2B5EF4-FFF2-40B4-BE49-F238E27FC236}">
                <a16:creationId xmlns:a16="http://schemas.microsoft.com/office/drawing/2014/main" id="{C18CC8AE-1155-4FA1-5F2E-87E5E20A2D90}"/>
              </a:ext>
            </a:extLst>
          </p:cNvPr>
          <p:cNvSpPr txBox="1"/>
          <p:nvPr/>
        </p:nvSpPr>
        <p:spPr>
          <a:xfrm>
            <a:off x="1547664" y="5013176"/>
            <a:ext cx="6751662" cy="523220"/>
          </a:xfrm>
          <a:prstGeom prst="rect">
            <a:avLst/>
          </a:prstGeom>
          <a:noFill/>
        </p:spPr>
        <p:txBody>
          <a:bodyPr wrap="square">
            <a:spAutoFit/>
          </a:bodyPr>
          <a:lstStyle/>
          <a:p>
            <a:r>
              <a:rPr lang="en" altLang="zh-CN" b="0" i="1" dirty="0">
                <a:solidFill>
                  <a:srgbClr val="4D4D4D"/>
                </a:solidFill>
                <a:effectLst/>
                <a:latin typeface="KaTeX_Math"/>
              </a:rPr>
              <a:t>TF</a:t>
            </a:r>
            <a:r>
              <a:rPr lang="en" altLang="zh-CN" b="0" i="0" dirty="0">
                <a:solidFill>
                  <a:srgbClr val="4D4D4D"/>
                </a:solidFill>
                <a:effectLst/>
                <a:latin typeface="KaTeX_Main"/>
              </a:rPr>
              <a:t>−</a:t>
            </a:r>
            <a:r>
              <a:rPr lang="en" altLang="zh-CN" b="0" i="1" dirty="0">
                <a:solidFill>
                  <a:srgbClr val="4D4D4D"/>
                </a:solidFill>
                <a:effectLst/>
                <a:latin typeface="KaTeX_Math"/>
              </a:rPr>
              <a:t>IDF</a:t>
            </a:r>
            <a:r>
              <a:rPr lang="en" altLang="zh-CN" b="0" i="0" dirty="0">
                <a:solidFill>
                  <a:srgbClr val="4D4D4D"/>
                </a:solidFill>
                <a:effectLst/>
                <a:latin typeface="KaTeX_Main"/>
              </a:rPr>
              <a:t>=</a:t>
            </a:r>
            <a:r>
              <a:rPr lang="zh-CN" altLang="en-US" b="0" i="0" dirty="0">
                <a:solidFill>
                  <a:srgbClr val="4D4D4D"/>
                </a:solidFill>
                <a:effectLst/>
                <a:latin typeface="KaTeX_Main"/>
              </a:rPr>
              <a:t>词频（</a:t>
            </a:r>
            <a:r>
              <a:rPr lang="en" altLang="zh-CN" b="0" i="1" dirty="0">
                <a:solidFill>
                  <a:srgbClr val="4D4D4D"/>
                </a:solidFill>
                <a:effectLst/>
                <a:latin typeface="KaTeX_Math"/>
              </a:rPr>
              <a:t>TF</a:t>
            </a:r>
            <a:r>
              <a:rPr lang="zh-CN" altLang="en" b="0" i="0" dirty="0">
                <a:solidFill>
                  <a:srgbClr val="4D4D4D"/>
                </a:solidFill>
                <a:effectLst/>
                <a:latin typeface="KaTeX_Main"/>
              </a:rPr>
              <a:t>）</a:t>
            </a:r>
            <a:r>
              <a:rPr lang="en" altLang="zh-CN" b="0" i="0" dirty="0">
                <a:solidFill>
                  <a:srgbClr val="4D4D4D"/>
                </a:solidFill>
                <a:effectLst/>
                <a:latin typeface="KaTeX_Main"/>
              </a:rPr>
              <a:t>×</a:t>
            </a:r>
            <a:r>
              <a:rPr lang="zh-CN" altLang="en-US" b="0" i="0" dirty="0">
                <a:solidFill>
                  <a:srgbClr val="4D4D4D"/>
                </a:solidFill>
                <a:effectLst/>
                <a:latin typeface="KaTeX_Main"/>
              </a:rPr>
              <a:t>逆文档频率（</a:t>
            </a:r>
            <a:r>
              <a:rPr lang="en" altLang="zh-CN" b="0" i="1" dirty="0">
                <a:solidFill>
                  <a:srgbClr val="4D4D4D"/>
                </a:solidFill>
                <a:effectLst/>
                <a:latin typeface="KaTeX_Math"/>
              </a:rPr>
              <a:t>IDF</a:t>
            </a:r>
            <a:r>
              <a:rPr lang="zh-CN" altLang="en" b="0" i="0" dirty="0">
                <a:solidFill>
                  <a:srgbClr val="4D4D4D"/>
                </a:solidFill>
                <a:effectLst/>
                <a:latin typeface="KaTeX_Main"/>
              </a:rPr>
              <a:t>）</a:t>
            </a:r>
            <a:endParaRPr lang="zh-CN" altLang="en-US" dirty="0"/>
          </a:p>
        </p:txBody>
      </p:sp>
      <p:pic>
        <p:nvPicPr>
          <p:cNvPr id="4" name="图片 3">
            <a:extLst>
              <a:ext uri="{FF2B5EF4-FFF2-40B4-BE49-F238E27FC236}">
                <a16:creationId xmlns:a16="http://schemas.microsoft.com/office/drawing/2014/main" id="{02B48894-D356-099C-0F58-BFF981610478}"/>
              </a:ext>
            </a:extLst>
          </p:cNvPr>
          <p:cNvPicPr>
            <a:picLocks noChangeAspect="1"/>
          </p:cNvPicPr>
          <p:nvPr/>
        </p:nvPicPr>
        <p:blipFill>
          <a:blip r:embed="rId2"/>
          <a:stretch>
            <a:fillRect/>
          </a:stretch>
        </p:blipFill>
        <p:spPr>
          <a:xfrm>
            <a:off x="853915" y="5536396"/>
            <a:ext cx="7772400" cy="1361830"/>
          </a:xfrm>
          <a:prstGeom prst="rect">
            <a:avLst/>
          </a:prstGeom>
        </p:spPr>
      </p:pic>
    </p:spTree>
    <p:extLst>
      <p:ext uri="{BB962C8B-B14F-4D97-AF65-F5344CB8AC3E}">
        <p14:creationId xmlns:p14="http://schemas.microsoft.com/office/powerpoint/2010/main" val="1165621423"/>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p>
        </p:txBody>
      </p:sp>
      <p:sp>
        <p:nvSpPr>
          <p:cNvPr id="3" name="内容占位符 2"/>
          <p:cNvSpPr>
            <a:spLocks noGrp="1"/>
          </p:cNvSpPr>
          <p:nvPr>
            <p:ph idx="1"/>
          </p:nvPr>
        </p:nvSpPr>
        <p:spPr>
          <a:xfrm>
            <a:off x="287016" y="1052736"/>
            <a:ext cx="8856984" cy="2232248"/>
          </a:xfrm>
        </p:spPr>
        <p:txBody>
          <a:bodyPr>
            <a:normAutofit/>
          </a:bodyPr>
          <a:lstStyle/>
          <a:p>
            <a:pPr marL="0" indent="0" algn="l">
              <a:buNone/>
            </a:pPr>
            <a:r>
              <a:rPr lang="en"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a:lnSpc>
                <a:spcPct val="110000"/>
              </a:lnSpc>
            </a:pPr>
            <a:r>
              <a:rPr lang="zh-CN" altLang="en-US" sz="2000" dirty="0">
                <a:solidFill>
                  <a:srgbClr val="4D4D4D"/>
                </a:solidFill>
                <a:latin typeface="-apple-system"/>
              </a:rPr>
              <a:t>有很多不同的数学公式可以用来计算</a:t>
            </a:r>
            <a:r>
              <a:rPr lang="en" altLang="zh-CN" sz="2000" dirty="0">
                <a:solidFill>
                  <a:srgbClr val="4D4D4D"/>
                </a:solidFill>
                <a:latin typeface="-apple-system"/>
              </a:rPr>
              <a:t>TF-IDF</a:t>
            </a:r>
          </a:p>
          <a:p>
            <a:pPr>
              <a:lnSpc>
                <a:spcPct val="110000"/>
              </a:lnSpc>
            </a:pPr>
            <a:r>
              <a:rPr lang="zh-CN" altLang="en" sz="2000" dirty="0">
                <a:solidFill>
                  <a:srgbClr val="4D4D4D"/>
                </a:solidFill>
                <a:latin typeface="-apple-system"/>
              </a:rPr>
              <a:t>比如</a:t>
            </a:r>
            <a:r>
              <a:rPr lang="zh-CN" altLang="en-US" sz="2000" dirty="0">
                <a:solidFill>
                  <a:srgbClr val="4D4D4D"/>
                </a:solidFill>
                <a:latin typeface="-apple-system"/>
              </a:rPr>
              <a:t>：</a:t>
            </a:r>
            <a:r>
              <a:rPr lang="en-US" altLang="zh-CN" sz="2000" dirty="0" err="1">
                <a:solidFill>
                  <a:srgbClr val="4D4D4D"/>
                </a:solidFill>
                <a:latin typeface="-apple-system"/>
              </a:rPr>
              <a:t>sklearn</a:t>
            </a:r>
            <a:r>
              <a:rPr lang="zh-CN" altLang="en-US" sz="2000" dirty="0">
                <a:solidFill>
                  <a:srgbClr val="4D4D4D"/>
                </a:solidFill>
                <a:latin typeface="-apple-system"/>
              </a:rPr>
              <a:t>库 平滑处理后的公式</a:t>
            </a:r>
            <a:endParaRPr lang="en" altLang="zh-CN" sz="2000" dirty="0">
              <a:solidFill>
                <a:srgbClr val="4D4D4D"/>
              </a:solidFill>
              <a:latin typeface="-apple-system"/>
            </a:endParaRPr>
          </a:p>
          <a:p>
            <a:pPr marL="0" indent="0">
              <a:lnSpc>
                <a:spcPct val="110000"/>
              </a:lnSpc>
              <a:buNone/>
            </a:pPr>
            <a:r>
              <a:rPr lang="zh-CN" altLang="en-US" sz="2000" dirty="0">
                <a:solidFill>
                  <a:srgbClr val="FF0000"/>
                </a:solidFill>
                <a:latin typeface="-apple-system"/>
              </a:rPr>
              <a:t>   </a:t>
            </a:r>
            <a:r>
              <a:rPr lang="en-US" altLang="zh-CN" sz="2000" dirty="0">
                <a:solidFill>
                  <a:srgbClr val="FF0000"/>
                </a:solidFill>
                <a:latin typeface="-apple-system"/>
              </a:rPr>
              <a:t>TF</a:t>
            </a:r>
            <a:r>
              <a:rPr lang="zh-CN" altLang="en-US" sz="2000" dirty="0">
                <a:solidFill>
                  <a:srgbClr val="FF0000"/>
                </a:solidFill>
                <a:latin typeface="-apple-system"/>
              </a:rPr>
              <a:t> </a:t>
            </a:r>
            <a:r>
              <a:rPr lang="en-US" altLang="zh-CN" sz="2000" dirty="0">
                <a:solidFill>
                  <a:srgbClr val="FF0000"/>
                </a:solidFill>
                <a:latin typeface="-apple-system"/>
              </a:rPr>
              <a:t>(t)=</a:t>
            </a:r>
            <a:r>
              <a:rPr lang="zh-CN" altLang="en-US" sz="2000" dirty="0">
                <a:solidFill>
                  <a:srgbClr val="FF0000"/>
                </a:solidFill>
                <a:latin typeface="-apple-system"/>
              </a:rPr>
              <a:t>词语</a:t>
            </a:r>
            <a:r>
              <a:rPr lang="en-US" altLang="zh-CN" sz="2000" dirty="0">
                <a:solidFill>
                  <a:srgbClr val="FF0000"/>
                </a:solidFill>
                <a:latin typeface="-apple-system"/>
              </a:rPr>
              <a:t>t</a:t>
            </a:r>
            <a:r>
              <a:rPr lang="zh-CN" altLang="en-US" sz="2000" dirty="0">
                <a:solidFill>
                  <a:srgbClr val="FF0000"/>
                </a:solidFill>
                <a:latin typeface="-apple-system"/>
              </a:rPr>
              <a:t>在当前文档出现的次数</a:t>
            </a:r>
            <a:r>
              <a:rPr lang="en-US" altLang="zh-CN" sz="2000" dirty="0">
                <a:solidFill>
                  <a:srgbClr val="FF0000"/>
                </a:solidFill>
                <a:latin typeface="-apple-system"/>
              </a:rPr>
              <a:t>/</a:t>
            </a:r>
            <a:r>
              <a:rPr lang="zh-CN" altLang="en-US" sz="2000" dirty="0">
                <a:solidFill>
                  <a:srgbClr val="FF0000"/>
                </a:solidFill>
                <a:latin typeface="-apple-system"/>
              </a:rPr>
              <a:t>该文档中词语总数</a:t>
            </a:r>
            <a:endParaRPr lang="en-US" altLang="zh-CN" sz="2000" dirty="0">
              <a:solidFill>
                <a:srgbClr val="FF0000"/>
              </a:solidFill>
              <a:latin typeface="-apple-system"/>
            </a:endParaRPr>
          </a:p>
          <a:p>
            <a:pPr marL="0" indent="0">
              <a:lnSpc>
                <a:spcPct val="110000"/>
              </a:lnSpc>
              <a:buNone/>
            </a:pPr>
            <a:r>
              <a:rPr lang="zh-CN" altLang="en-US" sz="2000" dirty="0">
                <a:solidFill>
                  <a:srgbClr val="FF0000"/>
                </a:solidFill>
                <a:latin typeface="-apple-system"/>
              </a:rPr>
              <a:t>  </a:t>
            </a:r>
            <a:r>
              <a:rPr lang="en-US" altLang="zh-CN" sz="2000" dirty="0">
                <a:solidFill>
                  <a:srgbClr val="FF0000"/>
                </a:solidFill>
                <a:latin typeface="-apple-system"/>
              </a:rPr>
              <a:t>IDF(t)= ln[(1+</a:t>
            </a:r>
            <a:r>
              <a:rPr lang="zh-CN" altLang="en-US" sz="2000" dirty="0">
                <a:solidFill>
                  <a:srgbClr val="FF0000"/>
                </a:solidFill>
                <a:latin typeface="-apple-system"/>
              </a:rPr>
              <a:t>文档总数）</a:t>
            </a:r>
            <a:r>
              <a:rPr lang="en-US" altLang="zh-CN" sz="2000" dirty="0">
                <a:solidFill>
                  <a:srgbClr val="FF0000"/>
                </a:solidFill>
                <a:latin typeface="-apple-system"/>
              </a:rPr>
              <a:t>/</a:t>
            </a:r>
            <a:r>
              <a:rPr lang="zh-CN" altLang="en-US" sz="2000" dirty="0">
                <a:solidFill>
                  <a:srgbClr val="FF0000"/>
                </a:solidFill>
                <a:latin typeface="-apple-system"/>
              </a:rPr>
              <a:t>（</a:t>
            </a:r>
            <a:r>
              <a:rPr lang="en-US" altLang="zh-CN" sz="2000" dirty="0">
                <a:solidFill>
                  <a:srgbClr val="FF0000"/>
                </a:solidFill>
                <a:latin typeface="-apple-system"/>
              </a:rPr>
              <a:t>1+</a:t>
            </a:r>
            <a:r>
              <a:rPr lang="zh-CN" altLang="en-US" sz="2000" dirty="0">
                <a:solidFill>
                  <a:srgbClr val="FF0000"/>
                </a:solidFill>
                <a:latin typeface="-apple-system"/>
              </a:rPr>
              <a:t>关键词</a:t>
            </a:r>
            <a:r>
              <a:rPr lang="en-US" altLang="zh-CN" sz="2000" dirty="0">
                <a:solidFill>
                  <a:srgbClr val="FF0000"/>
                </a:solidFill>
                <a:latin typeface="-apple-system"/>
              </a:rPr>
              <a:t>t</a:t>
            </a:r>
            <a:r>
              <a:rPr lang="zh-CN" altLang="en-US" sz="2000" dirty="0">
                <a:solidFill>
                  <a:srgbClr val="FF0000"/>
                </a:solidFill>
                <a:latin typeface="-apple-system"/>
              </a:rPr>
              <a:t>出现了的文档数）</a:t>
            </a:r>
            <a:r>
              <a:rPr lang="en-US" altLang="zh-CN" sz="2000" dirty="0">
                <a:solidFill>
                  <a:srgbClr val="FF0000"/>
                </a:solidFill>
                <a:latin typeface="-apple-system"/>
              </a:rPr>
              <a:t>]+1</a:t>
            </a:r>
          </a:p>
          <a:p>
            <a:pPr marL="0" indent="0" algn="l">
              <a:buNone/>
            </a:pPr>
            <a:endParaRPr lang="zh-CN" altLang="en-US" sz="2400" b="1" dirty="0">
              <a:solidFill>
                <a:srgbClr val="C00000"/>
              </a:solidFill>
            </a:endParaRPr>
          </a:p>
        </p:txBody>
      </p:sp>
      <p:sp>
        <p:nvSpPr>
          <p:cNvPr id="9" name="文本框 8">
            <a:extLst>
              <a:ext uri="{FF2B5EF4-FFF2-40B4-BE49-F238E27FC236}">
                <a16:creationId xmlns:a16="http://schemas.microsoft.com/office/drawing/2014/main" id="{0C96F502-BE41-DA3A-0284-8438B503AC02}"/>
              </a:ext>
            </a:extLst>
          </p:cNvPr>
          <p:cNvSpPr txBox="1"/>
          <p:nvPr/>
        </p:nvSpPr>
        <p:spPr>
          <a:xfrm>
            <a:off x="967788" y="3442015"/>
            <a:ext cx="6751662" cy="523220"/>
          </a:xfrm>
          <a:prstGeom prst="rect">
            <a:avLst/>
          </a:prstGeom>
          <a:noFill/>
        </p:spPr>
        <p:txBody>
          <a:bodyPr wrap="square">
            <a:spAutoFit/>
          </a:bodyPr>
          <a:lstStyle/>
          <a:p>
            <a:r>
              <a:rPr lang="en" altLang="zh-CN" b="0" i="1" dirty="0">
                <a:solidFill>
                  <a:srgbClr val="4D4D4D"/>
                </a:solidFill>
                <a:effectLst/>
                <a:latin typeface="KaTeX_Math"/>
              </a:rPr>
              <a:t>TF</a:t>
            </a:r>
            <a:r>
              <a:rPr lang="en" altLang="zh-CN" b="0" i="0" dirty="0">
                <a:solidFill>
                  <a:srgbClr val="4D4D4D"/>
                </a:solidFill>
                <a:effectLst/>
                <a:latin typeface="KaTeX_Main"/>
              </a:rPr>
              <a:t>−</a:t>
            </a:r>
            <a:r>
              <a:rPr lang="en" altLang="zh-CN" b="0" i="1" dirty="0">
                <a:solidFill>
                  <a:srgbClr val="4D4D4D"/>
                </a:solidFill>
                <a:effectLst/>
                <a:latin typeface="KaTeX_Math"/>
              </a:rPr>
              <a:t>IDF</a:t>
            </a:r>
            <a:r>
              <a:rPr lang="en" altLang="zh-CN" b="0" i="0" dirty="0">
                <a:solidFill>
                  <a:srgbClr val="4D4D4D"/>
                </a:solidFill>
                <a:effectLst/>
                <a:latin typeface="KaTeX_Main"/>
              </a:rPr>
              <a:t>=</a:t>
            </a:r>
            <a:r>
              <a:rPr lang="zh-CN" altLang="en-US" b="0" i="0" dirty="0">
                <a:solidFill>
                  <a:srgbClr val="4D4D4D"/>
                </a:solidFill>
                <a:effectLst/>
                <a:latin typeface="KaTeX_Main"/>
              </a:rPr>
              <a:t>词频（</a:t>
            </a:r>
            <a:r>
              <a:rPr lang="en" altLang="zh-CN" b="0" i="1" dirty="0">
                <a:solidFill>
                  <a:srgbClr val="4D4D4D"/>
                </a:solidFill>
                <a:effectLst/>
                <a:latin typeface="KaTeX_Math"/>
              </a:rPr>
              <a:t>TF</a:t>
            </a:r>
            <a:r>
              <a:rPr lang="zh-CN" altLang="en" b="0" i="0" dirty="0">
                <a:solidFill>
                  <a:srgbClr val="4D4D4D"/>
                </a:solidFill>
                <a:effectLst/>
                <a:latin typeface="KaTeX_Main"/>
              </a:rPr>
              <a:t>）</a:t>
            </a:r>
            <a:r>
              <a:rPr lang="en" altLang="zh-CN" b="0" i="0" dirty="0">
                <a:solidFill>
                  <a:srgbClr val="4D4D4D"/>
                </a:solidFill>
                <a:effectLst/>
                <a:latin typeface="KaTeX_Main"/>
              </a:rPr>
              <a:t>×</a:t>
            </a:r>
            <a:r>
              <a:rPr lang="zh-CN" altLang="en-US" b="0" i="0" dirty="0">
                <a:solidFill>
                  <a:srgbClr val="4D4D4D"/>
                </a:solidFill>
                <a:effectLst/>
                <a:latin typeface="KaTeX_Main"/>
              </a:rPr>
              <a:t>逆文档频率（</a:t>
            </a:r>
            <a:r>
              <a:rPr lang="en" altLang="zh-CN" b="0" i="1" dirty="0">
                <a:solidFill>
                  <a:srgbClr val="4D4D4D"/>
                </a:solidFill>
                <a:effectLst/>
                <a:latin typeface="KaTeX_Math"/>
              </a:rPr>
              <a:t>IDF</a:t>
            </a:r>
            <a:r>
              <a:rPr lang="zh-CN" altLang="en" b="0" i="0" dirty="0">
                <a:solidFill>
                  <a:srgbClr val="4D4D4D"/>
                </a:solidFill>
                <a:effectLst/>
                <a:latin typeface="KaTeX_Main"/>
              </a:rPr>
              <a:t>）</a:t>
            </a:r>
            <a:endParaRPr lang="zh-CN" altLang="en-US" dirty="0"/>
          </a:p>
        </p:txBody>
      </p:sp>
      <p:pic>
        <p:nvPicPr>
          <p:cNvPr id="10" name="图片 9">
            <a:extLst>
              <a:ext uri="{FF2B5EF4-FFF2-40B4-BE49-F238E27FC236}">
                <a16:creationId xmlns:a16="http://schemas.microsoft.com/office/drawing/2014/main" id="{4006198A-2501-1B59-CB81-E86427E71751}"/>
              </a:ext>
            </a:extLst>
          </p:cNvPr>
          <p:cNvPicPr>
            <a:picLocks noChangeAspect="1"/>
          </p:cNvPicPr>
          <p:nvPr/>
        </p:nvPicPr>
        <p:blipFill>
          <a:blip r:embed="rId2"/>
          <a:stretch>
            <a:fillRect/>
          </a:stretch>
        </p:blipFill>
        <p:spPr>
          <a:xfrm>
            <a:off x="428525" y="4725144"/>
            <a:ext cx="7772400" cy="1361830"/>
          </a:xfrm>
          <a:prstGeom prst="rect">
            <a:avLst/>
          </a:prstGeom>
        </p:spPr>
      </p:pic>
    </p:spTree>
    <p:extLst>
      <p:ext uri="{BB962C8B-B14F-4D97-AF65-F5344CB8AC3E}">
        <p14:creationId xmlns:p14="http://schemas.microsoft.com/office/powerpoint/2010/main" val="1599308516"/>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p>
        </p:txBody>
      </p:sp>
      <p:sp>
        <p:nvSpPr>
          <p:cNvPr id="3" name="内容占位符 2"/>
          <p:cNvSpPr>
            <a:spLocks noGrp="1"/>
          </p:cNvSpPr>
          <p:nvPr>
            <p:ph idx="1"/>
          </p:nvPr>
        </p:nvSpPr>
        <p:spPr>
          <a:xfrm>
            <a:off x="287016" y="1052736"/>
            <a:ext cx="8856984" cy="432048"/>
          </a:xfrm>
        </p:spPr>
        <p:txBody>
          <a:bodyPr>
            <a:normAutofit/>
          </a:bodyPr>
          <a:lstStyle/>
          <a:p>
            <a:pPr marL="0" indent="0" algn="l">
              <a:buNone/>
            </a:pPr>
            <a:r>
              <a:rPr lang="en"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marL="0" indent="0" algn="l">
              <a:buNone/>
            </a:pPr>
            <a:endParaRPr lang="zh-CN" altLang="en-US" sz="2400" b="1" dirty="0">
              <a:solidFill>
                <a:srgbClr val="C00000"/>
              </a:solidFill>
            </a:endParaRPr>
          </a:p>
        </p:txBody>
      </p:sp>
      <p:sp>
        <p:nvSpPr>
          <p:cNvPr id="7" name="文本框 6">
            <a:extLst>
              <a:ext uri="{FF2B5EF4-FFF2-40B4-BE49-F238E27FC236}">
                <a16:creationId xmlns:a16="http://schemas.microsoft.com/office/drawing/2014/main" id="{555C9F83-BB04-F569-8307-0910C41BA7B7}"/>
              </a:ext>
            </a:extLst>
          </p:cNvPr>
          <p:cNvSpPr txBox="1"/>
          <p:nvPr/>
        </p:nvSpPr>
        <p:spPr>
          <a:xfrm>
            <a:off x="287017" y="1628800"/>
            <a:ext cx="8677472" cy="2591479"/>
          </a:xfrm>
          <a:prstGeom prst="rect">
            <a:avLst/>
          </a:prstGeom>
          <a:noFill/>
        </p:spPr>
        <p:txBody>
          <a:bodyPr wrap="square">
            <a:spAutoFit/>
          </a:bodyPr>
          <a:lstStyle/>
          <a:p>
            <a:r>
              <a:rPr lang="zh-CN" altLang="en-US" b="1" dirty="0">
                <a:solidFill>
                  <a:schemeClr val="accent5">
                    <a:lumMod val="75000"/>
                  </a:schemeClr>
                </a:solidFill>
              </a:rPr>
              <a:t>例题：</a:t>
            </a:r>
            <a:endParaRPr lang="en-US" altLang="zh-CN" b="1" dirty="0">
              <a:solidFill>
                <a:schemeClr val="accent5">
                  <a:lumMod val="75000"/>
                </a:schemeClr>
              </a:solidFill>
            </a:endParaRPr>
          </a:p>
          <a:p>
            <a:r>
              <a:rPr lang="zh-CN" altLang="en-US" dirty="0"/>
              <a:t>假设有语料库一共只要2篇文档：</a:t>
            </a:r>
            <a:r>
              <a:rPr lang="en-US" altLang="zh-CN" dirty="0"/>
              <a:t>d</a:t>
            </a:r>
            <a:r>
              <a:rPr lang="zh-CN" altLang="en-US" baseline="-25000" dirty="0"/>
              <a:t>1</a:t>
            </a:r>
            <a:r>
              <a:rPr lang="zh-CN" altLang="en-US" dirty="0"/>
              <a:t> 和</a:t>
            </a:r>
            <a:r>
              <a:rPr lang="en-US" altLang="zh-CN" dirty="0"/>
              <a:t>d</a:t>
            </a:r>
            <a:r>
              <a:rPr lang="zh-CN" altLang="en-US" baseline="-25000" dirty="0"/>
              <a:t>2</a:t>
            </a:r>
            <a:r>
              <a:rPr lang="zh-CN" altLang="en-US" dirty="0"/>
              <a:t> ，其中</a:t>
            </a:r>
          </a:p>
          <a:p>
            <a:r>
              <a:rPr lang="en-US" altLang="zh-CN" dirty="0"/>
              <a:t>d</a:t>
            </a:r>
            <a:r>
              <a:rPr lang="zh-CN" altLang="en-US" baseline="-25000" dirty="0"/>
              <a:t>1 </a:t>
            </a:r>
            <a:r>
              <a:rPr lang="zh-CN" altLang="en-US" dirty="0"/>
              <a:t>= ( A , B , C , D , A ) </a:t>
            </a:r>
            <a:endParaRPr lang="en-US" altLang="zh-CN" dirty="0"/>
          </a:p>
          <a:p>
            <a:r>
              <a:rPr lang="en-US" altLang="zh-CN" dirty="0"/>
              <a:t>d</a:t>
            </a:r>
            <a:r>
              <a:rPr lang="zh-CN" altLang="en-US" baseline="-25000" dirty="0"/>
              <a:t>2 </a:t>
            </a:r>
            <a:r>
              <a:rPr lang="zh-CN" altLang="en-US" dirty="0"/>
              <a:t>= ( B , E , A , B )。</a:t>
            </a:r>
            <a:endParaRPr lang="en-US" altLang="zh-CN" dirty="0"/>
          </a:p>
          <a:p>
            <a:r>
              <a:rPr lang="zh-CN" altLang="en-US" dirty="0"/>
              <a:t>求 </a:t>
            </a:r>
            <a:r>
              <a:rPr lang="en-US" altLang="zh-CN" dirty="0"/>
              <a:t>d</a:t>
            </a:r>
            <a:r>
              <a:rPr lang="zh-CN" altLang="en-US" baseline="-25000" dirty="0"/>
              <a:t>1</a:t>
            </a:r>
            <a:r>
              <a:rPr lang="zh-CN" altLang="en-US" dirty="0"/>
              <a:t> 和</a:t>
            </a:r>
            <a:r>
              <a:rPr lang="en-US" altLang="zh-CN" dirty="0"/>
              <a:t>d</a:t>
            </a:r>
            <a:r>
              <a:rPr lang="zh-CN" altLang="en-US" baseline="-25000" dirty="0"/>
              <a:t>2</a:t>
            </a:r>
            <a:r>
              <a:rPr lang="zh-CN" altLang="en-US" dirty="0"/>
              <a:t> 的</a:t>
            </a:r>
            <a:r>
              <a:rPr lang="en" altLang="zh-CN" dirty="0"/>
              <a:t>TF-IDF</a:t>
            </a:r>
            <a:r>
              <a:rPr lang="zh-CN" altLang="en-US" dirty="0"/>
              <a:t>向量表示。</a:t>
            </a:r>
            <a:endParaRPr lang="en-US" altLang="zh-CN" dirty="0"/>
          </a:p>
        </p:txBody>
      </p:sp>
    </p:spTree>
    <p:extLst>
      <p:ext uri="{BB962C8B-B14F-4D97-AF65-F5344CB8AC3E}">
        <p14:creationId xmlns:p14="http://schemas.microsoft.com/office/powerpoint/2010/main" val="2199941324"/>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p>
        </p:txBody>
      </p:sp>
      <p:sp>
        <p:nvSpPr>
          <p:cNvPr id="3" name="内容占位符 2"/>
          <p:cNvSpPr>
            <a:spLocks noGrp="1"/>
          </p:cNvSpPr>
          <p:nvPr>
            <p:ph idx="1"/>
          </p:nvPr>
        </p:nvSpPr>
        <p:spPr>
          <a:xfrm>
            <a:off x="287016" y="1052736"/>
            <a:ext cx="8856984" cy="432048"/>
          </a:xfrm>
        </p:spPr>
        <p:txBody>
          <a:bodyPr>
            <a:normAutofit/>
          </a:bodyPr>
          <a:lstStyle/>
          <a:p>
            <a:pPr marL="0" indent="0" algn="l">
              <a:buNone/>
            </a:pPr>
            <a:r>
              <a:rPr lang="en"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marL="0" indent="0" algn="l">
              <a:buNone/>
            </a:pPr>
            <a:endParaRPr lang="zh-CN" altLang="en-US" sz="2400" b="1" dirty="0">
              <a:solidFill>
                <a:srgbClr val="C00000"/>
              </a:solidFill>
            </a:endParaRPr>
          </a:p>
        </p:txBody>
      </p:sp>
      <p:sp>
        <p:nvSpPr>
          <p:cNvPr id="7" name="文本框 6">
            <a:extLst>
              <a:ext uri="{FF2B5EF4-FFF2-40B4-BE49-F238E27FC236}">
                <a16:creationId xmlns:a16="http://schemas.microsoft.com/office/drawing/2014/main" id="{555C9F83-BB04-F569-8307-0910C41BA7B7}"/>
              </a:ext>
            </a:extLst>
          </p:cNvPr>
          <p:cNvSpPr txBox="1"/>
          <p:nvPr/>
        </p:nvSpPr>
        <p:spPr>
          <a:xfrm>
            <a:off x="287017" y="1628800"/>
            <a:ext cx="8677472" cy="2000548"/>
          </a:xfrm>
          <a:prstGeom prst="rect">
            <a:avLst/>
          </a:prstGeom>
          <a:noFill/>
        </p:spPr>
        <p:txBody>
          <a:bodyPr wrap="square">
            <a:spAutoFit/>
          </a:bodyPr>
          <a:lstStyle/>
          <a:p>
            <a:r>
              <a:rPr lang="en-US" altLang="zh-CN" dirty="0"/>
              <a:t>d</a:t>
            </a:r>
            <a:r>
              <a:rPr lang="zh-CN" altLang="en-US" baseline="-25000" dirty="0"/>
              <a:t>1 </a:t>
            </a:r>
            <a:r>
              <a:rPr lang="zh-CN" altLang="en-US" dirty="0"/>
              <a:t>= ( A , B , C , D , A )       </a:t>
            </a:r>
            <a:r>
              <a:rPr lang="en-US" altLang="zh-CN" dirty="0"/>
              <a:t>d</a:t>
            </a:r>
            <a:r>
              <a:rPr lang="zh-CN" altLang="en-US" baseline="-25000" dirty="0"/>
              <a:t>2 </a:t>
            </a:r>
            <a:r>
              <a:rPr lang="zh-CN" altLang="en-US" dirty="0"/>
              <a:t>= ( B , E , A , B )。</a:t>
            </a:r>
            <a:endParaRPr lang="en-US" altLang="zh-CN" dirty="0"/>
          </a:p>
          <a:p>
            <a:endParaRPr lang="en-US" altLang="zh-CN" b="0" i="0" dirty="0">
              <a:solidFill>
                <a:srgbClr val="4D4D4D"/>
              </a:solidFill>
              <a:effectLst/>
              <a:latin typeface="-apple-system"/>
            </a:endParaRPr>
          </a:p>
          <a:p>
            <a:r>
              <a:rPr lang="zh-CN" altLang="en-US" sz="2400" b="0" i="0" dirty="0">
                <a:solidFill>
                  <a:srgbClr val="002060"/>
                </a:solidFill>
                <a:effectLst/>
                <a:latin typeface="-apple-system"/>
              </a:rPr>
              <a:t>由语料库得到的字典长度为</a:t>
            </a:r>
            <a:r>
              <a:rPr lang="en-US" altLang="zh-CN" sz="2400" b="0" i="0" dirty="0">
                <a:solidFill>
                  <a:srgbClr val="002060"/>
                </a:solidFill>
                <a:effectLst/>
                <a:latin typeface="-apple-system"/>
              </a:rPr>
              <a:t>5</a:t>
            </a:r>
            <a:r>
              <a:rPr lang="zh-CN" altLang="en-US" sz="2400" b="0" i="0" dirty="0">
                <a:solidFill>
                  <a:srgbClr val="002060"/>
                </a:solidFill>
                <a:effectLst/>
                <a:latin typeface="-apple-system"/>
              </a:rPr>
              <a:t>，所以最终文档向量化长度为</a:t>
            </a:r>
            <a:r>
              <a:rPr lang="en-US" altLang="zh-CN" sz="2400" b="0" i="0" dirty="0">
                <a:solidFill>
                  <a:srgbClr val="002060"/>
                </a:solidFill>
                <a:effectLst/>
                <a:latin typeface="-apple-system"/>
              </a:rPr>
              <a:t>5</a:t>
            </a:r>
            <a:r>
              <a:rPr lang="zh-CN" altLang="en-US" sz="2400" b="0" i="0" dirty="0">
                <a:solidFill>
                  <a:srgbClr val="002060"/>
                </a:solidFill>
                <a:effectLst/>
                <a:latin typeface="-apple-system"/>
              </a:rPr>
              <a:t>。</a:t>
            </a:r>
            <a:endParaRPr lang="en-US" altLang="zh-CN" sz="2400" b="0" i="0" dirty="0">
              <a:solidFill>
                <a:srgbClr val="002060"/>
              </a:solidFill>
              <a:effectLst/>
              <a:latin typeface="-apple-system"/>
            </a:endParaRPr>
          </a:p>
          <a:p>
            <a:r>
              <a:rPr lang="zh-CN" altLang="en-US" dirty="0">
                <a:solidFill>
                  <a:srgbClr val="002060"/>
                </a:solidFill>
              </a:rPr>
              <a:t>先算</a:t>
            </a:r>
            <a:r>
              <a:rPr lang="en-US" altLang="zh-CN" dirty="0">
                <a:solidFill>
                  <a:srgbClr val="002060"/>
                </a:solidFill>
              </a:rPr>
              <a:t>TF</a:t>
            </a:r>
            <a:r>
              <a:rPr lang="zh-CN" altLang="en-US" dirty="0">
                <a:solidFill>
                  <a:srgbClr val="002060"/>
                </a:solidFill>
              </a:rPr>
              <a:t>：</a:t>
            </a:r>
            <a:endParaRPr lang="en-US" altLang="zh-CN" dirty="0">
              <a:solidFill>
                <a:srgbClr val="002060"/>
              </a:solidFill>
            </a:endParaRPr>
          </a:p>
        </p:txBody>
      </p:sp>
      <p:graphicFrame>
        <p:nvGraphicFramePr>
          <p:cNvPr id="4" name="表格 4">
            <a:extLst>
              <a:ext uri="{FF2B5EF4-FFF2-40B4-BE49-F238E27FC236}">
                <a16:creationId xmlns:a16="http://schemas.microsoft.com/office/drawing/2014/main" id="{9EAC8904-4B78-3304-A6D6-E880E078458C}"/>
              </a:ext>
            </a:extLst>
          </p:cNvPr>
          <p:cNvGraphicFramePr>
            <a:graphicFrameLocks noGrp="1"/>
          </p:cNvGraphicFramePr>
          <p:nvPr>
            <p:extLst>
              <p:ext uri="{D42A27DB-BD31-4B8C-83A1-F6EECF244321}">
                <p14:modId xmlns:p14="http://schemas.microsoft.com/office/powerpoint/2010/main" val="695983694"/>
              </p:ext>
            </p:extLst>
          </p:nvPr>
        </p:nvGraphicFramePr>
        <p:xfrm>
          <a:off x="2627784" y="3429000"/>
          <a:ext cx="3672409" cy="2743200"/>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1617625182"/>
                    </a:ext>
                  </a:extLst>
                </a:gridCol>
                <a:gridCol w="1296144">
                  <a:extLst>
                    <a:ext uri="{9D8B030D-6E8A-4147-A177-3AD203B41FA5}">
                      <a16:colId xmlns:a16="http://schemas.microsoft.com/office/drawing/2014/main" val="1841145177"/>
                    </a:ext>
                  </a:extLst>
                </a:gridCol>
                <a:gridCol w="1224137">
                  <a:extLst>
                    <a:ext uri="{9D8B030D-6E8A-4147-A177-3AD203B41FA5}">
                      <a16:colId xmlns:a16="http://schemas.microsoft.com/office/drawing/2014/main" val="3502591061"/>
                    </a:ext>
                  </a:extLst>
                </a:gridCol>
              </a:tblGrid>
              <a:tr h="370840">
                <a:tc>
                  <a:txBody>
                    <a:bodyPr/>
                    <a:lstStyle/>
                    <a:p>
                      <a:pPr algn="ctr"/>
                      <a:endParaRPr lang="zh-CN" altLang="en-US" sz="2400" dirty="0"/>
                    </a:p>
                  </a:txBody>
                  <a:tcPr/>
                </a:tc>
                <a:tc>
                  <a:txBody>
                    <a:bodyPr/>
                    <a:lstStyle/>
                    <a:p>
                      <a:pPr algn="ctr"/>
                      <a:r>
                        <a:rPr lang="en-US" altLang="zh-CN" sz="2400" dirty="0"/>
                        <a:t>d1</a:t>
                      </a:r>
                      <a:endParaRPr lang="zh-CN" altLang="en-US" sz="2400" dirty="0"/>
                    </a:p>
                  </a:txBody>
                  <a:tcPr/>
                </a:tc>
                <a:tc>
                  <a:txBody>
                    <a:bodyPr/>
                    <a:lstStyle/>
                    <a:p>
                      <a:pPr algn="ctr"/>
                      <a:r>
                        <a:rPr lang="en-US" altLang="zh-CN" sz="2400" dirty="0"/>
                        <a:t>d2</a:t>
                      </a:r>
                      <a:endParaRPr lang="zh-CN" altLang="en-US" sz="2400" dirty="0"/>
                    </a:p>
                  </a:txBody>
                  <a:tcPr/>
                </a:tc>
                <a:extLst>
                  <a:ext uri="{0D108BD9-81ED-4DB2-BD59-A6C34878D82A}">
                    <a16:rowId xmlns:a16="http://schemas.microsoft.com/office/drawing/2014/main" val="421149767"/>
                  </a:ext>
                </a:extLst>
              </a:tr>
              <a:tr h="370840">
                <a:tc>
                  <a:txBody>
                    <a:bodyPr/>
                    <a:lstStyle/>
                    <a:p>
                      <a:pPr algn="ctr"/>
                      <a:r>
                        <a:rPr lang="en-US" altLang="zh-CN" sz="2400" dirty="0"/>
                        <a:t>A</a:t>
                      </a:r>
                      <a:endParaRPr lang="zh-CN" altLang="en-US" sz="2400" dirty="0"/>
                    </a:p>
                  </a:txBody>
                  <a:tcPr/>
                </a:tc>
                <a:tc>
                  <a:txBody>
                    <a:bodyPr/>
                    <a:lstStyle/>
                    <a:p>
                      <a:pPr algn="ctr"/>
                      <a:r>
                        <a:rPr lang="en-US" altLang="zh-CN" sz="2400" dirty="0"/>
                        <a:t>0.4</a:t>
                      </a:r>
                      <a:endParaRPr lang="zh-CN" altLang="en-US" sz="2400" dirty="0"/>
                    </a:p>
                  </a:txBody>
                  <a:tcPr/>
                </a:tc>
                <a:tc>
                  <a:txBody>
                    <a:bodyPr/>
                    <a:lstStyle/>
                    <a:p>
                      <a:pPr algn="ctr"/>
                      <a:r>
                        <a:rPr lang="en-US" altLang="zh-CN" sz="2400" dirty="0"/>
                        <a:t>0.25</a:t>
                      </a:r>
                      <a:endParaRPr lang="zh-CN" altLang="en-US" sz="2400" dirty="0"/>
                    </a:p>
                  </a:txBody>
                  <a:tcPr/>
                </a:tc>
                <a:extLst>
                  <a:ext uri="{0D108BD9-81ED-4DB2-BD59-A6C34878D82A}">
                    <a16:rowId xmlns:a16="http://schemas.microsoft.com/office/drawing/2014/main" val="2842787419"/>
                  </a:ext>
                </a:extLst>
              </a:tr>
              <a:tr h="370840">
                <a:tc>
                  <a:txBody>
                    <a:bodyPr/>
                    <a:lstStyle/>
                    <a:p>
                      <a:pPr algn="ctr"/>
                      <a:r>
                        <a:rPr lang="en-US" altLang="zh-CN" sz="2400" dirty="0"/>
                        <a:t>B</a:t>
                      </a:r>
                      <a:endParaRPr lang="zh-CN" altLang="en-US" sz="2400" dirty="0"/>
                    </a:p>
                  </a:txBody>
                  <a:tcPr/>
                </a:tc>
                <a:tc>
                  <a:txBody>
                    <a:bodyPr/>
                    <a:lstStyle/>
                    <a:p>
                      <a:pPr algn="ctr"/>
                      <a:r>
                        <a:rPr lang="en-US" altLang="zh-CN" sz="2400" dirty="0"/>
                        <a:t>0.2</a:t>
                      </a:r>
                      <a:endParaRPr lang="zh-CN" altLang="en-US" sz="2400" dirty="0"/>
                    </a:p>
                  </a:txBody>
                  <a:tcPr/>
                </a:tc>
                <a:tc>
                  <a:txBody>
                    <a:bodyPr/>
                    <a:lstStyle/>
                    <a:p>
                      <a:pPr algn="ctr"/>
                      <a:r>
                        <a:rPr lang="en-US" altLang="zh-CN" sz="2400" dirty="0"/>
                        <a:t>0.5</a:t>
                      </a:r>
                      <a:endParaRPr lang="zh-CN" altLang="en-US" sz="2400" dirty="0"/>
                    </a:p>
                  </a:txBody>
                  <a:tcPr/>
                </a:tc>
                <a:extLst>
                  <a:ext uri="{0D108BD9-81ED-4DB2-BD59-A6C34878D82A}">
                    <a16:rowId xmlns:a16="http://schemas.microsoft.com/office/drawing/2014/main" val="429246271"/>
                  </a:ext>
                </a:extLst>
              </a:tr>
              <a:tr h="370840">
                <a:tc>
                  <a:txBody>
                    <a:bodyPr/>
                    <a:lstStyle/>
                    <a:p>
                      <a:pPr algn="ctr"/>
                      <a:r>
                        <a:rPr lang="en-US" altLang="zh-CN" sz="2400" dirty="0"/>
                        <a:t>C</a:t>
                      </a:r>
                      <a:endParaRPr lang="zh-CN" altLang="en-US" sz="2400" dirty="0"/>
                    </a:p>
                  </a:txBody>
                  <a:tcPr/>
                </a:tc>
                <a:tc>
                  <a:txBody>
                    <a:bodyPr/>
                    <a:lstStyle/>
                    <a:p>
                      <a:pPr algn="ctr"/>
                      <a:r>
                        <a:rPr lang="en-US" altLang="zh-CN" sz="2400" dirty="0"/>
                        <a:t>0.2</a:t>
                      </a:r>
                      <a:endParaRPr lang="zh-CN" altLang="en-US" sz="2400" dirty="0"/>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2508651973"/>
                  </a:ext>
                </a:extLst>
              </a:tr>
              <a:tr h="370840">
                <a:tc>
                  <a:txBody>
                    <a:bodyPr/>
                    <a:lstStyle/>
                    <a:p>
                      <a:pPr algn="ctr"/>
                      <a:r>
                        <a:rPr lang="en-US" altLang="zh-CN" sz="2400" dirty="0"/>
                        <a:t>D</a:t>
                      </a:r>
                      <a:endParaRPr lang="zh-CN" altLang="en-US" sz="2400" dirty="0"/>
                    </a:p>
                  </a:txBody>
                  <a:tcPr/>
                </a:tc>
                <a:tc>
                  <a:txBody>
                    <a:bodyPr/>
                    <a:lstStyle/>
                    <a:p>
                      <a:pPr algn="ctr"/>
                      <a:r>
                        <a:rPr lang="en-US" altLang="zh-CN" sz="2400" dirty="0"/>
                        <a:t>0.2</a:t>
                      </a:r>
                      <a:endParaRPr lang="zh-CN" altLang="en-US" sz="2400" dirty="0"/>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4008294"/>
                  </a:ext>
                </a:extLst>
              </a:tr>
              <a:tr h="370840">
                <a:tc>
                  <a:txBody>
                    <a:bodyPr/>
                    <a:lstStyle/>
                    <a:p>
                      <a:pPr algn="ctr"/>
                      <a:r>
                        <a:rPr lang="en-US" altLang="zh-CN" sz="2400" dirty="0"/>
                        <a:t>E</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0.25</a:t>
                      </a:r>
                      <a:endParaRPr lang="zh-CN" altLang="en-US" sz="2400" dirty="0"/>
                    </a:p>
                  </a:txBody>
                  <a:tcPr/>
                </a:tc>
                <a:extLst>
                  <a:ext uri="{0D108BD9-81ED-4DB2-BD59-A6C34878D82A}">
                    <a16:rowId xmlns:a16="http://schemas.microsoft.com/office/drawing/2014/main" val="3268371375"/>
                  </a:ext>
                </a:extLst>
              </a:tr>
            </a:tbl>
          </a:graphicData>
        </a:graphic>
      </p:graphicFrame>
    </p:spTree>
    <p:extLst>
      <p:ext uri="{BB962C8B-B14F-4D97-AF65-F5344CB8AC3E}">
        <p14:creationId xmlns:p14="http://schemas.microsoft.com/office/powerpoint/2010/main" val="3791141509"/>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p>
        </p:txBody>
      </p:sp>
      <p:sp>
        <p:nvSpPr>
          <p:cNvPr id="3" name="内容占位符 2"/>
          <p:cNvSpPr>
            <a:spLocks noGrp="1"/>
          </p:cNvSpPr>
          <p:nvPr>
            <p:ph idx="1"/>
          </p:nvPr>
        </p:nvSpPr>
        <p:spPr>
          <a:xfrm>
            <a:off x="287016" y="1052736"/>
            <a:ext cx="8856984" cy="432048"/>
          </a:xfrm>
        </p:spPr>
        <p:txBody>
          <a:bodyPr>
            <a:normAutofit/>
          </a:bodyPr>
          <a:lstStyle/>
          <a:p>
            <a:pPr marL="0" indent="0" algn="l">
              <a:buNone/>
            </a:pPr>
            <a:r>
              <a:rPr lang="en"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marL="0" indent="0" algn="l">
              <a:buNone/>
            </a:pPr>
            <a:endParaRPr lang="zh-CN" altLang="en-US" sz="2400" b="1" dirty="0">
              <a:solidFill>
                <a:srgbClr val="C00000"/>
              </a:solidFill>
            </a:endParaRPr>
          </a:p>
        </p:txBody>
      </p:sp>
      <p:sp>
        <p:nvSpPr>
          <p:cNvPr id="7" name="文本框 6">
            <a:extLst>
              <a:ext uri="{FF2B5EF4-FFF2-40B4-BE49-F238E27FC236}">
                <a16:creationId xmlns:a16="http://schemas.microsoft.com/office/drawing/2014/main" id="{555C9F83-BB04-F569-8307-0910C41BA7B7}"/>
              </a:ext>
            </a:extLst>
          </p:cNvPr>
          <p:cNvSpPr txBox="1"/>
          <p:nvPr/>
        </p:nvSpPr>
        <p:spPr>
          <a:xfrm>
            <a:off x="287017" y="1628800"/>
            <a:ext cx="8677472" cy="1557349"/>
          </a:xfrm>
          <a:prstGeom prst="rect">
            <a:avLst/>
          </a:prstGeom>
          <a:noFill/>
        </p:spPr>
        <p:txBody>
          <a:bodyPr wrap="square">
            <a:spAutoFit/>
          </a:bodyPr>
          <a:lstStyle/>
          <a:p>
            <a:r>
              <a:rPr lang="en-US" altLang="zh-CN" dirty="0"/>
              <a:t>d</a:t>
            </a:r>
            <a:r>
              <a:rPr lang="zh-CN" altLang="en-US" baseline="-25000" dirty="0"/>
              <a:t>1 </a:t>
            </a:r>
            <a:r>
              <a:rPr lang="zh-CN" altLang="en-US" dirty="0"/>
              <a:t>= ( A , B , C , D , A )       </a:t>
            </a:r>
            <a:r>
              <a:rPr lang="en-US" altLang="zh-CN" dirty="0"/>
              <a:t>d</a:t>
            </a:r>
            <a:r>
              <a:rPr lang="zh-CN" altLang="en-US" baseline="-25000" dirty="0"/>
              <a:t>2 </a:t>
            </a:r>
            <a:r>
              <a:rPr lang="zh-CN" altLang="en-US" dirty="0"/>
              <a:t>= ( B , E , A , B )。</a:t>
            </a:r>
            <a:endParaRPr lang="en-US" altLang="zh-CN" dirty="0"/>
          </a:p>
          <a:p>
            <a:endParaRPr lang="en-US" altLang="zh-CN" b="0" i="0" dirty="0">
              <a:solidFill>
                <a:srgbClr val="4D4D4D"/>
              </a:solidFill>
              <a:effectLst/>
              <a:latin typeface="-apple-system"/>
            </a:endParaRPr>
          </a:p>
          <a:p>
            <a:r>
              <a:rPr lang="zh-CN" altLang="en-US" dirty="0">
                <a:solidFill>
                  <a:srgbClr val="002060"/>
                </a:solidFill>
              </a:rPr>
              <a:t>计算</a:t>
            </a:r>
            <a:r>
              <a:rPr lang="en" altLang="zh-CN" b="1" i="0" dirty="0">
                <a:solidFill>
                  <a:srgbClr val="4F4F4F"/>
                </a:solidFill>
                <a:effectLst/>
                <a:latin typeface="PingFang SC" panose="020B0400000000000000" pitchFamily="34" charset="-122"/>
                <a:ea typeface="PingFang SC" panose="020B0400000000000000" pitchFamily="34" charset="-122"/>
              </a:rPr>
              <a:t>IDF</a:t>
            </a:r>
            <a:r>
              <a:rPr lang="zh-CN" altLang="en-US" dirty="0">
                <a:solidFill>
                  <a:srgbClr val="002060"/>
                </a:solidFill>
              </a:rPr>
              <a:t>：</a:t>
            </a:r>
            <a:r>
              <a:rPr lang="en-US" altLang="zh-CN" dirty="0">
                <a:solidFill>
                  <a:srgbClr val="002060"/>
                </a:solidFill>
              </a:rPr>
              <a:t>ln3=1.10</a:t>
            </a:r>
            <a:r>
              <a:rPr lang="zh-CN" altLang="en-US" dirty="0">
                <a:solidFill>
                  <a:srgbClr val="002060"/>
                </a:solidFill>
              </a:rPr>
              <a:t>    </a:t>
            </a:r>
            <a:r>
              <a:rPr lang="en-US" altLang="zh-CN" dirty="0">
                <a:solidFill>
                  <a:srgbClr val="002060"/>
                </a:solidFill>
              </a:rPr>
              <a:t>ln2=0.69</a:t>
            </a:r>
          </a:p>
        </p:txBody>
      </p:sp>
      <p:graphicFrame>
        <p:nvGraphicFramePr>
          <p:cNvPr id="4" name="表格 4">
            <a:extLst>
              <a:ext uri="{FF2B5EF4-FFF2-40B4-BE49-F238E27FC236}">
                <a16:creationId xmlns:a16="http://schemas.microsoft.com/office/drawing/2014/main" id="{9EAC8904-4B78-3304-A6D6-E880E078458C}"/>
              </a:ext>
            </a:extLst>
          </p:cNvPr>
          <p:cNvGraphicFramePr>
            <a:graphicFrameLocks noGrp="1"/>
          </p:cNvGraphicFramePr>
          <p:nvPr>
            <p:extLst>
              <p:ext uri="{D42A27DB-BD31-4B8C-83A1-F6EECF244321}">
                <p14:modId xmlns:p14="http://schemas.microsoft.com/office/powerpoint/2010/main" val="3741404560"/>
              </p:ext>
            </p:extLst>
          </p:nvPr>
        </p:nvGraphicFramePr>
        <p:xfrm>
          <a:off x="1403648" y="3319056"/>
          <a:ext cx="4804781" cy="2743200"/>
        </p:xfrm>
        <a:graphic>
          <a:graphicData uri="http://schemas.openxmlformats.org/drawingml/2006/table">
            <a:tbl>
              <a:tblPr firstRow="1" bandRow="1">
                <a:tableStyleId>{5940675A-B579-460E-94D1-54222C63F5DA}</a:tableStyleId>
              </a:tblPr>
              <a:tblGrid>
                <a:gridCol w="739197">
                  <a:extLst>
                    <a:ext uri="{9D8B030D-6E8A-4147-A177-3AD203B41FA5}">
                      <a16:colId xmlns:a16="http://schemas.microsoft.com/office/drawing/2014/main" val="1617625182"/>
                    </a:ext>
                  </a:extLst>
                </a:gridCol>
                <a:gridCol w="4065584">
                  <a:extLst>
                    <a:ext uri="{9D8B030D-6E8A-4147-A177-3AD203B41FA5}">
                      <a16:colId xmlns:a16="http://schemas.microsoft.com/office/drawing/2014/main" val="1841145177"/>
                    </a:ext>
                  </a:extLst>
                </a:gridCol>
              </a:tblGrid>
              <a:tr h="370840">
                <a:tc>
                  <a:txBody>
                    <a:bodyPr/>
                    <a:lstStyle/>
                    <a:p>
                      <a:pPr algn="ctr"/>
                      <a:endParaRPr lang="zh-CN" altLang="en-US" sz="2400" dirty="0"/>
                    </a:p>
                  </a:txBody>
                  <a:tcPr/>
                </a:tc>
                <a:tc>
                  <a:txBody>
                    <a:bodyPr/>
                    <a:lstStyle/>
                    <a:p>
                      <a:pPr algn="ctr"/>
                      <a:r>
                        <a:rPr lang="en" altLang="zh-CN" sz="2400" b="1" i="0" dirty="0">
                          <a:solidFill>
                            <a:srgbClr val="4F4F4F"/>
                          </a:solidFill>
                          <a:effectLst/>
                          <a:latin typeface="PingFang SC" panose="020B0400000000000000" pitchFamily="34" charset="-122"/>
                          <a:ea typeface="PingFang SC" panose="020B0400000000000000" pitchFamily="34" charset="-122"/>
                        </a:rPr>
                        <a:t>IDF</a:t>
                      </a:r>
                      <a:endParaRPr lang="zh-CN" altLang="en-US" sz="2400" dirty="0"/>
                    </a:p>
                  </a:txBody>
                  <a:tcPr/>
                </a:tc>
                <a:extLst>
                  <a:ext uri="{0D108BD9-81ED-4DB2-BD59-A6C34878D82A}">
                    <a16:rowId xmlns:a16="http://schemas.microsoft.com/office/drawing/2014/main" val="421149767"/>
                  </a:ext>
                </a:extLst>
              </a:tr>
              <a:tr h="122209">
                <a:tc>
                  <a:txBody>
                    <a:bodyPr/>
                    <a:lstStyle/>
                    <a:p>
                      <a:pPr algn="ctr"/>
                      <a:r>
                        <a:rPr lang="en-US" altLang="zh-CN" sz="2400" dirty="0"/>
                        <a:t>A</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1+2</a:t>
                      </a:r>
                      <a:r>
                        <a:rPr lang="zh-CN" altLang="en-US" sz="2400" dirty="0"/>
                        <a:t>）</a:t>
                      </a:r>
                      <a:r>
                        <a:rPr lang="en-US" altLang="zh-CN" sz="2400" dirty="0"/>
                        <a:t>]+1</a:t>
                      </a:r>
                      <a:endParaRPr lang="zh-CN" altLang="en-US" sz="2400" dirty="0"/>
                    </a:p>
                  </a:txBody>
                  <a:tcPr/>
                </a:tc>
                <a:extLst>
                  <a:ext uri="{0D108BD9-81ED-4DB2-BD59-A6C34878D82A}">
                    <a16:rowId xmlns:a16="http://schemas.microsoft.com/office/drawing/2014/main" val="2842787419"/>
                  </a:ext>
                </a:extLst>
              </a:tr>
              <a:tr h="370840">
                <a:tc>
                  <a:txBody>
                    <a:bodyPr/>
                    <a:lstStyle/>
                    <a:p>
                      <a:pPr algn="ctr"/>
                      <a:r>
                        <a:rPr lang="en-US" altLang="zh-CN" sz="2400" dirty="0"/>
                        <a:t>B</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1+2</a:t>
                      </a:r>
                      <a:r>
                        <a:rPr lang="zh-CN" altLang="en-US" sz="2400" dirty="0"/>
                        <a:t>）</a:t>
                      </a:r>
                      <a:r>
                        <a:rPr lang="en-US" altLang="zh-CN" sz="2400" dirty="0"/>
                        <a:t>]+1</a:t>
                      </a:r>
                      <a:endParaRPr lang="zh-CN" altLang="en-US" sz="2400" dirty="0"/>
                    </a:p>
                  </a:txBody>
                  <a:tcPr/>
                </a:tc>
                <a:extLst>
                  <a:ext uri="{0D108BD9-81ED-4DB2-BD59-A6C34878D82A}">
                    <a16:rowId xmlns:a16="http://schemas.microsoft.com/office/drawing/2014/main" val="429246271"/>
                  </a:ext>
                </a:extLst>
              </a:tr>
              <a:tr h="370840">
                <a:tc>
                  <a:txBody>
                    <a:bodyPr/>
                    <a:lstStyle/>
                    <a:p>
                      <a:pPr algn="ctr"/>
                      <a:r>
                        <a:rPr lang="en-US" altLang="zh-CN" sz="2400" dirty="0"/>
                        <a:t>C</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1+1</a:t>
                      </a:r>
                      <a:r>
                        <a:rPr lang="zh-CN" altLang="en-US" sz="2400" dirty="0"/>
                        <a:t>）</a:t>
                      </a:r>
                      <a:r>
                        <a:rPr lang="en-US" altLang="zh-CN" sz="2400" dirty="0"/>
                        <a:t>]+1</a:t>
                      </a:r>
                      <a:endParaRPr lang="zh-CN" altLang="en-US" sz="2400" dirty="0"/>
                    </a:p>
                  </a:txBody>
                  <a:tcPr/>
                </a:tc>
                <a:extLst>
                  <a:ext uri="{0D108BD9-81ED-4DB2-BD59-A6C34878D82A}">
                    <a16:rowId xmlns:a16="http://schemas.microsoft.com/office/drawing/2014/main" val="2508651973"/>
                  </a:ext>
                </a:extLst>
              </a:tr>
              <a:tr h="370840">
                <a:tc>
                  <a:txBody>
                    <a:bodyPr/>
                    <a:lstStyle/>
                    <a:p>
                      <a:pPr algn="ctr"/>
                      <a:r>
                        <a:rPr lang="en-US" altLang="zh-CN" sz="2400" dirty="0"/>
                        <a:t>D</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1+1</a:t>
                      </a:r>
                      <a:r>
                        <a:rPr lang="zh-CN" altLang="en-US" sz="2400" dirty="0"/>
                        <a:t>）</a:t>
                      </a:r>
                      <a:r>
                        <a:rPr lang="en-US" altLang="zh-CN" sz="2400" dirty="0"/>
                        <a:t>]+1</a:t>
                      </a:r>
                      <a:endParaRPr lang="zh-CN" altLang="en-US" sz="2400" dirty="0"/>
                    </a:p>
                  </a:txBody>
                  <a:tcPr/>
                </a:tc>
                <a:extLst>
                  <a:ext uri="{0D108BD9-81ED-4DB2-BD59-A6C34878D82A}">
                    <a16:rowId xmlns:a16="http://schemas.microsoft.com/office/drawing/2014/main" val="4008294"/>
                  </a:ext>
                </a:extLst>
              </a:tr>
              <a:tr h="370840">
                <a:tc>
                  <a:txBody>
                    <a:bodyPr/>
                    <a:lstStyle/>
                    <a:p>
                      <a:pPr algn="ctr"/>
                      <a:r>
                        <a:rPr lang="en-US" altLang="zh-CN" sz="2400" dirty="0"/>
                        <a:t>E</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1+1</a:t>
                      </a:r>
                      <a:r>
                        <a:rPr lang="zh-CN" altLang="en-US" sz="2400" dirty="0"/>
                        <a:t>）</a:t>
                      </a:r>
                      <a:r>
                        <a:rPr lang="en-US" altLang="zh-CN" sz="2400" dirty="0"/>
                        <a:t>]+1</a:t>
                      </a:r>
                      <a:endParaRPr lang="zh-CN" altLang="en-US" sz="2400" dirty="0"/>
                    </a:p>
                  </a:txBody>
                  <a:tcPr/>
                </a:tc>
                <a:extLst>
                  <a:ext uri="{0D108BD9-81ED-4DB2-BD59-A6C34878D82A}">
                    <a16:rowId xmlns:a16="http://schemas.microsoft.com/office/drawing/2014/main" val="3268371375"/>
                  </a:ext>
                </a:extLst>
              </a:tr>
            </a:tbl>
          </a:graphicData>
        </a:graphic>
      </p:graphicFrame>
      <p:sp>
        <p:nvSpPr>
          <p:cNvPr id="5" name="文本框 4">
            <a:extLst>
              <a:ext uri="{FF2B5EF4-FFF2-40B4-BE49-F238E27FC236}">
                <a16:creationId xmlns:a16="http://schemas.microsoft.com/office/drawing/2014/main" id="{BBEC3D92-2C55-5E03-C9BB-D73DBA1D4C9B}"/>
              </a:ext>
            </a:extLst>
          </p:cNvPr>
          <p:cNvSpPr txBox="1"/>
          <p:nvPr/>
        </p:nvSpPr>
        <p:spPr>
          <a:xfrm>
            <a:off x="6300192" y="3827798"/>
            <a:ext cx="784189" cy="2234458"/>
          </a:xfrm>
          <a:prstGeom prst="rect">
            <a:avLst/>
          </a:prstGeom>
          <a:noFill/>
        </p:spPr>
        <p:txBody>
          <a:bodyPr wrap="none" rtlCol="0">
            <a:spAutoFit/>
          </a:bodyPr>
          <a:lstStyle/>
          <a:p>
            <a:r>
              <a:rPr kumimoji="1" lang="en-US" altLang="zh-CN" sz="2400" dirty="0">
                <a:solidFill>
                  <a:srgbClr val="FF0000"/>
                </a:solidFill>
              </a:rPr>
              <a:t>1.0</a:t>
            </a:r>
          </a:p>
          <a:p>
            <a:r>
              <a:rPr kumimoji="1" lang="en-US" altLang="zh-CN" sz="2400" dirty="0">
                <a:solidFill>
                  <a:srgbClr val="FF0000"/>
                </a:solidFill>
              </a:rPr>
              <a:t>1.0</a:t>
            </a:r>
          </a:p>
          <a:p>
            <a:r>
              <a:rPr kumimoji="1" lang="en-US" altLang="zh-CN" sz="2400" dirty="0">
                <a:solidFill>
                  <a:srgbClr val="FF0000"/>
                </a:solidFill>
              </a:rPr>
              <a:t>1.41</a:t>
            </a:r>
          </a:p>
          <a:p>
            <a:r>
              <a:rPr kumimoji="1" lang="en-US" altLang="zh-CN" sz="2400" dirty="0">
                <a:solidFill>
                  <a:srgbClr val="FF0000"/>
                </a:solidFill>
              </a:rPr>
              <a:t>1.41</a:t>
            </a:r>
          </a:p>
          <a:p>
            <a:r>
              <a:rPr kumimoji="1" lang="en-US" altLang="zh-CN" sz="2400" dirty="0">
                <a:solidFill>
                  <a:srgbClr val="FF0000"/>
                </a:solidFill>
              </a:rPr>
              <a:t>1.41</a:t>
            </a:r>
            <a:endParaRPr kumimoji="1" lang="zh-CN" altLang="en-US" sz="2400" dirty="0">
              <a:solidFill>
                <a:srgbClr val="FF0000"/>
              </a:solidFill>
            </a:endParaRPr>
          </a:p>
        </p:txBody>
      </p:sp>
    </p:spTree>
    <p:extLst>
      <p:ext uri="{BB962C8B-B14F-4D97-AF65-F5344CB8AC3E}">
        <p14:creationId xmlns:p14="http://schemas.microsoft.com/office/powerpoint/2010/main" val="197599871"/>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p>
        </p:txBody>
      </p:sp>
      <p:sp>
        <p:nvSpPr>
          <p:cNvPr id="3" name="内容占位符 2"/>
          <p:cNvSpPr>
            <a:spLocks noGrp="1"/>
          </p:cNvSpPr>
          <p:nvPr>
            <p:ph idx="1"/>
          </p:nvPr>
        </p:nvSpPr>
        <p:spPr>
          <a:xfrm>
            <a:off x="287016" y="1052736"/>
            <a:ext cx="8856984" cy="432048"/>
          </a:xfrm>
        </p:spPr>
        <p:txBody>
          <a:bodyPr>
            <a:normAutofit/>
          </a:bodyPr>
          <a:lstStyle/>
          <a:p>
            <a:pPr marL="0" indent="0" algn="l">
              <a:buNone/>
            </a:pPr>
            <a:r>
              <a:rPr lang="en"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marL="0" indent="0" algn="l">
              <a:buNone/>
            </a:pPr>
            <a:endParaRPr lang="zh-CN" altLang="en-US" sz="2400" b="1" dirty="0">
              <a:solidFill>
                <a:srgbClr val="C00000"/>
              </a:solidFill>
            </a:endParaRPr>
          </a:p>
        </p:txBody>
      </p:sp>
      <p:sp>
        <p:nvSpPr>
          <p:cNvPr id="7" name="文本框 6">
            <a:extLst>
              <a:ext uri="{FF2B5EF4-FFF2-40B4-BE49-F238E27FC236}">
                <a16:creationId xmlns:a16="http://schemas.microsoft.com/office/drawing/2014/main" id="{555C9F83-BB04-F569-8307-0910C41BA7B7}"/>
              </a:ext>
            </a:extLst>
          </p:cNvPr>
          <p:cNvSpPr txBox="1"/>
          <p:nvPr/>
        </p:nvSpPr>
        <p:spPr>
          <a:xfrm>
            <a:off x="287017" y="1628800"/>
            <a:ext cx="8677472" cy="5693866"/>
          </a:xfrm>
          <a:prstGeom prst="rect">
            <a:avLst/>
          </a:prstGeom>
          <a:noFill/>
        </p:spPr>
        <p:txBody>
          <a:bodyPr wrap="square">
            <a:spAutoFit/>
          </a:bodyPr>
          <a:lstStyle/>
          <a:p>
            <a:r>
              <a:rPr lang="en-US" altLang="zh-CN" dirty="0"/>
              <a:t>d</a:t>
            </a:r>
            <a:r>
              <a:rPr lang="zh-CN" altLang="en-US" baseline="-25000" dirty="0"/>
              <a:t>1 </a:t>
            </a:r>
            <a:r>
              <a:rPr lang="zh-CN" altLang="en-US" dirty="0"/>
              <a:t>= ( A , B , C , D , A )       </a:t>
            </a:r>
            <a:r>
              <a:rPr lang="en-US" altLang="zh-CN" dirty="0"/>
              <a:t>d</a:t>
            </a:r>
            <a:r>
              <a:rPr lang="zh-CN" altLang="en-US" baseline="-25000" dirty="0"/>
              <a:t>2 </a:t>
            </a:r>
            <a:r>
              <a:rPr lang="zh-CN" altLang="en-US" dirty="0"/>
              <a:t>= ( B , E , A , B )。</a:t>
            </a:r>
            <a:endParaRPr lang="en-US" altLang="zh-CN" dirty="0"/>
          </a:p>
          <a:p>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endParaRPr lang="en-US" altLang="zh-CN" dirty="0">
              <a:solidFill>
                <a:srgbClr val="4D4D4D"/>
              </a:solidFill>
              <a:latin typeface="-apple-system"/>
            </a:endParaRPr>
          </a:p>
          <a:p>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文档</a:t>
            </a:r>
            <a:r>
              <a:rPr lang="en-US" altLang="zh-CN" b="0" i="0" dirty="0">
                <a:solidFill>
                  <a:srgbClr val="4D4D4D"/>
                </a:solidFill>
                <a:effectLst/>
                <a:latin typeface="-apple-system"/>
              </a:rPr>
              <a:t>d</a:t>
            </a:r>
            <a:r>
              <a:rPr lang="en-US" altLang="zh-CN" b="0" i="0" baseline="-25000" dirty="0">
                <a:solidFill>
                  <a:srgbClr val="4D4D4D"/>
                </a:solidFill>
                <a:effectLst/>
                <a:latin typeface="-apple-system"/>
              </a:rPr>
              <a:t>1</a:t>
            </a:r>
            <a:r>
              <a:rPr lang="zh-CN" altLang="en-US" b="0" i="0" dirty="0">
                <a:solidFill>
                  <a:srgbClr val="4D4D4D"/>
                </a:solidFill>
                <a:effectLst/>
                <a:latin typeface="-apple-system"/>
              </a:rPr>
              <a:t>的特征向量为：</a:t>
            </a:r>
            <a:endParaRPr lang="en-US" altLang="zh-CN" dirty="0">
              <a:solidFill>
                <a:srgbClr val="4D4D4D"/>
              </a:solidFill>
              <a:latin typeface="-apple-system"/>
            </a:endParaRPr>
          </a:p>
          <a:p>
            <a:r>
              <a:rPr lang="en-US" altLang="zh-CN" b="0" i="0" dirty="0" err="1">
                <a:solidFill>
                  <a:srgbClr val="4D4D4D"/>
                </a:solidFill>
                <a:effectLst/>
                <a:latin typeface="-apple-system"/>
              </a:rPr>
              <a:t>tf-idf</a:t>
            </a:r>
            <a:r>
              <a:rPr lang="en-US" altLang="zh-CN" b="0" i="0" dirty="0">
                <a:solidFill>
                  <a:srgbClr val="4D4D4D"/>
                </a:solidFill>
                <a:effectLst/>
                <a:latin typeface="-apple-system"/>
              </a:rPr>
              <a:t>(d</a:t>
            </a:r>
            <a:r>
              <a:rPr lang="en-US" altLang="zh-CN" b="0" i="0" baseline="-25000" dirty="0">
                <a:solidFill>
                  <a:srgbClr val="4D4D4D"/>
                </a:solidFill>
                <a:effectLst/>
                <a:latin typeface="-apple-system"/>
              </a:rPr>
              <a:t>1</a:t>
            </a:r>
            <a:r>
              <a:rPr lang="en-US" altLang="zh-CN" b="0" i="0" dirty="0">
                <a:solidFill>
                  <a:srgbClr val="4D4D4D"/>
                </a:solidFill>
                <a:effectLst/>
                <a:latin typeface="-apple-system"/>
              </a:rPr>
              <a:t>) = [0.4, 0.2, 0.28, 0.28, 0]</a:t>
            </a:r>
            <a:endParaRPr lang="en-US" altLang="zh-CN" dirty="0">
              <a:solidFill>
                <a:srgbClr val="4D4D4D"/>
              </a:solidFill>
              <a:latin typeface="-apple-system"/>
            </a:endParaRPr>
          </a:p>
          <a:p>
            <a:r>
              <a:rPr lang="zh-CN" altLang="en-US" b="0" i="0" dirty="0">
                <a:solidFill>
                  <a:srgbClr val="4D4D4D"/>
                </a:solidFill>
                <a:effectLst/>
                <a:latin typeface="-apple-system"/>
              </a:rPr>
              <a:t>文档</a:t>
            </a:r>
            <a:r>
              <a:rPr lang="en-US" altLang="zh-CN" b="0" i="0" dirty="0">
                <a:solidFill>
                  <a:srgbClr val="4D4D4D"/>
                </a:solidFill>
                <a:effectLst/>
                <a:latin typeface="-apple-system"/>
              </a:rPr>
              <a:t>d</a:t>
            </a:r>
            <a:r>
              <a:rPr lang="en-US" altLang="zh-CN" baseline="-25000" dirty="0">
                <a:solidFill>
                  <a:srgbClr val="4D4D4D"/>
                </a:solidFill>
                <a:latin typeface="-apple-system"/>
              </a:rPr>
              <a:t>2</a:t>
            </a:r>
            <a:r>
              <a:rPr lang="zh-CN" altLang="en-US" b="0" i="0" dirty="0">
                <a:solidFill>
                  <a:srgbClr val="4D4D4D"/>
                </a:solidFill>
                <a:effectLst/>
                <a:latin typeface="-apple-system"/>
              </a:rPr>
              <a:t>的特征向量为：</a:t>
            </a:r>
            <a:endParaRPr lang="en-US" altLang="zh-CN" dirty="0">
              <a:solidFill>
                <a:srgbClr val="4D4D4D"/>
              </a:solidFill>
              <a:latin typeface="-apple-system"/>
            </a:endParaRPr>
          </a:p>
          <a:p>
            <a:r>
              <a:rPr lang="en-US" altLang="zh-CN" b="0" i="0" dirty="0" err="1">
                <a:solidFill>
                  <a:srgbClr val="4D4D4D"/>
                </a:solidFill>
                <a:effectLst/>
                <a:latin typeface="-apple-system"/>
              </a:rPr>
              <a:t>tf-idf</a:t>
            </a:r>
            <a:r>
              <a:rPr lang="en-US" altLang="zh-CN" b="0" i="0" dirty="0">
                <a:solidFill>
                  <a:srgbClr val="4D4D4D"/>
                </a:solidFill>
                <a:effectLst/>
                <a:latin typeface="-apple-system"/>
              </a:rPr>
              <a:t>(d</a:t>
            </a:r>
            <a:r>
              <a:rPr lang="en-US" altLang="zh-CN" baseline="-25000" dirty="0">
                <a:solidFill>
                  <a:srgbClr val="4D4D4D"/>
                </a:solidFill>
                <a:latin typeface="-apple-system"/>
              </a:rPr>
              <a:t>2</a:t>
            </a:r>
            <a:r>
              <a:rPr lang="en-US" altLang="zh-CN" b="0" i="0" dirty="0">
                <a:solidFill>
                  <a:srgbClr val="4D4D4D"/>
                </a:solidFill>
                <a:effectLst/>
                <a:latin typeface="-apple-system"/>
              </a:rPr>
              <a:t>) = [0.25, 0.5, 0, 0, 0.35]</a:t>
            </a:r>
          </a:p>
          <a:p>
            <a:endParaRPr lang="en-US" altLang="zh-CN" b="0" i="0" dirty="0">
              <a:solidFill>
                <a:srgbClr val="4D4D4D"/>
              </a:solidFill>
              <a:effectLst/>
              <a:latin typeface="-apple-system"/>
            </a:endParaRPr>
          </a:p>
        </p:txBody>
      </p:sp>
      <p:graphicFrame>
        <p:nvGraphicFramePr>
          <p:cNvPr id="5" name="表格 4">
            <a:extLst>
              <a:ext uri="{FF2B5EF4-FFF2-40B4-BE49-F238E27FC236}">
                <a16:creationId xmlns:a16="http://schemas.microsoft.com/office/drawing/2014/main" id="{FC5EB247-82FB-80EE-A7E4-7748B3F5F3A4}"/>
              </a:ext>
            </a:extLst>
          </p:cNvPr>
          <p:cNvGraphicFramePr>
            <a:graphicFrameLocks noGrp="1"/>
          </p:cNvGraphicFramePr>
          <p:nvPr>
            <p:extLst>
              <p:ext uri="{D42A27DB-BD31-4B8C-83A1-F6EECF244321}">
                <p14:modId xmlns:p14="http://schemas.microsoft.com/office/powerpoint/2010/main" val="1063116396"/>
              </p:ext>
            </p:extLst>
          </p:nvPr>
        </p:nvGraphicFramePr>
        <p:xfrm>
          <a:off x="953344" y="2316480"/>
          <a:ext cx="3672409" cy="2225040"/>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1617625182"/>
                    </a:ext>
                  </a:extLst>
                </a:gridCol>
                <a:gridCol w="1296144">
                  <a:extLst>
                    <a:ext uri="{9D8B030D-6E8A-4147-A177-3AD203B41FA5}">
                      <a16:colId xmlns:a16="http://schemas.microsoft.com/office/drawing/2014/main" val="1841145177"/>
                    </a:ext>
                  </a:extLst>
                </a:gridCol>
                <a:gridCol w="1224137">
                  <a:extLst>
                    <a:ext uri="{9D8B030D-6E8A-4147-A177-3AD203B41FA5}">
                      <a16:colId xmlns:a16="http://schemas.microsoft.com/office/drawing/2014/main" val="3502591061"/>
                    </a:ext>
                  </a:extLst>
                </a:gridCol>
              </a:tblGrid>
              <a:tr h="370840">
                <a:tc>
                  <a:txBody>
                    <a:bodyPr/>
                    <a:lstStyle/>
                    <a:p>
                      <a:pPr algn="ctr"/>
                      <a:endParaRPr lang="zh-CN" altLang="en-US" sz="1600" dirty="0"/>
                    </a:p>
                  </a:txBody>
                  <a:tcPr/>
                </a:tc>
                <a:tc>
                  <a:txBody>
                    <a:bodyPr/>
                    <a:lstStyle/>
                    <a:p>
                      <a:pPr algn="ctr"/>
                      <a:r>
                        <a:rPr lang="en-US" altLang="zh-CN" sz="1600" dirty="0"/>
                        <a:t>d1</a:t>
                      </a:r>
                      <a:endParaRPr lang="zh-CN" altLang="en-US" sz="1600" dirty="0"/>
                    </a:p>
                  </a:txBody>
                  <a:tcPr/>
                </a:tc>
                <a:tc>
                  <a:txBody>
                    <a:bodyPr/>
                    <a:lstStyle/>
                    <a:p>
                      <a:pPr algn="ctr"/>
                      <a:r>
                        <a:rPr lang="en-US" altLang="zh-CN" sz="1600" dirty="0"/>
                        <a:t>d2</a:t>
                      </a:r>
                      <a:endParaRPr lang="zh-CN" altLang="en-US" sz="1600" dirty="0"/>
                    </a:p>
                  </a:txBody>
                  <a:tcPr/>
                </a:tc>
                <a:extLst>
                  <a:ext uri="{0D108BD9-81ED-4DB2-BD59-A6C34878D82A}">
                    <a16:rowId xmlns:a16="http://schemas.microsoft.com/office/drawing/2014/main" val="421149767"/>
                  </a:ext>
                </a:extLst>
              </a:tr>
              <a:tr h="370840">
                <a:tc>
                  <a:txBody>
                    <a:bodyPr/>
                    <a:lstStyle/>
                    <a:p>
                      <a:pPr algn="ctr"/>
                      <a:r>
                        <a:rPr lang="en-US" altLang="zh-CN" sz="1600" dirty="0"/>
                        <a:t>A</a:t>
                      </a:r>
                      <a:endParaRPr lang="zh-CN" altLang="en-US" sz="1600" dirty="0"/>
                    </a:p>
                  </a:txBody>
                  <a:tcPr/>
                </a:tc>
                <a:tc>
                  <a:txBody>
                    <a:bodyPr/>
                    <a:lstStyle/>
                    <a:p>
                      <a:pPr algn="ctr"/>
                      <a:r>
                        <a:rPr lang="en-US" altLang="zh-CN" sz="1600" dirty="0"/>
                        <a:t>0.4</a:t>
                      </a:r>
                      <a:endParaRPr lang="zh-CN" altLang="en-US" sz="1600" dirty="0"/>
                    </a:p>
                  </a:txBody>
                  <a:tcPr/>
                </a:tc>
                <a:tc>
                  <a:txBody>
                    <a:bodyPr/>
                    <a:lstStyle/>
                    <a:p>
                      <a:pPr algn="ctr"/>
                      <a:r>
                        <a:rPr lang="en-US" altLang="zh-CN" sz="1600" dirty="0"/>
                        <a:t>0.25</a:t>
                      </a:r>
                      <a:endParaRPr lang="zh-CN" altLang="en-US" sz="1600" dirty="0"/>
                    </a:p>
                  </a:txBody>
                  <a:tcPr/>
                </a:tc>
                <a:extLst>
                  <a:ext uri="{0D108BD9-81ED-4DB2-BD59-A6C34878D82A}">
                    <a16:rowId xmlns:a16="http://schemas.microsoft.com/office/drawing/2014/main" val="2842787419"/>
                  </a:ext>
                </a:extLst>
              </a:tr>
              <a:tr h="370840">
                <a:tc>
                  <a:txBody>
                    <a:bodyPr/>
                    <a:lstStyle/>
                    <a:p>
                      <a:pPr algn="ctr"/>
                      <a:r>
                        <a:rPr lang="en-US" altLang="zh-CN" sz="1600" dirty="0"/>
                        <a:t>B</a:t>
                      </a:r>
                      <a:endParaRPr lang="zh-CN" altLang="en-US" sz="1600" dirty="0"/>
                    </a:p>
                  </a:txBody>
                  <a:tcPr/>
                </a:tc>
                <a:tc>
                  <a:txBody>
                    <a:bodyPr/>
                    <a:lstStyle/>
                    <a:p>
                      <a:pPr algn="ctr"/>
                      <a:r>
                        <a:rPr lang="en-US" altLang="zh-CN" sz="1600" dirty="0"/>
                        <a:t>0.2</a:t>
                      </a:r>
                      <a:endParaRPr lang="zh-CN" altLang="en-US" sz="1600" dirty="0"/>
                    </a:p>
                  </a:txBody>
                  <a:tcPr/>
                </a:tc>
                <a:tc>
                  <a:txBody>
                    <a:bodyPr/>
                    <a:lstStyle/>
                    <a:p>
                      <a:pPr algn="ctr"/>
                      <a:r>
                        <a:rPr lang="en-US" altLang="zh-CN" sz="1600" dirty="0"/>
                        <a:t>0.5</a:t>
                      </a:r>
                      <a:endParaRPr lang="zh-CN" altLang="en-US" sz="1600" dirty="0"/>
                    </a:p>
                  </a:txBody>
                  <a:tcPr/>
                </a:tc>
                <a:extLst>
                  <a:ext uri="{0D108BD9-81ED-4DB2-BD59-A6C34878D82A}">
                    <a16:rowId xmlns:a16="http://schemas.microsoft.com/office/drawing/2014/main" val="429246271"/>
                  </a:ext>
                </a:extLst>
              </a:tr>
              <a:tr h="370840">
                <a:tc>
                  <a:txBody>
                    <a:bodyPr/>
                    <a:lstStyle/>
                    <a:p>
                      <a:pPr algn="ctr"/>
                      <a:r>
                        <a:rPr lang="en-US" altLang="zh-CN" sz="1600" dirty="0"/>
                        <a:t>C</a:t>
                      </a:r>
                      <a:endParaRPr lang="zh-CN" altLang="en-US" sz="1600" dirty="0"/>
                    </a:p>
                  </a:txBody>
                  <a:tcPr/>
                </a:tc>
                <a:tc>
                  <a:txBody>
                    <a:bodyPr/>
                    <a:lstStyle/>
                    <a:p>
                      <a:pPr algn="ctr"/>
                      <a:r>
                        <a:rPr lang="en-US" altLang="zh-CN" sz="1600" dirty="0"/>
                        <a:t>0.2</a:t>
                      </a:r>
                      <a:endParaRPr lang="zh-CN" altLang="en-US" sz="1600" dirty="0"/>
                    </a:p>
                  </a:txBody>
                  <a:tcPr/>
                </a:tc>
                <a:tc>
                  <a:txBody>
                    <a:bodyPr/>
                    <a:lstStyle/>
                    <a:p>
                      <a:pPr algn="ctr"/>
                      <a:r>
                        <a:rPr lang="en-US" altLang="zh-CN" sz="1600" dirty="0"/>
                        <a:t>0</a:t>
                      </a:r>
                      <a:endParaRPr lang="zh-CN" altLang="en-US" sz="1600" dirty="0"/>
                    </a:p>
                  </a:txBody>
                  <a:tcPr/>
                </a:tc>
                <a:extLst>
                  <a:ext uri="{0D108BD9-81ED-4DB2-BD59-A6C34878D82A}">
                    <a16:rowId xmlns:a16="http://schemas.microsoft.com/office/drawing/2014/main" val="2508651973"/>
                  </a:ext>
                </a:extLst>
              </a:tr>
              <a:tr h="370840">
                <a:tc>
                  <a:txBody>
                    <a:bodyPr/>
                    <a:lstStyle/>
                    <a:p>
                      <a:pPr algn="ctr"/>
                      <a:r>
                        <a:rPr lang="en-US" altLang="zh-CN" sz="1600" dirty="0"/>
                        <a:t>D</a:t>
                      </a:r>
                      <a:endParaRPr lang="zh-CN" altLang="en-US" sz="1600" dirty="0"/>
                    </a:p>
                  </a:txBody>
                  <a:tcPr/>
                </a:tc>
                <a:tc>
                  <a:txBody>
                    <a:bodyPr/>
                    <a:lstStyle/>
                    <a:p>
                      <a:pPr algn="ctr"/>
                      <a:r>
                        <a:rPr lang="en-US" altLang="zh-CN" sz="1600" dirty="0"/>
                        <a:t>0.2</a:t>
                      </a:r>
                      <a:endParaRPr lang="zh-CN" altLang="en-US" sz="1600" dirty="0"/>
                    </a:p>
                  </a:txBody>
                  <a:tcPr/>
                </a:tc>
                <a:tc>
                  <a:txBody>
                    <a:bodyPr/>
                    <a:lstStyle/>
                    <a:p>
                      <a:pPr algn="ctr"/>
                      <a:r>
                        <a:rPr lang="en-US" altLang="zh-CN" sz="1600" dirty="0"/>
                        <a:t>0</a:t>
                      </a:r>
                      <a:endParaRPr lang="zh-CN" altLang="en-US" sz="1600" dirty="0"/>
                    </a:p>
                  </a:txBody>
                  <a:tcPr/>
                </a:tc>
                <a:extLst>
                  <a:ext uri="{0D108BD9-81ED-4DB2-BD59-A6C34878D82A}">
                    <a16:rowId xmlns:a16="http://schemas.microsoft.com/office/drawing/2014/main" val="4008294"/>
                  </a:ext>
                </a:extLst>
              </a:tr>
              <a:tr h="370840">
                <a:tc>
                  <a:txBody>
                    <a:bodyPr/>
                    <a:lstStyle/>
                    <a:p>
                      <a:pPr algn="ctr"/>
                      <a:r>
                        <a:rPr lang="en-US" altLang="zh-CN" sz="1600" dirty="0"/>
                        <a:t>E</a:t>
                      </a:r>
                      <a:endParaRPr lang="zh-CN" altLang="en-US" sz="1600" dirty="0"/>
                    </a:p>
                  </a:txBody>
                  <a:tcPr/>
                </a:tc>
                <a:tc>
                  <a:txBody>
                    <a:bodyPr/>
                    <a:lstStyle/>
                    <a:p>
                      <a:pPr algn="ctr"/>
                      <a:r>
                        <a:rPr lang="en-US" altLang="zh-CN" sz="1600" dirty="0"/>
                        <a:t>0</a:t>
                      </a:r>
                      <a:endParaRPr lang="zh-CN" altLang="en-US" sz="1600" dirty="0"/>
                    </a:p>
                  </a:txBody>
                  <a:tcPr/>
                </a:tc>
                <a:tc>
                  <a:txBody>
                    <a:bodyPr/>
                    <a:lstStyle/>
                    <a:p>
                      <a:pPr algn="ctr"/>
                      <a:r>
                        <a:rPr lang="en-US" altLang="zh-CN" sz="1600" dirty="0"/>
                        <a:t>0.25</a:t>
                      </a:r>
                      <a:endParaRPr lang="zh-CN" altLang="en-US" sz="1600" dirty="0"/>
                    </a:p>
                  </a:txBody>
                  <a:tcPr/>
                </a:tc>
                <a:extLst>
                  <a:ext uri="{0D108BD9-81ED-4DB2-BD59-A6C34878D82A}">
                    <a16:rowId xmlns:a16="http://schemas.microsoft.com/office/drawing/2014/main" val="3268371375"/>
                  </a:ext>
                </a:extLst>
              </a:tr>
            </a:tbl>
          </a:graphicData>
        </a:graphic>
      </p:graphicFrame>
      <p:sp>
        <p:nvSpPr>
          <p:cNvPr id="8" name="文本框 7">
            <a:extLst>
              <a:ext uri="{FF2B5EF4-FFF2-40B4-BE49-F238E27FC236}">
                <a16:creationId xmlns:a16="http://schemas.microsoft.com/office/drawing/2014/main" id="{DBA26FA1-EED7-8B62-561C-7B153093E48E}"/>
              </a:ext>
            </a:extLst>
          </p:cNvPr>
          <p:cNvSpPr txBox="1"/>
          <p:nvPr/>
        </p:nvSpPr>
        <p:spPr>
          <a:xfrm>
            <a:off x="264359" y="3068960"/>
            <a:ext cx="4572000" cy="523220"/>
          </a:xfrm>
          <a:prstGeom prst="rect">
            <a:avLst/>
          </a:prstGeom>
          <a:noFill/>
        </p:spPr>
        <p:txBody>
          <a:bodyPr wrap="square">
            <a:spAutoFit/>
          </a:bodyPr>
          <a:lstStyle/>
          <a:p>
            <a:r>
              <a:rPr lang="en-US" altLang="zh-CN" dirty="0">
                <a:solidFill>
                  <a:srgbClr val="002060"/>
                </a:solidFill>
              </a:rPr>
              <a:t>TF</a:t>
            </a:r>
            <a:endParaRPr lang="zh-CN" altLang="en-US" dirty="0"/>
          </a:p>
        </p:txBody>
      </p:sp>
      <p:graphicFrame>
        <p:nvGraphicFramePr>
          <p:cNvPr id="10" name="表格 4">
            <a:extLst>
              <a:ext uri="{FF2B5EF4-FFF2-40B4-BE49-F238E27FC236}">
                <a16:creationId xmlns:a16="http://schemas.microsoft.com/office/drawing/2014/main" id="{BF987A2B-FC2B-6DD3-32A4-2027A3DF98DB}"/>
              </a:ext>
            </a:extLst>
          </p:cNvPr>
          <p:cNvGraphicFramePr>
            <a:graphicFrameLocks noGrp="1"/>
          </p:cNvGraphicFramePr>
          <p:nvPr>
            <p:extLst>
              <p:ext uri="{D42A27DB-BD31-4B8C-83A1-F6EECF244321}">
                <p14:modId xmlns:p14="http://schemas.microsoft.com/office/powerpoint/2010/main" val="3645064255"/>
              </p:ext>
            </p:extLst>
          </p:nvPr>
        </p:nvGraphicFramePr>
        <p:xfrm>
          <a:off x="4859018" y="2352040"/>
          <a:ext cx="3997966" cy="2189480"/>
        </p:xfrm>
        <a:graphic>
          <a:graphicData uri="http://schemas.openxmlformats.org/drawingml/2006/table">
            <a:tbl>
              <a:tblPr firstRow="1" bandRow="1">
                <a:tableStyleId>{5940675A-B579-460E-94D1-54222C63F5DA}</a:tableStyleId>
              </a:tblPr>
              <a:tblGrid>
                <a:gridCol w="615072">
                  <a:extLst>
                    <a:ext uri="{9D8B030D-6E8A-4147-A177-3AD203B41FA5}">
                      <a16:colId xmlns:a16="http://schemas.microsoft.com/office/drawing/2014/main" val="1617625182"/>
                    </a:ext>
                  </a:extLst>
                </a:gridCol>
                <a:gridCol w="3382894">
                  <a:extLst>
                    <a:ext uri="{9D8B030D-6E8A-4147-A177-3AD203B41FA5}">
                      <a16:colId xmlns:a16="http://schemas.microsoft.com/office/drawing/2014/main" val="1841145177"/>
                    </a:ext>
                  </a:extLst>
                </a:gridCol>
              </a:tblGrid>
              <a:tr h="370840">
                <a:tc>
                  <a:txBody>
                    <a:bodyPr/>
                    <a:lstStyle/>
                    <a:p>
                      <a:pPr algn="ctr"/>
                      <a:endParaRPr lang="zh-CN" altLang="en-US" sz="1600" dirty="0"/>
                    </a:p>
                  </a:txBody>
                  <a:tcPr/>
                </a:tc>
                <a:tc>
                  <a:txBody>
                    <a:bodyPr/>
                    <a:lstStyle/>
                    <a:p>
                      <a:pPr algn="ctr"/>
                      <a:r>
                        <a:rPr lang="en" altLang="zh-CN" sz="1600" b="1" i="0" dirty="0">
                          <a:solidFill>
                            <a:srgbClr val="4F4F4F"/>
                          </a:solidFill>
                          <a:effectLst/>
                          <a:latin typeface="PingFang SC" panose="020B0400000000000000" pitchFamily="34" charset="-122"/>
                          <a:ea typeface="PingFang SC" panose="020B0400000000000000" pitchFamily="34" charset="-122"/>
                        </a:rPr>
                        <a:t>IDF</a:t>
                      </a:r>
                      <a:endParaRPr lang="zh-CN" altLang="en-US" sz="1600" dirty="0"/>
                    </a:p>
                  </a:txBody>
                  <a:tcPr/>
                </a:tc>
                <a:extLst>
                  <a:ext uri="{0D108BD9-81ED-4DB2-BD59-A6C34878D82A}">
                    <a16:rowId xmlns:a16="http://schemas.microsoft.com/office/drawing/2014/main" val="421149767"/>
                  </a:ext>
                </a:extLst>
              </a:tr>
              <a:tr h="122209">
                <a:tc>
                  <a:txBody>
                    <a:bodyPr/>
                    <a:lstStyle/>
                    <a:p>
                      <a:pPr algn="ctr"/>
                      <a:r>
                        <a:rPr lang="en-US" altLang="zh-CN" sz="1600" dirty="0"/>
                        <a:t>A</a:t>
                      </a:r>
                      <a:endParaRPr lang="zh-CN" altLang="en-US" sz="1600" dirty="0"/>
                    </a:p>
                  </a:txBody>
                  <a:tcPr/>
                </a:tc>
                <a:tc>
                  <a:txBody>
                    <a:bodyPr/>
                    <a:lstStyle/>
                    <a:p>
                      <a:pPr algn="ctr"/>
                      <a:r>
                        <a:rPr lang="en-US" altLang="zh-CN" sz="1600" dirty="0"/>
                        <a:t>1.0</a:t>
                      </a:r>
                      <a:endParaRPr lang="zh-CN" altLang="en-US" sz="1600" dirty="0"/>
                    </a:p>
                  </a:txBody>
                  <a:tcPr/>
                </a:tc>
                <a:extLst>
                  <a:ext uri="{0D108BD9-81ED-4DB2-BD59-A6C34878D82A}">
                    <a16:rowId xmlns:a16="http://schemas.microsoft.com/office/drawing/2014/main" val="2842787419"/>
                  </a:ext>
                </a:extLst>
              </a:tr>
              <a:tr h="370840">
                <a:tc>
                  <a:txBody>
                    <a:bodyPr/>
                    <a:lstStyle/>
                    <a:p>
                      <a:pPr algn="ctr"/>
                      <a:r>
                        <a:rPr lang="en-US" altLang="zh-CN" sz="1600" dirty="0"/>
                        <a:t>B</a:t>
                      </a:r>
                      <a:endParaRPr lang="zh-CN" altLang="en-US" sz="1600" dirty="0"/>
                    </a:p>
                  </a:txBody>
                  <a:tcPr/>
                </a:tc>
                <a:tc>
                  <a:txBody>
                    <a:bodyPr/>
                    <a:lstStyle/>
                    <a:p>
                      <a:pPr algn="ctr"/>
                      <a:r>
                        <a:rPr lang="en-US" altLang="zh-CN" sz="1600" dirty="0"/>
                        <a:t>1.0</a:t>
                      </a:r>
                      <a:endParaRPr lang="zh-CN" altLang="en-US" sz="1600" dirty="0"/>
                    </a:p>
                  </a:txBody>
                  <a:tcPr/>
                </a:tc>
                <a:extLst>
                  <a:ext uri="{0D108BD9-81ED-4DB2-BD59-A6C34878D82A}">
                    <a16:rowId xmlns:a16="http://schemas.microsoft.com/office/drawing/2014/main" val="429246271"/>
                  </a:ext>
                </a:extLst>
              </a:tr>
              <a:tr h="370840">
                <a:tc>
                  <a:txBody>
                    <a:bodyPr/>
                    <a:lstStyle/>
                    <a:p>
                      <a:pPr algn="ctr"/>
                      <a:r>
                        <a:rPr lang="en-US" altLang="zh-CN" sz="1600" dirty="0"/>
                        <a:t>C</a:t>
                      </a:r>
                      <a:endParaRPr lang="zh-CN" altLang="en-US" sz="1600" dirty="0"/>
                    </a:p>
                  </a:txBody>
                  <a:tcPr/>
                </a:tc>
                <a:tc>
                  <a:txBody>
                    <a:bodyPr/>
                    <a:lstStyle/>
                    <a:p>
                      <a:pPr algn="ctr"/>
                      <a:r>
                        <a:rPr lang="en-US" altLang="zh-CN" sz="1600" dirty="0"/>
                        <a:t>1.41</a:t>
                      </a:r>
                      <a:endParaRPr lang="zh-CN" altLang="en-US" sz="1600" dirty="0"/>
                    </a:p>
                  </a:txBody>
                  <a:tcPr/>
                </a:tc>
                <a:extLst>
                  <a:ext uri="{0D108BD9-81ED-4DB2-BD59-A6C34878D82A}">
                    <a16:rowId xmlns:a16="http://schemas.microsoft.com/office/drawing/2014/main" val="2508651973"/>
                  </a:ext>
                </a:extLst>
              </a:tr>
              <a:tr h="370840">
                <a:tc>
                  <a:txBody>
                    <a:bodyPr/>
                    <a:lstStyle/>
                    <a:p>
                      <a:pPr algn="ctr"/>
                      <a:r>
                        <a:rPr lang="en-US" altLang="zh-CN" sz="1600" dirty="0"/>
                        <a:t>D</a:t>
                      </a:r>
                      <a:endParaRPr lang="zh-CN" altLang="en-US" sz="1600" dirty="0"/>
                    </a:p>
                  </a:txBody>
                  <a:tcPr/>
                </a:tc>
                <a:tc>
                  <a:txBody>
                    <a:bodyPr/>
                    <a:lstStyle/>
                    <a:p>
                      <a:pPr algn="ctr"/>
                      <a:r>
                        <a:rPr lang="en-US" altLang="zh-CN" sz="1600" dirty="0"/>
                        <a:t>1.41</a:t>
                      </a:r>
                      <a:endParaRPr lang="zh-CN" altLang="en-US" sz="1600" dirty="0"/>
                    </a:p>
                  </a:txBody>
                  <a:tcPr/>
                </a:tc>
                <a:extLst>
                  <a:ext uri="{0D108BD9-81ED-4DB2-BD59-A6C34878D82A}">
                    <a16:rowId xmlns:a16="http://schemas.microsoft.com/office/drawing/2014/main" val="4008294"/>
                  </a:ext>
                </a:extLst>
              </a:tr>
              <a:tr h="370840">
                <a:tc>
                  <a:txBody>
                    <a:bodyPr/>
                    <a:lstStyle/>
                    <a:p>
                      <a:pPr algn="ctr"/>
                      <a:r>
                        <a:rPr lang="en-US" altLang="zh-CN" sz="1600" dirty="0"/>
                        <a:t>E</a:t>
                      </a:r>
                      <a:endParaRPr lang="zh-CN" altLang="en-US" sz="1600" dirty="0"/>
                    </a:p>
                  </a:txBody>
                  <a:tcPr/>
                </a:tc>
                <a:tc>
                  <a:txBody>
                    <a:bodyPr/>
                    <a:lstStyle/>
                    <a:p>
                      <a:pPr algn="ctr"/>
                      <a:r>
                        <a:rPr lang="en-US" altLang="zh-CN" sz="1600" dirty="0"/>
                        <a:t>1.41</a:t>
                      </a:r>
                      <a:endParaRPr lang="zh-CN" altLang="en-US" sz="1600" dirty="0"/>
                    </a:p>
                  </a:txBody>
                  <a:tcPr/>
                </a:tc>
                <a:extLst>
                  <a:ext uri="{0D108BD9-81ED-4DB2-BD59-A6C34878D82A}">
                    <a16:rowId xmlns:a16="http://schemas.microsoft.com/office/drawing/2014/main" val="3268371375"/>
                  </a:ext>
                </a:extLst>
              </a:tr>
            </a:tbl>
          </a:graphicData>
        </a:graphic>
      </p:graphicFrame>
    </p:spTree>
    <p:extLst>
      <p:ext uri="{BB962C8B-B14F-4D97-AF65-F5344CB8AC3E}">
        <p14:creationId xmlns:p14="http://schemas.microsoft.com/office/powerpoint/2010/main" val="2740803445"/>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81075"/>
            <a:ext cx="7886700" cy="5196205"/>
          </a:xfrm>
        </p:spPr>
        <p:txBody>
          <a:bodyPr>
            <a:noAutofit/>
          </a:bodyPr>
          <a:lstStyle/>
          <a:p>
            <a:pPr marL="342900" indent="-342900" defTabSz="914400" fontAlgn="base">
              <a:lnSpc>
                <a:spcPct val="120000"/>
              </a:lnSpc>
              <a:spcBef>
                <a:spcPct val="50000"/>
              </a:spcBef>
              <a:spcAft>
                <a:spcPct val="0"/>
              </a:spcAft>
              <a:buFont typeface="Wingdings" pitchFamily="2" charset="2"/>
              <a:buChar char="n"/>
            </a:pPr>
            <a:r>
              <a:rPr lang="zh-CN" altLang="en-US" sz="2800" b="1" dirty="0">
                <a:solidFill>
                  <a:schemeClr val="accent5">
                    <a:lumMod val="50000"/>
                  </a:schemeClr>
                </a:solidFill>
                <a:latin typeface="宋体" panose="02010600030101010101" pitchFamily="2" charset="-122"/>
                <a:ea typeface="宋体" panose="02010600030101010101" pitchFamily="2" charset="-122"/>
              </a:rPr>
              <a:t>文本表示能够将文本表示成向量的形式，需要事先获取文本中词语信息，需要预处理。</a:t>
            </a:r>
            <a:endParaRPr lang="en-US" altLang="zh-CN" sz="2800" b="1" dirty="0">
              <a:solidFill>
                <a:schemeClr val="accent5">
                  <a:lumMod val="50000"/>
                </a:schemeClr>
              </a:solidFill>
              <a:latin typeface="宋体" panose="02010600030101010101" pitchFamily="2" charset="-122"/>
              <a:ea typeface="宋体" panose="02010600030101010101" pitchFamily="2" charset="-122"/>
            </a:endParaRPr>
          </a:p>
          <a:p>
            <a:pPr marL="342900" indent="-342900" defTabSz="914400" fontAlgn="base">
              <a:lnSpc>
                <a:spcPct val="120000"/>
              </a:lnSpc>
              <a:spcBef>
                <a:spcPct val="50000"/>
              </a:spcBef>
              <a:spcAft>
                <a:spcPct val="0"/>
              </a:spcAft>
              <a:buFont typeface="Wingdings" pitchFamily="2" charset="2"/>
              <a:buChar char="n"/>
            </a:pPr>
            <a:r>
              <a:rPr lang="zh-CN" altLang="en-US" sz="2800" b="1" dirty="0">
                <a:solidFill>
                  <a:schemeClr val="accent5">
                    <a:lumMod val="50000"/>
                  </a:schemeClr>
                </a:solidFill>
                <a:latin typeface="宋体" panose="02010600030101010101" pitchFamily="2" charset="-122"/>
                <a:ea typeface="宋体" panose="02010600030101010101" pitchFamily="2" charset="-122"/>
              </a:rPr>
              <a:t>文本预处理主要包括</a:t>
            </a:r>
            <a:r>
              <a:rPr lang="zh-CN" altLang="en-US" sz="2800" b="1" dirty="0">
                <a:solidFill>
                  <a:srgbClr val="C00000"/>
                </a:solidFill>
                <a:latin typeface="宋体" panose="02010600030101010101" pitchFamily="2" charset="-122"/>
                <a:ea typeface="宋体" panose="02010600030101010101" pitchFamily="2" charset="-122"/>
              </a:rPr>
              <a:t>分词</a:t>
            </a:r>
            <a:r>
              <a:rPr lang="zh-CN" altLang="en-US" sz="2800" b="1" dirty="0">
                <a:solidFill>
                  <a:schemeClr val="accent5">
                    <a:lumMod val="50000"/>
                  </a:schemeClr>
                </a:solidFill>
                <a:latin typeface="宋体" panose="02010600030101010101" pitchFamily="2" charset="-122"/>
                <a:ea typeface="宋体" panose="02010600030101010101" pitchFamily="2" charset="-122"/>
              </a:rPr>
              <a:t>、</a:t>
            </a:r>
            <a:r>
              <a:rPr lang="zh-CN" altLang="en-US" sz="2800" b="1" dirty="0">
                <a:solidFill>
                  <a:srgbClr val="C00000"/>
                </a:solidFill>
                <a:latin typeface="宋体" panose="02010600030101010101" pitchFamily="2" charset="-122"/>
                <a:ea typeface="宋体" panose="02010600030101010101" pitchFamily="2" charset="-122"/>
              </a:rPr>
              <a:t>去除停用词</a:t>
            </a:r>
            <a:r>
              <a:rPr lang="zh-CN" altLang="en-US" sz="2800" b="1" dirty="0">
                <a:solidFill>
                  <a:schemeClr val="accent5">
                    <a:lumMod val="50000"/>
                  </a:schemeClr>
                </a:solidFill>
                <a:latin typeface="宋体" panose="02010600030101010101" pitchFamily="2" charset="-122"/>
                <a:ea typeface="宋体" panose="02010600030101010101" pitchFamily="2" charset="-122"/>
              </a:rPr>
              <a:t>和</a:t>
            </a:r>
            <a:r>
              <a:rPr lang="zh-CN" altLang="en-US" sz="2800" b="1" dirty="0">
                <a:solidFill>
                  <a:srgbClr val="C00000"/>
                </a:solidFill>
                <a:latin typeface="宋体" panose="02010600030101010101" pitchFamily="2" charset="-122"/>
                <a:ea typeface="宋体" panose="02010600030101010101" pitchFamily="2" charset="-122"/>
              </a:rPr>
              <a:t>特殊符号</a:t>
            </a:r>
            <a:r>
              <a:rPr lang="zh-CN" altLang="en-US" sz="2800" b="1" dirty="0">
                <a:solidFill>
                  <a:schemeClr val="accent5">
                    <a:lumMod val="50000"/>
                  </a:schemeClr>
                </a:solidFill>
                <a:latin typeface="宋体" panose="02010600030101010101" pitchFamily="2" charset="-122"/>
                <a:ea typeface="宋体" panose="02010600030101010101" pitchFamily="2" charset="-122"/>
              </a:rPr>
              <a:t>。</a:t>
            </a:r>
          </a:p>
          <a:p>
            <a:pPr marL="342900" indent="-342900" defTabSz="914400" fontAlgn="base">
              <a:lnSpc>
                <a:spcPct val="120000"/>
              </a:lnSpc>
              <a:spcBef>
                <a:spcPct val="50000"/>
              </a:spcBef>
              <a:spcAft>
                <a:spcPct val="0"/>
              </a:spcAft>
              <a:buFont typeface="Wingdings" pitchFamily="2" charset="2"/>
              <a:buChar char="n"/>
            </a:pPr>
            <a:r>
              <a:rPr lang="zh-CN" altLang="en-US" sz="2800" b="1" dirty="0">
                <a:solidFill>
                  <a:schemeClr val="accent5">
                    <a:lumMod val="50000"/>
                  </a:schemeClr>
                </a:solidFill>
                <a:latin typeface="宋体" panose="02010600030101010101" pitchFamily="2" charset="-122"/>
                <a:ea typeface="宋体" panose="02010600030101010101" pitchFamily="2" charset="-122"/>
              </a:rPr>
              <a:t>英文的基本单位是单词，可以根据空格和标点符号进行分词，然后再提取词根和词干。</a:t>
            </a:r>
          </a:p>
          <a:p>
            <a:pPr marL="342900" indent="-342900" defTabSz="914400" fontAlgn="base">
              <a:lnSpc>
                <a:spcPct val="120000"/>
              </a:lnSpc>
              <a:spcBef>
                <a:spcPct val="50000"/>
              </a:spcBef>
              <a:spcAft>
                <a:spcPct val="0"/>
              </a:spcAft>
              <a:buFont typeface="Wingdings" pitchFamily="2" charset="2"/>
              <a:buChar char="n"/>
            </a:pPr>
            <a:r>
              <a:rPr lang="zh-CN" altLang="en-US" sz="2800" b="1" dirty="0">
                <a:solidFill>
                  <a:schemeClr val="accent5">
                    <a:lumMod val="50000"/>
                  </a:schemeClr>
                </a:solidFill>
                <a:latin typeface="宋体" panose="02010600030101010101" pitchFamily="2" charset="-122"/>
                <a:ea typeface="宋体" panose="02010600030101010101" pitchFamily="2" charset="-122"/>
              </a:rPr>
              <a:t>中文的基本单位是字，需要一些算法来进行分词。</a:t>
            </a:r>
            <a:endParaRPr lang="en-US" altLang="zh-CN" sz="2800" b="1" dirty="0">
              <a:solidFill>
                <a:schemeClr val="accent5">
                  <a:lumMod val="50000"/>
                </a:schemeClr>
              </a:solidFill>
              <a:latin typeface="宋体" panose="02010600030101010101" pitchFamily="2" charset="-122"/>
              <a:ea typeface="宋体" panose="02010600030101010101" pitchFamily="2" charset="-122"/>
            </a:endParaRPr>
          </a:p>
          <a:p>
            <a:pPr marL="342900" indent="-342900" defTabSz="914400" fontAlgn="base">
              <a:lnSpc>
                <a:spcPct val="120000"/>
              </a:lnSpc>
              <a:spcBef>
                <a:spcPct val="50000"/>
              </a:spcBef>
              <a:spcAft>
                <a:spcPct val="0"/>
              </a:spcAft>
              <a:buFont typeface="Wingdings" pitchFamily="2" charset="2"/>
              <a:buChar char="n"/>
            </a:pPr>
            <a:endParaRPr lang="en-US" altLang="zh-CN" sz="2400" b="1" dirty="0">
              <a:solidFill>
                <a:srgbClr val="000000"/>
              </a:solidFill>
              <a:latin typeface="宋体" panose="02010600030101010101" pitchFamily="2" charset="-122"/>
              <a:ea typeface="宋体" panose="02010600030101010101" pitchFamily="2" charset="-122"/>
            </a:endParaRPr>
          </a:p>
          <a:p>
            <a:pPr algn="just">
              <a:lnSpc>
                <a:spcPct val="120000"/>
              </a:lnSpc>
            </a:pPr>
            <a:endParaRPr lang="zh-CN" altLang="en-US" sz="2000" dirty="0"/>
          </a:p>
        </p:txBody>
      </p:sp>
      <p:sp>
        <p:nvSpPr>
          <p:cNvPr id="4" name="标题 3"/>
          <p:cNvSpPr>
            <a:spLocks noGrp="1"/>
          </p:cNvSpPr>
          <p:nvPr>
            <p:ph type="title"/>
          </p:nvPr>
        </p:nvSpPr>
        <p:spPr>
          <a:xfrm>
            <a:off x="628650" y="197485"/>
            <a:ext cx="7886700" cy="711835"/>
          </a:xfrm>
        </p:spPr>
        <p:txBody>
          <a:bodyPr/>
          <a:lstStyle/>
          <a:p>
            <a:r>
              <a:rPr lang="zh-CN" altLang="en-US" dirty="0"/>
              <a:t>文本预处理</a:t>
            </a:r>
            <a:r>
              <a:rPr lang="en-US" altLang="zh-CN" dirty="0"/>
              <a:t>-</a:t>
            </a:r>
            <a:r>
              <a:rPr lang="zh-CN" altLang="en-US" dirty="0"/>
              <a:t>分词</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81075"/>
            <a:ext cx="7886700" cy="5196205"/>
          </a:xfrm>
        </p:spPr>
        <p:txBody>
          <a:bodyPr>
            <a:noAutofit/>
          </a:bodyPr>
          <a:lstStyle/>
          <a:p>
            <a:pPr marL="342900" indent="-342900" defTabSz="914400" fontAlgn="base">
              <a:lnSpc>
                <a:spcPct val="120000"/>
              </a:lnSpc>
              <a:spcBef>
                <a:spcPct val="50000"/>
              </a:spcBef>
              <a:spcAft>
                <a:spcPct val="0"/>
              </a:spcAft>
              <a:buFont typeface="Wingdings" pitchFamily="2" charset="2"/>
              <a:buChar char="n"/>
            </a:pPr>
            <a:r>
              <a:rPr lang="zh-CN" altLang="en-US" sz="3200" b="1" dirty="0">
                <a:solidFill>
                  <a:srgbClr val="000000"/>
                </a:solidFill>
                <a:latin typeface="宋体" panose="02010600030101010101" pitchFamily="2" charset="-122"/>
                <a:ea typeface="宋体" panose="02010600030101010101" pitchFamily="2" charset="-122"/>
              </a:rPr>
              <a:t>主要的中文分词方法有</a:t>
            </a:r>
            <a:r>
              <a:rPr lang="en-US" altLang="zh-CN" sz="3200" b="1" dirty="0">
                <a:solidFill>
                  <a:srgbClr val="000000"/>
                </a:solidFill>
                <a:latin typeface="宋体" panose="02010600030101010101" pitchFamily="2" charset="-122"/>
                <a:ea typeface="宋体" panose="02010600030101010101" pitchFamily="2" charset="-122"/>
              </a:rPr>
              <a:t>2</a:t>
            </a:r>
            <a:r>
              <a:rPr lang="zh-CN" altLang="en-US" sz="3200" b="1" dirty="0">
                <a:solidFill>
                  <a:srgbClr val="000000"/>
                </a:solidFill>
                <a:latin typeface="宋体" panose="02010600030101010101" pitchFamily="2" charset="-122"/>
                <a:ea typeface="宋体" panose="02010600030101010101" pitchFamily="2" charset="-122"/>
              </a:rPr>
              <a:t>种：</a:t>
            </a:r>
            <a:endParaRPr lang="zh-CN" altLang="en-US" sz="2800" dirty="0"/>
          </a:p>
          <a:p>
            <a:pPr marL="0" indent="0" algn="just">
              <a:lnSpc>
                <a:spcPct val="120000"/>
              </a:lnSpc>
              <a:buNone/>
            </a:pPr>
            <a:r>
              <a:rPr lang="zh-CN" altLang="en-US" sz="2800" dirty="0">
                <a:solidFill>
                  <a:srgbClr val="C00000"/>
                </a:solidFill>
              </a:rPr>
              <a:t>（1）基于字符串匹配的分词方法</a:t>
            </a:r>
          </a:p>
          <a:p>
            <a:pPr marL="0" indent="0" algn="just">
              <a:lnSpc>
                <a:spcPct val="120000"/>
              </a:lnSpc>
              <a:buNone/>
            </a:pPr>
            <a:r>
              <a:rPr lang="zh-CN" altLang="en-US" sz="2800" dirty="0"/>
              <a:t>        该方法是将待分词的字符串从头或尾开始切分出子串，再与存有几乎所有中文词语的</a:t>
            </a:r>
            <a:r>
              <a:rPr lang="zh-CN" altLang="en-US" sz="2800" dirty="0">
                <a:highlight>
                  <a:srgbClr val="FFFF00"/>
                </a:highlight>
              </a:rPr>
              <a:t>词典</a:t>
            </a:r>
            <a:r>
              <a:rPr lang="zh-CN" altLang="en-US" sz="2800" dirty="0"/>
              <a:t>匹配，若匹配成功，则子串是一个词语。</a:t>
            </a:r>
            <a:endParaRPr lang="en-US" altLang="zh-CN" sz="2800" dirty="0"/>
          </a:p>
          <a:p>
            <a:pPr marL="0" indent="0" algn="just">
              <a:lnSpc>
                <a:spcPct val="120000"/>
              </a:lnSpc>
              <a:buNone/>
            </a:pPr>
            <a:r>
              <a:rPr lang="zh-CN" altLang="en-US" sz="2800" dirty="0">
                <a:solidFill>
                  <a:srgbClr val="C00000"/>
                </a:solidFill>
                <a:sym typeface="+mn-ea"/>
              </a:rPr>
              <a:t>（2）基于统计及机器学习的分词方法</a:t>
            </a:r>
            <a:endParaRPr lang="zh-CN" altLang="en-US" sz="2800" dirty="0">
              <a:solidFill>
                <a:srgbClr val="C00000"/>
              </a:solidFill>
            </a:endParaRPr>
          </a:p>
          <a:p>
            <a:pPr marL="0" indent="0" algn="just">
              <a:lnSpc>
                <a:spcPct val="120000"/>
              </a:lnSpc>
              <a:buNone/>
            </a:pPr>
            <a:r>
              <a:rPr lang="zh-CN" altLang="en-US" sz="2800" dirty="0">
                <a:sym typeface="+mn-ea"/>
              </a:rPr>
              <a:t>        主要有隐马尔可夫模型（Hidden Markov Model，HMM）和条件随机场（Conditional Random Field，CRF）。</a:t>
            </a:r>
            <a:endParaRPr lang="zh-CN" altLang="en-US" sz="2800" dirty="0"/>
          </a:p>
          <a:p>
            <a:pPr marL="342900" indent="-342900" defTabSz="914400" fontAlgn="base">
              <a:lnSpc>
                <a:spcPct val="120000"/>
              </a:lnSpc>
              <a:spcBef>
                <a:spcPct val="50000"/>
              </a:spcBef>
              <a:spcAft>
                <a:spcPct val="0"/>
              </a:spcAft>
              <a:buFont typeface="Wingdings" pitchFamily="2" charset="2"/>
              <a:buChar char="n"/>
            </a:pPr>
            <a:endParaRPr lang="en-US" altLang="zh-CN" sz="2400" b="1" dirty="0">
              <a:solidFill>
                <a:srgbClr val="000000"/>
              </a:solidFill>
              <a:latin typeface="宋体" panose="02010600030101010101" pitchFamily="2" charset="-122"/>
              <a:ea typeface="宋体" panose="02010600030101010101" pitchFamily="2" charset="-122"/>
            </a:endParaRPr>
          </a:p>
          <a:p>
            <a:pPr algn="just">
              <a:lnSpc>
                <a:spcPct val="120000"/>
              </a:lnSpc>
            </a:pPr>
            <a:endParaRPr lang="zh-CN" altLang="en-US" sz="2000" dirty="0"/>
          </a:p>
        </p:txBody>
      </p:sp>
      <p:sp>
        <p:nvSpPr>
          <p:cNvPr id="4" name="标题 3"/>
          <p:cNvSpPr>
            <a:spLocks noGrp="1"/>
          </p:cNvSpPr>
          <p:nvPr>
            <p:ph type="title"/>
          </p:nvPr>
        </p:nvSpPr>
        <p:spPr>
          <a:xfrm>
            <a:off x="628650" y="197485"/>
            <a:ext cx="7886700" cy="711835"/>
          </a:xfrm>
        </p:spPr>
        <p:txBody>
          <a:bodyPr/>
          <a:lstStyle/>
          <a:p>
            <a:r>
              <a:rPr lang="zh-CN" altLang="en-US" dirty="0"/>
              <a:t>中文分词方法</a:t>
            </a:r>
          </a:p>
        </p:txBody>
      </p:sp>
    </p:spTree>
    <p:extLst>
      <p:ext uri="{BB962C8B-B14F-4D97-AF65-F5344CB8AC3E}">
        <p14:creationId xmlns:p14="http://schemas.microsoft.com/office/powerpoint/2010/main" val="1387991306"/>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25730"/>
            <a:ext cx="7886700" cy="1325563"/>
          </a:xfrm>
        </p:spPr>
        <p:txBody>
          <a:bodyPr/>
          <a:lstStyle/>
          <a:p>
            <a:r>
              <a:rPr lang="en-US" altLang="zh-CN">
                <a:sym typeface="+mn-ea"/>
              </a:rPr>
              <a:t>DHS</a:t>
            </a:r>
            <a:r>
              <a:rPr lang="zh-CN" altLang="en-US">
                <a:sym typeface="+mn-ea"/>
              </a:rPr>
              <a:t>：持续诊断和缓解计划（CDM，</a:t>
            </a:r>
            <a:r>
              <a:rPr lang="en-US" altLang="zh-CN">
                <a:sym typeface="+mn-ea"/>
              </a:rPr>
              <a:t>2019</a:t>
            </a:r>
            <a:r>
              <a:rPr lang="zh-CN" altLang="en-US">
                <a:sym typeface="+mn-ea"/>
              </a:rPr>
              <a:t>）</a:t>
            </a:r>
            <a:br>
              <a:rPr lang="zh-CN" altLang="en-US"/>
            </a:br>
            <a:endParaRPr lang="zh-CN" altLang="en-US"/>
          </a:p>
        </p:txBody>
      </p:sp>
      <p:sp>
        <p:nvSpPr>
          <p:cNvPr id="3" name="内容占位符 2"/>
          <p:cNvSpPr>
            <a:spLocks noGrp="1"/>
          </p:cNvSpPr>
          <p:nvPr>
            <p:ph idx="1"/>
          </p:nvPr>
        </p:nvSpPr>
        <p:spPr>
          <a:xfrm>
            <a:off x="628650" y="697866"/>
            <a:ext cx="7886700" cy="4474845"/>
          </a:xfrm>
        </p:spPr>
        <p:txBody>
          <a:bodyPr>
            <a:noAutofit/>
          </a:bodyPr>
          <a:lstStyle/>
          <a:p>
            <a:pPr marL="0" indent="0">
              <a:lnSpc>
                <a:spcPct val="100000"/>
              </a:lnSpc>
              <a:buNone/>
            </a:pPr>
            <a:endParaRPr lang="zh-CN" altLang="en-US" sz="1600" b="1"/>
          </a:p>
          <a:p>
            <a:pPr marL="0" indent="0">
              <a:lnSpc>
                <a:spcPct val="100000"/>
              </a:lnSpc>
              <a:buNone/>
            </a:pPr>
            <a:r>
              <a:rPr lang="zh-CN" altLang="en-US" sz="1600" b="1"/>
              <a:t>为 了 支 持 联 邦 政 府 信 息 安 全 持 续 监 测（ISCM）的要求，持续诊断和缓解计划（CDM）联合多个服务商，为美国国土安全部、联邦、州和地方政府</a:t>
            </a:r>
            <a:r>
              <a:rPr lang="zh-CN" altLang="en-US" sz="1600" b="1">
                <a:solidFill>
                  <a:srgbClr val="0070C0"/>
                </a:solidFill>
              </a:rPr>
              <a:t>提供持续监控工具，加强政府网络空间安全、评估和打击实时网络空间威胁，</a:t>
            </a:r>
            <a:r>
              <a:rPr lang="zh-CN" altLang="en-US" sz="1600" b="1"/>
              <a:t>并将持续监控作为一种服务手段（云服务），提供给需要的政府单位的网络空间监控和安全风险缓解服务。</a:t>
            </a:r>
          </a:p>
          <a:p>
            <a:pPr marL="0" indent="0">
              <a:lnSpc>
                <a:spcPct val="100000"/>
              </a:lnSpc>
              <a:buNone/>
            </a:pPr>
            <a:r>
              <a:rPr lang="zh-CN" altLang="en-US" sz="1600" b="1"/>
              <a:t>CDM 的四个阶段：</a:t>
            </a:r>
          </a:p>
          <a:p>
            <a:pPr marL="0" indent="0">
              <a:lnSpc>
                <a:spcPct val="100000"/>
              </a:lnSpc>
              <a:buNone/>
            </a:pPr>
            <a:r>
              <a:rPr lang="zh-CN" altLang="en-US" sz="1600" b="1">
                <a:solidFill>
                  <a:srgbClr val="FF0000"/>
                </a:solidFill>
              </a:rPr>
              <a:t>阶段 1：“网络上有什么？</a:t>
            </a:r>
            <a:r>
              <a:rPr lang="zh-CN" altLang="en-US" sz="1600" b="1"/>
              <a:t>”管理“网络上的内容？”需要管理和控制设备（HWAM），软件SWAM），安全配置设置（CSM）和软件漏洞（VUL）。</a:t>
            </a:r>
          </a:p>
          <a:p>
            <a:pPr marL="0" indent="0">
              <a:lnSpc>
                <a:spcPct val="100000"/>
              </a:lnSpc>
              <a:buNone/>
            </a:pPr>
            <a:r>
              <a:rPr lang="zh-CN" altLang="en-US" sz="1600" b="1">
                <a:solidFill>
                  <a:srgbClr val="FF0000"/>
                </a:solidFill>
              </a:rPr>
              <a:t>阶段 2：“谁在网络上？”</a:t>
            </a:r>
          </a:p>
          <a:p>
            <a:pPr marL="0" indent="0">
              <a:lnSpc>
                <a:spcPct val="100000"/>
              </a:lnSpc>
              <a:buNone/>
            </a:pPr>
            <a:r>
              <a:rPr lang="zh-CN" altLang="en-US" sz="1600" b="1"/>
              <a:t>管理“谁在网络上？”需要管理和控制帐户 / 访问 / 管理权限（PRIV），授予访问权限（TRUST）的信任确定，证书和认证（CRED）以及安全相关行为培训（BEHAVE）。</a:t>
            </a:r>
          </a:p>
          <a:p>
            <a:pPr marL="0" indent="0">
              <a:lnSpc>
                <a:spcPct val="100000"/>
              </a:lnSpc>
              <a:buNone/>
            </a:pPr>
            <a:r>
              <a:rPr lang="zh-CN" altLang="en-US" sz="1600" b="1">
                <a:solidFill>
                  <a:srgbClr val="FF0000"/>
                </a:solidFill>
              </a:rPr>
              <a:t>阶段 3：“网络上发生了什么？”</a:t>
            </a:r>
          </a:p>
          <a:p>
            <a:pPr marL="0" indent="0">
              <a:lnSpc>
                <a:spcPct val="100000"/>
              </a:lnSpc>
              <a:buNone/>
            </a:pPr>
            <a:r>
              <a:rPr lang="zh-CN" altLang="en-US" sz="1600" b="1"/>
              <a:t>管理“网络上发生了什么？”基于 “网络上有什么？”和“谁在网络上？”，这些 CDM功能包括网络和周边组件，主机和设备组件，静止和传</a:t>
            </a:r>
            <a:r>
              <a:rPr lang="zh-CN" altLang="en-US" sz="1600" b="1">
                <a:solidFill>
                  <a:schemeClr val="tx1"/>
                </a:solidFill>
              </a:rPr>
              <a:t>输中的数据以及用户行为和活动。这些功能超出了资产管理范围，需要更广泛和动态地监控安全控制。包括准备和响应事件，确保将软件 / 系统质量集成到网络 / 基础设施中，</a:t>
            </a:r>
            <a:r>
              <a:rPr lang="zh-CN" altLang="en-US" sz="1600" b="1">
                <a:solidFill>
                  <a:srgbClr val="0070C0"/>
                </a:solidFill>
              </a:rPr>
              <a:t>检测内部行为和以确定谁在做什么，减轻安全事件以防止在整个网络 / 基础设施中传播。</a:t>
            </a:r>
            <a:endParaRPr lang="zh-CN" altLang="en-US" sz="1600" b="1"/>
          </a:p>
          <a:p>
            <a:pPr marL="0" indent="0">
              <a:lnSpc>
                <a:spcPct val="100000"/>
              </a:lnSpc>
              <a:buNone/>
            </a:pPr>
            <a:r>
              <a:rPr lang="zh-CN" altLang="en-US" sz="1600" b="1">
                <a:solidFill>
                  <a:srgbClr val="FF0000"/>
                </a:solidFill>
              </a:rPr>
              <a:t>阶段 4：“数据如何受到保护？”</a:t>
            </a:r>
          </a:p>
          <a:p>
            <a:pPr marL="0" indent="0">
              <a:lnSpc>
                <a:spcPct val="100000"/>
              </a:lnSpc>
              <a:buNone/>
            </a:pPr>
            <a:r>
              <a:rPr lang="zh-CN" altLang="en-US" sz="1600" b="1"/>
              <a:t>第四阶段的目标是持续监控网络安全风险，根据潜在影响优先处理风险，并使网络安全人员能够首先处置重大问题。</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在这里插入图片描述">
            <a:extLst>
              <a:ext uri="{FF2B5EF4-FFF2-40B4-BE49-F238E27FC236}">
                <a16:creationId xmlns:a16="http://schemas.microsoft.com/office/drawing/2014/main" id="{6F9019C8-1B0C-9150-2F4A-610179CED2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5" t="-1795" r="1615" b="6568"/>
          <a:stretch/>
        </p:blipFill>
        <p:spPr bwMode="auto">
          <a:xfrm>
            <a:off x="5341478" y="2924944"/>
            <a:ext cx="3779715" cy="324036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BF897675-1106-24CC-8F18-6BD59E134829}"/>
              </a:ext>
            </a:extLst>
          </p:cNvPr>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基于字符串匹配的分词方法</a:t>
            </a:r>
            <a:endParaRPr kumimoji="1" lang="zh-CN" altLang="en-US" dirty="0">
              <a:solidFill>
                <a:srgbClr val="002060"/>
              </a:solidFill>
            </a:endParaRPr>
          </a:p>
        </p:txBody>
      </p:sp>
      <p:sp>
        <p:nvSpPr>
          <p:cNvPr id="3" name="内容占位符 2">
            <a:extLst>
              <a:ext uri="{FF2B5EF4-FFF2-40B4-BE49-F238E27FC236}">
                <a16:creationId xmlns:a16="http://schemas.microsoft.com/office/drawing/2014/main" id="{86DE57CD-0BAD-BAAC-64F2-1F407225EE50}"/>
              </a:ext>
            </a:extLst>
          </p:cNvPr>
          <p:cNvSpPr>
            <a:spLocks noGrp="1"/>
          </p:cNvSpPr>
          <p:nvPr>
            <p:ph idx="1"/>
          </p:nvPr>
        </p:nvSpPr>
        <p:spPr>
          <a:xfrm>
            <a:off x="467544" y="1191577"/>
            <a:ext cx="7886700" cy="4474845"/>
          </a:xfrm>
        </p:spPr>
        <p:txBody>
          <a:bodyPr/>
          <a:lstStyle/>
          <a:p>
            <a:pPr marL="0" indent="0">
              <a:lnSpc>
                <a:spcPct val="100000"/>
              </a:lnSpc>
              <a:buNone/>
            </a:pPr>
            <a:r>
              <a:rPr lang="zh-CN" altLang="en-US" sz="2400" dirty="0">
                <a:solidFill>
                  <a:srgbClr val="C00000"/>
                </a:solidFill>
              </a:rPr>
              <a:t>最大匹配分词算法</a:t>
            </a:r>
            <a:endParaRPr kumimoji="1" lang="en-US" altLang="zh-CN" sz="2400" dirty="0">
              <a:solidFill>
                <a:srgbClr val="C00000"/>
              </a:solidFill>
            </a:endParaRPr>
          </a:p>
          <a:p>
            <a:pPr>
              <a:lnSpc>
                <a:spcPct val="100000"/>
              </a:lnSpc>
            </a:pPr>
            <a:r>
              <a:rPr lang="zh-CN" altLang="en-US" b="0" i="0" dirty="0">
                <a:solidFill>
                  <a:srgbClr val="4D4D4D"/>
                </a:solidFill>
                <a:effectLst/>
                <a:latin typeface="-apple-system"/>
              </a:rPr>
              <a:t>寻找最优组合的方式是将匹配到的最长词组合在一起。</a:t>
            </a:r>
            <a:endParaRPr lang="en-US" altLang="zh-CN" b="0" i="0" dirty="0">
              <a:solidFill>
                <a:srgbClr val="4D4D4D"/>
              </a:solidFill>
              <a:effectLst/>
              <a:latin typeface="-apple-system"/>
            </a:endParaRPr>
          </a:p>
          <a:p>
            <a:pPr>
              <a:lnSpc>
                <a:spcPct val="100000"/>
              </a:lnSpc>
            </a:pPr>
            <a:r>
              <a:rPr lang="zh-CN" altLang="en-US" b="0" i="0" dirty="0">
                <a:solidFill>
                  <a:srgbClr val="4D4D4D"/>
                </a:solidFill>
                <a:effectLst/>
                <a:latin typeface="-apple-system"/>
              </a:rPr>
              <a:t>主要的思路是先将词典构造成一棵</a:t>
            </a:r>
            <a:r>
              <a:rPr lang="en" altLang="zh-CN" b="0" i="0" dirty="0" err="1">
                <a:solidFill>
                  <a:srgbClr val="4D4D4D"/>
                </a:solidFill>
                <a:effectLst/>
                <a:latin typeface="-apple-system"/>
              </a:rPr>
              <a:t>Trie</a:t>
            </a:r>
            <a:r>
              <a:rPr lang="zh-CN" altLang="en-US" b="0" i="0" dirty="0">
                <a:solidFill>
                  <a:srgbClr val="4D4D4D"/>
                </a:solidFill>
                <a:effectLst/>
                <a:latin typeface="-apple-system"/>
              </a:rPr>
              <a:t>树，也称为字典树。</a:t>
            </a:r>
            <a:endParaRPr lang="en-US" altLang="zh-CN" b="0" i="0" dirty="0">
              <a:solidFill>
                <a:srgbClr val="4D4D4D"/>
              </a:solidFill>
              <a:effectLst/>
              <a:latin typeface="-apple-system"/>
            </a:endParaRPr>
          </a:p>
          <a:p>
            <a:pPr>
              <a:lnSpc>
                <a:spcPct val="100000"/>
              </a:lnSpc>
            </a:pPr>
            <a:r>
              <a:rPr lang="zh-CN" altLang="en-US" b="0" i="0" dirty="0">
                <a:solidFill>
                  <a:srgbClr val="4D4D4D"/>
                </a:solidFill>
                <a:effectLst/>
                <a:latin typeface="-apple-system"/>
              </a:rPr>
              <a:t>最大匹配分词将句子与</a:t>
            </a:r>
            <a:r>
              <a:rPr lang="en" altLang="zh-CN" b="0" i="0" dirty="0" err="1">
                <a:solidFill>
                  <a:srgbClr val="4D4D4D"/>
                </a:solidFill>
                <a:effectLst/>
                <a:latin typeface="-apple-system"/>
              </a:rPr>
              <a:t>Trie</a:t>
            </a:r>
            <a:r>
              <a:rPr lang="zh-CN" altLang="en-US" b="0" i="0" dirty="0">
                <a:solidFill>
                  <a:srgbClr val="4D4D4D"/>
                </a:solidFill>
                <a:effectLst/>
                <a:latin typeface="-apple-system"/>
              </a:rPr>
              <a:t>树进行匹配，在匹配到根结点时由下一个字重新开始进行查找。</a:t>
            </a:r>
            <a:endParaRPr lang="en-US" altLang="zh-CN" b="0" i="0" dirty="0">
              <a:solidFill>
                <a:srgbClr val="4D4D4D"/>
              </a:solidFill>
              <a:effectLst/>
              <a:latin typeface="-apple-system"/>
            </a:endParaRPr>
          </a:p>
          <a:p>
            <a:pPr>
              <a:lnSpc>
                <a:spcPct val="100000"/>
              </a:lnSpc>
            </a:pPr>
            <a:r>
              <a:rPr kumimoji="1" lang="zh-CN" altLang="en-US" dirty="0">
                <a:solidFill>
                  <a:srgbClr val="4D4D4D"/>
                </a:solidFill>
                <a:latin typeface="-apple-system"/>
              </a:rPr>
              <a:t>可以分为正向（左到右）和反向（右到左）</a:t>
            </a:r>
            <a:endParaRPr kumimoji="1" lang="en-US" altLang="zh-CN" dirty="0">
              <a:solidFill>
                <a:srgbClr val="4D4D4D"/>
              </a:solidFill>
              <a:latin typeface="-apple-system"/>
            </a:endParaRPr>
          </a:p>
          <a:p>
            <a:pPr marL="0" indent="0">
              <a:buNone/>
            </a:pPr>
            <a:endParaRPr kumimoji="1" lang="en-US" altLang="zh-CN" dirty="0">
              <a:solidFill>
                <a:srgbClr val="4D4D4D"/>
              </a:solidFill>
              <a:latin typeface="-apple-system"/>
            </a:endParaRPr>
          </a:p>
          <a:p>
            <a:pPr marL="0" indent="0">
              <a:buNone/>
            </a:pPr>
            <a:r>
              <a:rPr kumimoji="1" lang="zh-CN" altLang="en-US" dirty="0">
                <a:solidFill>
                  <a:schemeClr val="accent5">
                    <a:lumMod val="75000"/>
                  </a:schemeClr>
                </a:solidFill>
                <a:latin typeface="-apple-system"/>
              </a:rPr>
              <a:t>比如：他说的确实在理</a:t>
            </a:r>
            <a:endParaRPr kumimoji="1" lang="en-US" altLang="zh-CN" dirty="0">
              <a:solidFill>
                <a:schemeClr val="accent5">
                  <a:lumMod val="75000"/>
                </a:schemeClr>
              </a:solidFill>
              <a:latin typeface="-apple-system"/>
            </a:endParaRPr>
          </a:p>
          <a:p>
            <a:pPr marL="0" indent="0">
              <a:buNone/>
            </a:pPr>
            <a:endParaRPr kumimoji="1" lang="en-US" altLang="zh-CN" dirty="0">
              <a:solidFill>
                <a:schemeClr val="accent5">
                  <a:lumMod val="75000"/>
                </a:schemeClr>
              </a:solidFill>
              <a:latin typeface="-apple-system"/>
            </a:endParaRPr>
          </a:p>
          <a:p>
            <a:pPr marL="0" indent="0">
              <a:buNone/>
            </a:pPr>
            <a:r>
              <a:rPr kumimoji="1" lang="en-US" altLang="zh-CN" dirty="0">
                <a:solidFill>
                  <a:schemeClr val="accent5">
                    <a:lumMod val="75000"/>
                  </a:schemeClr>
                </a:solidFill>
                <a:latin typeface="-apple-system"/>
              </a:rPr>
              <a:t>-</a:t>
            </a:r>
            <a:r>
              <a:rPr kumimoji="1" lang="zh-CN" altLang="en-US" dirty="0">
                <a:solidFill>
                  <a:schemeClr val="accent5">
                    <a:lumMod val="75000"/>
                  </a:schemeClr>
                </a:solidFill>
                <a:latin typeface="-apple-system"/>
              </a:rPr>
              <a:t> 正向：</a:t>
            </a:r>
            <a:r>
              <a:rPr lang="zh-CN" altLang="en-US" b="0" i="0" dirty="0">
                <a:solidFill>
                  <a:schemeClr val="accent5">
                    <a:lumMod val="75000"/>
                  </a:schemeClr>
                </a:solidFill>
                <a:effectLst/>
                <a:latin typeface="-apple-system"/>
              </a:rPr>
              <a:t>他／说／的确／实在／理</a:t>
            </a:r>
            <a:endParaRPr kumimoji="1" lang="en-US" altLang="zh-CN" dirty="0">
              <a:solidFill>
                <a:schemeClr val="accent5">
                  <a:lumMod val="75000"/>
                </a:schemeClr>
              </a:solidFill>
              <a:latin typeface="-apple-system"/>
            </a:endParaRPr>
          </a:p>
          <a:p>
            <a:pPr marL="0" indent="0">
              <a:buNone/>
            </a:pPr>
            <a:r>
              <a:rPr kumimoji="1" lang="en-US" altLang="zh-CN" dirty="0">
                <a:solidFill>
                  <a:schemeClr val="accent5">
                    <a:lumMod val="75000"/>
                  </a:schemeClr>
                </a:solidFill>
                <a:latin typeface="-apple-system"/>
              </a:rPr>
              <a:t>-</a:t>
            </a:r>
            <a:r>
              <a:rPr kumimoji="1" lang="zh-CN" altLang="en-US" dirty="0">
                <a:solidFill>
                  <a:schemeClr val="accent5">
                    <a:lumMod val="75000"/>
                  </a:schemeClr>
                </a:solidFill>
                <a:latin typeface="-apple-system"/>
              </a:rPr>
              <a:t> 反向：</a:t>
            </a:r>
            <a:r>
              <a:rPr lang="zh-CN" altLang="en-US" b="0" i="0" dirty="0">
                <a:solidFill>
                  <a:schemeClr val="accent5">
                    <a:lumMod val="75000"/>
                  </a:schemeClr>
                </a:solidFill>
                <a:effectLst/>
                <a:latin typeface="-apple-system"/>
              </a:rPr>
              <a:t>他／说／的／确实／在理</a:t>
            </a:r>
            <a:endParaRPr kumimoji="1" lang="zh-CN" altLang="en-US" dirty="0">
              <a:solidFill>
                <a:schemeClr val="accent5">
                  <a:lumMod val="75000"/>
                </a:schemeClr>
              </a:solidFill>
            </a:endParaRPr>
          </a:p>
        </p:txBody>
      </p:sp>
      <p:sp>
        <p:nvSpPr>
          <p:cNvPr id="6" name="文本框 5">
            <a:extLst>
              <a:ext uri="{FF2B5EF4-FFF2-40B4-BE49-F238E27FC236}">
                <a16:creationId xmlns:a16="http://schemas.microsoft.com/office/drawing/2014/main" id="{58A1F0A0-3B9A-6D07-F9C1-BA3D345D94E3}"/>
              </a:ext>
            </a:extLst>
          </p:cNvPr>
          <p:cNvSpPr txBox="1"/>
          <p:nvPr/>
        </p:nvSpPr>
        <p:spPr>
          <a:xfrm>
            <a:off x="1907704" y="5780499"/>
            <a:ext cx="4392488" cy="523220"/>
          </a:xfrm>
          <a:prstGeom prst="rect">
            <a:avLst/>
          </a:prstGeom>
          <a:noFill/>
        </p:spPr>
        <p:txBody>
          <a:bodyPr wrap="square" rtlCol="0">
            <a:spAutoFit/>
          </a:bodyPr>
          <a:lstStyle/>
          <a:p>
            <a:r>
              <a:rPr kumimoji="1" lang="zh-CN" altLang="en-US" b="1" dirty="0">
                <a:solidFill>
                  <a:srgbClr val="C00000"/>
                </a:solidFill>
              </a:rPr>
              <a:t>速度快</a:t>
            </a:r>
            <a:r>
              <a:rPr lang="en" altLang="zh-CN" b="0" i="0" dirty="0">
                <a:solidFill>
                  <a:srgbClr val="4D4D4D"/>
                </a:solidFill>
                <a:effectLst/>
                <a:latin typeface="-apple-system"/>
              </a:rPr>
              <a:t>O(n)</a:t>
            </a:r>
            <a:r>
              <a:rPr lang="zh-CN" altLang="en-US" b="0" i="0" dirty="0">
                <a:solidFill>
                  <a:srgbClr val="4D4D4D"/>
                </a:solidFill>
                <a:effectLst/>
                <a:latin typeface="-apple-system"/>
              </a:rPr>
              <a:t>时间  </a:t>
            </a:r>
            <a:r>
              <a:rPr kumimoji="1" lang="zh-CN" altLang="en-US" b="1" dirty="0">
                <a:solidFill>
                  <a:srgbClr val="C00000"/>
                </a:solidFill>
              </a:rPr>
              <a:t>效果差</a:t>
            </a:r>
          </a:p>
        </p:txBody>
      </p:sp>
    </p:spTree>
    <p:extLst>
      <p:ext uri="{BB962C8B-B14F-4D97-AF65-F5344CB8AC3E}">
        <p14:creationId xmlns:p14="http://schemas.microsoft.com/office/powerpoint/2010/main" val="1491631592"/>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97675-1106-24CC-8F18-6BD59E134829}"/>
              </a:ext>
            </a:extLst>
          </p:cNvPr>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基于字符串匹配的分词方法</a:t>
            </a:r>
            <a:endParaRPr kumimoji="1" lang="zh-CN" altLang="en-US" dirty="0">
              <a:solidFill>
                <a:srgbClr val="002060"/>
              </a:solidFill>
            </a:endParaRPr>
          </a:p>
        </p:txBody>
      </p:sp>
      <p:sp>
        <p:nvSpPr>
          <p:cNvPr id="3" name="内容占位符 2">
            <a:extLst>
              <a:ext uri="{FF2B5EF4-FFF2-40B4-BE49-F238E27FC236}">
                <a16:creationId xmlns:a16="http://schemas.microsoft.com/office/drawing/2014/main" id="{86DE57CD-0BAD-BAAC-64F2-1F407225EE50}"/>
              </a:ext>
            </a:extLst>
          </p:cNvPr>
          <p:cNvSpPr>
            <a:spLocks noGrp="1"/>
          </p:cNvSpPr>
          <p:nvPr>
            <p:ph idx="1"/>
          </p:nvPr>
        </p:nvSpPr>
        <p:spPr>
          <a:xfrm>
            <a:off x="467544" y="1191577"/>
            <a:ext cx="8496944" cy="1373327"/>
          </a:xfrm>
        </p:spPr>
        <p:txBody>
          <a:bodyPr>
            <a:normAutofit fontScale="92500"/>
          </a:bodyPr>
          <a:lstStyle/>
          <a:p>
            <a:pPr marL="0" indent="0">
              <a:buNone/>
            </a:pPr>
            <a:r>
              <a:rPr lang="zh-CN" altLang="en-US" sz="2400" dirty="0">
                <a:solidFill>
                  <a:srgbClr val="C00000"/>
                </a:solidFill>
              </a:rPr>
              <a:t>最短路径分词算法</a:t>
            </a:r>
          </a:p>
          <a:p>
            <a:pPr>
              <a:lnSpc>
                <a:spcPct val="110000"/>
              </a:lnSpc>
            </a:pPr>
            <a:r>
              <a:rPr lang="zh-CN" altLang="en-US" sz="2200" b="0" i="0" dirty="0">
                <a:solidFill>
                  <a:srgbClr val="4D4D4D"/>
                </a:solidFill>
                <a:effectLst/>
                <a:latin typeface="-apple-system"/>
              </a:rPr>
              <a:t>最短路径分词算法首先将一句话中的所有词匹配出来，构成词图（有向无环图</a:t>
            </a:r>
            <a:r>
              <a:rPr lang="en" altLang="zh-CN" sz="2200" b="0" i="0" dirty="0">
                <a:solidFill>
                  <a:srgbClr val="4D4D4D"/>
                </a:solidFill>
                <a:effectLst/>
                <a:latin typeface="-apple-system"/>
              </a:rPr>
              <a:t>DAG</a:t>
            </a:r>
            <a:r>
              <a:rPr lang="zh-CN" altLang="en" sz="2200" b="0" i="0" dirty="0">
                <a:solidFill>
                  <a:srgbClr val="4D4D4D"/>
                </a:solidFill>
                <a:effectLst/>
                <a:latin typeface="-apple-system"/>
              </a:rPr>
              <a:t>），</a:t>
            </a:r>
            <a:r>
              <a:rPr lang="zh-CN" altLang="en-US" sz="2200" b="0" i="0" dirty="0">
                <a:solidFill>
                  <a:srgbClr val="4D4D4D"/>
                </a:solidFill>
                <a:effectLst/>
                <a:latin typeface="-apple-system"/>
              </a:rPr>
              <a:t>之后寻找从起始点到终点的最短路径作为最佳组合方式。</a:t>
            </a:r>
            <a:endParaRPr lang="en-US" altLang="zh-CN" sz="2200" b="0" i="0" dirty="0">
              <a:solidFill>
                <a:srgbClr val="4D4D4D"/>
              </a:solidFill>
              <a:effectLst/>
              <a:latin typeface="-apple-system"/>
            </a:endParaRPr>
          </a:p>
          <a:p>
            <a:endParaRPr kumimoji="1" lang="zh-CN" altLang="en-US" dirty="0">
              <a:solidFill>
                <a:schemeClr val="accent5">
                  <a:lumMod val="75000"/>
                </a:schemeClr>
              </a:solidFill>
            </a:endParaRPr>
          </a:p>
        </p:txBody>
      </p:sp>
      <p:grpSp>
        <p:nvGrpSpPr>
          <p:cNvPr id="8" name="组合 7">
            <a:extLst>
              <a:ext uri="{FF2B5EF4-FFF2-40B4-BE49-F238E27FC236}">
                <a16:creationId xmlns:a16="http://schemas.microsoft.com/office/drawing/2014/main" id="{2D5C1603-F6BB-B189-FCAC-50ACAA9CF476}"/>
              </a:ext>
            </a:extLst>
          </p:cNvPr>
          <p:cNvGrpSpPr/>
          <p:nvPr/>
        </p:nvGrpSpPr>
        <p:grpSpPr>
          <a:xfrm>
            <a:off x="279400" y="2564904"/>
            <a:ext cx="8585200" cy="1638300"/>
            <a:chOff x="279400" y="2609850"/>
            <a:chExt cx="8585200" cy="1638300"/>
          </a:xfrm>
        </p:grpSpPr>
        <p:pic>
          <p:nvPicPr>
            <p:cNvPr id="38914" name="Picture 2" descr="在这里插入图片描述">
              <a:extLst>
                <a:ext uri="{FF2B5EF4-FFF2-40B4-BE49-F238E27FC236}">
                  <a16:creationId xmlns:a16="http://schemas.microsoft.com/office/drawing/2014/main" id="{EC999EDB-2A95-EEE1-D275-110E0261B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2609850"/>
              <a:ext cx="8585200" cy="16383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1BBAC70B-3BF5-39B4-F09B-A7038771C63E}"/>
                </a:ext>
              </a:extLst>
            </p:cNvPr>
            <p:cNvSpPr/>
            <p:nvPr/>
          </p:nvSpPr>
          <p:spPr>
            <a:xfrm>
              <a:off x="7812360" y="3951672"/>
              <a:ext cx="864096" cy="177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2" name="文本框 11">
            <a:extLst>
              <a:ext uri="{FF2B5EF4-FFF2-40B4-BE49-F238E27FC236}">
                <a16:creationId xmlns:a16="http://schemas.microsoft.com/office/drawing/2014/main" id="{E162804F-F896-8B0C-9162-3B3A7CB608FA}"/>
              </a:ext>
            </a:extLst>
          </p:cNvPr>
          <p:cNvSpPr txBox="1"/>
          <p:nvPr/>
        </p:nvSpPr>
        <p:spPr>
          <a:xfrm>
            <a:off x="683568" y="4203204"/>
            <a:ext cx="7848872" cy="1436804"/>
          </a:xfrm>
          <a:prstGeom prst="rect">
            <a:avLst/>
          </a:prstGeom>
          <a:noFill/>
        </p:spPr>
        <p:txBody>
          <a:bodyPr wrap="square">
            <a:spAutoFit/>
          </a:bodyPr>
          <a:lstStyle/>
          <a:p>
            <a:pPr defTabSz="685800" eaLnBrk="1" hangingPunct="1">
              <a:lnSpc>
                <a:spcPct val="90000"/>
              </a:lnSpc>
              <a:spcBef>
                <a:spcPts val="750"/>
              </a:spcBef>
            </a:pPr>
            <a:r>
              <a:rPr kumimoji="1" lang="en-US" altLang="zh-CN" sz="2100" dirty="0">
                <a:solidFill>
                  <a:schemeClr val="accent5">
                    <a:lumMod val="75000"/>
                  </a:schemeClr>
                </a:solidFill>
                <a:latin typeface="-apple-system"/>
                <a:ea typeface="+mn-ea"/>
              </a:rPr>
              <a:t>-</a:t>
            </a:r>
            <a:r>
              <a:rPr kumimoji="1" lang="zh-CN" altLang="en-US" sz="2100" dirty="0">
                <a:solidFill>
                  <a:schemeClr val="accent5">
                    <a:lumMod val="75000"/>
                  </a:schemeClr>
                </a:solidFill>
                <a:latin typeface="-apple-system"/>
                <a:ea typeface="+mn-ea"/>
              </a:rPr>
              <a:t> 基于</a:t>
            </a:r>
            <a:r>
              <a:rPr kumimoji="1" lang="en" altLang="zh-CN" sz="2100" dirty="0" err="1">
                <a:solidFill>
                  <a:schemeClr val="accent5">
                    <a:lumMod val="75000"/>
                  </a:schemeClr>
                </a:solidFill>
                <a:latin typeface="-apple-system"/>
                <a:ea typeface="+mn-ea"/>
              </a:rPr>
              <a:t>dijkstra</a:t>
            </a:r>
            <a:r>
              <a:rPr kumimoji="1" lang="zh-CN" altLang="en-US" sz="2100" dirty="0">
                <a:solidFill>
                  <a:schemeClr val="accent5">
                    <a:lumMod val="75000"/>
                  </a:schemeClr>
                </a:solidFill>
                <a:latin typeface="-apple-system"/>
                <a:ea typeface="+mn-ea"/>
              </a:rPr>
              <a:t>算法求最短路径：当前句子</a:t>
            </a:r>
            <a:r>
              <a:rPr kumimoji="1" lang="en" altLang="zh-CN" sz="2100" dirty="0">
                <a:solidFill>
                  <a:schemeClr val="accent5">
                    <a:lumMod val="75000"/>
                  </a:schemeClr>
                </a:solidFill>
                <a:latin typeface="-apple-system"/>
                <a:ea typeface="+mn-ea"/>
              </a:rPr>
              <a:t>Dijkstra</a:t>
            </a:r>
            <a:r>
              <a:rPr kumimoji="1" lang="zh-CN" altLang="en-US" sz="2100" dirty="0">
                <a:solidFill>
                  <a:schemeClr val="accent5">
                    <a:lumMod val="75000"/>
                  </a:schemeClr>
                </a:solidFill>
                <a:latin typeface="-apple-system"/>
                <a:ea typeface="+mn-ea"/>
              </a:rPr>
              <a:t>算法的计算结果为：“他／说／的／确实／在理“</a:t>
            </a:r>
          </a:p>
          <a:p>
            <a:pPr defTabSz="685800" eaLnBrk="1" hangingPunct="1">
              <a:lnSpc>
                <a:spcPct val="90000"/>
              </a:lnSpc>
              <a:spcBef>
                <a:spcPts val="750"/>
              </a:spcBef>
            </a:pPr>
            <a:r>
              <a:rPr kumimoji="1" lang="en-US" altLang="zh-CN" sz="2100" dirty="0">
                <a:solidFill>
                  <a:schemeClr val="accent5">
                    <a:lumMod val="75000"/>
                  </a:schemeClr>
                </a:solidFill>
                <a:latin typeface="-apple-system"/>
                <a:ea typeface="+mn-ea"/>
              </a:rPr>
              <a:t>-</a:t>
            </a:r>
            <a:r>
              <a:rPr kumimoji="1" lang="zh-CN" altLang="en-US" sz="2100" dirty="0">
                <a:solidFill>
                  <a:schemeClr val="accent5">
                    <a:lumMod val="75000"/>
                  </a:schemeClr>
                </a:solidFill>
                <a:latin typeface="-apple-system"/>
                <a:ea typeface="+mn-ea"/>
              </a:rPr>
              <a:t> </a:t>
            </a:r>
            <a:r>
              <a:rPr kumimoji="1" lang="en" altLang="zh-CN" sz="2100" dirty="0">
                <a:solidFill>
                  <a:schemeClr val="accent5">
                    <a:lumMod val="75000"/>
                  </a:schemeClr>
                </a:solidFill>
                <a:latin typeface="-apple-system"/>
                <a:ea typeface="+mn-ea"/>
              </a:rPr>
              <a:t>N-</a:t>
            </a:r>
            <a:r>
              <a:rPr kumimoji="1" lang="en" altLang="zh-CN" sz="2100" dirty="0" err="1">
                <a:solidFill>
                  <a:schemeClr val="accent5">
                    <a:lumMod val="75000"/>
                  </a:schemeClr>
                </a:solidFill>
                <a:latin typeface="-apple-system"/>
                <a:ea typeface="+mn-ea"/>
              </a:rPr>
              <a:t>dijkstra</a:t>
            </a:r>
            <a:r>
              <a:rPr kumimoji="1" lang="zh-CN" altLang="en-US" sz="2100" dirty="0">
                <a:solidFill>
                  <a:schemeClr val="accent5">
                    <a:lumMod val="75000"/>
                  </a:schemeClr>
                </a:solidFill>
                <a:latin typeface="-apple-system"/>
                <a:ea typeface="+mn-ea"/>
              </a:rPr>
              <a:t>算法求最短路径</a:t>
            </a:r>
            <a:endParaRPr kumimoji="1" lang="en-US" altLang="zh-CN" sz="2100" dirty="0">
              <a:solidFill>
                <a:schemeClr val="accent5">
                  <a:lumMod val="75000"/>
                </a:schemeClr>
              </a:solidFill>
              <a:latin typeface="-apple-system"/>
              <a:ea typeface="+mn-ea"/>
            </a:endParaRPr>
          </a:p>
          <a:p>
            <a:endParaRPr kumimoji="1" lang="zh-CN" altLang="en-US" sz="2000" dirty="0">
              <a:solidFill>
                <a:schemeClr val="accent5">
                  <a:lumMod val="75000"/>
                </a:schemeClr>
              </a:solidFill>
              <a:latin typeface="-apple-system"/>
            </a:endParaRPr>
          </a:p>
        </p:txBody>
      </p:sp>
    </p:spTree>
    <p:extLst>
      <p:ext uri="{BB962C8B-B14F-4D97-AF65-F5344CB8AC3E}">
        <p14:creationId xmlns:p14="http://schemas.microsoft.com/office/powerpoint/2010/main" val="3745235151"/>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97675-1106-24CC-8F18-6BD59E134829}"/>
              </a:ext>
            </a:extLst>
          </p:cNvPr>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基于统计及机器学习的分词方法</a:t>
            </a:r>
            <a:endParaRPr kumimoji="1" lang="zh-CN" altLang="en-US" dirty="0">
              <a:solidFill>
                <a:srgbClr val="002060"/>
              </a:solidFill>
            </a:endParaRPr>
          </a:p>
        </p:txBody>
      </p:sp>
      <p:sp>
        <p:nvSpPr>
          <p:cNvPr id="3" name="内容占位符 2">
            <a:extLst>
              <a:ext uri="{FF2B5EF4-FFF2-40B4-BE49-F238E27FC236}">
                <a16:creationId xmlns:a16="http://schemas.microsoft.com/office/drawing/2014/main" id="{86DE57CD-0BAD-BAAC-64F2-1F407225EE50}"/>
              </a:ext>
            </a:extLst>
          </p:cNvPr>
          <p:cNvSpPr>
            <a:spLocks noGrp="1"/>
          </p:cNvSpPr>
          <p:nvPr>
            <p:ph idx="1"/>
          </p:nvPr>
        </p:nvSpPr>
        <p:spPr>
          <a:xfrm>
            <a:off x="467544" y="1191577"/>
            <a:ext cx="8496944" cy="2597463"/>
          </a:xfrm>
        </p:spPr>
        <p:txBody>
          <a:bodyPr>
            <a:normAutofit/>
          </a:bodyPr>
          <a:lstStyle/>
          <a:p>
            <a:pPr marL="0" indent="0">
              <a:buNone/>
            </a:pPr>
            <a:r>
              <a:rPr lang="zh-CN" altLang="en-US" sz="2400" dirty="0">
                <a:solidFill>
                  <a:srgbClr val="C00000"/>
                </a:solidFill>
              </a:rPr>
              <a:t>基于</a:t>
            </a:r>
            <a:r>
              <a:rPr lang="en" altLang="zh-CN" sz="2400" dirty="0">
                <a:solidFill>
                  <a:srgbClr val="C00000"/>
                </a:solidFill>
              </a:rPr>
              <a:t>N-gram</a:t>
            </a:r>
            <a:r>
              <a:rPr lang="zh-CN" altLang="en-US" sz="2400" dirty="0">
                <a:solidFill>
                  <a:srgbClr val="C00000"/>
                </a:solidFill>
              </a:rPr>
              <a:t>语言模型的分词方法</a:t>
            </a:r>
          </a:p>
          <a:p>
            <a:pPr marL="171450" marR="0" lvl="0" indent="-171450" algn="l" defTabSz="685800" rtl="0" eaLnBrk="1" fontAlgn="auto" latinLnBrk="0" hangingPunct="1">
              <a:lnSpc>
                <a:spcPct val="100000"/>
              </a:lnSpc>
              <a:spcBef>
                <a:spcPts val="750"/>
              </a:spcBef>
              <a:spcAft>
                <a:spcPts val="0"/>
              </a:spcAft>
              <a:buClrTx/>
              <a:buSzTx/>
              <a:buFont typeface="Arial" panose="020B0604020202020204" pitchFamily="34" charset="0"/>
              <a:buChar char="•"/>
              <a:tabLst/>
              <a:defRPr/>
            </a:pPr>
            <a:r>
              <a:rPr lang="zh-CN" altLang="en-US" b="0" i="0" dirty="0">
                <a:solidFill>
                  <a:srgbClr val="4D4D4D"/>
                </a:solidFill>
                <a:effectLst/>
                <a:latin typeface="-apple-system"/>
              </a:rPr>
              <a:t>构建一句话出现的概率构建一个有向图</a:t>
            </a:r>
            <a:r>
              <a:rPr kumimoji="0" lang="zh-CN" altLang="en-US" sz="21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a:t>
            </a:r>
            <a:endParaRPr kumimoji="0" lang="en-US" altLang="zh-CN" sz="21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endParaRPr>
          </a:p>
          <a:p>
            <a:pPr>
              <a:lnSpc>
                <a:spcPct val="100000"/>
              </a:lnSpc>
              <a:defRPr/>
            </a:pPr>
            <a:r>
              <a:rPr kumimoji="0" lang="zh-CN" altLang="en-US" sz="21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利用统计信息找出一条概率最大的路径。</a:t>
            </a:r>
            <a:endParaRPr kumimoji="0" lang="en-US" altLang="zh-CN" sz="21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endParaRPr>
          </a:p>
          <a:p>
            <a:pPr algn="l"/>
            <a:r>
              <a:rPr lang="zh-CN" altLang="en-US" b="0" i="0" dirty="0">
                <a:solidFill>
                  <a:srgbClr val="121212"/>
                </a:solidFill>
                <a:effectLst/>
                <a:latin typeface="-apple-system"/>
              </a:rPr>
              <a:t>假设随机变量</a:t>
            </a:r>
            <a:r>
              <a:rPr lang="en" altLang="zh-CN" b="0" i="1" dirty="0">
                <a:solidFill>
                  <a:srgbClr val="121212"/>
                </a:solidFill>
                <a:effectLst/>
                <a:latin typeface="-apple-system"/>
              </a:rPr>
              <a:t>S</a:t>
            </a:r>
            <a:r>
              <a:rPr lang="zh-CN" altLang="en-US" b="0" i="0" dirty="0">
                <a:solidFill>
                  <a:srgbClr val="121212"/>
                </a:solidFill>
                <a:effectLst/>
                <a:latin typeface="-apple-system"/>
              </a:rPr>
              <a:t>为一个汉字序列，</a:t>
            </a:r>
            <a:r>
              <a:rPr lang="en" altLang="zh-CN" b="0" i="1" dirty="0">
                <a:solidFill>
                  <a:srgbClr val="121212"/>
                </a:solidFill>
                <a:effectLst/>
                <a:latin typeface="-apple-system"/>
              </a:rPr>
              <a:t>W</a:t>
            </a:r>
            <a:r>
              <a:rPr lang="zh-CN" altLang="en-US" b="0" i="0" dirty="0">
                <a:solidFill>
                  <a:srgbClr val="121212"/>
                </a:solidFill>
                <a:effectLst/>
                <a:latin typeface="-apple-system"/>
              </a:rPr>
              <a:t>是</a:t>
            </a:r>
            <a:r>
              <a:rPr lang="en" altLang="zh-CN" b="0" i="1" dirty="0">
                <a:solidFill>
                  <a:srgbClr val="121212"/>
                </a:solidFill>
                <a:effectLst/>
                <a:latin typeface="-apple-system"/>
              </a:rPr>
              <a:t>S</a:t>
            </a:r>
            <a:r>
              <a:rPr lang="zh-CN" altLang="en-US" b="0" i="0" dirty="0">
                <a:solidFill>
                  <a:srgbClr val="121212"/>
                </a:solidFill>
                <a:effectLst/>
                <a:latin typeface="-apple-system"/>
              </a:rPr>
              <a:t>上所有可能的切分路径。对于分词，实际上就是求解使条件概率</a:t>
            </a:r>
            <a:r>
              <a:rPr lang="en" altLang="zh-CN" b="0" i="1" dirty="0">
                <a:solidFill>
                  <a:srgbClr val="121212"/>
                </a:solidFill>
                <a:effectLst/>
                <a:latin typeface="-apple-system"/>
              </a:rPr>
              <a:t>P</a:t>
            </a:r>
            <a:r>
              <a:rPr lang="en" altLang="zh-CN" b="0" i="0" dirty="0">
                <a:solidFill>
                  <a:srgbClr val="121212"/>
                </a:solidFill>
                <a:effectLst/>
                <a:latin typeface="-apple-system"/>
              </a:rPr>
              <a:t>(</a:t>
            </a:r>
            <a:r>
              <a:rPr lang="en" altLang="zh-CN" b="0" i="1" dirty="0">
                <a:solidFill>
                  <a:srgbClr val="121212"/>
                </a:solidFill>
                <a:effectLst/>
                <a:latin typeface="-apple-system"/>
              </a:rPr>
              <a:t>W</a:t>
            </a:r>
            <a:r>
              <a:rPr lang="en" altLang="zh-CN" b="0" i="0" dirty="0">
                <a:solidFill>
                  <a:srgbClr val="121212"/>
                </a:solidFill>
                <a:effectLst/>
                <a:latin typeface="-apple-system"/>
              </a:rPr>
              <a:t>∣</a:t>
            </a:r>
            <a:r>
              <a:rPr lang="en" altLang="zh-CN" b="0" i="1" dirty="0">
                <a:solidFill>
                  <a:srgbClr val="121212"/>
                </a:solidFill>
                <a:effectLst/>
                <a:latin typeface="-apple-system"/>
              </a:rPr>
              <a:t>S</a:t>
            </a:r>
            <a:r>
              <a:rPr lang="en" altLang="zh-CN" b="0" i="0" dirty="0">
                <a:solidFill>
                  <a:srgbClr val="121212"/>
                </a:solidFill>
                <a:effectLst/>
                <a:latin typeface="-apple-system"/>
              </a:rPr>
              <a:t>)</a:t>
            </a:r>
            <a:r>
              <a:rPr lang="zh-CN" altLang="en-US" b="0" i="0" dirty="0">
                <a:solidFill>
                  <a:srgbClr val="121212"/>
                </a:solidFill>
                <a:effectLst/>
                <a:latin typeface="-apple-system"/>
              </a:rPr>
              <a:t>最大的切分路径</a:t>
            </a:r>
            <a:r>
              <a:rPr lang="zh-CN" altLang="en-US" b="0" i="1" dirty="0">
                <a:solidFill>
                  <a:srgbClr val="121212"/>
                </a:solidFill>
                <a:effectLst/>
                <a:latin typeface="-apple-system"/>
              </a:rPr>
              <a:t>。</a:t>
            </a:r>
            <a:br>
              <a:rPr lang="en" altLang="zh-CN" dirty="0"/>
            </a:br>
            <a:endParaRPr lang="zh-CN" altLang="en-US" sz="2400" dirty="0">
              <a:solidFill>
                <a:srgbClr val="C00000"/>
              </a:solidFill>
            </a:endParaRPr>
          </a:p>
        </p:txBody>
      </p:sp>
      <p:pic>
        <p:nvPicPr>
          <p:cNvPr id="43010" name="Picture 2" descr="在这里插入图片描述">
            <a:extLst>
              <a:ext uri="{FF2B5EF4-FFF2-40B4-BE49-F238E27FC236}">
                <a16:creationId xmlns:a16="http://schemas.microsoft.com/office/drawing/2014/main" id="{7BFD26DB-AC17-1C0F-DD00-1EDFA59E45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76" b="4968"/>
          <a:stretch/>
        </p:blipFill>
        <p:spPr bwMode="auto">
          <a:xfrm>
            <a:off x="53752" y="3933056"/>
            <a:ext cx="9036496"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101726"/>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83945"/>
            <a:ext cx="7886700" cy="5093335"/>
          </a:xfrm>
        </p:spPr>
        <p:txBody>
          <a:bodyPr>
            <a:normAutofit/>
          </a:bodyPr>
          <a:lstStyle/>
          <a:p>
            <a:pPr marL="0" indent="0">
              <a:buNone/>
            </a:pPr>
            <a:r>
              <a:rPr lang="zh-CN" altLang="en-US" sz="2400" dirty="0">
                <a:solidFill>
                  <a:srgbClr val="C00000"/>
                </a:solidFill>
                <a:sym typeface="+mn-ea"/>
              </a:rPr>
              <a:t>基于</a:t>
            </a:r>
            <a:r>
              <a:rPr lang="en-US" altLang="zh-CN" sz="2400" dirty="0">
                <a:solidFill>
                  <a:srgbClr val="C00000"/>
                </a:solidFill>
                <a:sym typeface="+mn-ea"/>
              </a:rPr>
              <a:t>HMM</a:t>
            </a:r>
            <a:r>
              <a:rPr lang="zh-CN" altLang="en-US" sz="2400" dirty="0">
                <a:solidFill>
                  <a:srgbClr val="C00000"/>
                </a:solidFill>
                <a:sym typeface="+mn-ea"/>
              </a:rPr>
              <a:t>（隐马尔可夫模型）的分词方法</a:t>
            </a:r>
            <a:endParaRPr lang="en-US" altLang="zh-CN" sz="2400" dirty="0">
              <a:solidFill>
                <a:srgbClr val="C00000"/>
              </a:solidFill>
              <a:sym typeface="+mn-ea"/>
            </a:endParaRPr>
          </a:p>
          <a:p>
            <a:pPr>
              <a:lnSpc>
                <a:spcPct val="130000"/>
              </a:lnSpc>
            </a:pPr>
            <a:r>
              <a:rPr lang="zh-CN" altLang="en-US" sz="2000" dirty="0">
                <a:solidFill>
                  <a:srgbClr val="4D4D4D"/>
                </a:solidFill>
                <a:latin typeface="+mn-ea"/>
                <a:sym typeface="+mn-ea"/>
              </a:rPr>
              <a:t>在解决序列标注问题时存在两种序列，一种是观测序列，即人们显性观察到的句子，而序列标签是隐状态序列，即观测序列为</a:t>
            </a:r>
            <a:r>
              <a:rPr lang="en" altLang="zh-CN" sz="2000" dirty="0">
                <a:solidFill>
                  <a:srgbClr val="4D4D4D"/>
                </a:solidFill>
                <a:latin typeface="+mn-ea"/>
                <a:sym typeface="+mn-ea"/>
              </a:rPr>
              <a:t>X</a:t>
            </a:r>
            <a:r>
              <a:rPr lang="zh-CN" altLang="en" sz="2000" dirty="0">
                <a:solidFill>
                  <a:srgbClr val="4D4D4D"/>
                </a:solidFill>
                <a:latin typeface="+mn-ea"/>
                <a:sym typeface="+mn-ea"/>
              </a:rPr>
              <a:t>，</a:t>
            </a:r>
            <a:r>
              <a:rPr lang="zh-CN" altLang="en-US" sz="2000" dirty="0">
                <a:solidFill>
                  <a:srgbClr val="4D4D4D"/>
                </a:solidFill>
                <a:latin typeface="+mn-ea"/>
                <a:sym typeface="+mn-ea"/>
              </a:rPr>
              <a:t>隐状态序列是</a:t>
            </a:r>
            <a:r>
              <a:rPr lang="en" altLang="zh-CN" sz="2000" dirty="0">
                <a:solidFill>
                  <a:srgbClr val="4D4D4D"/>
                </a:solidFill>
                <a:latin typeface="+mn-ea"/>
                <a:sym typeface="+mn-ea"/>
              </a:rPr>
              <a:t>Y</a:t>
            </a:r>
            <a:r>
              <a:rPr lang="zh-CN" altLang="en" sz="2000" dirty="0">
                <a:solidFill>
                  <a:srgbClr val="4D4D4D"/>
                </a:solidFill>
                <a:latin typeface="+mn-ea"/>
                <a:sym typeface="+mn-ea"/>
              </a:rPr>
              <a:t>，</a:t>
            </a:r>
            <a:r>
              <a:rPr lang="zh-CN" altLang="en-US" sz="2000" dirty="0">
                <a:solidFill>
                  <a:srgbClr val="4D4D4D"/>
                </a:solidFill>
                <a:latin typeface="+mn-ea"/>
                <a:sym typeface="+mn-ea"/>
              </a:rPr>
              <a:t>因果关系为</a:t>
            </a:r>
            <a:r>
              <a:rPr lang="en" altLang="zh-CN" sz="2000" dirty="0">
                <a:solidFill>
                  <a:srgbClr val="4D4D4D"/>
                </a:solidFill>
                <a:latin typeface="+mn-ea"/>
                <a:sym typeface="+mn-ea"/>
              </a:rPr>
              <a:t>Y-&gt;X</a:t>
            </a:r>
            <a:r>
              <a:rPr lang="zh-CN" altLang="en" sz="2000" dirty="0">
                <a:solidFill>
                  <a:srgbClr val="4D4D4D"/>
                </a:solidFill>
                <a:latin typeface="+mn-ea"/>
                <a:sym typeface="+mn-ea"/>
              </a:rPr>
              <a:t>。</a:t>
            </a:r>
            <a:r>
              <a:rPr lang="zh-CN" altLang="en-US" sz="2000" dirty="0">
                <a:solidFill>
                  <a:srgbClr val="4D4D4D"/>
                </a:solidFill>
                <a:latin typeface="+mn-ea"/>
                <a:sym typeface="+mn-ea"/>
              </a:rPr>
              <a:t>因此要得到标注结果</a:t>
            </a:r>
            <a:r>
              <a:rPr lang="en" altLang="zh-CN" sz="2000" dirty="0">
                <a:solidFill>
                  <a:srgbClr val="4D4D4D"/>
                </a:solidFill>
                <a:latin typeface="+mn-ea"/>
                <a:sym typeface="+mn-ea"/>
              </a:rPr>
              <a:t>Y</a:t>
            </a:r>
            <a:r>
              <a:rPr lang="zh-CN" altLang="en" sz="2000" dirty="0">
                <a:solidFill>
                  <a:srgbClr val="4D4D4D"/>
                </a:solidFill>
                <a:latin typeface="+mn-ea"/>
                <a:sym typeface="+mn-ea"/>
              </a:rPr>
              <a:t>，</a:t>
            </a:r>
            <a:r>
              <a:rPr lang="zh-CN" altLang="en-US" sz="2000" dirty="0">
                <a:solidFill>
                  <a:srgbClr val="4D4D4D"/>
                </a:solidFill>
                <a:latin typeface="+mn-ea"/>
                <a:sym typeface="+mn-ea"/>
              </a:rPr>
              <a:t>必须对</a:t>
            </a:r>
            <a:r>
              <a:rPr lang="en" altLang="zh-CN" sz="2000" dirty="0">
                <a:solidFill>
                  <a:srgbClr val="4D4D4D"/>
                </a:solidFill>
                <a:latin typeface="+mn-ea"/>
                <a:sym typeface="+mn-ea"/>
              </a:rPr>
              <a:t>X</a:t>
            </a:r>
            <a:r>
              <a:rPr lang="zh-CN" altLang="en-US" sz="2000" dirty="0">
                <a:solidFill>
                  <a:srgbClr val="4D4D4D"/>
                </a:solidFill>
                <a:latin typeface="+mn-ea"/>
                <a:sym typeface="+mn-ea"/>
              </a:rPr>
              <a:t>的概率、</a:t>
            </a:r>
            <a:r>
              <a:rPr lang="en" altLang="zh-CN" sz="2000" dirty="0">
                <a:solidFill>
                  <a:srgbClr val="4D4D4D"/>
                </a:solidFill>
                <a:latin typeface="+mn-ea"/>
                <a:sym typeface="+mn-ea"/>
              </a:rPr>
              <a:t>Y</a:t>
            </a:r>
            <a:r>
              <a:rPr lang="zh-CN" altLang="en-US" sz="2000" dirty="0">
                <a:solidFill>
                  <a:srgbClr val="4D4D4D"/>
                </a:solidFill>
                <a:latin typeface="+mn-ea"/>
                <a:sym typeface="+mn-ea"/>
              </a:rPr>
              <a:t>的概率、</a:t>
            </a:r>
            <a:r>
              <a:rPr lang="en" altLang="zh-CN" sz="2000" dirty="0">
                <a:solidFill>
                  <a:srgbClr val="4D4D4D"/>
                </a:solidFill>
                <a:latin typeface="+mn-ea"/>
                <a:sym typeface="+mn-ea"/>
              </a:rPr>
              <a:t>P(X|Y)</a:t>
            </a:r>
            <a:r>
              <a:rPr lang="zh-CN" altLang="en-US" sz="2000" dirty="0">
                <a:solidFill>
                  <a:srgbClr val="4D4D4D"/>
                </a:solidFill>
                <a:latin typeface="+mn-ea"/>
                <a:sym typeface="+mn-ea"/>
              </a:rPr>
              <a:t>进行计算，即建立</a:t>
            </a:r>
            <a:r>
              <a:rPr lang="en" altLang="zh-CN" sz="2000" dirty="0">
                <a:solidFill>
                  <a:srgbClr val="4D4D4D"/>
                </a:solidFill>
                <a:latin typeface="+mn-ea"/>
                <a:sym typeface="+mn-ea"/>
              </a:rPr>
              <a:t>P(X,Y)</a:t>
            </a:r>
            <a:r>
              <a:rPr lang="zh-CN" altLang="en-US" sz="2000" dirty="0">
                <a:solidFill>
                  <a:srgbClr val="4D4D4D"/>
                </a:solidFill>
                <a:latin typeface="+mn-ea"/>
                <a:sym typeface="+mn-ea"/>
              </a:rPr>
              <a:t>的概率分布模型。</a:t>
            </a:r>
            <a:endParaRPr lang="en-US" altLang="zh-CN" sz="2000" dirty="0">
              <a:solidFill>
                <a:srgbClr val="4D4D4D"/>
              </a:solidFill>
              <a:latin typeface="+mn-ea"/>
              <a:sym typeface="+mn-ea"/>
            </a:endParaRPr>
          </a:p>
          <a:p>
            <a:pPr>
              <a:lnSpc>
                <a:spcPct val="130000"/>
              </a:lnSpc>
            </a:pPr>
            <a:r>
              <a:rPr lang="zh-CN" altLang="en-US" sz="2000" dirty="0">
                <a:latin typeface="+mn-ea"/>
                <a:sym typeface="+mn-ea"/>
              </a:rPr>
              <a:t>在分词中，每个字（观测值）都对应一个状态，状态集用B（词开始）、E（词的结束）、M（词的中间）和S（单字成词）表示，</a:t>
            </a:r>
            <a:r>
              <a:rPr lang="zh-CN" altLang="en-US" sz="2000" dirty="0">
                <a:highlight>
                  <a:srgbClr val="FFFF00"/>
                </a:highlight>
                <a:latin typeface="+mn-ea"/>
                <a:sym typeface="+mn-ea"/>
              </a:rPr>
              <a:t>转移矩阵（BEMS*BEMS）是状态集里的元素到其他元素的概率值大小</a:t>
            </a:r>
            <a:r>
              <a:rPr lang="zh-CN" altLang="en-US" sz="2000" dirty="0">
                <a:latin typeface="+mn-ea"/>
                <a:sym typeface="+mn-ea"/>
              </a:rPr>
              <a:t>。</a:t>
            </a:r>
            <a:endParaRPr lang="zh-CN" altLang="en-US" sz="2000" dirty="0">
              <a:latin typeface="+mn-ea"/>
            </a:endParaRPr>
          </a:p>
        </p:txBody>
      </p:sp>
      <p:sp>
        <p:nvSpPr>
          <p:cNvPr id="5" name="标题 1">
            <a:extLst>
              <a:ext uri="{FF2B5EF4-FFF2-40B4-BE49-F238E27FC236}">
                <a16:creationId xmlns:a16="http://schemas.microsoft.com/office/drawing/2014/main" id="{283CA104-F139-6DAB-D8D8-75589B68BCF8}"/>
              </a:ext>
            </a:extLst>
          </p:cNvPr>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基于统计及机器学习的分词方法</a:t>
            </a:r>
            <a:endParaRPr kumimoji="1" lang="zh-CN" altLang="en-US"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83945"/>
            <a:ext cx="7886700" cy="5093335"/>
          </a:xfrm>
        </p:spPr>
        <p:txBody>
          <a:bodyPr>
            <a:normAutofit/>
          </a:bodyPr>
          <a:lstStyle/>
          <a:p>
            <a:pPr marL="0" indent="0">
              <a:buNone/>
            </a:pPr>
            <a:r>
              <a:rPr lang="zh-CN" altLang="en-US" sz="2400" dirty="0">
                <a:solidFill>
                  <a:srgbClr val="C00000"/>
                </a:solidFill>
                <a:sym typeface="+mn-ea"/>
              </a:rPr>
              <a:t>基于</a:t>
            </a:r>
            <a:r>
              <a:rPr lang="en-US" altLang="zh-CN" sz="2400" dirty="0">
                <a:solidFill>
                  <a:srgbClr val="C00000"/>
                </a:solidFill>
                <a:sym typeface="+mn-ea"/>
              </a:rPr>
              <a:t>HMM</a:t>
            </a:r>
            <a:r>
              <a:rPr lang="zh-CN" altLang="en-US" sz="2400" dirty="0">
                <a:solidFill>
                  <a:srgbClr val="C00000"/>
                </a:solidFill>
                <a:sym typeface="+mn-ea"/>
              </a:rPr>
              <a:t>（隐马尔可夫模型）的分词方法</a:t>
            </a:r>
            <a:endParaRPr lang="en-US" altLang="zh-CN" sz="2400" dirty="0">
              <a:solidFill>
                <a:srgbClr val="C00000"/>
              </a:solidFill>
              <a:sym typeface="+mn-ea"/>
            </a:endParaRPr>
          </a:p>
          <a:p>
            <a:pPr marL="0" indent="0">
              <a:buNone/>
            </a:pPr>
            <a:endParaRPr lang="en-US" altLang="zh-CN" sz="2400" dirty="0">
              <a:solidFill>
                <a:srgbClr val="C00000"/>
              </a:solidFill>
              <a:sym typeface="+mn-ea"/>
            </a:endParaRPr>
          </a:p>
          <a:p>
            <a:pPr marL="0" indent="0" algn="l">
              <a:buNone/>
            </a:pPr>
            <a:r>
              <a:rPr lang="zh-CN" altLang="en-US" sz="2000" b="0" i="0" dirty="0">
                <a:solidFill>
                  <a:schemeClr val="accent1">
                    <a:lumMod val="75000"/>
                  </a:schemeClr>
                </a:solidFill>
                <a:effectLst/>
                <a:latin typeface="Helvetica Neue" panose="02000503000000020004" pitchFamily="2" charset="0"/>
              </a:rPr>
              <a:t>“我是中国人”可以表示为：</a:t>
            </a:r>
            <a:r>
              <a:rPr lang="en-US" altLang="zh-CN" sz="2000" b="0" i="0" dirty="0">
                <a:solidFill>
                  <a:schemeClr val="accent1">
                    <a:lumMod val="75000"/>
                  </a:schemeClr>
                </a:solidFill>
                <a:effectLst/>
                <a:latin typeface="Helvetica Neue" panose="02000503000000020004" pitchFamily="2" charset="0"/>
              </a:rPr>
              <a:t>SSBME</a:t>
            </a:r>
            <a:endParaRPr lang="zh-CN" altLang="en" sz="2000" b="0" i="0" dirty="0">
              <a:solidFill>
                <a:schemeClr val="accent1">
                  <a:lumMod val="75000"/>
                </a:schemeClr>
              </a:solidFill>
              <a:effectLst/>
              <a:latin typeface="Helvetica Neue" panose="02000503000000020004" pitchFamily="2" charset="0"/>
            </a:endParaRPr>
          </a:p>
          <a:p>
            <a:pPr algn="l"/>
            <a:r>
              <a:rPr lang="zh-CN" altLang="en-US" sz="2000" b="0" i="0" dirty="0">
                <a:solidFill>
                  <a:srgbClr val="000000"/>
                </a:solidFill>
                <a:effectLst/>
                <a:latin typeface="Helvetica Neue" panose="02000503000000020004" pitchFamily="2" charset="0"/>
              </a:rPr>
              <a:t>输入就是</a:t>
            </a:r>
            <a:r>
              <a:rPr lang="en" altLang="zh-CN" sz="2000" b="0" i="0" dirty="0">
                <a:solidFill>
                  <a:srgbClr val="000000"/>
                </a:solidFill>
                <a:effectLst/>
                <a:latin typeface="Helvetica Neue" panose="02000503000000020004" pitchFamily="2" charset="0"/>
              </a:rPr>
              <a:t>n</a:t>
            </a:r>
            <a:r>
              <a:rPr lang="zh-CN" altLang="en-US" sz="2000" b="0" i="0" dirty="0">
                <a:solidFill>
                  <a:srgbClr val="000000"/>
                </a:solidFill>
                <a:effectLst/>
                <a:latin typeface="Helvetica Neue" panose="02000503000000020004" pitchFamily="2" charset="0"/>
              </a:rPr>
              <a:t>个字，输出就是</a:t>
            </a:r>
            <a:r>
              <a:rPr lang="en" altLang="zh-CN" sz="2000" b="0" i="0" dirty="0">
                <a:solidFill>
                  <a:srgbClr val="000000"/>
                </a:solidFill>
                <a:effectLst/>
                <a:latin typeface="Helvetica Neue" panose="02000503000000020004" pitchFamily="2" charset="0"/>
              </a:rPr>
              <a:t>n</a:t>
            </a:r>
            <a:r>
              <a:rPr lang="zh-CN" altLang="en-US" sz="2000" b="0" i="0" dirty="0">
                <a:solidFill>
                  <a:srgbClr val="000000"/>
                </a:solidFill>
                <a:effectLst/>
                <a:latin typeface="Helvetica Neue" panose="02000503000000020004" pitchFamily="2" charset="0"/>
              </a:rPr>
              <a:t>个标签。</a:t>
            </a:r>
            <a:endParaRPr lang="en-US" altLang="zh-CN" sz="2000" b="0" i="0" dirty="0">
              <a:solidFill>
                <a:srgbClr val="000000"/>
              </a:solidFill>
              <a:effectLst/>
              <a:latin typeface="Helvetica Neue" panose="02000503000000020004" pitchFamily="2" charset="0"/>
            </a:endParaRPr>
          </a:p>
          <a:p>
            <a:pPr marL="0" indent="0" algn="l">
              <a:buNone/>
            </a:pPr>
            <a:r>
              <a:rPr lang="zh-CN" altLang="en-US" sz="2000" b="0" i="0" dirty="0">
                <a:solidFill>
                  <a:srgbClr val="000000"/>
                </a:solidFill>
                <a:effectLst/>
                <a:latin typeface="Helvetica Neue" panose="02000503000000020004" pitchFamily="2" charset="0"/>
              </a:rPr>
              <a:t>我们用</a:t>
            </a:r>
            <a:r>
              <a:rPr lang="el-GR" altLang="zh-CN" sz="2000" b="0" i="0" dirty="0">
                <a:solidFill>
                  <a:srgbClr val="000000"/>
                </a:solidFill>
                <a:effectLst/>
                <a:latin typeface="MJXc-TeX-math-I"/>
              </a:rPr>
              <a:t>λ</a:t>
            </a:r>
            <a:r>
              <a:rPr lang="el-GR" altLang="zh-CN" sz="2000" b="0" i="0" dirty="0">
                <a:solidFill>
                  <a:srgbClr val="000000"/>
                </a:solidFill>
                <a:effectLst/>
                <a:latin typeface="MJXc-TeX-main-R"/>
              </a:rPr>
              <a:t>=</a:t>
            </a:r>
            <a:r>
              <a:rPr lang="el-GR" altLang="zh-CN" sz="2000" b="0" i="0" dirty="0">
                <a:solidFill>
                  <a:srgbClr val="000000"/>
                </a:solidFill>
                <a:effectLst/>
                <a:latin typeface="MJXc-TeX-math-I"/>
              </a:rPr>
              <a:t>λ</a:t>
            </a:r>
            <a:r>
              <a:rPr lang="el-GR" altLang="zh-CN" sz="2000" b="0" i="0" baseline="-25000" dirty="0">
                <a:solidFill>
                  <a:srgbClr val="000000"/>
                </a:solidFill>
                <a:effectLst/>
                <a:latin typeface="MJXc-TeX-main-R"/>
              </a:rPr>
              <a:t>1</a:t>
            </a:r>
            <a:r>
              <a:rPr lang="el-GR" altLang="zh-CN" sz="2000" b="0" i="0" dirty="0">
                <a:solidFill>
                  <a:srgbClr val="000000"/>
                </a:solidFill>
                <a:effectLst/>
                <a:latin typeface="MJXc-TeX-math-I"/>
              </a:rPr>
              <a:t>λ</a:t>
            </a:r>
            <a:r>
              <a:rPr lang="el-GR" altLang="zh-CN" sz="2000" baseline="-25000" dirty="0">
                <a:solidFill>
                  <a:srgbClr val="000000"/>
                </a:solidFill>
                <a:latin typeface="MJXc-TeX-main-R"/>
              </a:rPr>
              <a:t>2</a:t>
            </a:r>
            <a:r>
              <a:rPr lang="el-GR" altLang="zh-CN" sz="2000" b="0" i="0" dirty="0">
                <a:solidFill>
                  <a:srgbClr val="000000"/>
                </a:solidFill>
                <a:effectLst/>
                <a:latin typeface="MJXc-TeX-main-R"/>
              </a:rPr>
              <a:t>…</a:t>
            </a:r>
            <a:r>
              <a:rPr lang="el-GR" altLang="zh-CN" sz="2000" b="0" i="0" dirty="0">
                <a:solidFill>
                  <a:srgbClr val="000000"/>
                </a:solidFill>
                <a:effectLst/>
                <a:latin typeface="MJXc-TeX-math-I"/>
              </a:rPr>
              <a:t>λ</a:t>
            </a:r>
            <a:r>
              <a:rPr lang="en" altLang="zh-CN" sz="2000" b="0" i="0" baseline="-25000" dirty="0">
                <a:solidFill>
                  <a:srgbClr val="000000"/>
                </a:solidFill>
                <a:effectLst/>
                <a:latin typeface="MJXc-TeX-math-I"/>
              </a:rPr>
              <a:t>n</a:t>
            </a:r>
            <a:r>
              <a:rPr lang="zh-CN" altLang="en-US" sz="2000" b="0" i="0" dirty="0">
                <a:solidFill>
                  <a:srgbClr val="000000"/>
                </a:solidFill>
                <a:effectLst/>
                <a:latin typeface="STIXGeneral" pitchFamily="2" charset="2"/>
              </a:rPr>
              <a:t>表示输入的句子</a:t>
            </a:r>
            <a:r>
              <a:rPr lang="zh-CN" altLang="en-US" sz="2000" b="0" i="0" dirty="0">
                <a:solidFill>
                  <a:srgbClr val="000000"/>
                </a:solidFill>
                <a:effectLst/>
                <a:latin typeface="Helvetica Neue" panose="02000503000000020004" pitchFamily="2" charset="0"/>
              </a:rPr>
              <a:t>，</a:t>
            </a:r>
            <a:r>
              <a:rPr lang="en" altLang="zh-CN" sz="2000" b="0" i="0" dirty="0">
                <a:solidFill>
                  <a:srgbClr val="000000"/>
                </a:solidFill>
                <a:effectLst/>
                <a:latin typeface="MJXc-TeX-math-I"/>
              </a:rPr>
              <a:t>o</a:t>
            </a:r>
            <a:r>
              <a:rPr lang="en" altLang="zh-CN" sz="2000" b="0" i="0" dirty="0">
                <a:solidFill>
                  <a:srgbClr val="000000"/>
                </a:solidFill>
                <a:effectLst/>
                <a:latin typeface="MJXc-TeX-main-R"/>
              </a:rPr>
              <a:t>=</a:t>
            </a:r>
            <a:r>
              <a:rPr lang="en" altLang="zh-CN" sz="2000" b="0" i="0" dirty="0">
                <a:solidFill>
                  <a:srgbClr val="000000"/>
                </a:solidFill>
                <a:effectLst/>
                <a:latin typeface="MJXc-TeX-math-I"/>
              </a:rPr>
              <a:t>o</a:t>
            </a:r>
            <a:r>
              <a:rPr lang="en" altLang="zh-CN" sz="2000" b="0" i="0" dirty="0">
                <a:solidFill>
                  <a:srgbClr val="000000"/>
                </a:solidFill>
                <a:effectLst/>
                <a:latin typeface="MJXc-TeX-main-R"/>
              </a:rPr>
              <a:t>1</a:t>
            </a:r>
            <a:r>
              <a:rPr lang="en" altLang="zh-CN" sz="2000" b="0" i="0" dirty="0">
                <a:solidFill>
                  <a:srgbClr val="000000"/>
                </a:solidFill>
                <a:effectLst/>
                <a:latin typeface="MJXc-TeX-math-I"/>
              </a:rPr>
              <a:t>o</a:t>
            </a:r>
            <a:r>
              <a:rPr lang="en" altLang="zh-CN" sz="2000" b="0" i="0" dirty="0">
                <a:solidFill>
                  <a:srgbClr val="000000"/>
                </a:solidFill>
                <a:effectLst/>
                <a:latin typeface="MJXc-TeX-main-R"/>
              </a:rPr>
              <a:t>2…</a:t>
            </a:r>
            <a:r>
              <a:rPr lang="en" altLang="zh-CN" sz="2000" b="0" i="0" dirty="0">
                <a:solidFill>
                  <a:srgbClr val="000000"/>
                </a:solidFill>
                <a:effectLst/>
                <a:latin typeface="MJXc-TeX-math-I"/>
              </a:rPr>
              <a:t>on</a:t>
            </a:r>
            <a:r>
              <a:rPr lang="zh-CN" altLang="en-US" sz="2000" b="0" i="0" dirty="0">
                <a:solidFill>
                  <a:srgbClr val="000000"/>
                </a:solidFill>
                <a:effectLst/>
                <a:latin typeface="Helvetica Neue" panose="02000503000000020004" pitchFamily="2" charset="0"/>
              </a:rPr>
              <a:t>表示输出。那最优的输出从概率的角度来看，就是求条件概率</a:t>
            </a:r>
          </a:p>
          <a:p>
            <a:pPr marL="0" indent="0" algn="l">
              <a:buNone/>
            </a:pPr>
            <a:endParaRPr lang="en-US" altLang="zh-CN" sz="2000" b="0" i="0" dirty="0">
              <a:solidFill>
                <a:srgbClr val="000000"/>
              </a:solidFill>
              <a:effectLst/>
              <a:latin typeface="Helvetica Neue" panose="02000503000000020004" pitchFamily="2" charset="0"/>
            </a:endParaRPr>
          </a:p>
          <a:p>
            <a:pPr marL="0" indent="0" algn="l">
              <a:buNone/>
            </a:pPr>
            <a:endParaRPr lang="en-US" altLang="zh-CN" sz="2000" dirty="0">
              <a:solidFill>
                <a:srgbClr val="000000"/>
              </a:solidFill>
              <a:latin typeface="Helvetica Neue" panose="02000503000000020004" pitchFamily="2" charset="0"/>
            </a:endParaRPr>
          </a:p>
          <a:p>
            <a:pPr marL="0" indent="0" algn="l">
              <a:buNone/>
            </a:pPr>
            <a:r>
              <a:rPr lang="zh-CN" altLang="en-US" sz="2000" b="0" i="0" dirty="0">
                <a:solidFill>
                  <a:srgbClr val="000000"/>
                </a:solidFill>
                <a:effectLst/>
                <a:latin typeface="Helvetica Neue" panose="02000503000000020004" pitchFamily="2" charset="0"/>
              </a:rPr>
              <a:t>即要求上式概率最大，根据独立性假设，即每个字的输出只与当前字有关。</a:t>
            </a:r>
            <a:endParaRPr lang="en-US" altLang="zh-CN" sz="2000" b="0" i="0" dirty="0">
              <a:solidFill>
                <a:srgbClr val="000000"/>
              </a:solidFill>
              <a:effectLst/>
              <a:latin typeface="Helvetica Neue" panose="02000503000000020004" pitchFamily="2" charset="0"/>
            </a:endParaRPr>
          </a:p>
          <a:p>
            <a:pPr marL="0" indent="0" algn="l">
              <a:buNone/>
            </a:pPr>
            <a:endParaRPr lang="en-US" altLang="zh-CN" sz="2000" dirty="0">
              <a:solidFill>
                <a:srgbClr val="000000"/>
              </a:solidFill>
              <a:latin typeface="Helvetica Neue" panose="02000503000000020004" pitchFamily="2" charset="0"/>
            </a:endParaRPr>
          </a:p>
          <a:p>
            <a:pPr marL="0" indent="0" algn="l">
              <a:buNone/>
            </a:pPr>
            <a:endParaRPr lang="zh-CN" altLang="en-US" sz="2000" b="0" i="0" dirty="0">
              <a:solidFill>
                <a:srgbClr val="000000"/>
              </a:solidFill>
              <a:effectLst/>
              <a:latin typeface="Helvetica Neue" panose="02000503000000020004" pitchFamily="2" charset="0"/>
            </a:endParaRPr>
          </a:p>
          <a:p>
            <a:pPr marL="0" indent="0">
              <a:buNone/>
            </a:pPr>
            <a:endParaRPr lang="en-US" altLang="zh-CN" sz="2400" dirty="0">
              <a:solidFill>
                <a:srgbClr val="C00000"/>
              </a:solidFill>
              <a:sym typeface="+mn-ea"/>
            </a:endParaRPr>
          </a:p>
        </p:txBody>
      </p:sp>
      <p:sp>
        <p:nvSpPr>
          <p:cNvPr id="5" name="标题 1">
            <a:extLst>
              <a:ext uri="{FF2B5EF4-FFF2-40B4-BE49-F238E27FC236}">
                <a16:creationId xmlns:a16="http://schemas.microsoft.com/office/drawing/2014/main" id="{283CA104-F139-6DAB-D8D8-75589B68BCF8}"/>
              </a:ext>
            </a:extLst>
          </p:cNvPr>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基于统计及机器学习的分词方法</a:t>
            </a:r>
            <a:endParaRPr kumimoji="1" lang="zh-CN" altLang="en-US" dirty="0">
              <a:solidFill>
                <a:srgbClr val="002060"/>
              </a:solidFill>
            </a:endParaRPr>
          </a:p>
        </p:txBody>
      </p:sp>
      <p:pic>
        <p:nvPicPr>
          <p:cNvPr id="2" name="图片 1">
            <a:extLst>
              <a:ext uri="{FF2B5EF4-FFF2-40B4-BE49-F238E27FC236}">
                <a16:creationId xmlns:a16="http://schemas.microsoft.com/office/drawing/2014/main" id="{782060B5-6334-4A6D-749A-DEA228D38C1B}"/>
              </a:ext>
            </a:extLst>
          </p:cNvPr>
          <p:cNvPicPr>
            <a:picLocks noChangeAspect="1"/>
          </p:cNvPicPr>
          <p:nvPr/>
        </p:nvPicPr>
        <p:blipFill>
          <a:blip r:embed="rId2"/>
          <a:stretch>
            <a:fillRect/>
          </a:stretch>
        </p:blipFill>
        <p:spPr>
          <a:xfrm>
            <a:off x="605918" y="3501008"/>
            <a:ext cx="4493299" cy="576064"/>
          </a:xfrm>
          <a:prstGeom prst="rect">
            <a:avLst/>
          </a:prstGeom>
        </p:spPr>
      </p:pic>
    </p:spTree>
    <p:extLst>
      <p:ext uri="{BB962C8B-B14F-4D97-AF65-F5344CB8AC3E}">
        <p14:creationId xmlns:p14="http://schemas.microsoft.com/office/powerpoint/2010/main" val="2173889861"/>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83945"/>
            <a:ext cx="8335838" cy="5093335"/>
          </a:xfrm>
        </p:spPr>
        <p:txBody>
          <a:bodyPr>
            <a:normAutofit/>
          </a:bodyPr>
          <a:lstStyle/>
          <a:p>
            <a:pPr>
              <a:lnSpc>
                <a:spcPct val="100000"/>
              </a:lnSpc>
              <a:defRPr/>
            </a:pPr>
            <a:r>
              <a:rPr lang="en" altLang="zh-CN" sz="2400" dirty="0" err="1">
                <a:solidFill>
                  <a:schemeClr val="accent5">
                    <a:lumMod val="75000"/>
                  </a:schemeClr>
                </a:solidFill>
                <a:latin typeface="-apple-system"/>
              </a:rPr>
              <a:t>jieba</a:t>
            </a:r>
            <a:r>
              <a:rPr lang="zh-CN" altLang="en-US" sz="2400" dirty="0">
                <a:solidFill>
                  <a:schemeClr val="accent5">
                    <a:lumMod val="75000"/>
                  </a:schemeClr>
                </a:solidFill>
                <a:latin typeface="-apple-system"/>
              </a:rPr>
              <a:t>库是一款优秀的第三方中文分词库</a:t>
            </a:r>
            <a:endParaRPr lang="en-US" altLang="zh-CN" sz="2400" dirty="0">
              <a:solidFill>
                <a:schemeClr val="accent5">
                  <a:lumMod val="75000"/>
                </a:schemeClr>
              </a:solidFill>
              <a:latin typeface="-apple-system"/>
            </a:endParaRPr>
          </a:p>
          <a:p>
            <a:pPr>
              <a:lnSpc>
                <a:spcPct val="100000"/>
              </a:lnSpc>
              <a:defRPr/>
            </a:pPr>
            <a:r>
              <a:rPr lang="en" altLang="zh-CN" sz="2400" dirty="0" err="1">
                <a:solidFill>
                  <a:schemeClr val="accent5">
                    <a:lumMod val="75000"/>
                  </a:schemeClr>
                </a:solidFill>
                <a:latin typeface="-apple-system"/>
              </a:rPr>
              <a:t>jieba</a:t>
            </a:r>
            <a:r>
              <a:rPr lang="en" altLang="zh-CN" sz="2400" dirty="0">
                <a:solidFill>
                  <a:schemeClr val="accent5">
                    <a:lumMod val="75000"/>
                  </a:schemeClr>
                </a:solidFill>
                <a:latin typeface="-apple-system"/>
              </a:rPr>
              <a:t> </a:t>
            </a:r>
            <a:r>
              <a:rPr lang="zh-CN" altLang="en-US" sz="2400" dirty="0">
                <a:solidFill>
                  <a:schemeClr val="accent5">
                    <a:lumMod val="75000"/>
                  </a:schemeClr>
                </a:solidFill>
                <a:latin typeface="-apple-system"/>
              </a:rPr>
              <a:t>支持三种分词模式：精确模式、全模式和搜索引擎模式。</a:t>
            </a:r>
            <a:endParaRPr lang="en-US" altLang="zh-CN" sz="2400" dirty="0">
              <a:solidFill>
                <a:schemeClr val="accent5">
                  <a:lumMod val="75000"/>
                </a:schemeClr>
              </a:solidFill>
              <a:latin typeface="-apple-system"/>
            </a:endParaRPr>
          </a:p>
          <a:p>
            <a:pPr>
              <a:lnSpc>
                <a:spcPct val="100000"/>
              </a:lnSpc>
              <a:defRPr/>
            </a:pPr>
            <a:endParaRPr lang="en-US" altLang="zh-CN" sz="2400" dirty="0">
              <a:solidFill>
                <a:schemeClr val="accent5">
                  <a:lumMod val="75000"/>
                </a:schemeClr>
              </a:solidFill>
              <a:latin typeface="-apple-system"/>
            </a:endParaRPr>
          </a:p>
          <a:p>
            <a:pPr lvl="1">
              <a:lnSpc>
                <a:spcPct val="100000"/>
              </a:lnSpc>
              <a:buFont typeface="Wingdings" pitchFamily="2" charset="2"/>
              <a:buChar char="n"/>
              <a:defRPr/>
            </a:pPr>
            <a:r>
              <a:rPr lang="zh-CN" altLang="en-US" sz="2400" dirty="0">
                <a:solidFill>
                  <a:srgbClr val="4D4D4D"/>
                </a:solidFill>
                <a:latin typeface="-apple-system"/>
              </a:rPr>
              <a:t>精确模式：</a:t>
            </a:r>
            <a:r>
              <a:rPr lang="zh-CN" altLang="en-US" sz="2400" b="0" i="0" dirty="0">
                <a:solidFill>
                  <a:srgbClr val="121212"/>
                </a:solidFill>
                <a:effectLst/>
                <a:latin typeface="-apple-system"/>
              </a:rPr>
              <a:t>试图将句子最精确地切开，适合文本分析</a:t>
            </a:r>
            <a:endParaRPr lang="en-US" altLang="zh-CN" sz="2400" b="0" i="0" dirty="0">
              <a:solidFill>
                <a:srgbClr val="121212"/>
              </a:solidFill>
              <a:effectLst/>
              <a:latin typeface="-apple-system"/>
            </a:endParaRPr>
          </a:p>
          <a:p>
            <a:pPr marL="342900" lvl="1" indent="0">
              <a:lnSpc>
                <a:spcPct val="150000"/>
              </a:lnSpc>
              <a:buNone/>
              <a:defRPr/>
            </a:pPr>
            <a:r>
              <a:rPr lang="en-US" altLang="zh-CN" sz="2400" b="1" dirty="0">
                <a:solidFill>
                  <a:srgbClr val="C00000"/>
                </a:solidFill>
                <a:latin typeface="-apple-system"/>
              </a:rPr>
              <a:t>['</a:t>
            </a:r>
            <a:r>
              <a:rPr lang="zh-CN" altLang="en-US" sz="2400" b="1" dirty="0">
                <a:solidFill>
                  <a:srgbClr val="C00000"/>
                </a:solidFill>
                <a:latin typeface="-apple-system"/>
              </a:rPr>
              <a:t>这是</a:t>
            </a:r>
            <a:r>
              <a:rPr lang="en-US" altLang="zh-CN" sz="2400" b="1" dirty="0">
                <a:solidFill>
                  <a:srgbClr val="C00000"/>
                </a:solidFill>
                <a:latin typeface="-apple-system"/>
              </a:rPr>
              <a:t>', '</a:t>
            </a:r>
            <a:r>
              <a:rPr lang="zh-CN" altLang="en-US" sz="2400" b="1" dirty="0">
                <a:solidFill>
                  <a:srgbClr val="C00000"/>
                </a:solidFill>
                <a:latin typeface="-apple-system"/>
              </a:rPr>
              <a:t>怎么回事</a:t>
            </a:r>
            <a:r>
              <a:rPr lang="en-US" altLang="zh-CN" sz="2400" b="1" dirty="0">
                <a:solidFill>
                  <a:srgbClr val="C00000"/>
                </a:solidFill>
                <a:latin typeface="-apple-system"/>
              </a:rPr>
              <a:t>’]</a:t>
            </a:r>
          </a:p>
          <a:p>
            <a:pPr lvl="1">
              <a:lnSpc>
                <a:spcPct val="100000"/>
              </a:lnSpc>
              <a:buFont typeface="Wingdings" pitchFamily="2" charset="2"/>
              <a:buChar char="n"/>
              <a:defRPr/>
            </a:pPr>
            <a:r>
              <a:rPr lang="zh-CN" altLang="en-US" sz="2400" dirty="0">
                <a:solidFill>
                  <a:srgbClr val="4D4D4D"/>
                </a:solidFill>
                <a:latin typeface="-apple-system"/>
              </a:rPr>
              <a:t>全模式：把句子中所有的可以成词的词语都扫描出来</a:t>
            </a:r>
            <a:endParaRPr lang="en-US" altLang="zh-CN" sz="2400" dirty="0">
              <a:solidFill>
                <a:srgbClr val="4D4D4D"/>
              </a:solidFill>
              <a:latin typeface="-apple-system"/>
            </a:endParaRPr>
          </a:p>
          <a:p>
            <a:pPr marL="342900" lvl="1" indent="0">
              <a:lnSpc>
                <a:spcPct val="150000"/>
              </a:lnSpc>
              <a:buNone/>
              <a:defRPr/>
            </a:pPr>
            <a:r>
              <a:rPr lang="en-US" altLang="zh-CN" sz="2400" b="1" dirty="0">
                <a:solidFill>
                  <a:srgbClr val="C00000"/>
                </a:solidFill>
                <a:latin typeface="-apple-system"/>
              </a:rPr>
              <a:t>['</a:t>
            </a:r>
            <a:r>
              <a:rPr lang="zh-CN" altLang="en-US" sz="2400" b="1" dirty="0">
                <a:solidFill>
                  <a:srgbClr val="C00000"/>
                </a:solidFill>
                <a:latin typeface="-apple-system"/>
              </a:rPr>
              <a:t>这</a:t>
            </a:r>
            <a:r>
              <a:rPr lang="en-US" altLang="zh-CN" sz="2400" b="1" dirty="0">
                <a:solidFill>
                  <a:srgbClr val="C00000"/>
                </a:solidFill>
                <a:latin typeface="-apple-system"/>
              </a:rPr>
              <a:t>', '</a:t>
            </a:r>
            <a:r>
              <a:rPr lang="zh-CN" altLang="en-US" sz="2400" b="1" dirty="0">
                <a:solidFill>
                  <a:srgbClr val="C00000"/>
                </a:solidFill>
                <a:latin typeface="-apple-system"/>
              </a:rPr>
              <a:t>是</a:t>
            </a:r>
            <a:r>
              <a:rPr lang="en-US" altLang="zh-CN" sz="2400" b="1" dirty="0">
                <a:solidFill>
                  <a:srgbClr val="C00000"/>
                </a:solidFill>
                <a:latin typeface="-apple-system"/>
              </a:rPr>
              <a:t>', '</a:t>
            </a:r>
            <a:r>
              <a:rPr lang="zh-CN" altLang="en-US" sz="2400" b="1" dirty="0">
                <a:solidFill>
                  <a:srgbClr val="C00000"/>
                </a:solidFill>
                <a:latin typeface="-apple-system"/>
              </a:rPr>
              <a:t>怎么</a:t>
            </a:r>
            <a:r>
              <a:rPr lang="en-US" altLang="zh-CN" sz="2400" b="1" dirty="0">
                <a:solidFill>
                  <a:srgbClr val="C00000"/>
                </a:solidFill>
                <a:latin typeface="-apple-system"/>
              </a:rPr>
              <a:t>', '</a:t>
            </a:r>
            <a:r>
              <a:rPr lang="zh-CN" altLang="en-US" sz="2400" b="1" dirty="0">
                <a:solidFill>
                  <a:srgbClr val="C00000"/>
                </a:solidFill>
                <a:latin typeface="-apple-system"/>
              </a:rPr>
              <a:t>怎么回事</a:t>
            </a:r>
            <a:r>
              <a:rPr lang="en-US" altLang="zh-CN" sz="2400" b="1" dirty="0">
                <a:solidFill>
                  <a:srgbClr val="C00000"/>
                </a:solidFill>
                <a:latin typeface="-apple-system"/>
              </a:rPr>
              <a:t>', '</a:t>
            </a:r>
            <a:r>
              <a:rPr lang="zh-CN" altLang="en-US" sz="2400" b="1" dirty="0">
                <a:solidFill>
                  <a:srgbClr val="C00000"/>
                </a:solidFill>
                <a:latin typeface="-apple-system"/>
              </a:rPr>
              <a:t>回事</a:t>
            </a:r>
            <a:r>
              <a:rPr lang="en-US" altLang="zh-CN" sz="2400" b="1" dirty="0">
                <a:solidFill>
                  <a:srgbClr val="C00000"/>
                </a:solidFill>
                <a:latin typeface="-apple-system"/>
              </a:rPr>
              <a:t>’]</a:t>
            </a:r>
          </a:p>
          <a:p>
            <a:pPr lvl="1">
              <a:lnSpc>
                <a:spcPct val="100000"/>
              </a:lnSpc>
              <a:buFont typeface="Wingdings" pitchFamily="2" charset="2"/>
              <a:buChar char="n"/>
              <a:defRPr/>
            </a:pPr>
            <a:r>
              <a:rPr lang="zh-CN" altLang="en-US" sz="2400" dirty="0">
                <a:solidFill>
                  <a:srgbClr val="4D4D4D"/>
                </a:solidFill>
                <a:latin typeface="-apple-system"/>
              </a:rPr>
              <a:t>搜索引擎模式：在精确模式的基础上，对长词再次切分</a:t>
            </a:r>
            <a:endParaRPr lang="en-US" altLang="zh-CN" sz="2400" dirty="0">
              <a:solidFill>
                <a:srgbClr val="4D4D4D"/>
              </a:solidFill>
              <a:latin typeface="-apple-system"/>
            </a:endParaRPr>
          </a:p>
          <a:p>
            <a:pPr marL="342900" lvl="1" indent="0">
              <a:lnSpc>
                <a:spcPct val="150000"/>
              </a:lnSpc>
              <a:buNone/>
              <a:defRPr/>
            </a:pPr>
            <a:r>
              <a:rPr lang="en-US" altLang="zh-CN" sz="2400" b="1" dirty="0">
                <a:solidFill>
                  <a:srgbClr val="C00000"/>
                </a:solidFill>
                <a:latin typeface="-apple-system"/>
              </a:rPr>
              <a:t>['</a:t>
            </a:r>
            <a:r>
              <a:rPr lang="zh-CN" altLang="en-US" sz="2400" b="1" dirty="0">
                <a:solidFill>
                  <a:srgbClr val="C00000"/>
                </a:solidFill>
                <a:latin typeface="-apple-system"/>
              </a:rPr>
              <a:t>这是</a:t>
            </a:r>
            <a:r>
              <a:rPr lang="en-US" altLang="zh-CN" sz="2400" b="1" dirty="0">
                <a:solidFill>
                  <a:srgbClr val="C00000"/>
                </a:solidFill>
                <a:latin typeface="-apple-system"/>
              </a:rPr>
              <a:t>', '</a:t>
            </a:r>
            <a:r>
              <a:rPr lang="zh-CN" altLang="en-US" sz="2400" b="1" dirty="0">
                <a:solidFill>
                  <a:srgbClr val="C00000"/>
                </a:solidFill>
                <a:latin typeface="-apple-system"/>
              </a:rPr>
              <a:t>怎么</a:t>
            </a:r>
            <a:r>
              <a:rPr lang="en-US" altLang="zh-CN" sz="2400" b="1" dirty="0">
                <a:solidFill>
                  <a:srgbClr val="C00000"/>
                </a:solidFill>
                <a:latin typeface="-apple-system"/>
              </a:rPr>
              <a:t>', '</a:t>
            </a:r>
            <a:r>
              <a:rPr lang="zh-CN" altLang="en-US" sz="2400" b="1" dirty="0">
                <a:solidFill>
                  <a:srgbClr val="C00000"/>
                </a:solidFill>
                <a:latin typeface="-apple-system"/>
              </a:rPr>
              <a:t>回事</a:t>
            </a:r>
            <a:r>
              <a:rPr lang="en-US" altLang="zh-CN" sz="2400" b="1" dirty="0">
                <a:solidFill>
                  <a:srgbClr val="C00000"/>
                </a:solidFill>
                <a:latin typeface="-apple-system"/>
              </a:rPr>
              <a:t>', '</a:t>
            </a:r>
            <a:r>
              <a:rPr lang="zh-CN" altLang="en-US" sz="2400" b="1" dirty="0">
                <a:solidFill>
                  <a:srgbClr val="C00000"/>
                </a:solidFill>
                <a:latin typeface="-apple-system"/>
              </a:rPr>
              <a:t>怎么回事</a:t>
            </a:r>
            <a:r>
              <a:rPr lang="en-US" altLang="zh-CN" sz="2400" b="1" dirty="0">
                <a:solidFill>
                  <a:srgbClr val="C00000"/>
                </a:solidFill>
                <a:latin typeface="-apple-system"/>
              </a:rPr>
              <a:t>’]</a:t>
            </a:r>
          </a:p>
          <a:p>
            <a:pPr marL="342900" lvl="1" indent="0">
              <a:lnSpc>
                <a:spcPct val="100000"/>
              </a:lnSpc>
              <a:buNone/>
              <a:defRPr/>
            </a:pPr>
            <a:endParaRPr lang="zh-CN" altLang="en-US" sz="2000" b="1" dirty="0">
              <a:solidFill>
                <a:srgbClr val="C00000"/>
              </a:solidFill>
              <a:latin typeface="-apple-system"/>
            </a:endParaRPr>
          </a:p>
        </p:txBody>
      </p:sp>
      <p:sp>
        <p:nvSpPr>
          <p:cNvPr id="5" name="标题 1">
            <a:extLst>
              <a:ext uri="{FF2B5EF4-FFF2-40B4-BE49-F238E27FC236}">
                <a16:creationId xmlns:a16="http://schemas.microsoft.com/office/drawing/2014/main" id="{283CA104-F139-6DAB-D8D8-75589B68BCF8}"/>
              </a:ext>
            </a:extLst>
          </p:cNvPr>
          <p:cNvSpPr>
            <a:spLocks noGrp="1"/>
          </p:cNvSpPr>
          <p:nvPr>
            <p:ph type="title"/>
          </p:nvPr>
        </p:nvSpPr>
        <p:spPr>
          <a:xfrm>
            <a:off x="467544" y="332656"/>
            <a:ext cx="7886700" cy="483234"/>
          </a:xfrm>
        </p:spPr>
        <p:txBody>
          <a:bodyPr>
            <a:normAutofit fontScale="90000"/>
          </a:bodyPr>
          <a:lstStyle/>
          <a:p>
            <a:r>
              <a:rPr lang="en-US" altLang="zh-CN" sz="3600" dirty="0" err="1">
                <a:solidFill>
                  <a:srgbClr val="002060"/>
                </a:solidFill>
              </a:rPr>
              <a:t>jieba</a:t>
            </a:r>
            <a:r>
              <a:rPr lang="zh-CN" altLang="en-US" sz="3600" dirty="0">
                <a:solidFill>
                  <a:srgbClr val="002060"/>
                </a:solidFill>
              </a:rPr>
              <a:t>分词</a:t>
            </a:r>
            <a:endParaRPr kumimoji="1" lang="zh-CN" altLang="en-US" dirty="0">
              <a:solidFill>
                <a:srgbClr val="002060"/>
              </a:solidFill>
            </a:endParaRPr>
          </a:p>
        </p:txBody>
      </p:sp>
    </p:spTree>
    <p:extLst>
      <p:ext uri="{BB962C8B-B14F-4D97-AF65-F5344CB8AC3E}">
        <p14:creationId xmlns:p14="http://schemas.microsoft.com/office/powerpoint/2010/main" val="4220529174"/>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15759" y="1021443"/>
            <a:ext cx="8890296" cy="5719205"/>
          </a:xfrm>
        </p:spPr>
        <p:txBody>
          <a:bodyPr>
            <a:normAutofit/>
          </a:bodyPr>
          <a:lstStyle/>
          <a:p>
            <a:pPr algn="l">
              <a:lnSpc>
                <a:spcPct val="150000"/>
              </a:lnSpc>
              <a:buFont typeface="Arial" panose="020B0604020202020204" pitchFamily="34" charset="0"/>
              <a:buChar char="•"/>
            </a:pPr>
            <a:r>
              <a:rPr lang="zh-CN" altLang="en-US" sz="2000" b="0" i="0" dirty="0">
                <a:solidFill>
                  <a:srgbClr val="121212"/>
                </a:solidFill>
                <a:effectLst/>
                <a:latin typeface="-apple-system"/>
              </a:rPr>
              <a:t>基于</a:t>
            </a:r>
            <a:r>
              <a:rPr lang="zh-CN" altLang="en-US" sz="2000" b="1" i="0" dirty="0">
                <a:solidFill>
                  <a:srgbClr val="C00000"/>
                </a:solidFill>
                <a:effectLst/>
                <a:latin typeface="-apple-system"/>
              </a:rPr>
              <a:t>前缀词典</a:t>
            </a:r>
            <a:r>
              <a:rPr lang="zh-CN" altLang="en-US" sz="2000" b="0" i="0" dirty="0">
                <a:solidFill>
                  <a:srgbClr val="121212"/>
                </a:solidFill>
                <a:effectLst/>
                <a:latin typeface="-apple-system"/>
              </a:rPr>
              <a:t>实现高效的词图扫描，生成句子中汉字所有可能成词情况所构成的</a:t>
            </a:r>
            <a:r>
              <a:rPr lang="zh-CN" altLang="en-US" sz="2000" b="1" i="0" dirty="0">
                <a:solidFill>
                  <a:srgbClr val="C00000"/>
                </a:solidFill>
                <a:effectLst/>
                <a:latin typeface="-apple-system"/>
              </a:rPr>
              <a:t>有向无环图</a:t>
            </a:r>
            <a:r>
              <a:rPr lang="zh-CN" altLang="en-US" sz="2000" b="0" i="0" dirty="0">
                <a:solidFill>
                  <a:srgbClr val="121212"/>
                </a:solidFill>
                <a:effectLst/>
                <a:latin typeface="-apple-system"/>
              </a:rPr>
              <a:t> </a:t>
            </a:r>
            <a:r>
              <a:rPr lang="en-US" altLang="zh-CN" sz="2000" b="0" i="0" dirty="0">
                <a:solidFill>
                  <a:srgbClr val="121212"/>
                </a:solidFill>
                <a:effectLst/>
                <a:latin typeface="-apple-system"/>
              </a:rPr>
              <a:t>(</a:t>
            </a:r>
            <a:r>
              <a:rPr lang="en" altLang="zh-CN" sz="2000" b="0" i="0" dirty="0">
                <a:solidFill>
                  <a:srgbClr val="121212"/>
                </a:solidFill>
                <a:effectLst/>
                <a:latin typeface="-apple-system"/>
              </a:rPr>
              <a:t>DAG)</a:t>
            </a:r>
          </a:p>
          <a:p>
            <a:pPr algn="l">
              <a:lnSpc>
                <a:spcPct val="150000"/>
              </a:lnSpc>
              <a:buFont typeface="Arial" panose="020B0604020202020204" pitchFamily="34" charset="0"/>
              <a:buChar char="•"/>
            </a:pPr>
            <a:r>
              <a:rPr lang="zh-CN" altLang="en-US" sz="2000" b="0" i="0" dirty="0">
                <a:solidFill>
                  <a:srgbClr val="121212"/>
                </a:solidFill>
                <a:effectLst/>
                <a:latin typeface="-apple-system"/>
              </a:rPr>
              <a:t>采用了</a:t>
            </a:r>
            <a:r>
              <a:rPr lang="zh-CN" altLang="en-US" sz="2000" b="1" i="0" dirty="0">
                <a:solidFill>
                  <a:srgbClr val="C00000"/>
                </a:solidFill>
                <a:effectLst/>
                <a:latin typeface="-apple-system"/>
              </a:rPr>
              <a:t>动态规划</a:t>
            </a:r>
            <a:r>
              <a:rPr lang="zh-CN" altLang="en-US" sz="2000" b="0" i="0" dirty="0">
                <a:solidFill>
                  <a:srgbClr val="121212"/>
                </a:solidFill>
                <a:effectLst/>
                <a:latin typeface="-apple-system"/>
              </a:rPr>
              <a:t>查找最大概率路径</a:t>
            </a:r>
            <a:r>
              <a:rPr lang="en-US" altLang="zh-CN" sz="2000" b="0" i="0" dirty="0">
                <a:solidFill>
                  <a:srgbClr val="121212"/>
                </a:solidFill>
                <a:effectLst/>
                <a:latin typeface="-apple-system"/>
              </a:rPr>
              <a:t>, </a:t>
            </a:r>
            <a:r>
              <a:rPr lang="zh-CN" altLang="en-US" sz="2000" b="0" i="0" dirty="0">
                <a:solidFill>
                  <a:srgbClr val="121212"/>
                </a:solidFill>
                <a:effectLst/>
                <a:latin typeface="-apple-system"/>
              </a:rPr>
              <a:t>找出基于词频的最大切分组合</a:t>
            </a:r>
          </a:p>
          <a:p>
            <a:pPr algn="l">
              <a:lnSpc>
                <a:spcPct val="150000"/>
              </a:lnSpc>
              <a:buFont typeface="Arial" panose="020B0604020202020204" pitchFamily="34" charset="0"/>
              <a:buChar char="•"/>
            </a:pPr>
            <a:r>
              <a:rPr lang="zh-CN" altLang="en-US" sz="2000" b="0" i="0" dirty="0">
                <a:solidFill>
                  <a:srgbClr val="121212"/>
                </a:solidFill>
                <a:effectLst/>
                <a:latin typeface="-apple-system"/>
              </a:rPr>
              <a:t>对于未登录词，采用了基于汉字成词能力的 </a:t>
            </a:r>
            <a:r>
              <a:rPr lang="en" altLang="zh-CN" sz="2000" b="1" i="0" dirty="0">
                <a:solidFill>
                  <a:srgbClr val="C00000"/>
                </a:solidFill>
                <a:effectLst/>
                <a:latin typeface="-apple-system"/>
              </a:rPr>
              <a:t>HMM</a:t>
            </a:r>
            <a:r>
              <a:rPr lang="en" altLang="zh-CN" sz="2000" b="0" i="0" dirty="0">
                <a:solidFill>
                  <a:srgbClr val="C00000"/>
                </a:solidFill>
                <a:effectLst/>
                <a:latin typeface="-apple-system"/>
              </a:rPr>
              <a:t> </a:t>
            </a:r>
            <a:r>
              <a:rPr lang="zh-CN" altLang="en-US" sz="2000" b="0" i="0" dirty="0">
                <a:solidFill>
                  <a:srgbClr val="C00000"/>
                </a:solidFill>
                <a:effectLst/>
                <a:latin typeface="-apple-system"/>
              </a:rPr>
              <a:t>模型</a:t>
            </a:r>
            <a:endParaRPr lang="en-US" altLang="zh-CN" sz="2000" b="0" i="0" dirty="0">
              <a:solidFill>
                <a:srgbClr val="C00000"/>
              </a:solidFill>
              <a:effectLst/>
              <a:latin typeface="-apple-system"/>
            </a:endParaRPr>
          </a:p>
          <a:p>
            <a:pPr algn="l">
              <a:lnSpc>
                <a:spcPct val="150000"/>
              </a:lnSpc>
              <a:buFont typeface="Arial" panose="020B0604020202020204" pitchFamily="34" charset="0"/>
              <a:buChar char="•"/>
            </a:pPr>
            <a:endParaRPr lang="en-US" altLang="zh-CN" sz="2000" dirty="0">
              <a:solidFill>
                <a:srgbClr val="C00000"/>
              </a:solidFill>
              <a:latin typeface="-apple-system"/>
            </a:endParaRPr>
          </a:p>
          <a:p>
            <a:pPr algn="l">
              <a:lnSpc>
                <a:spcPct val="150000"/>
              </a:lnSpc>
              <a:buFont typeface="Arial" panose="020B0604020202020204" pitchFamily="34" charset="0"/>
              <a:buChar char="•"/>
            </a:pPr>
            <a:endParaRPr lang="en-US" altLang="zh-CN" sz="2000" b="1" dirty="0">
              <a:solidFill>
                <a:srgbClr val="C00000"/>
              </a:solidFill>
              <a:latin typeface="-apple-system"/>
            </a:endParaRPr>
          </a:p>
          <a:p>
            <a:pPr algn="l">
              <a:lnSpc>
                <a:spcPct val="150000"/>
              </a:lnSpc>
              <a:buFont typeface="Arial" panose="020B0604020202020204" pitchFamily="34" charset="0"/>
              <a:buChar char="•"/>
            </a:pPr>
            <a:endParaRPr lang="en-US" altLang="zh-CN" sz="2000" b="1" dirty="0">
              <a:solidFill>
                <a:srgbClr val="C00000"/>
              </a:solidFill>
              <a:latin typeface="-apple-system"/>
            </a:endParaRPr>
          </a:p>
          <a:p>
            <a:pPr algn="l"/>
            <a:endParaRPr lang="en-US" altLang="zh-CN" sz="1600" b="0" i="0" dirty="0">
              <a:solidFill>
                <a:srgbClr val="121212"/>
              </a:solidFill>
              <a:effectLst/>
              <a:latin typeface="-apple-system"/>
            </a:endParaRPr>
          </a:p>
        </p:txBody>
      </p:sp>
      <p:sp>
        <p:nvSpPr>
          <p:cNvPr id="5" name="标题 1">
            <a:extLst>
              <a:ext uri="{FF2B5EF4-FFF2-40B4-BE49-F238E27FC236}">
                <a16:creationId xmlns:a16="http://schemas.microsoft.com/office/drawing/2014/main" id="{283CA104-F139-6DAB-D8D8-75589B68BCF8}"/>
              </a:ext>
            </a:extLst>
          </p:cNvPr>
          <p:cNvSpPr>
            <a:spLocks noGrp="1"/>
          </p:cNvSpPr>
          <p:nvPr>
            <p:ph type="title"/>
          </p:nvPr>
        </p:nvSpPr>
        <p:spPr>
          <a:xfrm>
            <a:off x="467544" y="332656"/>
            <a:ext cx="7886700" cy="483234"/>
          </a:xfrm>
        </p:spPr>
        <p:txBody>
          <a:bodyPr>
            <a:normAutofit fontScale="90000"/>
          </a:bodyPr>
          <a:lstStyle/>
          <a:p>
            <a:r>
              <a:rPr lang="en-US" altLang="zh-CN" sz="3600" dirty="0" err="1">
                <a:solidFill>
                  <a:srgbClr val="002060"/>
                </a:solidFill>
              </a:rPr>
              <a:t>jieba</a:t>
            </a:r>
            <a:r>
              <a:rPr lang="zh-CN" altLang="en-US" sz="3600" dirty="0">
                <a:solidFill>
                  <a:srgbClr val="002060"/>
                </a:solidFill>
              </a:rPr>
              <a:t>分词</a:t>
            </a:r>
            <a:endParaRPr kumimoji="1" lang="zh-CN" altLang="en-US" dirty="0">
              <a:solidFill>
                <a:srgbClr val="002060"/>
              </a:solidFill>
            </a:endParaRPr>
          </a:p>
        </p:txBody>
      </p:sp>
      <mc:AlternateContent xmlns:mc="http://schemas.openxmlformats.org/markup-compatibility/2006">
        <mc:Choice xmlns:p14="http://schemas.microsoft.com/office/powerpoint/2010/main" Requires="p14">
          <p:contentPart p14:bwMode="auto" r:id="rId3">
            <p14:nvContentPartPr>
              <p14:cNvPr id="36" name="墨迹 35">
                <a:extLst>
                  <a:ext uri="{FF2B5EF4-FFF2-40B4-BE49-F238E27FC236}">
                    <a16:creationId xmlns:a16="http://schemas.microsoft.com/office/drawing/2014/main" id="{662291E8-F67D-EDA2-EA87-F4BA00E55FE6}"/>
                  </a:ext>
                </a:extLst>
              </p14:cNvPr>
              <p14:cNvContentPartPr/>
              <p14:nvPr/>
            </p14:nvContentPartPr>
            <p14:xfrm>
              <a:off x="-930491" y="4869251"/>
              <a:ext cx="360" cy="360"/>
            </p14:xfrm>
          </p:contentPart>
        </mc:Choice>
        <mc:Fallback>
          <p:pic>
            <p:nvPicPr>
              <p:cNvPr id="36" name="墨迹 35">
                <a:extLst>
                  <a:ext uri="{FF2B5EF4-FFF2-40B4-BE49-F238E27FC236}">
                    <a16:creationId xmlns:a16="http://schemas.microsoft.com/office/drawing/2014/main" id="{662291E8-F67D-EDA2-EA87-F4BA00E55FE6}"/>
                  </a:ext>
                </a:extLst>
              </p:cNvPr>
              <p:cNvPicPr/>
              <p:nvPr/>
            </p:nvPicPr>
            <p:blipFill>
              <a:blip r:embed="rId4"/>
              <a:stretch>
                <a:fillRect/>
              </a:stretch>
            </p:blipFill>
            <p:spPr>
              <a:xfrm>
                <a:off x="-948131" y="4851611"/>
                <a:ext cx="36000" cy="36000"/>
              </a:xfrm>
              <a:prstGeom prst="rect">
                <a:avLst/>
              </a:prstGeom>
            </p:spPr>
          </p:pic>
        </mc:Fallback>
      </mc:AlternateContent>
      <p:pic>
        <p:nvPicPr>
          <p:cNvPr id="76804" name="图片 76803">
            <a:extLst>
              <a:ext uri="{FF2B5EF4-FFF2-40B4-BE49-F238E27FC236}">
                <a16:creationId xmlns:a16="http://schemas.microsoft.com/office/drawing/2014/main" id="{E36C431D-085A-2537-A024-BA43BF1AEDE2}"/>
              </a:ext>
            </a:extLst>
          </p:cNvPr>
          <p:cNvPicPr>
            <a:picLocks noChangeAspect="1"/>
          </p:cNvPicPr>
          <p:nvPr/>
        </p:nvPicPr>
        <p:blipFill>
          <a:blip r:embed="rId5"/>
          <a:stretch>
            <a:fillRect/>
          </a:stretch>
        </p:blipFill>
        <p:spPr>
          <a:xfrm>
            <a:off x="4290039" y="3501008"/>
            <a:ext cx="4716016" cy="2118071"/>
          </a:xfrm>
          <a:prstGeom prst="rect">
            <a:avLst/>
          </a:prstGeom>
        </p:spPr>
      </p:pic>
      <p:sp>
        <p:nvSpPr>
          <p:cNvPr id="76806" name="文本框 76805">
            <a:extLst>
              <a:ext uri="{FF2B5EF4-FFF2-40B4-BE49-F238E27FC236}">
                <a16:creationId xmlns:a16="http://schemas.microsoft.com/office/drawing/2014/main" id="{AC9E12C4-716B-BA0C-CAF1-F107C15A13DD}"/>
              </a:ext>
            </a:extLst>
          </p:cNvPr>
          <p:cNvSpPr txBox="1"/>
          <p:nvPr/>
        </p:nvSpPr>
        <p:spPr>
          <a:xfrm>
            <a:off x="302969" y="3058409"/>
            <a:ext cx="6069231" cy="2111347"/>
          </a:xfrm>
          <a:prstGeom prst="rect">
            <a:avLst/>
          </a:prstGeom>
          <a:noFill/>
        </p:spPr>
        <p:txBody>
          <a:bodyPr wrap="square">
            <a:spAutoFit/>
          </a:bodyPr>
          <a:lstStyle/>
          <a:p>
            <a:pPr marL="0" indent="0" algn="l">
              <a:buNone/>
            </a:pPr>
            <a:r>
              <a:rPr lang="zh-CN" altLang="en-US" sz="1600" b="0" i="0" dirty="0">
                <a:solidFill>
                  <a:srgbClr val="121212"/>
                </a:solidFill>
                <a:effectLst/>
                <a:latin typeface="-apple-system"/>
              </a:rPr>
              <a:t>这是怎么回事“的</a:t>
            </a:r>
            <a:r>
              <a:rPr lang="en" altLang="zh-CN" sz="1600" b="0" i="0" dirty="0">
                <a:solidFill>
                  <a:srgbClr val="121212"/>
                </a:solidFill>
                <a:effectLst/>
                <a:latin typeface="-apple-system"/>
              </a:rPr>
              <a:t>DAG</a:t>
            </a:r>
            <a:r>
              <a:rPr lang="zh-CN" altLang="en-US" sz="1600" b="0" i="0" dirty="0">
                <a:solidFill>
                  <a:srgbClr val="121212"/>
                </a:solidFill>
                <a:effectLst/>
                <a:latin typeface="-apple-system"/>
              </a:rPr>
              <a:t>有五条路径，即五种分词方案，分别为：</a:t>
            </a:r>
          </a:p>
          <a:p>
            <a:pPr algn="l">
              <a:buFont typeface="Arial" panose="020B0604020202020204" pitchFamily="34" charset="0"/>
              <a:buChar char="•"/>
            </a:pPr>
            <a:r>
              <a:rPr lang="en-US" altLang="zh-CN" sz="1600" b="0" i="0" dirty="0">
                <a:solidFill>
                  <a:schemeClr val="accent1">
                    <a:lumMod val="75000"/>
                  </a:schemeClr>
                </a:solidFill>
                <a:effectLst/>
                <a:latin typeface="-apple-system"/>
              </a:rPr>
              <a:t>0/1/2/3/4/5</a:t>
            </a:r>
            <a:r>
              <a:rPr lang="zh-CN" altLang="en-US" sz="1600" b="0" i="0" dirty="0">
                <a:solidFill>
                  <a:schemeClr val="accent1">
                    <a:lumMod val="75000"/>
                  </a:schemeClr>
                </a:solidFill>
                <a:effectLst/>
                <a:latin typeface="-apple-system"/>
              </a:rPr>
              <a:t>：“这</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是</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怎</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么</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回</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事”</a:t>
            </a:r>
          </a:p>
          <a:p>
            <a:pPr algn="l">
              <a:buFont typeface="Arial" panose="020B0604020202020204" pitchFamily="34" charset="0"/>
              <a:buChar char="•"/>
            </a:pPr>
            <a:r>
              <a:rPr lang="en-US" altLang="zh-CN" sz="1600" b="0" i="0" dirty="0">
                <a:solidFill>
                  <a:schemeClr val="accent1">
                    <a:lumMod val="75000"/>
                  </a:schemeClr>
                </a:solidFill>
                <a:effectLst/>
                <a:latin typeface="-apple-system"/>
              </a:rPr>
              <a:t>0/1/2/3/45</a:t>
            </a:r>
            <a:r>
              <a:rPr lang="zh-CN" altLang="en-US" sz="1600" b="0" i="0" dirty="0">
                <a:solidFill>
                  <a:schemeClr val="accent1">
                    <a:lumMod val="75000"/>
                  </a:schemeClr>
                </a:solidFill>
                <a:effectLst/>
                <a:latin typeface="-apple-system"/>
              </a:rPr>
              <a:t>：“这</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是</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怎</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么</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回事”</a:t>
            </a:r>
          </a:p>
          <a:p>
            <a:pPr algn="l">
              <a:buFont typeface="Arial" panose="020B0604020202020204" pitchFamily="34" charset="0"/>
              <a:buChar char="•"/>
            </a:pPr>
            <a:r>
              <a:rPr lang="en-US" altLang="zh-CN" sz="1600" b="0" i="0" dirty="0">
                <a:solidFill>
                  <a:schemeClr val="accent1">
                    <a:lumMod val="75000"/>
                  </a:schemeClr>
                </a:solidFill>
                <a:effectLst/>
                <a:latin typeface="-apple-system"/>
              </a:rPr>
              <a:t>0/1/23/4/5</a:t>
            </a:r>
            <a:r>
              <a:rPr lang="zh-CN" altLang="en-US" sz="1600" b="0" i="0" dirty="0">
                <a:solidFill>
                  <a:schemeClr val="accent1">
                    <a:lumMod val="75000"/>
                  </a:schemeClr>
                </a:solidFill>
                <a:effectLst/>
                <a:latin typeface="-apple-system"/>
              </a:rPr>
              <a:t>：“这</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是</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怎么</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回</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事”</a:t>
            </a:r>
          </a:p>
          <a:p>
            <a:pPr algn="l">
              <a:buFont typeface="Arial" panose="020B0604020202020204" pitchFamily="34" charset="0"/>
              <a:buChar char="•"/>
            </a:pPr>
            <a:r>
              <a:rPr lang="en-US" altLang="zh-CN" sz="1600" b="0" i="0" dirty="0">
                <a:solidFill>
                  <a:schemeClr val="accent1">
                    <a:lumMod val="75000"/>
                  </a:schemeClr>
                </a:solidFill>
                <a:effectLst/>
                <a:latin typeface="-apple-system"/>
              </a:rPr>
              <a:t>0/1/23/45</a:t>
            </a:r>
            <a:r>
              <a:rPr lang="zh-CN" altLang="en-US" sz="1600" b="0" i="0" dirty="0">
                <a:solidFill>
                  <a:schemeClr val="accent1">
                    <a:lumMod val="75000"/>
                  </a:schemeClr>
                </a:solidFill>
                <a:effectLst/>
                <a:latin typeface="-apple-system"/>
              </a:rPr>
              <a:t>：“这</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是</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怎么</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回事”</a:t>
            </a:r>
          </a:p>
          <a:p>
            <a:pPr algn="l">
              <a:buFont typeface="Arial" panose="020B0604020202020204" pitchFamily="34" charset="0"/>
              <a:buChar char="•"/>
            </a:pPr>
            <a:r>
              <a:rPr lang="en-US" altLang="zh-CN" sz="1600" b="0" i="0" dirty="0">
                <a:solidFill>
                  <a:srgbClr val="C00000"/>
                </a:solidFill>
                <a:effectLst/>
                <a:latin typeface="-apple-system"/>
              </a:rPr>
              <a:t>0/1/2345</a:t>
            </a:r>
            <a:r>
              <a:rPr lang="zh-CN" altLang="en-US" sz="1600" b="0" i="0" dirty="0">
                <a:solidFill>
                  <a:srgbClr val="C00000"/>
                </a:solidFill>
                <a:effectLst/>
                <a:latin typeface="-apple-system"/>
              </a:rPr>
              <a:t>：“这</a:t>
            </a:r>
            <a:r>
              <a:rPr lang="en-US" altLang="zh-CN" sz="1600" b="0" i="0" dirty="0">
                <a:solidFill>
                  <a:srgbClr val="C00000"/>
                </a:solidFill>
                <a:effectLst/>
                <a:latin typeface="-apple-system"/>
              </a:rPr>
              <a:t>/</a:t>
            </a:r>
            <a:r>
              <a:rPr lang="zh-CN" altLang="en-US" sz="1600" b="0" i="0" dirty="0">
                <a:solidFill>
                  <a:srgbClr val="C00000"/>
                </a:solidFill>
                <a:effectLst/>
                <a:latin typeface="-apple-system"/>
              </a:rPr>
              <a:t>是</a:t>
            </a:r>
            <a:r>
              <a:rPr lang="en-US" altLang="zh-CN" sz="1600" b="0" i="0" dirty="0">
                <a:solidFill>
                  <a:srgbClr val="C00000"/>
                </a:solidFill>
                <a:effectLst/>
                <a:latin typeface="-apple-system"/>
              </a:rPr>
              <a:t>/</a:t>
            </a:r>
            <a:r>
              <a:rPr lang="zh-CN" altLang="en-US" sz="1600" b="0" i="0" dirty="0">
                <a:solidFill>
                  <a:srgbClr val="C00000"/>
                </a:solidFill>
                <a:effectLst/>
                <a:latin typeface="-apple-system"/>
              </a:rPr>
              <a:t>怎么回事”</a:t>
            </a:r>
            <a:endParaRPr lang="en-US" altLang="zh-CN" sz="1600" b="0" i="0" dirty="0">
              <a:solidFill>
                <a:srgbClr val="C00000"/>
              </a:solidFill>
              <a:effectLst/>
              <a:latin typeface="-apple-system"/>
            </a:endParaRPr>
          </a:p>
          <a:p>
            <a:pPr marL="0" indent="0">
              <a:buNone/>
            </a:pPr>
            <a:r>
              <a:rPr lang="en" altLang="zh-CN" sz="1600" b="0" i="0" dirty="0" err="1">
                <a:solidFill>
                  <a:srgbClr val="121212"/>
                </a:solidFill>
                <a:effectLst/>
                <a:latin typeface="-apple-system"/>
              </a:rPr>
              <a:t>jieba</a:t>
            </a:r>
            <a:r>
              <a:rPr lang="zh-CN" altLang="en-US" sz="1600" b="0" i="0" dirty="0">
                <a:solidFill>
                  <a:srgbClr val="121212"/>
                </a:solidFill>
                <a:effectLst/>
                <a:latin typeface="-apple-system"/>
              </a:rPr>
              <a:t>使用动态规划的方法进行快速查找，</a:t>
            </a:r>
            <a:r>
              <a:rPr lang="en" altLang="zh-CN" sz="1600" b="0" i="0" dirty="0">
                <a:solidFill>
                  <a:srgbClr val="121212"/>
                </a:solidFill>
                <a:effectLst/>
                <a:latin typeface="-apple-system"/>
              </a:rPr>
              <a:t>DAG</a:t>
            </a:r>
            <a:r>
              <a:rPr lang="zh-CN" altLang="en-US" sz="1600" b="0" i="0" dirty="0">
                <a:solidFill>
                  <a:srgbClr val="121212"/>
                </a:solidFill>
                <a:effectLst/>
                <a:latin typeface="-apple-system"/>
              </a:rPr>
              <a:t>上最大概率的路径。</a:t>
            </a:r>
            <a:endParaRPr lang="en-US" altLang="zh-CN" sz="1600" b="1" dirty="0">
              <a:solidFill>
                <a:srgbClr val="C00000"/>
              </a:solidFill>
              <a:latin typeface="-apple-system"/>
            </a:endParaRPr>
          </a:p>
        </p:txBody>
      </p:sp>
      <p:sp>
        <p:nvSpPr>
          <p:cNvPr id="76807" name="文本框 76806">
            <a:extLst>
              <a:ext uri="{FF2B5EF4-FFF2-40B4-BE49-F238E27FC236}">
                <a16:creationId xmlns:a16="http://schemas.microsoft.com/office/drawing/2014/main" id="{8C2BC886-12A5-B93E-1F11-CC7111751703}"/>
              </a:ext>
            </a:extLst>
          </p:cNvPr>
          <p:cNvSpPr txBox="1"/>
          <p:nvPr/>
        </p:nvSpPr>
        <p:spPr>
          <a:xfrm>
            <a:off x="302969" y="5533532"/>
            <a:ext cx="8386501" cy="646331"/>
          </a:xfrm>
          <a:prstGeom prst="rect">
            <a:avLst/>
          </a:prstGeom>
          <a:noFill/>
        </p:spPr>
        <p:txBody>
          <a:bodyPr wrap="square" rtlCol="0">
            <a:spAutoFit/>
          </a:bodyPr>
          <a:lstStyle/>
          <a:p>
            <a:r>
              <a:rPr lang="zh-CN" altLang="en-US" sz="1800" b="0" i="0" dirty="0">
                <a:solidFill>
                  <a:srgbClr val="121212"/>
                </a:solidFill>
                <a:effectLst/>
                <a:latin typeface="-apple-system"/>
              </a:rPr>
              <a:t>由于“这</a:t>
            </a:r>
            <a:r>
              <a:rPr lang="en-US" altLang="zh-CN" sz="1800" b="0" i="0" dirty="0">
                <a:solidFill>
                  <a:srgbClr val="121212"/>
                </a:solidFill>
                <a:effectLst/>
                <a:latin typeface="-apple-system"/>
              </a:rPr>
              <a:t>/</a:t>
            </a:r>
            <a:r>
              <a:rPr lang="zh-CN" altLang="en-US" sz="1800" b="0" i="0" dirty="0">
                <a:solidFill>
                  <a:srgbClr val="121212"/>
                </a:solidFill>
                <a:effectLst/>
                <a:latin typeface="-apple-system"/>
              </a:rPr>
              <a:t>是”属于未登录词，组合成“这是”传入</a:t>
            </a:r>
            <a:r>
              <a:rPr lang="en" altLang="zh-CN" sz="1800" b="0" i="0" dirty="0">
                <a:solidFill>
                  <a:srgbClr val="121212"/>
                </a:solidFill>
                <a:effectLst/>
                <a:latin typeface="-apple-system"/>
              </a:rPr>
              <a:t>HMM</a:t>
            </a:r>
            <a:r>
              <a:rPr lang="zh-CN" altLang="en-US" sz="1800" b="0" i="0" dirty="0">
                <a:solidFill>
                  <a:srgbClr val="121212"/>
                </a:solidFill>
                <a:effectLst/>
                <a:latin typeface="-apple-system"/>
              </a:rPr>
              <a:t>模型，</a:t>
            </a:r>
            <a:r>
              <a:rPr lang="en" altLang="zh-CN" sz="1800" b="0" i="0" dirty="0">
                <a:solidFill>
                  <a:srgbClr val="121212"/>
                </a:solidFill>
                <a:effectLst/>
                <a:latin typeface="-apple-system"/>
              </a:rPr>
              <a:t>HMM</a:t>
            </a:r>
            <a:r>
              <a:rPr lang="zh-CN" altLang="en-US" sz="1800" b="0" i="0" dirty="0">
                <a:solidFill>
                  <a:srgbClr val="121212"/>
                </a:solidFill>
                <a:effectLst/>
                <a:latin typeface="-apple-system"/>
              </a:rPr>
              <a:t>分词结果为“这是”，所以最终的分词结果是：“</a:t>
            </a:r>
            <a:r>
              <a:rPr lang="zh-CN" altLang="en-US" sz="1800" b="0" i="0" dirty="0">
                <a:solidFill>
                  <a:srgbClr val="C00000"/>
                </a:solidFill>
                <a:effectLst/>
                <a:latin typeface="-apple-system"/>
              </a:rPr>
              <a:t>这是</a:t>
            </a:r>
            <a:r>
              <a:rPr lang="en-US" altLang="zh-CN" sz="1800" b="0" i="0" dirty="0">
                <a:solidFill>
                  <a:srgbClr val="C00000"/>
                </a:solidFill>
                <a:effectLst/>
                <a:latin typeface="-apple-system"/>
              </a:rPr>
              <a:t>/</a:t>
            </a:r>
            <a:r>
              <a:rPr lang="zh-CN" altLang="en-US" sz="1800" b="0" i="0" dirty="0">
                <a:solidFill>
                  <a:srgbClr val="C00000"/>
                </a:solidFill>
                <a:effectLst/>
                <a:latin typeface="-apple-system"/>
              </a:rPr>
              <a:t>怎么回事</a:t>
            </a:r>
            <a:r>
              <a:rPr lang="zh-CN" altLang="en-US" sz="1800" b="0" i="0" dirty="0">
                <a:solidFill>
                  <a:srgbClr val="121212"/>
                </a:solidFill>
                <a:effectLst/>
                <a:latin typeface="-apple-system"/>
              </a:rPr>
              <a:t>”。</a:t>
            </a:r>
            <a:endParaRPr kumimoji="1" lang="zh-CN" altLang="en-US" sz="1800" dirty="0"/>
          </a:p>
        </p:txBody>
      </p:sp>
    </p:spTree>
    <p:extLst>
      <p:ext uri="{BB962C8B-B14F-4D97-AF65-F5344CB8AC3E}">
        <p14:creationId xmlns:p14="http://schemas.microsoft.com/office/powerpoint/2010/main" val="3394686909"/>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4E2EF144-0569-3E34-DCCB-378B69D40335}"/>
              </a:ext>
            </a:extLst>
          </p:cNvPr>
          <p:cNvSpPr>
            <a:spLocks noGrp="1" noChangeArrowheads="1"/>
          </p:cNvSpPr>
          <p:nvPr>
            <p:ph type="sldNum" sz="quarter" idx="12"/>
          </p:nvPr>
        </p:nvSpPr>
        <p:spPr>
          <a:ln/>
        </p:spPr>
        <p:txBody>
          <a:bodyPr/>
          <a:lstStyle/>
          <a:p>
            <a:fld id="{F24E4CCC-CE31-1E4F-842D-59B953FDA4CC}" type="slidenum">
              <a:rPr lang="en-US" altLang="zh-CN"/>
              <a:pPr/>
              <a:t>37</a:t>
            </a:fld>
            <a:endParaRPr lang="en-US" altLang="zh-CN"/>
          </a:p>
        </p:txBody>
      </p:sp>
      <p:sp>
        <p:nvSpPr>
          <p:cNvPr id="45058" name="Rectangle 2">
            <a:extLst>
              <a:ext uri="{FF2B5EF4-FFF2-40B4-BE49-F238E27FC236}">
                <a16:creationId xmlns:a16="http://schemas.microsoft.com/office/drawing/2014/main" id="{5025B9D6-2CFC-B228-6BD4-4BA0FF8896D0}"/>
              </a:ext>
            </a:extLst>
          </p:cNvPr>
          <p:cNvSpPr>
            <a:spLocks noGrp="1" noChangeArrowheads="1"/>
          </p:cNvSpPr>
          <p:nvPr>
            <p:ph type="title"/>
          </p:nvPr>
        </p:nvSpPr>
        <p:spPr>
          <a:xfrm>
            <a:off x="628650" y="197486"/>
            <a:ext cx="7886700" cy="528002"/>
          </a:xfrm>
        </p:spPr>
        <p:txBody>
          <a:bodyPr>
            <a:normAutofit fontScale="90000"/>
          </a:bodyPr>
          <a:lstStyle/>
          <a:p>
            <a:pPr eaLnBrk="1" hangingPunct="1"/>
            <a:r>
              <a:rPr lang="zh-CN" altLang="en-US" b="1" dirty="0">
                <a:latin typeface="华文新魏" panose="02010800040101010101" pitchFamily="2" charset="-122"/>
                <a:ea typeface="华文新魏" panose="02010800040101010101" pitchFamily="2" charset="-122"/>
              </a:rPr>
              <a:t>特征提取</a:t>
            </a:r>
            <a:r>
              <a:rPr lang="en-US" altLang="zh-CN" b="1" dirty="0">
                <a:latin typeface="华文新魏" panose="02010800040101010101" pitchFamily="2" charset="-122"/>
                <a:ea typeface="华文新魏" panose="02010800040101010101" pitchFamily="2" charset="-122"/>
              </a:rPr>
              <a:t>(Feature Selection)</a:t>
            </a:r>
          </a:p>
        </p:txBody>
      </p:sp>
      <p:sp>
        <p:nvSpPr>
          <p:cNvPr id="37891" name="Rectangle 3">
            <a:extLst>
              <a:ext uri="{FF2B5EF4-FFF2-40B4-BE49-F238E27FC236}">
                <a16:creationId xmlns:a16="http://schemas.microsoft.com/office/drawing/2014/main" id="{D294563A-4876-9BE6-C7AA-B0CC7ED2325F}"/>
              </a:ext>
            </a:extLst>
          </p:cNvPr>
          <p:cNvSpPr>
            <a:spLocks noGrp="1" noChangeArrowheads="1"/>
          </p:cNvSpPr>
          <p:nvPr>
            <p:ph type="body" idx="1"/>
          </p:nvPr>
        </p:nvSpPr>
        <p:spPr>
          <a:xfrm>
            <a:off x="633050" y="1268760"/>
            <a:ext cx="8043405" cy="4752528"/>
          </a:xfrm>
        </p:spPr>
        <p:txBody>
          <a:bodyPr>
            <a:normAutofit/>
          </a:bodyPr>
          <a:lstStyle/>
          <a:p>
            <a:pPr algn="just" eaLnBrk="1" hangingPunct="1">
              <a:lnSpc>
                <a:spcPct val="90000"/>
              </a:lnSpc>
            </a:pPr>
            <a:r>
              <a:rPr lang="zh-CN" altLang="en-US" sz="2400" b="1" dirty="0">
                <a:latin typeface="SimSun" panose="02010600030101010101" pitchFamily="2" charset="-122"/>
                <a:ea typeface="SimSun" panose="02010600030101010101" pitchFamily="2" charset="-122"/>
              </a:rPr>
              <a:t>在文本分类问题中遇到的一个主要困难就是高维的特征空间</a:t>
            </a:r>
          </a:p>
          <a:p>
            <a:pPr lvl="1" algn="just" eaLnBrk="1" hangingPunct="1">
              <a:lnSpc>
                <a:spcPct val="90000"/>
              </a:lnSpc>
            </a:pPr>
            <a:r>
              <a:rPr lang="zh-CN" altLang="en-US" sz="2400" b="1" dirty="0">
                <a:latin typeface="SimSun" panose="02010600030101010101" pitchFamily="2" charset="-122"/>
                <a:ea typeface="SimSun" panose="02010600030101010101" pitchFamily="2" charset="-122"/>
              </a:rPr>
              <a:t>通常一份普通的文本在经过文本表示后，如果以词为特征，它的特征空间维数将达到几千，甚至几万</a:t>
            </a:r>
          </a:p>
          <a:p>
            <a:pPr lvl="1" algn="just" eaLnBrk="1" hangingPunct="1">
              <a:lnSpc>
                <a:spcPct val="90000"/>
              </a:lnSpc>
            </a:pPr>
            <a:r>
              <a:rPr lang="zh-CN" altLang="en-US" sz="2400" b="1" dirty="0">
                <a:latin typeface="SimSun" panose="02010600030101010101" pitchFamily="2" charset="-122"/>
                <a:ea typeface="SimSun" panose="02010600030101010101" pitchFamily="2" charset="-122"/>
              </a:rPr>
              <a:t>大多数学习算法都无法处理如此大的维数</a:t>
            </a:r>
          </a:p>
          <a:p>
            <a:pPr algn="just" eaLnBrk="1" hangingPunct="1">
              <a:lnSpc>
                <a:spcPct val="90000"/>
              </a:lnSpc>
            </a:pPr>
            <a:r>
              <a:rPr lang="zh-CN" altLang="en-US" sz="2400" b="1" dirty="0">
                <a:latin typeface="SimSun" panose="02010600030101010101" pitchFamily="2" charset="-122"/>
                <a:ea typeface="SimSun" panose="02010600030101010101" pitchFamily="2" charset="-122"/>
              </a:rPr>
              <a:t>在不牺牲分类质量的前提下尽可能降低特征空间的维数</a:t>
            </a:r>
            <a:endParaRPr lang="en-US" altLang="zh-CN" sz="2400" b="1" dirty="0">
              <a:latin typeface="SimSun" panose="02010600030101010101" pitchFamily="2" charset="-122"/>
              <a:ea typeface="SimSun" panose="02010600030101010101" pitchFamily="2" charset="-122"/>
            </a:endParaRPr>
          </a:p>
          <a:p>
            <a:pPr algn="just" eaLnBrk="1" hangingPunct="1">
              <a:lnSpc>
                <a:spcPct val="90000"/>
              </a:lnSpc>
            </a:pPr>
            <a:r>
              <a:rPr lang="zh-CN" altLang="en-US" sz="2400" b="1" dirty="0">
                <a:solidFill>
                  <a:schemeClr val="folHlink"/>
                </a:solidFill>
                <a:latin typeface="SimSun" panose="02010600030101010101" pitchFamily="2" charset="-122"/>
                <a:ea typeface="SimSun" panose="02010600030101010101" pitchFamily="2" charset="-122"/>
              </a:rPr>
              <a:t>特征选取的任务将信息量小，不重要的词汇从特征空间中删除，减少特征项的个数</a:t>
            </a:r>
            <a:endParaRPr lang="en-US" altLang="zh-CN" sz="2400" b="1" dirty="0">
              <a:solidFill>
                <a:schemeClr val="folHlink"/>
              </a:solidFill>
              <a:latin typeface="SimSun" panose="02010600030101010101" pitchFamily="2" charset="-122"/>
              <a:ea typeface="SimSun" panose="02010600030101010101" pitchFamily="2" charset="-122"/>
            </a:endParaRPr>
          </a:p>
          <a:p>
            <a:pPr algn="just" eaLnBrk="1" hangingPunct="1">
              <a:lnSpc>
                <a:spcPct val="90000"/>
              </a:lnSpc>
            </a:pPr>
            <a:r>
              <a:rPr lang="zh-CN" altLang="en-US" sz="2400" b="1" dirty="0">
                <a:latin typeface="SimSun" panose="02010600030101010101" pitchFamily="2" charset="-122"/>
                <a:ea typeface="SimSun" panose="02010600030101010101" pitchFamily="2" charset="-122"/>
              </a:rPr>
              <a:t>在许多文本分类系统的实现中都引入了特征提取方法</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31970" name="Rectangle 2">
            <a:extLst>
              <a:ext uri="{FF2B5EF4-FFF2-40B4-BE49-F238E27FC236}">
                <a16:creationId xmlns:a16="http://schemas.microsoft.com/office/drawing/2014/main" id="{817AB9AF-C426-5A69-64D7-0966933BDDA5}"/>
              </a:ext>
            </a:extLst>
          </p:cNvPr>
          <p:cNvSpPr>
            <a:spLocks noGrp="1" noChangeArrowheads="1"/>
          </p:cNvSpPr>
          <p:nvPr>
            <p:ph type="title"/>
          </p:nvPr>
        </p:nvSpPr>
        <p:spPr>
          <a:xfrm>
            <a:off x="86518" y="281687"/>
            <a:ext cx="8713787" cy="563563"/>
          </a:xfrm>
        </p:spPr>
        <p:txBody>
          <a:bodyPr/>
          <a:lstStyle/>
          <a:p>
            <a:r>
              <a:rPr lang="zh-CN" altLang="en-US" sz="3200" dirty="0">
                <a:solidFill>
                  <a:schemeClr val="tx1"/>
                </a:solidFill>
                <a:latin typeface="宋体" panose="02010600030101010101" pitchFamily="2" charset="-122"/>
                <a:ea typeface="宋体" panose="02010600030101010101" pitchFamily="2" charset="-122"/>
              </a:rPr>
              <a:t>特征选择</a:t>
            </a:r>
          </a:p>
        </p:txBody>
      </p:sp>
      <p:sp>
        <p:nvSpPr>
          <p:cNvPr id="2131990" name="Text Box 22">
            <a:extLst>
              <a:ext uri="{FF2B5EF4-FFF2-40B4-BE49-F238E27FC236}">
                <a16:creationId xmlns:a16="http://schemas.microsoft.com/office/drawing/2014/main" id="{2EC7F5BD-4532-8244-FF0F-85B18FEB8F93}"/>
              </a:ext>
            </a:extLst>
          </p:cNvPr>
          <p:cNvSpPr txBox="1">
            <a:spLocks noChangeArrowheads="1"/>
          </p:cNvSpPr>
          <p:nvPr/>
        </p:nvSpPr>
        <p:spPr bwMode="auto">
          <a:xfrm>
            <a:off x="23246" y="950745"/>
            <a:ext cx="8928100" cy="1877437"/>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dirty="0">
                <a:ea typeface="楷体_GB2312" pitchFamily="1" charset="-122"/>
              </a:rPr>
              <a:t>一种方法为</a:t>
            </a:r>
            <a:r>
              <a:rPr lang="zh-CN" altLang="en-US" sz="2000" b="1" dirty="0">
                <a:solidFill>
                  <a:srgbClr val="FF0000"/>
                </a:solidFill>
                <a:ea typeface="楷体_GB2312" pitchFamily="1" charset="-122"/>
              </a:rPr>
              <a:t>人工确定</a:t>
            </a:r>
            <a:r>
              <a:rPr lang="zh-CN" altLang="en-US" sz="2000" b="1" dirty="0">
                <a:ea typeface="楷体_GB2312" pitchFamily="1" charset="-122"/>
              </a:rPr>
              <a:t>，如</a:t>
            </a:r>
          </a:p>
          <a:p>
            <a:pPr algn="l"/>
            <a:r>
              <a:rPr lang="zh-CN" altLang="en-US" sz="2000" b="1" dirty="0">
                <a:ea typeface="楷体_GB2312" pitchFamily="1" charset="-122"/>
              </a:rPr>
              <a:t>体育：足球、篮球、斯诺克、奥运、</a:t>
            </a:r>
            <a:r>
              <a:rPr lang="en-US" altLang="zh-CN" sz="2000" b="1" dirty="0">
                <a:ea typeface="楷体_GB2312" pitchFamily="1" charset="-122"/>
              </a:rPr>
              <a:t>NBA</a:t>
            </a:r>
            <a:r>
              <a:rPr lang="zh-CN" altLang="en-US" sz="2000" b="1" dirty="0">
                <a:ea typeface="楷体_GB2312" pitchFamily="1" charset="-122"/>
              </a:rPr>
              <a:t>、博尔特、</a:t>
            </a:r>
            <a:r>
              <a:rPr lang="en-US" altLang="zh-CN" sz="2000" b="1" dirty="0">
                <a:ea typeface="楷体_GB2312" pitchFamily="1" charset="-122"/>
              </a:rPr>
              <a:t>……</a:t>
            </a:r>
          </a:p>
          <a:p>
            <a:pPr algn="l"/>
            <a:r>
              <a:rPr lang="zh-CN" altLang="en-US" sz="2000" b="1" dirty="0">
                <a:ea typeface="楷体_GB2312" pitchFamily="1" charset="-122"/>
              </a:rPr>
              <a:t>政治：选举、议会、民主、独裁、专制、</a:t>
            </a:r>
            <a:r>
              <a:rPr lang="en-US" altLang="zh-CN" sz="2000" b="1" dirty="0">
                <a:ea typeface="楷体_GB2312" pitchFamily="1" charset="-122"/>
              </a:rPr>
              <a:t>……</a:t>
            </a:r>
          </a:p>
          <a:p>
            <a:pPr algn="l"/>
            <a:r>
              <a:rPr lang="zh-CN" altLang="en-US" sz="2000" b="1" dirty="0">
                <a:ea typeface="楷体_GB2312" pitchFamily="1" charset="-122"/>
              </a:rPr>
              <a:t>经济：财政、税收、宏观调控、汇率、人民币、</a:t>
            </a:r>
            <a:r>
              <a:rPr lang="en-US" altLang="zh-CN" sz="2000" b="1" dirty="0">
                <a:ea typeface="楷体_GB2312" pitchFamily="1" charset="-122"/>
              </a:rPr>
              <a:t>……</a:t>
            </a:r>
          </a:p>
          <a:p>
            <a:pPr algn="l"/>
            <a:r>
              <a:rPr lang="zh-CN" altLang="en-US" sz="2000" b="1" dirty="0">
                <a:ea typeface="楷体_GB2312" pitchFamily="1" charset="-122"/>
              </a:rPr>
              <a:t>艺术：油画、剪纸、贝多芬、摇滚、</a:t>
            </a:r>
            <a:r>
              <a:rPr lang="en-US" altLang="zh-CN" sz="2000" b="1" dirty="0">
                <a:ea typeface="楷体_GB2312" pitchFamily="1" charset="-122"/>
              </a:rPr>
              <a:t>……</a:t>
            </a:r>
          </a:p>
        </p:txBody>
      </p:sp>
      <p:sp>
        <p:nvSpPr>
          <p:cNvPr id="2132011" name="Text Box 43">
            <a:extLst>
              <a:ext uri="{FF2B5EF4-FFF2-40B4-BE49-F238E27FC236}">
                <a16:creationId xmlns:a16="http://schemas.microsoft.com/office/drawing/2014/main" id="{1372D7DB-CF7E-5A8B-ABD9-721E5CBCB16D}"/>
              </a:ext>
            </a:extLst>
          </p:cNvPr>
          <p:cNvSpPr txBox="1">
            <a:spLocks noChangeArrowheads="1"/>
          </p:cNvSpPr>
          <p:nvPr/>
        </p:nvSpPr>
        <p:spPr bwMode="auto">
          <a:xfrm>
            <a:off x="107950" y="2924944"/>
            <a:ext cx="637222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1</a:t>
            </a:r>
            <a:r>
              <a:rPr lang="zh-CN" altLang="en-US" sz="2000" b="1" dirty="0">
                <a:ea typeface="楷体_GB2312" pitchFamily="1" charset="-122"/>
              </a:rPr>
              <a:t>、该方法人的工作是较大，且需要领域专家的参与；</a:t>
            </a:r>
          </a:p>
        </p:txBody>
      </p:sp>
      <p:sp>
        <p:nvSpPr>
          <p:cNvPr id="2132012" name="Text Box 44">
            <a:extLst>
              <a:ext uri="{FF2B5EF4-FFF2-40B4-BE49-F238E27FC236}">
                <a16:creationId xmlns:a16="http://schemas.microsoft.com/office/drawing/2014/main" id="{AEEE5064-C36A-2FF4-06BE-4B0E5F26217C}"/>
              </a:ext>
            </a:extLst>
          </p:cNvPr>
          <p:cNvSpPr txBox="1">
            <a:spLocks noChangeArrowheads="1"/>
          </p:cNvSpPr>
          <p:nvPr/>
        </p:nvSpPr>
        <p:spPr bwMode="auto">
          <a:xfrm>
            <a:off x="251521" y="6236072"/>
            <a:ext cx="878453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zh-CN" altLang="en-US" sz="2000" b="1">
                <a:solidFill>
                  <a:srgbClr val="0000FF"/>
                </a:solidFill>
                <a:ea typeface="楷体_GB2312" pitchFamily="1" charset="-122"/>
              </a:rPr>
              <a:t>在以下的讨论中设 </a:t>
            </a:r>
            <a:r>
              <a:rPr lang="en-US" altLang="zh-CN" sz="2000" b="1" i="1">
                <a:solidFill>
                  <a:srgbClr val="0000FF"/>
                </a:solidFill>
                <a:ea typeface="楷体_GB2312" pitchFamily="1" charset="-122"/>
              </a:rPr>
              <a:t>C </a:t>
            </a:r>
            <a:r>
              <a:rPr lang="zh-CN" altLang="en-US" sz="2000" b="1">
                <a:solidFill>
                  <a:srgbClr val="0000FF"/>
                </a:solidFill>
                <a:ea typeface="楷体_GB2312" pitchFamily="1" charset="-122"/>
              </a:rPr>
              <a:t>表示类别集合，</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表示其中的一个类别。</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表示词汇。</a:t>
            </a:r>
          </a:p>
        </p:txBody>
      </p:sp>
      <p:sp>
        <p:nvSpPr>
          <p:cNvPr id="2132014" name="Text Box 46">
            <a:extLst>
              <a:ext uri="{FF2B5EF4-FFF2-40B4-BE49-F238E27FC236}">
                <a16:creationId xmlns:a16="http://schemas.microsoft.com/office/drawing/2014/main" id="{1D90A120-FA09-BCB6-A000-5EDABE0E8782}"/>
              </a:ext>
            </a:extLst>
          </p:cNvPr>
          <p:cNvSpPr txBox="1">
            <a:spLocks noChangeArrowheads="1"/>
          </p:cNvSpPr>
          <p:nvPr/>
        </p:nvSpPr>
        <p:spPr bwMode="auto">
          <a:xfrm>
            <a:off x="107950" y="4077072"/>
            <a:ext cx="8928100" cy="16160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FF0000"/>
                </a:solidFill>
                <a:ea typeface="楷体_GB2312" pitchFamily="1" charset="-122"/>
              </a:rPr>
              <a:t>目前，文本特征自动选择的常见方法有：词频函数、信息增益、互信息、</a:t>
            </a:r>
            <a:r>
              <a:rPr lang="el-GR" altLang="zh-CN" sz="2000" b="1" i="1">
                <a:solidFill>
                  <a:srgbClr val="FF0000"/>
                </a:solidFill>
                <a:ea typeface="楷体_GB2312" pitchFamily="1" charset="-122"/>
                <a:cs typeface="Times New Roman" panose="02020603050405020304" pitchFamily="18" charset="0"/>
              </a:rPr>
              <a:t>χ</a:t>
            </a:r>
            <a:r>
              <a:rPr lang="en-US" altLang="zh-CN" sz="2000" b="1" baseline="30000">
                <a:solidFill>
                  <a:srgbClr val="FF0000"/>
                </a:solidFill>
                <a:ea typeface="楷体_GB2312" pitchFamily="1" charset="-122"/>
              </a:rPr>
              <a:t>2</a:t>
            </a:r>
            <a:r>
              <a:rPr lang="zh-CN" altLang="en-US" sz="2000" b="1">
                <a:solidFill>
                  <a:srgbClr val="FF0000"/>
                </a:solidFill>
                <a:ea typeface="楷体_GB2312" pitchFamily="1" charset="-122"/>
              </a:rPr>
              <a:t>统计等。</a:t>
            </a:r>
            <a:r>
              <a:rPr lang="zh-CN" altLang="en-US" sz="2000" b="1">
                <a:ea typeface="楷体_GB2312" pitchFamily="1" charset="-122"/>
              </a:rPr>
              <a:t>而这些方法一般需要一个统计（或训练）样本集，即针对每一个类别事先确定一个对应的文本集合，然后从文本集合中统计（或学习）出所需的特征结果。也可考虑所获得的特征可随着应用的进行而动态的调整，称为具有学习功能。</a:t>
            </a:r>
            <a:endParaRPr lang="zh-CN" altLang="en-US" sz="2000" b="1">
              <a:solidFill>
                <a:srgbClr val="FF0000"/>
              </a:solidFill>
              <a:ea typeface="楷体_GB2312" pitchFamily="1" charset="-122"/>
            </a:endParaRPr>
          </a:p>
        </p:txBody>
      </p:sp>
      <p:sp>
        <p:nvSpPr>
          <p:cNvPr id="2132015" name="Text Box 47">
            <a:extLst>
              <a:ext uri="{FF2B5EF4-FFF2-40B4-BE49-F238E27FC236}">
                <a16:creationId xmlns:a16="http://schemas.microsoft.com/office/drawing/2014/main" id="{01689C59-8F90-D890-3C5C-E3BB981F1BD8}"/>
              </a:ext>
            </a:extLst>
          </p:cNvPr>
          <p:cNvSpPr txBox="1">
            <a:spLocks noChangeArrowheads="1"/>
          </p:cNvSpPr>
          <p:nvPr/>
        </p:nvSpPr>
        <p:spPr bwMode="auto">
          <a:xfrm>
            <a:off x="2268538" y="5659809"/>
            <a:ext cx="46672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i="1">
                <a:ea typeface="楷体_GB2312" pitchFamily="1" charset="-122"/>
              </a:rPr>
              <a:t>C</a:t>
            </a:r>
            <a:r>
              <a:rPr lang="en-US" altLang="zh-CN" sz="2000" b="1" baseline="-25000">
                <a:ea typeface="楷体_GB2312" pitchFamily="1" charset="-122"/>
              </a:rPr>
              <a:t>1</a:t>
            </a:r>
          </a:p>
        </p:txBody>
      </p:sp>
      <p:sp>
        <p:nvSpPr>
          <p:cNvPr id="2132016" name="Oval 48">
            <a:extLst>
              <a:ext uri="{FF2B5EF4-FFF2-40B4-BE49-F238E27FC236}">
                <a16:creationId xmlns:a16="http://schemas.microsoft.com/office/drawing/2014/main" id="{18EA8245-D022-6520-3170-A2E539510BC6}"/>
              </a:ext>
            </a:extLst>
          </p:cNvPr>
          <p:cNvSpPr>
            <a:spLocks noChangeArrowheads="1"/>
          </p:cNvSpPr>
          <p:nvPr/>
        </p:nvSpPr>
        <p:spPr bwMode="auto">
          <a:xfrm>
            <a:off x="2917825" y="5553447"/>
            <a:ext cx="971550" cy="611187"/>
          </a:xfrm>
          <a:prstGeom prst="ellipse">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17" name="Line 49">
            <a:extLst>
              <a:ext uri="{FF2B5EF4-FFF2-40B4-BE49-F238E27FC236}">
                <a16:creationId xmlns:a16="http://schemas.microsoft.com/office/drawing/2014/main" id="{DFB29C8C-F60B-A69E-2259-AE5C5459705E}"/>
              </a:ext>
            </a:extLst>
          </p:cNvPr>
          <p:cNvSpPr>
            <a:spLocks noChangeShapeType="1"/>
          </p:cNvSpPr>
          <p:nvPr/>
        </p:nvSpPr>
        <p:spPr bwMode="auto">
          <a:xfrm flipV="1">
            <a:off x="2628900" y="5804272"/>
            <a:ext cx="252413" cy="365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18" name="Text Box 50">
            <a:extLst>
              <a:ext uri="{FF2B5EF4-FFF2-40B4-BE49-F238E27FC236}">
                <a16:creationId xmlns:a16="http://schemas.microsoft.com/office/drawing/2014/main" id="{EFEDF754-0DBD-8D60-306B-C24B43A4FD39}"/>
              </a:ext>
            </a:extLst>
          </p:cNvPr>
          <p:cNvSpPr txBox="1">
            <a:spLocks noChangeArrowheads="1"/>
          </p:cNvSpPr>
          <p:nvPr/>
        </p:nvSpPr>
        <p:spPr bwMode="auto">
          <a:xfrm>
            <a:off x="4210050" y="5659809"/>
            <a:ext cx="46672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i="1">
                <a:ea typeface="楷体_GB2312" pitchFamily="1" charset="-122"/>
              </a:rPr>
              <a:t>C</a:t>
            </a:r>
            <a:r>
              <a:rPr lang="en-US" altLang="zh-CN" sz="2000" b="1" baseline="-25000">
                <a:ea typeface="楷体_GB2312" pitchFamily="1" charset="-122"/>
              </a:rPr>
              <a:t>2</a:t>
            </a:r>
          </a:p>
        </p:txBody>
      </p:sp>
      <p:sp>
        <p:nvSpPr>
          <p:cNvPr id="2132019" name="Oval 51">
            <a:extLst>
              <a:ext uri="{FF2B5EF4-FFF2-40B4-BE49-F238E27FC236}">
                <a16:creationId xmlns:a16="http://schemas.microsoft.com/office/drawing/2014/main" id="{B58FF01C-2BA1-31E6-2F6E-C4D2A8D8DFB9}"/>
              </a:ext>
            </a:extLst>
          </p:cNvPr>
          <p:cNvSpPr>
            <a:spLocks noChangeArrowheads="1"/>
          </p:cNvSpPr>
          <p:nvPr/>
        </p:nvSpPr>
        <p:spPr bwMode="auto">
          <a:xfrm>
            <a:off x="4859338" y="5553447"/>
            <a:ext cx="971550" cy="611187"/>
          </a:xfrm>
          <a:prstGeom prst="ellipse">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0" name="Line 52">
            <a:extLst>
              <a:ext uri="{FF2B5EF4-FFF2-40B4-BE49-F238E27FC236}">
                <a16:creationId xmlns:a16="http://schemas.microsoft.com/office/drawing/2014/main" id="{E60FE38C-19F0-08BF-F211-A053065D3304}"/>
              </a:ext>
            </a:extLst>
          </p:cNvPr>
          <p:cNvSpPr>
            <a:spLocks noChangeShapeType="1"/>
          </p:cNvSpPr>
          <p:nvPr/>
        </p:nvSpPr>
        <p:spPr bwMode="auto">
          <a:xfrm flipV="1">
            <a:off x="4570413" y="5804272"/>
            <a:ext cx="252412" cy="365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1" name="Line 53">
            <a:extLst>
              <a:ext uri="{FF2B5EF4-FFF2-40B4-BE49-F238E27FC236}">
                <a16:creationId xmlns:a16="http://schemas.microsoft.com/office/drawing/2014/main" id="{2F81C16D-873E-1290-28AB-EAAC7F66915C}"/>
              </a:ext>
            </a:extLst>
          </p:cNvPr>
          <p:cNvSpPr>
            <a:spLocks noChangeShapeType="1"/>
          </p:cNvSpPr>
          <p:nvPr/>
        </p:nvSpPr>
        <p:spPr bwMode="auto">
          <a:xfrm>
            <a:off x="6156325" y="5877297"/>
            <a:ext cx="53975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2" name="Text Box 54">
            <a:extLst>
              <a:ext uri="{FF2B5EF4-FFF2-40B4-BE49-F238E27FC236}">
                <a16:creationId xmlns:a16="http://schemas.microsoft.com/office/drawing/2014/main" id="{6C8635AE-731B-1431-F6AF-904787F09FF2}"/>
              </a:ext>
            </a:extLst>
          </p:cNvPr>
          <p:cNvSpPr txBox="1">
            <a:spLocks noChangeArrowheads="1"/>
          </p:cNvSpPr>
          <p:nvPr/>
        </p:nvSpPr>
        <p:spPr bwMode="auto">
          <a:xfrm>
            <a:off x="6983413" y="5659809"/>
            <a:ext cx="61277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i="1">
                <a:ea typeface="楷体_GB2312" pitchFamily="1" charset="-122"/>
              </a:rPr>
              <a:t>C</a:t>
            </a:r>
            <a:r>
              <a:rPr lang="en-US" altLang="zh-CN" sz="2000" b="1" i="1" baseline="-25000">
                <a:ea typeface="楷体_GB2312" pitchFamily="1" charset="-122"/>
              </a:rPr>
              <a:t>N</a:t>
            </a:r>
          </a:p>
        </p:txBody>
      </p:sp>
      <p:sp>
        <p:nvSpPr>
          <p:cNvPr id="2132023" name="Oval 55">
            <a:extLst>
              <a:ext uri="{FF2B5EF4-FFF2-40B4-BE49-F238E27FC236}">
                <a16:creationId xmlns:a16="http://schemas.microsoft.com/office/drawing/2014/main" id="{E9168F0E-1533-7D54-7497-51711A282532}"/>
              </a:ext>
            </a:extLst>
          </p:cNvPr>
          <p:cNvSpPr>
            <a:spLocks noChangeArrowheads="1"/>
          </p:cNvSpPr>
          <p:nvPr/>
        </p:nvSpPr>
        <p:spPr bwMode="auto">
          <a:xfrm>
            <a:off x="7632700" y="5553447"/>
            <a:ext cx="971550" cy="611187"/>
          </a:xfrm>
          <a:prstGeom prst="ellipse">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4" name="Line 56">
            <a:extLst>
              <a:ext uri="{FF2B5EF4-FFF2-40B4-BE49-F238E27FC236}">
                <a16:creationId xmlns:a16="http://schemas.microsoft.com/office/drawing/2014/main" id="{81CAC88B-EFC6-89BD-DFA3-DFF7929146AB}"/>
              </a:ext>
            </a:extLst>
          </p:cNvPr>
          <p:cNvSpPr>
            <a:spLocks noChangeShapeType="1"/>
          </p:cNvSpPr>
          <p:nvPr/>
        </p:nvSpPr>
        <p:spPr bwMode="auto">
          <a:xfrm flipV="1">
            <a:off x="7343775" y="5804272"/>
            <a:ext cx="252413" cy="365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5" name="Text Box 57">
            <a:extLst>
              <a:ext uri="{FF2B5EF4-FFF2-40B4-BE49-F238E27FC236}">
                <a16:creationId xmlns:a16="http://schemas.microsoft.com/office/drawing/2014/main" id="{54BDA6CB-DB34-C009-D795-87E18D0B7E76}"/>
              </a:ext>
            </a:extLst>
          </p:cNvPr>
          <p:cNvSpPr txBox="1">
            <a:spLocks noChangeArrowheads="1"/>
          </p:cNvSpPr>
          <p:nvPr/>
        </p:nvSpPr>
        <p:spPr bwMode="auto">
          <a:xfrm>
            <a:off x="107950" y="3215456"/>
            <a:ext cx="766762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2</a:t>
            </a:r>
            <a:r>
              <a:rPr lang="zh-CN" altLang="en-US" sz="2000" b="1">
                <a:ea typeface="楷体_GB2312" pitchFamily="1" charset="-122"/>
              </a:rPr>
              <a:t>、选择结果不便于进行动态调整，除非人工不断地进行该工作；</a:t>
            </a:r>
          </a:p>
        </p:txBody>
      </p:sp>
      <p:sp>
        <p:nvSpPr>
          <p:cNvPr id="2132026" name="Text Box 58">
            <a:extLst>
              <a:ext uri="{FF2B5EF4-FFF2-40B4-BE49-F238E27FC236}">
                <a16:creationId xmlns:a16="http://schemas.microsoft.com/office/drawing/2014/main" id="{7702E464-D9A1-A2ED-004A-0438232B81F0}"/>
              </a:ext>
            </a:extLst>
          </p:cNvPr>
          <p:cNvSpPr txBox="1">
            <a:spLocks noChangeArrowheads="1"/>
          </p:cNvSpPr>
          <p:nvPr/>
        </p:nvSpPr>
        <p:spPr bwMode="auto">
          <a:xfrm>
            <a:off x="107950" y="3537719"/>
            <a:ext cx="6659563"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3</a:t>
            </a:r>
            <a:r>
              <a:rPr lang="zh-CN" altLang="en-US" sz="2000" b="1">
                <a:ea typeface="楷体_GB2312" pitchFamily="1" charset="-122"/>
              </a:rPr>
              <a:t>、据报道，该方法并不比其他的自动方法效果好多少。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1990"/>
                                        </p:tgtEl>
                                        <p:attrNameLst>
                                          <p:attrName>style.visibility</p:attrName>
                                        </p:attrNameLst>
                                      </p:cBhvr>
                                      <p:to>
                                        <p:strVal val="visible"/>
                                      </p:to>
                                    </p:set>
                                    <p:animEffect transition="in" filter="blinds(horizontal)">
                                      <p:cBhvr>
                                        <p:cTn id="7" dur="500"/>
                                        <p:tgtEl>
                                          <p:spTgt spid="2131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2011"/>
                                        </p:tgtEl>
                                        <p:attrNameLst>
                                          <p:attrName>style.visibility</p:attrName>
                                        </p:attrNameLst>
                                      </p:cBhvr>
                                      <p:to>
                                        <p:strVal val="visible"/>
                                      </p:to>
                                    </p:set>
                                    <p:animEffect transition="in" filter="blinds(horizontal)">
                                      <p:cBhvr>
                                        <p:cTn id="12" dur="500"/>
                                        <p:tgtEl>
                                          <p:spTgt spid="21320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32025"/>
                                        </p:tgtEl>
                                        <p:attrNameLst>
                                          <p:attrName>style.visibility</p:attrName>
                                        </p:attrNameLst>
                                      </p:cBhvr>
                                      <p:to>
                                        <p:strVal val="visible"/>
                                      </p:to>
                                    </p:set>
                                    <p:animEffect transition="in" filter="blinds(horizontal)">
                                      <p:cBhvr>
                                        <p:cTn id="17" dur="500"/>
                                        <p:tgtEl>
                                          <p:spTgt spid="21320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32026"/>
                                        </p:tgtEl>
                                        <p:attrNameLst>
                                          <p:attrName>style.visibility</p:attrName>
                                        </p:attrNameLst>
                                      </p:cBhvr>
                                      <p:to>
                                        <p:strVal val="visible"/>
                                      </p:to>
                                    </p:set>
                                    <p:animEffect transition="in" filter="blinds(horizontal)">
                                      <p:cBhvr>
                                        <p:cTn id="22" dur="500"/>
                                        <p:tgtEl>
                                          <p:spTgt spid="21320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32014"/>
                                        </p:tgtEl>
                                        <p:attrNameLst>
                                          <p:attrName>style.visibility</p:attrName>
                                        </p:attrNameLst>
                                      </p:cBhvr>
                                      <p:to>
                                        <p:strVal val="visible"/>
                                      </p:to>
                                    </p:set>
                                    <p:animEffect transition="in" filter="blinds(horizontal)">
                                      <p:cBhvr>
                                        <p:cTn id="27" dur="500"/>
                                        <p:tgtEl>
                                          <p:spTgt spid="21320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32012"/>
                                        </p:tgtEl>
                                        <p:attrNameLst>
                                          <p:attrName>style.visibility</p:attrName>
                                        </p:attrNameLst>
                                      </p:cBhvr>
                                      <p:to>
                                        <p:strVal val="visible"/>
                                      </p:to>
                                    </p:set>
                                    <p:animEffect transition="in" filter="blinds(horizontal)">
                                      <p:cBhvr>
                                        <p:cTn id="32" dur="500"/>
                                        <p:tgtEl>
                                          <p:spTgt spid="21320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32015"/>
                                        </p:tgtEl>
                                        <p:attrNameLst>
                                          <p:attrName>style.visibility</p:attrName>
                                        </p:attrNameLst>
                                      </p:cBhvr>
                                      <p:to>
                                        <p:strVal val="visible"/>
                                      </p:to>
                                    </p:set>
                                    <p:animEffect transition="in" filter="blinds(horizontal)">
                                      <p:cBhvr>
                                        <p:cTn id="35" dur="500"/>
                                        <p:tgtEl>
                                          <p:spTgt spid="2132015"/>
                                        </p:tgtEl>
                                      </p:cBhvr>
                                    </p:animEffect>
                                  </p:childTnLst>
                                </p:cTn>
                              </p:par>
                              <p:par>
                                <p:cTn id="36" presetID="3" presetClass="entr" presetSubtype="10" fill="hold" nodeType="withEffect">
                                  <p:stCondLst>
                                    <p:cond delay="0"/>
                                  </p:stCondLst>
                                  <p:childTnLst>
                                    <p:set>
                                      <p:cBhvr>
                                        <p:cTn id="37" dur="1" fill="hold">
                                          <p:stCondLst>
                                            <p:cond delay="0"/>
                                          </p:stCondLst>
                                        </p:cTn>
                                        <p:tgtEl>
                                          <p:spTgt spid="2132016"/>
                                        </p:tgtEl>
                                        <p:attrNameLst>
                                          <p:attrName>style.visibility</p:attrName>
                                        </p:attrNameLst>
                                      </p:cBhvr>
                                      <p:to>
                                        <p:strVal val="visible"/>
                                      </p:to>
                                    </p:set>
                                    <p:animEffect transition="in" filter="blinds(horizontal)">
                                      <p:cBhvr>
                                        <p:cTn id="38" dur="500"/>
                                        <p:tgtEl>
                                          <p:spTgt spid="2132016"/>
                                        </p:tgtEl>
                                      </p:cBhvr>
                                    </p:animEffect>
                                  </p:childTnLst>
                                </p:cTn>
                              </p:par>
                              <p:par>
                                <p:cTn id="39" presetID="3" presetClass="entr" presetSubtype="10" fill="hold" nodeType="withEffect">
                                  <p:stCondLst>
                                    <p:cond delay="0"/>
                                  </p:stCondLst>
                                  <p:childTnLst>
                                    <p:set>
                                      <p:cBhvr>
                                        <p:cTn id="40" dur="1" fill="hold">
                                          <p:stCondLst>
                                            <p:cond delay="0"/>
                                          </p:stCondLst>
                                        </p:cTn>
                                        <p:tgtEl>
                                          <p:spTgt spid="2132017"/>
                                        </p:tgtEl>
                                        <p:attrNameLst>
                                          <p:attrName>style.visibility</p:attrName>
                                        </p:attrNameLst>
                                      </p:cBhvr>
                                      <p:to>
                                        <p:strVal val="visible"/>
                                      </p:to>
                                    </p:set>
                                    <p:animEffect transition="in" filter="blinds(horizontal)">
                                      <p:cBhvr>
                                        <p:cTn id="41" dur="500"/>
                                        <p:tgtEl>
                                          <p:spTgt spid="213201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132018"/>
                                        </p:tgtEl>
                                        <p:attrNameLst>
                                          <p:attrName>style.visibility</p:attrName>
                                        </p:attrNameLst>
                                      </p:cBhvr>
                                      <p:to>
                                        <p:strVal val="visible"/>
                                      </p:to>
                                    </p:set>
                                    <p:animEffect transition="in" filter="blinds(horizontal)">
                                      <p:cBhvr>
                                        <p:cTn id="44" dur="500"/>
                                        <p:tgtEl>
                                          <p:spTgt spid="2132018"/>
                                        </p:tgtEl>
                                      </p:cBhvr>
                                    </p:animEffect>
                                  </p:childTnLst>
                                </p:cTn>
                              </p:par>
                              <p:par>
                                <p:cTn id="45" presetID="3" presetClass="entr" presetSubtype="10" fill="hold" nodeType="withEffect">
                                  <p:stCondLst>
                                    <p:cond delay="0"/>
                                  </p:stCondLst>
                                  <p:childTnLst>
                                    <p:set>
                                      <p:cBhvr>
                                        <p:cTn id="46" dur="1" fill="hold">
                                          <p:stCondLst>
                                            <p:cond delay="0"/>
                                          </p:stCondLst>
                                        </p:cTn>
                                        <p:tgtEl>
                                          <p:spTgt spid="2132019"/>
                                        </p:tgtEl>
                                        <p:attrNameLst>
                                          <p:attrName>style.visibility</p:attrName>
                                        </p:attrNameLst>
                                      </p:cBhvr>
                                      <p:to>
                                        <p:strVal val="visible"/>
                                      </p:to>
                                    </p:set>
                                    <p:animEffect transition="in" filter="blinds(horizontal)">
                                      <p:cBhvr>
                                        <p:cTn id="47" dur="500"/>
                                        <p:tgtEl>
                                          <p:spTgt spid="2132019"/>
                                        </p:tgtEl>
                                      </p:cBhvr>
                                    </p:animEffect>
                                  </p:childTnLst>
                                </p:cTn>
                              </p:par>
                              <p:par>
                                <p:cTn id="48" presetID="3" presetClass="entr" presetSubtype="10" fill="hold" nodeType="withEffect">
                                  <p:stCondLst>
                                    <p:cond delay="0"/>
                                  </p:stCondLst>
                                  <p:childTnLst>
                                    <p:set>
                                      <p:cBhvr>
                                        <p:cTn id="49" dur="1" fill="hold">
                                          <p:stCondLst>
                                            <p:cond delay="0"/>
                                          </p:stCondLst>
                                        </p:cTn>
                                        <p:tgtEl>
                                          <p:spTgt spid="2132020"/>
                                        </p:tgtEl>
                                        <p:attrNameLst>
                                          <p:attrName>style.visibility</p:attrName>
                                        </p:attrNameLst>
                                      </p:cBhvr>
                                      <p:to>
                                        <p:strVal val="visible"/>
                                      </p:to>
                                    </p:set>
                                    <p:animEffect transition="in" filter="blinds(horizontal)">
                                      <p:cBhvr>
                                        <p:cTn id="50" dur="500"/>
                                        <p:tgtEl>
                                          <p:spTgt spid="2132020"/>
                                        </p:tgtEl>
                                      </p:cBhvr>
                                    </p:animEffect>
                                  </p:childTnLst>
                                </p:cTn>
                              </p:par>
                              <p:par>
                                <p:cTn id="51" presetID="3" presetClass="entr" presetSubtype="10" fill="hold" nodeType="withEffect">
                                  <p:stCondLst>
                                    <p:cond delay="0"/>
                                  </p:stCondLst>
                                  <p:childTnLst>
                                    <p:set>
                                      <p:cBhvr>
                                        <p:cTn id="52" dur="1" fill="hold">
                                          <p:stCondLst>
                                            <p:cond delay="0"/>
                                          </p:stCondLst>
                                        </p:cTn>
                                        <p:tgtEl>
                                          <p:spTgt spid="2132021"/>
                                        </p:tgtEl>
                                        <p:attrNameLst>
                                          <p:attrName>style.visibility</p:attrName>
                                        </p:attrNameLst>
                                      </p:cBhvr>
                                      <p:to>
                                        <p:strVal val="visible"/>
                                      </p:to>
                                    </p:set>
                                    <p:animEffect transition="in" filter="blinds(horizontal)">
                                      <p:cBhvr>
                                        <p:cTn id="53" dur="500"/>
                                        <p:tgtEl>
                                          <p:spTgt spid="213202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132022"/>
                                        </p:tgtEl>
                                        <p:attrNameLst>
                                          <p:attrName>style.visibility</p:attrName>
                                        </p:attrNameLst>
                                      </p:cBhvr>
                                      <p:to>
                                        <p:strVal val="visible"/>
                                      </p:to>
                                    </p:set>
                                    <p:animEffect transition="in" filter="blinds(horizontal)">
                                      <p:cBhvr>
                                        <p:cTn id="56" dur="500"/>
                                        <p:tgtEl>
                                          <p:spTgt spid="2132022"/>
                                        </p:tgtEl>
                                      </p:cBhvr>
                                    </p:animEffect>
                                  </p:childTnLst>
                                </p:cTn>
                              </p:par>
                              <p:par>
                                <p:cTn id="57" presetID="3" presetClass="entr" presetSubtype="10" fill="hold" nodeType="withEffect">
                                  <p:stCondLst>
                                    <p:cond delay="0"/>
                                  </p:stCondLst>
                                  <p:childTnLst>
                                    <p:set>
                                      <p:cBhvr>
                                        <p:cTn id="58" dur="1" fill="hold">
                                          <p:stCondLst>
                                            <p:cond delay="0"/>
                                          </p:stCondLst>
                                        </p:cTn>
                                        <p:tgtEl>
                                          <p:spTgt spid="2132023"/>
                                        </p:tgtEl>
                                        <p:attrNameLst>
                                          <p:attrName>style.visibility</p:attrName>
                                        </p:attrNameLst>
                                      </p:cBhvr>
                                      <p:to>
                                        <p:strVal val="visible"/>
                                      </p:to>
                                    </p:set>
                                    <p:animEffect transition="in" filter="blinds(horizontal)">
                                      <p:cBhvr>
                                        <p:cTn id="59" dur="500"/>
                                        <p:tgtEl>
                                          <p:spTgt spid="2132023"/>
                                        </p:tgtEl>
                                      </p:cBhvr>
                                    </p:animEffect>
                                  </p:childTnLst>
                                </p:cTn>
                              </p:par>
                              <p:par>
                                <p:cTn id="60" presetID="3" presetClass="entr" presetSubtype="10" fill="hold" nodeType="withEffect">
                                  <p:stCondLst>
                                    <p:cond delay="0"/>
                                  </p:stCondLst>
                                  <p:childTnLst>
                                    <p:set>
                                      <p:cBhvr>
                                        <p:cTn id="61" dur="1" fill="hold">
                                          <p:stCondLst>
                                            <p:cond delay="0"/>
                                          </p:stCondLst>
                                        </p:cTn>
                                        <p:tgtEl>
                                          <p:spTgt spid="2132024"/>
                                        </p:tgtEl>
                                        <p:attrNameLst>
                                          <p:attrName>style.visibility</p:attrName>
                                        </p:attrNameLst>
                                      </p:cBhvr>
                                      <p:to>
                                        <p:strVal val="visible"/>
                                      </p:to>
                                    </p:set>
                                    <p:animEffect transition="in" filter="blinds(horizontal)">
                                      <p:cBhvr>
                                        <p:cTn id="62" dur="500"/>
                                        <p:tgtEl>
                                          <p:spTgt spid="2132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1990" grpId="0"/>
      <p:bldP spid="2132011" grpId="0"/>
      <p:bldP spid="2132012" grpId="0"/>
      <p:bldP spid="2132014" grpId="0"/>
      <p:bldP spid="2132015" grpId="0"/>
      <p:bldP spid="2132018" grpId="0"/>
      <p:bldP spid="2132022" grpId="0"/>
      <p:bldP spid="2132025" grpId="0"/>
      <p:bldP spid="21320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39</a:t>
            </a:fld>
            <a:endParaRPr lang="en-US" altLang="zh-CN" sz="1400" dirty="0">
              <a:latin typeface="Arial" panose="020B0604020202020204" pitchFamily="34" charset="0"/>
            </a:endParaRPr>
          </a:p>
        </p:txBody>
      </p:sp>
      <p:sp>
        <p:nvSpPr>
          <p:cNvPr id="37891" name="Text Box 3"/>
          <p:cNvSpPr txBox="1"/>
          <p:nvPr/>
        </p:nvSpPr>
        <p:spPr>
          <a:xfrm>
            <a:off x="266775" y="1340768"/>
            <a:ext cx="8458200" cy="3820160"/>
          </a:xfrm>
          <a:prstGeom prst="rect">
            <a:avLst/>
          </a:prstGeom>
          <a:noFill/>
          <a:ln w="9525">
            <a:noFill/>
          </a:ln>
        </p:spPr>
        <p:txBody>
          <a:bodyPr>
            <a:spAutoFit/>
          </a:bodyPr>
          <a:lstStyle/>
          <a:p>
            <a:pPr eaLnBrk="1" hangingPunct="1">
              <a:lnSpc>
                <a:spcPct val="120000"/>
              </a:lnSpc>
              <a:spcBef>
                <a:spcPct val="50000"/>
              </a:spcBef>
              <a:buClrTx/>
              <a:buFontTx/>
            </a:pP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目前对</a:t>
            </a:r>
            <a:r>
              <a:rPr lang="en-US" altLang="zh-CN" sz="2400" b="1" dirty="0">
                <a:solidFill>
                  <a:srgbClr val="000000"/>
                </a:solidFill>
                <a:latin typeface="宋体" panose="02010600030101010101" pitchFamily="2" charset="-122"/>
              </a:rPr>
              <a:t>Web</a:t>
            </a:r>
            <a:r>
              <a:rPr lang="zh-CN" altLang="en-US" sz="2400" b="1" dirty="0">
                <a:solidFill>
                  <a:srgbClr val="000000"/>
                </a:solidFill>
                <a:latin typeface="宋体" panose="02010600030101010101" pitchFamily="2" charset="-122"/>
              </a:rPr>
              <a:t>文档特征所采取的特征子集选取算法一般是</a:t>
            </a:r>
            <a:r>
              <a:rPr lang="zh-CN" altLang="en-US" sz="2400" b="1" dirty="0">
                <a:solidFill>
                  <a:srgbClr val="FF3300"/>
                </a:solidFill>
                <a:latin typeface="宋体" panose="02010600030101010101" pitchFamily="2" charset="-122"/>
              </a:rPr>
              <a:t>构造一个评价函数，对特征集中的每一个特征进行独立的评估</a:t>
            </a:r>
            <a:r>
              <a:rPr lang="zh-CN" altLang="en-US" sz="2400" b="1" dirty="0">
                <a:solidFill>
                  <a:srgbClr val="000000"/>
                </a:solidFill>
                <a:latin typeface="宋体" panose="02010600030101010101" pitchFamily="2" charset="-122"/>
              </a:rPr>
              <a:t>，这样每个特征都获得一个评估分，然后对所有的特征按照其评估分大小进行排序，</a:t>
            </a:r>
            <a:r>
              <a:rPr lang="zh-CN" altLang="en-US" sz="2400" b="1" dirty="0">
                <a:solidFill>
                  <a:srgbClr val="FF3300"/>
                </a:solidFill>
                <a:latin typeface="宋体" panose="02010600030101010101" pitchFamily="2" charset="-122"/>
              </a:rPr>
              <a:t>选取预定数目的最佳特征作为结果的特征子集</a:t>
            </a:r>
            <a:r>
              <a:rPr lang="zh-CN" altLang="en-US" sz="2400" b="1" dirty="0">
                <a:solidFill>
                  <a:srgbClr val="000000"/>
                </a:solidFill>
                <a:latin typeface="宋体" panose="02010600030101010101" pitchFamily="2" charset="-122"/>
              </a:rPr>
              <a:t>。所以，选取多少个最佳特征以及采用什么评价函数都需要一个针对具体的问题通过实验来确定。</a:t>
            </a:r>
          </a:p>
          <a:p>
            <a:pPr eaLnBrk="1" hangingPunct="1">
              <a:lnSpc>
                <a:spcPct val="120000"/>
              </a:lnSpc>
              <a:spcBef>
                <a:spcPct val="50000"/>
              </a:spcBef>
              <a:buClrTx/>
              <a:buFontTx/>
            </a:pPr>
            <a:r>
              <a:rPr lang="zh-CN" altLang="en-US" sz="2400" b="1" dirty="0">
                <a:solidFill>
                  <a:srgbClr val="000000"/>
                </a:solidFill>
                <a:latin typeface="宋体" panose="02010600030101010101" pitchFamily="2" charset="-122"/>
              </a:rPr>
              <a:t>    一些已</a:t>
            </a:r>
            <a:r>
              <a:rPr lang="zh-CN" altLang="en-US" sz="2400" b="1" dirty="0">
                <a:solidFill>
                  <a:srgbClr val="FF3300"/>
                </a:solidFill>
                <a:latin typeface="宋体" panose="02010600030101010101" pitchFamily="2" charset="-122"/>
              </a:rPr>
              <a:t>被采用的评估函数有</a:t>
            </a:r>
            <a:r>
              <a:rPr lang="zh-CN" altLang="en-US" sz="2400" b="1" dirty="0">
                <a:solidFill>
                  <a:schemeClr val="tx2"/>
                </a:solidFill>
                <a:latin typeface="宋体" panose="02010600030101010101" pitchFamily="2" charset="-122"/>
              </a:rPr>
              <a:t>信息增益、期望交叉熵、互信息、文本证据权、几率比、词频</a:t>
            </a:r>
            <a:r>
              <a:rPr lang="zh-CN" altLang="en-US" sz="2400" b="1" dirty="0">
                <a:solidFill>
                  <a:srgbClr val="FF3300"/>
                </a:solidFill>
                <a:latin typeface="宋体" panose="02010600030101010101" pitchFamily="2" charset="-122"/>
              </a:rPr>
              <a:t>等等。</a:t>
            </a:r>
          </a:p>
        </p:txBody>
      </p:sp>
      <p:sp>
        <p:nvSpPr>
          <p:cNvPr id="35842" name="Rectangle 3"/>
          <p:cNvSpPr>
            <a:spLocks noRot="1"/>
          </p:cNvSpPr>
          <p:nvPr/>
        </p:nvSpPr>
        <p:spPr>
          <a:xfrm>
            <a:off x="266700" y="220923"/>
            <a:ext cx="7369175" cy="606425"/>
          </a:xfrm>
          <a:prstGeom prst="rect">
            <a:avLst/>
          </a:prstGeom>
          <a:noFill/>
          <a:ln w="9525">
            <a:noFill/>
          </a:ln>
        </p:spPr>
        <p:txBody>
          <a:bodyPr anchor="ctr"/>
          <a:lstStyle/>
          <a:p>
            <a:pPr eaLnBrk="1" hangingPunct="1">
              <a:spcBef>
                <a:spcPct val="0"/>
              </a:spcBef>
              <a:buClrTx/>
              <a:buFontTx/>
            </a:pPr>
            <a:r>
              <a:rPr lang="zh-CN" altLang="en-US" sz="2400" b="1" dirty="0">
                <a:solidFill>
                  <a:srgbClr val="000000"/>
                </a:solidFill>
                <a:latin typeface="宋体" panose="02010600030101010101" pitchFamily="2" charset="-122"/>
              </a:rPr>
              <a:t>特征提取</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评价函数</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p:cNvSpPr>
          <p:nvPr>
            <p:ph type="ctrTitle"/>
          </p:nvPr>
        </p:nvSpPr>
        <p:spPr>
          <a:xfrm>
            <a:off x="628650" y="86995"/>
            <a:ext cx="7886700" cy="768350"/>
          </a:xfrm>
        </p:spPr>
        <p:txBody>
          <a:bodyPr vert="horz" wrap="square" lIns="91440" tIns="45720" rIns="91440" bIns="45720" anchor="ctr">
            <a:normAutofit/>
          </a:bodyPr>
          <a:lstStyle/>
          <a:p>
            <a:pPr marL="812800" indent="-812800" algn="l" defTabSz="914400" fontAlgn="base">
              <a:lnSpc>
                <a:spcPct val="100000"/>
              </a:lnSpc>
              <a:spcAft>
                <a:spcPct val="0"/>
              </a:spcAft>
              <a:defRPr/>
            </a:pPr>
            <a:r>
              <a:rPr lang="zh-CN" altLang="en-US" sz="3200" b="1" dirty="0">
                <a:effectLst>
                  <a:outerShdw blurRad="38100" dist="38100" dir="2700000" algn="tl">
                    <a:srgbClr val="000000"/>
                  </a:outerShdw>
                </a:effectLst>
                <a:latin typeface="Arial" panose="020B0604020202020204" pitchFamily="34" charset="0"/>
                <a:ea typeface="宋体" panose="02010600030101010101" pitchFamily="2" charset="-122"/>
                <a:cs typeface="+mn-cs"/>
              </a:rPr>
              <a:t>文本分类在内容安全中的作用</a:t>
            </a:r>
          </a:p>
        </p:txBody>
      </p:sp>
      <p:sp>
        <p:nvSpPr>
          <p:cNvPr id="17410" name="Rectangle 3"/>
          <p:cNvSpPr>
            <a:spLocks noGrp="1" noRot="1"/>
          </p:cNvSpPr>
          <p:nvPr>
            <p:ph type="subTitle" idx="1"/>
          </p:nvPr>
        </p:nvSpPr>
        <p:spPr>
          <a:xfrm>
            <a:off x="628650" y="947420"/>
            <a:ext cx="7886700" cy="5485130"/>
          </a:xfrm>
          <a:solidFill>
            <a:schemeClr val="bg1">
              <a:alpha val="100000"/>
            </a:schemeClr>
          </a:solidFill>
        </p:spPr>
        <p:txBody>
          <a:bodyPr vert="horz" wrap="square" lIns="91440" tIns="45720" rIns="91440" bIns="45720" anchor="t">
            <a:noAutofit/>
          </a:bodyPr>
          <a:lstStyle/>
          <a:p>
            <a:pPr marL="285750" indent="-285750" algn="l">
              <a:lnSpc>
                <a:spcPct val="150000"/>
              </a:lnSpc>
              <a:buFont typeface="Wingdings" pitchFamily="2" charset="2"/>
              <a:buChar char="n"/>
            </a:pPr>
            <a:r>
              <a:rPr lang="zh-CN" altLang="en-US" b="1" dirty="0">
                <a:solidFill>
                  <a:srgbClr val="C00000"/>
                </a:solidFill>
              </a:rPr>
              <a:t>问题：</a:t>
            </a:r>
            <a:endParaRPr lang="en-US" altLang="zh-CN" b="1" dirty="0">
              <a:solidFill>
                <a:srgbClr val="C00000"/>
              </a:solidFill>
            </a:endParaRPr>
          </a:p>
          <a:p>
            <a:pPr marL="685800" lvl="1" indent="-342900" algn="l">
              <a:lnSpc>
                <a:spcPct val="150000"/>
              </a:lnSpc>
              <a:buFont typeface="Arial" panose="020B0604020202020204" pitchFamily="34" charset="0"/>
              <a:buChar char="•"/>
            </a:pPr>
            <a:r>
              <a:rPr lang="zh-CN" altLang="en-US" sz="1600" b="1" dirty="0">
                <a:solidFill>
                  <a:schemeClr val="tx1"/>
                </a:solidFill>
              </a:rPr>
              <a:t>反腐、反恐、反邪教、反分裂、净网、知识产权、隐私保护</a:t>
            </a:r>
          </a:p>
          <a:p>
            <a:pPr marL="685800" lvl="1" indent="-342900" algn="l">
              <a:lnSpc>
                <a:spcPct val="150000"/>
              </a:lnSpc>
              <a:buFont typeface="Arial" panose="020B0604020202020204" pitchFamily="34" charset="0"/>
              <a:buChar char="•"/>
            </a:pPr>
            <a:r>
              <a:rPr lang="zh-CN" altLang="en-US" sz="1600" b="1" dirty="0">
                <a:solidFill>
                  <a:schemeClr val="tx1"/>
                </a:solidFill>
              </a:rPr>
              <a:t>非法组织的宣传渗透；</a:t>
            </a:r>
          </a:p>
          <a:p>
            <a:pPr marL="685800" lvl="1" indent="-342900" algn="l">
              <a:lnSpc>
                <a:spcPct val="150000"/>
              </a:lnSpc>
              <a:buFont typeface="Arial" panose="020B0604020202020204" pitchFamily="34" charset="0"/>
              <a:buChar char="•"/>
            </a:pPr>
            <a:r>
              <a:rPr lang="zh-CN" altLang="en-US" sz="1600" b="1" dirty="0">
                <a:solidFill>
                  <a:schemeClr val="tx1"/>
                </a:solidFill>
              </a:rPr>
              <a:t>网上不良信息的泛滥（包括暴恐等）；</a:t>
            </a:r>
            <a:endParaRPr lang="en-US" altLang="zh-CN" sz="1600" b="1" dirty="0"/>
          </a:p>
          <a:p>
            <a:pPr marL="285750" lvl="1" indent="-285750" algn="l">
              <a:lnSpc>
                <a:spcPct val="150000"/>
              </a:lnSpc>
              <a:spcBef>
                <a:spcPts val="750"/>
              </a:spcBef>
              <a:buFont typeface="Wingdings" pitchFamily="2" charset="2"/>
              <a:buChar char="n"/>
            </a:pPr>
            <a:r>
              <a:rPr lang="zh-CN" altLang="en-US" sz="1800" b="1" dirty="0">
                <a:solidFill>
                  <a:srgbClr val="C00000"/>
                </a:solidFill>
              </a:rPr>
              <a:t>方法</a:t>
            </a:r>
            <a:endParaRPr lang="en-US" altLang="zh-CN" sz="1800" b="1" dirty="0">
              <a:solidFill>
                <a:srgbClr val="C00000"/>
              </a:solidFill>
            </a:endParaRPr>
          </a:p>
          <a:p>
            <a:pPr marL="685800" lvl="1" indent="-342900" algn="l">
              <a:lnSpc>
                <a:spcPct val="150000"/>
              </a:lnSpc>
              <a:buFont typeface="Arial" panose="020B0604020202020204" pitchFamily="34" charset="0"/>
              <a:buChar char="•"/>
            </a:pPr>
            <a:r>
              <a:rPr lang="zh-CN" altLang="en-US" sz="1600" b="1" dirty="0">
                <a:solidFill>
                  <a:srgbClr val="0070C0"/>
                </a:solidFill>
              </a:rPr>
              <a:t>需要对特定信息内容进行深度分析和辨识，以便进一步确认有害信息，并及时掌握社情民意。</a:t>
            </a:r>
            <a:endParaRPr lang="en-US" altLang="zh-CN" sz="1600" b="1" dirty="0">
              <a:solidFill>
                <a:srgbClr val="0070C0"/>
              </a:solidFill>
            </a:endParaRPr>
          </a:p>
          <a:p>
            <a:pPr marL="685800" lvl="1" indent="-342900" algn="l">
              <a:lnSpc>
                <a:spcPct val="150000"/>
              </a:lnSpc>
              <a:buFont typeface="Arial" panose="020B0604020202020204" pitchFamily="34" charset="0"/>
              <a:buChar char="•"/>
            </a:pPr>
            <a:endParaRPr lang="en-US" altLang="zh-CN" b="1" dirty="0">
              <a:solidFill>
                <a:schemeClr val="tx1"/>
              </a:solidFill>
            </a:endParaRPr>
          </a:p>
          <a:p>
            <a:pPr marL="285750" indent="-285750" algn="l">
              <a:lnSpc>
                <a:spcPct val="150000"/>
              </a:lnSpc>
              <a:buFont typeface="Wingdings" pitchFamily="2" charset="2"/>
              <a:buChar char="n"/>
            </a:pPr>
            <a:r>
              <a:rPr lang="zh-CN" altLang="en-US" b="1" dirty="0">
                <a:solidFill>
                  <a:srgbClr val="C00000"/>
                </a:solidFill>
              </a:rPr>
              <a:t>文本分类包括普通文本分类和网页文本分类</a:t>
            </a:r>
          </a:p>
          <a:p>
            <a:pPr marL="285750" indent="-285750" algn="l">
              <a:lnSpc>
                <a:spcPct val="150000"/>
              </a:lnSpc>
              <a:buFont typeface="Wingdings" pitchFamily="2" charset="2"/>
              <a:buChar char="n"/>
            </a:pPr>
            <a:r>
              <a:rPr lang="zh-CN" altLang="en-US" b="1" dirty="0">
                <a:solidFill>
                  <a:srgbClr val="C00000"/>
                </a:solidFill>
              </a:rPr>
              <a:t>中文网页文本分类技术已经成为内容安全一项重要工作</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36066" name="Rectangle 2">
            <a:extLst>
              <a:ext uri="{FF2B5EF4-FFF2-40B4-BE49-F238E27FC236}">
                <a16:creationId xmlns:a16="http://schemas.microsoft.com/office/drawing/2014/main" id="{11D02B06-B1CE-8CDF-A315-990D9711968D}"/>
              </a:ext>
            </a:extLst>
          </p:cNvPr>
          <p:cNvSpPr>
            <a:spLocks noGrp="1" noChangeArrowheads="1"/>
          </p:cNvSpPr>
          <p:nvPr>
            <p:ph type="title"/>
          </p:nvPr>
        </p:nvSpPr>
        <p:spPr>
          <a:xfrm>
            <a:off x="118144" y="301341"/>
            <a:ext cx="8713787" cy="563563"/>
          </a:xfrm>
        </p:spPr>
        <p:txBody>
          <a:bodyPr/>
          <a:lstStyle/>
          <a:p>
            <a:r>
              <a:rPr lang="zh-CN" altLang="en-US" sz="3200" dirty="0">
                <a:solidFill>
                  <a:schemeClr val="tx1"/>
                </a:solidFill>
                <a:latin typeface="宋体" panose="02010600030101010101" pitchFamily="2" charset="-122"/>
                <a:ea typeface="宋体" panose="02010600030101010101" pitchFamily="2" charset="-122"/>
              </a:rPr>
              <a:t>基于词频函数的分类特征选择</a:t>
            </a:r>
          </a:p>
        </p:txBody>
      </p:sp>
      <p:sp>
        <p:nvSpPr>
          <p:cNvPr id="2136067" name="Text Box 3">
            <a:extLst>
              <a:ext uri="{FF2B5EF4-FFF2-40B4-BE49-F238E27FC236}">
                <a16:creationId xmlns:a16="http://schemas.microsoft.com/office/drawing/2014/main" id="{38A4A8A9-EC72-B18F-40CD-BDCC3FA7512D}"/>
              </a:ext>
            </a:extLst>
          </p:cNvPr>
          <p:cNvSpPr txBox="1">
            <a:spLocks noChangeArrowheads="1"/>
          </p:cNvSpPr>
          <p:nvPr/>
        </p:nvSpPr>
        <p:spPr bwMode="auto">
          <a:xfrm>
            <a:off x="191168" y="1104899"/>
            <a:ext cx="8640763"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dirty="0">
                <a:solidFill>
                  <a:srgbClr val="FF0000"/>
                </a:solidFill>
                <a:ea typeface="楷体_GB2312" pitchFamily="1" charset="-122"/>
              </a:rPr>
              <a:t>基本思想：</a:t>
            </a:r>
            <a:r>
              <a:rPr lang="zh-CN" altLang="en-US" sz="2000" b="1" dirty="0">
                <a:ea typeface="楷体_GB2312" pitchFamily="1" charset="-122"/>
              </a:rPr>
              <a:t>将在一个类别集合中出现频率较高的词汇作为分类的特征词汇。</a:t>
            </a:r>
          </a:p>
        </p:txBody>
      </p:sp>
      <p:sp>
        <p:nvSpPr>
          <p:cNvPr id="2136081" name="Text Box 17">
            <a:extLst>
              <a:ext uri="{FF2B5EF4-FFF2-40B4-BE49-F238E27FC236}">
                <a16:creationId xmlns:a16="http://schemas.microsoft.com/office/drawing/2014/main" id="{EACC2DE2-CD57-753E-B07F-4902AAA67A9C}"/>
              </a:ext>
            </a:extLst>
          </p:cNvPr>
          <p:cNvSpPr txBox="1">
            <a:spLocks noChangeArrowheads="1"/>
          </p:cNvSpPr>
          <p:nvPr/>
        </p:nvSpPr>
        <p:spPr bwMode="auto">
          <a:xfrm>
            <a:off x="191168" y="1584396"/>
            <a:ext cx="561657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dirty="0">
                <a:ea typeface="楷体_GB2312" pitchFamily="1" charset="-122"/>
              </a:rPr>
              <a:t>可借鉴 </a:t>
            </a:r>
            <a:r>
              <a:rPr lang="en-US" altLang="zh-CN" sz="2000" b="1" dirty="0" err="1">
                <a:ea typeface="楷体_GB2312" pitchFamily="1" charset="-122"/>
              </a:rPr>
              <a:t>tf</a:t>
            </a:r>
            <a:r>
              <a:rPr lang="en-US" altLang="zh-CN" sz="2000" b="1" dirty="0" err="1">
                <a:latin typeface="楷体_GB2312" pitchFamily="1" charset="-122"/>
                <a:ea typeface="楷体_GB2312" pitchFamily="1" charset="-122"/>
              </a:rPr>
              <a:t>-</a:t>
            </a:r>
            <a:r>
              <a:rPr lang="en-US" altLang="zh-CN" sz="2000" b="1" dirty="0" err="1">
                <a:ea typeface="楷体_GB2312" pitchFamily="1" charset="-122"/>
              </a:rPr>
              <a:t>idf</a:t>
            </a:r>
            <a:r>
              <a:rPr lang="en-US" altLang="zh-CN" sz="2000" b="1" dirty="0">
                <a:ea typeface="楷体_GB2312" pitchFamily="1" charset="-122"/>
              </a:rPr>
              <a:t> </a:t>
            </a:r>
            <a:r>
              <a:rPr lang="zh-CN" altLang="en-US" sz="2000" b="1" dirty="0">
                <a:ea typeface="楷体_GB2312" pitchFamily="1" charset="-122"/>
              </a:rPr>
              <a:t>加权策略的思想来进行词频统计。</a:t>
            </a:r>
          </a:p>
        </p:txBody>
      </p:sp>
      <p:graphicFrame>
        <p:nvGraphicFramePr>
          <p:cNvPr id="2136082" name="Object 18">
            <a:extLst>
              <a:ext uri="{FF2B5EF4-FFF2-40B4-BE49-F238E27FC236}">
                <a16:creationId xmlns:a16="http://schemas.microsoft.com/office/drawing/2014/main" id="{53852648-667C-8E22-8DAB-B510B7BA9F0B}"/>
              </a:ext>
            </a:extLst>
          </p:cNvPr>
          <p:cNvGraphicFramePr>
            <a:graphicFrameLocks noChangeAspect="1"/>
          </p:cNvGraphicFramePr>
          <p:nvPr>
            <p:ph idx="1"/>
            <p:extLst>
              <p:ext uri="{D42A27DB-BD31-4B8C-83A1-F6EECF244321}">
                <p14:modId xmlns:p14="http://schemas.microsoft.com/office/powerpoint/2010/main" val="569015665"/>
              </p:ext>
            </p:extLst>
          </p:nvPr>
        </p:nvGraphicFramePr>
        <p:xfrm>
          <a:off x="1619672" y="2063893"/>
          <a:ext cx="4930775" cy="973137"/>
        </p:xfrm>
        <a:graphic>
          <a:graphicData uri="http://schemas.openxmlformats.org/presentationml/2006/ole">
            <mc:AlternateContent xmlns:mc="http://schemas.openxmlformats.org/markup-compatibility/2006">
              <mc:Choice xmlns:v="urn:schemas-microsoft-com:vml" Requires="v">
                <p:oleObj name="Equation" r:id="rId3" imgW="44475400" imgH="8775700" progId="Equation.DSMT4">
                  <p:embed/>
                </p:oleObj>
              </mc:Choice>
              <mc:Fallback>
                <p:oleObj name="Equation" r:id="rId3" imgW="44475400" imgH="8775700" progId="Equation.DSMT4">
                  <p:embed/>
                  <p:pic>
                    <p:nvPicPr>
                      <p:cNvPr id="2136082" name="Object 18">
                        <a:extLst>
                          <a:ext uri="{FF2B5EF4-FFF2-40B4-BE49-F238E27FC236}">
                            <a16:creationId xmlns:a16="http://schemas.microsoft.com/office/drawing/2014/main" id="{53852648-667C-8E22-8DAB-B510B7BA9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063893"/>
                        <a:ext cx="4930775"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6083" name="Text Box 19">
            <a:extLst>
              <a:ext uri="{FF2B5EF4-FFF2-40B4-BE49-F238E27FC236}">
                <a16:creationId xmlns:a16="http://schemas.microsoft.com/office/drawing/2014/main" id="{4022989A-C0DD-E53B-14DF-437B636428DB}"/>
              </a:ext>
            </a:extLst>
          </p:cNvPr>
          <p:cNvSpPr txBox="1">
            <a:spLocks noChangeArrowheads="1"/>
          </p:cNvSpPr>
          <p:nvPr/>
        </p:nvSpPr>
        <p:spPr bwMode="auto">
          <a:xfrm>
            <a:off x="107950" y="3284538"/>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式中，</a:t>
            </a:r>
            <a:r>
              <a:rPr lang="en-US" altLang="zh-CN" sz="2000" b="1" i="1">
                <a:solidFill>
                  <a:srgbClr val="0000FF"/>
                </a:solidFill>
                <a:ea typeface="楷体_GB2312" pitchFamily="1" charset="-122"/>
              </a:rPr>
              <a:t>tf</a:t>
            </a:r>
            <a:r>
              <a:rPr lang="en-US" altLang="zh-CN" sz="2000" b="1" i="1" baseline="-25000">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在类别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文本集中出现的频率，</a:t>
            </a:r>
            <a:r>
              <a:rPr lang="en-US" altLang="zh-CN" sz="2000" b="1" i="1">
                <a:solidFill>
                  <a:srgbClr val="0000FF"/>
                </a:solidFill>
                <a:ea typeface="楷体_GB2312" pitchFamily="1" charset="-122"/>
              </a:rPr>
              <a:t>N</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表示类别总数，</a:t>
            </a:r>
            <a:r>
              <a:rPr lang="en-US" altLang="zh-CN" sz="2000" b="1" i="1">
                <a:solidFill>
                  <a:srgbClr val="0000FF"/>
                </a:solidFill>
                <a:ea typeface="楷体_GB2312" pitchFamily="1" charset="-122"/>
              </a:rPr>
              <a:t>df</a:t>
            </a:r>
            <a:r>
              <a:rPr lang="en-US" altLang="zh-CN" sz="2000" b="1" i="1" baseline="-25000">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的类别个数。</a:t>
            </a:r>
          </a:p>
        </p:txBody>
      </p:sp>
      <p:sp>
        <p:nvSpPr>
          <p:cNvPr id="2136084" name="Text Box 20">
            <a:extLst>
              <a:ext uri="{FF2B5EF4-FFF2-40B4-BE49-F238E27FC236}">
                <a16:creationId xmlns:a16="http://schemas.microsoft.com/office/drawing/2014/main" id="{CA2CCC26-A0B3-524B-F504-7BF91ADDF196}"/>
              </a:ext>
            </a:extLst>
          </p:cNvPr>
          <p:cNvSpPr txBox="1">
            <a:spLocks noChangeArrowheads="1"/>
          </p:cNvSpPr>
          <p:nvPr/>
        </p:nvSpPr>
        <p:spPr bwMode="auto">
          <a:xfrm>
            <a:off x="107950" y="4006850"/>
            <a:ext cx="892810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显然，某词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在某一个类别文本中出现频率较高，而在其他类别的文本中几乎不出现，则该词对分类的贡献较大；若某词在所有类别的文本中均出现，则该词对分类几乎不起什么作用。</a:t>
            </a:r>
          </a:p>
        </p:txBody>
      </p:sp>
      <p:sp>
        <p:nvSpPr>
          <p:cNvPr id="2136085" name="Text Box 21">
            <a:extLst>
              <a:ext uri="{FF2B5EF4-FFF2-40B4-BE49-F238E27FC236}">
                <a16:creationId xmlns:a16="http://schemas.microsoft.com/office/drawing/2014/main" id="{66F9FB5F-7599-0AEE-F224-D18D3C556E35}"/>
              </a:ext>
            </a:extLst>
          </p:cNvPr>
          <p:cNvSpPr txBox="1">
            <a:spLocks noChangeArrowheads="1"/>
          </p:cNvSpPr>
          <p:nvPr/>
        </p:nvSpPr>
        <p:spPr bwMode="auto">
          <a:xfrm>
            <a:off x="107950" y="5084763"/>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由此，可设定一个阈值，</a:t>
            </a:r>
            <a:r>
              <a:rPr lang="en-US" altLang="zh-CN" sz="2000" b="1" i="1">
                <a:ea typeface="楷体_GB2312" pitchFamily="1" charset="-122"/>
              </a:rPr>
              <a:t>TF</a:t>
            </a:r>
            <a:r>
              <a:rPr lang="en-US" altLang="zh-CN" sz="2000" b="1">
                <a:ea typeface="楷体_GB2312" pitchFamily="1" charset="-122"/>
              </a:rPr>
              <a:t>(</a:t>
            </a:r>
            <a:r>
              <a:rPr lang="en-US" altLang="zh-CN" sz="2000" b="1" i="1">
                <a:ea typeface="楷体_GB2312" pitchFamily="1" charset="-122"/>
              </a:rPr>
              <a:t>t</a:t>
            </a:r>
            <a:r>
              <a:rPr lang="en-US" altLang="zh-CN" sz="2000" b="1">
                <a:ea typeface="楷体_GB2312" pitchFamily="1" charset="-122"/>
              </a:rPr>
              <a:t>,</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计算结果高于阈值的词汇则被选择出来作为文本分类的特征词汇。</a:t>
            </a:r>
            <a:endParaRPr lang="zh-CN" altLang="en-US" sz="2000" b="1">
              <a:solidFill>
                <a:srgbClr val="0000FF"/>
              </a:solidFill>
              <a:ea typeface="楷体_GB2312" pitchFamily="1" charset="-122"/>
            </a:endParaRPr>
          </a:p>
        </p:txBody>
      </p:sp>
      <p:sp>
        <p:nvSpPr>
          <p:cNvPr id="2136086" name="Text Box 22">
            <a:extLst>
              <a:ext uri="{FF2B5EF4-FFF2-40B4-BE49-F238E27FC236}">
                <a16:creationId xmlns:a16="http://schemas.microsoft.com/office/drawing/2014/main" id="{320D98D3-5BF6-B224-38C6-D5537238C55C}"/>
              </a:ext>
            </a:extLst>
          </p:cNvPr>
          <p:cNvSpPr txBox="1">
            <a:spLocks noChangeArrowheads="1"/>
          </p:cNvSpPr>
          <p:nvPr/>
        </p:nvSpPr>
        <p:spPr bwMode="auto">
          <a:xfrm>
            <a:off x="107950" y="5788025"/>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也可对上述所有的计算结果由大到小进行排序，然后选择出排序中的前若干个词汇作为文本分类的特征词汇。</a:t>
            </a:r>
            <a:endParaRPr lang="zh-CN" altLang="en-US" sz="2000" b="1">
              <a:solidFill>
                <a:srgbClr val="0000FF"/>
              </a:solidFill>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6067"/>
                                        </p:tgtEl>
                                        <p:attrNameLst>
                                          <p:attrName>style.visibility</p:attrName>
                                        </p:attrNameLst>
                                      </p:cBhvr>
                                      <p:to>
                                        <p:strVal val="visible"/>
                                      </p:to>
                                    </p:set>
                                    <p:animEffect transition="in" filter="blinds(horizontal)">
                                      <p:cBhvr>
                                        <p:cTn id="7" dur="500"/>
                                        <p:tgtEl>
                                          <p:spTgt spid="2136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6081"/>
                                        </p:tgtEl>
                                        <p:attrNameLst>
                                          <p:attrName>style.visibility</p:attrName>
                                        </p:attrNameLst>
                                      </p:cBhvr>
                                      <p:to>
                                        <p:strVal val="visible"/>
                                      </p:to>
                                    </p:set>
                                    <p:animEffect transition="in" filter="blinds(horizontal)">
                                      <p:cBhvr>
                                        <p:cTn id="12" dur="500"/>
                                        <p:tgtEl>
                                          <p:spTgt spid="2136081"/>
                                        </p:tgtEl>
                                      </p:cBhvr>
                                    </p:animEffect>
                                  </p:childTnLst>
                                </p:cTn>
                              </p:par>
                              <p:par>
                                <p:cTn id="13" presetID="3" presetClass="entr" presetSubtype="10" fill="hold" nodeType="withEffect">
                                  <p:stCondLst>
                                    <p:cond delay="0"/>
                                  </p:stCondLst>
                                  <p:childTnLst>
                                    <p:set>
                                      <p:cBhvr>
                                        <p:cTn id="14" dur="1" fill="hold">
                                          <p:stCondLst>
                                            <p:cond delay="0"/>
                                          </p:stCondLst>
                                        </p:cTn>
                                        <p:tgtEl>
                                          <p:spTgt spid="2136082"/>
                                        </p:tgtEl>
                                        <p:attrNameLst>
                                          <p:attrName>style.visibility</p:attrName>
                                        </p:attrNameLst>
                                      </p:cBhvr>
                                      <p:to>
                                        <p:strVal val="visible"/>
                                      </p:to>
                                    </p:set>
                                    <p:animEffect transition="in" filter="blinds(horizontal)">
                                      <p:cBhvr>
                                        <p:cTn id="15" dur="500"/>
                                        <p:tgtEl>
                                          <p:spTgt spid="213608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36083"/>
                                        </p:tgtEl>
                                        <p:attrNameLst>
                                          <p:attrName>style.visibility</p:attrName>
                                        </p:attrNameLst>
                                      </p:cBhvr>
                                      <p:to>
                                        <p:strVal val="visible"/>
                                      </p:to>
                                    </p:set>
                                    <p:animEffect transition="in" filter="blinds(horizontal)">
                                      <p:cBhvr>
                                        <p:cTn id="18" dur="500"/>
                                        <p:tgtEl>
                                          <p:spTgt spid="213608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136084"/>
                                        </p:tgtEl>
                                        <p:attrNameLst>
                                          <p:attrName>style.visibility</p:attrName>
                                        </p:attrNameLst>
                                      </p:cBhvr>
                                      <p:to>
                                        <p:strVal val="visible"/>
                                      </p:to>
                                    </p:set>
                                    <p:animEffect transition="in" filter="blinds(horizontal)">
                                      <p:cBhvr>
                                        <p:cTn id="23" dur="500"/>
                                        <p:tgtEl>
                                          <p:spTgt spid="21360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36085"/>
                                        </p:tgtEl>
                                        <p:attrNameLst>
                                          <p:attrName>style.visibility</p:attrName>
                                        </p:attrNameLst>
                                      </p:cBhvr>
                                      <p:to>
                                        <p:strVal val="visible"/>
                                      </p:to>
                                    </p:set>
                                    <p:animEffect transition="in" filter="blinds(horizontal)">
                                      <p:cBhvr>
                                        <p:cTn id="28" dur="500"/>
                                        <p:tgtEl>
                                          <p:spTgt spid="213608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36086"/>
                                        </p:tgtEl>
                                        <p:attrNameLst>
                                          <p:attrName>style.visibility</p:attrName>
                                        </p:attrNameLst>
                                      </p:cBhvr>
                                      <p:to>
                                        <p:strVal val="visible"/>
                                      </p:to>
                                    </p:set>
                                    <p:animEffect transition="in" filter="blinds(horizontal)">
                                      <p:cBhvr>
                                        <p:cTn id="33" dur="500"/>
                                        <p:tgtEl>
                                          <p:spTgt spid="213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6067" grpId="0"/>
      <p:bldP spid="2136081" grpId="0"/>
      <p:bldP spid="2136083" grpId="0"/>
      <p:bldP spid="2136084" grpId="0"/>
      <p:bldP spid="2136085" grpId="0"/>
      <p:bldP spid="2136086"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38114" name="Rectangle 2">
            <a:extLst>
              <a:ext uri="{FF2B5EF4-FFF2-40B4-BE49-F238E27FC236}">
                <a16:creationId xmlns:a16="http://schemas.microsoft.com/office/drawing/2014/main" id="{4638C5B4-1617-C9EE-46B5-E83FC9DB3478}"/>
              </a:ext>
            </a:extLst>
          </p:cNvPr>
          <p:cNvSpPr>
            <a:spLocks noGrp="1" noChangeArrowheads="1"/>
          </p:cNvSpPr>
          <p:nvPr>
            <p:ph type="title"/>
          </p:nvPr>
        </p:nvSpPr>
        <p:spPr>
          <a:xfrm>
            <a:off x="215106" y="245779"/>
            <a:ext cx="8713787" cy="563563"/>
          </a:xfrm>
        </p:spPr>
        <p:txBody>
          <a:bodyPr/>
          <a:lstStyle/>
          <a:p>
            <a:r>
              <a:rPr lang="zh-CN" altLang="en-US" sz="3200" dirty="0">
                <a:solidFill>
                  <a:schemeClr val="tx1"/>
                </a:solidFill>
                <a:latin typeface="宋体" panose="02010600030101010101" pitchFamily="2" charset="-122"/>
                <a:ea typeface="宋体" panose="02010600030101010101" pitchFamily="2" charset="-122"/>
              </a:rPr>
              <a:t>基于信息增益的分类特征选择</a:t>
            </a:r>
          </a:p>
        </p:txBody>
      </p:sp>
      <p:sp>
        <p:nvSpPr>
          <p:cNvPr id="2138115" name="Text Box 3">
            <a:extLst>
              <a:ext uri="{FF2B5EF4-FFF2-40B4-BE49-F238E27FC236}">
                <a16:creationId xmlns:a16="http://schemas.microsoft.com/office/drawing/2014/main" id="{AA782404-01F5-C83A-AD5C-3A1B6AAD6C02}"/>
              </a:ext>
            </a:extLst>
          </p:cNvPr>
          <p:cNvSpPr txBox="1">
            <a:spLocks noChangeArrowheads="1"/>
          </p:cNvSpPr>
          <p:nvPr/>
        </p:nvSpPr>
        <p:spPr bwMode="auto">
          <a:xfrm>
            <a:off x="107950" y="1124744"/>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solidFill>
                  <a:srgbClr val="FF0000"/>
                </a:solidFill>
                <a:ea typeface="楷体_GB2312" pitchFamily="1" charset="-122"/>
              </a:rPr>
              <a:t>        </a:t>
            </a:r>
            <a:r>
              <a:rPr lang="zh-CN" altLang="en-US" sz="2000" b="1">
                <a:solidFill>
                  <a:srgbClr val="FF0000"/>
                </a:solidFill>
                <a:ea typeface="楷体_GB2312" pitchFamily="1" charset="-122"/>
              </a:rPr>
              <a:t>基本思想：</a:t>
            </a:r>
            <a:r>
              <a:rPr lang="zh-CN" altLang="en-US" sz="2000" b="1">
                <a:ea typeface="楷体_GB2312" pitchFamily="1" charset="-122"/>
              </a:rPr>
              <a:t>借鉴</a:t>
            </a:r>
            <a:r>
              <a:rPr lang="en-US" altLang="zh-CN" sz="2000" b="1">
                <a:ea typeface="楷体_GB2312" pitchFamily="1" charset="-122"/>
              </a:rPr>
              <a:t>《</a:t>
            </a:r>
            <a:r>
              <a:rPr lang="zh-CN" altLang="en-US" sz="2000" b="1">
                <a:ea typeface="楷体_GB2312" pitchFamily="1" charset="-122"/>
              </a:rPr>
              <a:t>信息论</a:t>
            </a:r>
            <a:r>
              <a:rPr lang="en-US" altLang="zh-CN" sz="2000" b="1">
                <a:ea typeface="楷体_GB2312" pitchFamily="1" charset="-122"/>
              </a:rPr>
              <a:t>》</a:t>
            </a:r>
            <a:r>
              <a:rPr lang="zh-CN" altLang="en-US" sz="2000" b="1">
                <a:ea typeface="楷体_GB2312" pitchFamily="1" charset="-122"/>
              </a:rPr>
              <a:t>中的香农定理，通过考察词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在类别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中出现或不出现的次数（概率）来衡量词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对类别的信息增益程度。</a:t>
            </a:r>
          </a:p>
        </p:txBody>
      </p:sp>
      <p:graphicFrame>
        <p:nvGraphicFramePr>
          <p:cNvPr id="2138117" name="Object 5">
            <a:extLst>
              <a:ext uri="{FF2B5EF4-FFF2-40B4-BE49-F238E27FC236}">
                <a16:creationId xmlns:a16="http://schemas.microsoft.com/office/drawing/2014/main" id="{3BAD6FB2-46AA-0A0D-1107-0B0A6D6F1312}"/>
              </a:ext>
            </a:extLst>
          </p:cNvPr>
          <p:cNvGraphicFramePr>
            <a:graphicFrameLocks noChangeAspect="1"/>
          </p:cNvGraphicFramePr>
          <p:nvPr>
            <p:ph idx="1"/>
            <p:extLst>
              <p:ext uri="{D42A27DB-BD31-4B8C-83A1-F6EECF244321}">
                <p14:modId xmlns:p14="http://schemas.microsoft.com/office/powerpoint/2010/main" val="4185747683"/>
              </p:ext>
            </p:extLst>
          </p:nvPr>
        </p:nvGraphicFramePr>
        <p:xfrm>
          <a:off x="34925" y="1824832"/>
          <a:ext cx="9109075" cy="741362"/>
        </p:xfrm>
        <a:graphic>
          <a:graphicData uri="http://schemas.openxmlformats.org/presentationml/2006/ole">
            <mc:AlternateContent xmlns:mc="http://schemas.openxmlformats.org/markup-compatibility/2006">
              <mc:Choice xmlns:v="urn:schemas-microsoft-com:vml" Requires="v">
                <p:oleObj name="Equation" r:id="rId3" imgW="104444800" imgH="8483600" progId="Equation.DSMT4">
                  <p:embed/>
                </p:oleObj>
              </mc:Choice>
              <mc:Fallback>
                <p:oleObj name="Equation" r:id="rId3" imgW="104444800" imgH="8483600" progId="Equation.DSMT4">
                  <p:embed/>
                  <p:pic>
                    <p:nvPicPr>
                      <p:cNvPr id="2138117" name="Object 5">
                        <a:extLst>
                          <a:ext uri="{FF2B5EF4-FFF2-40B4-BE49-F238E27FC236}">
                            <a16:creationId xmlns:a16="http://schemas.microsoft.com/office/drawing/2014/main" id="{3BAD6FB2-46AA-0A0D-1107-0B0A6D6F1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1824832"/>
                        <a:ext cx="9109075" cy="74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8118" name="Text Box 6">
            <a:extLst>
              <a:ext uri="{FF2B5EF4-FFF2-40B4-BE49-F238E27FC236}">
                <a16:creationId xmlns:a16="http://schemas.microsoft.com/office/drawing/2014/main" id="{A5193428-361E-1DF8-5275-387ECE37DA77}"/>
              </a:ext>
            </a:extLst>
          </p:cNvPr>
          <p:cNvSpPr txBox="1">
            <a:spLocks noChangeArrowheads="1"/>
          </p:cNvSpPr>
          <p:nvPr/>
        </p:nvSpPr>
        <p:spPr bwMode="auto">
          <a:xfrm>
            <a:off x="107950" y="2620169"/>
            <a:ext cx="8928100" cy="13112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式中，</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类文档在语料库中出现的频率，</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表示语料库中包含词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的文档的频率，</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表示文档包含词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时属于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类的条件频率，</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a:t>
            </a:r>
            <a:r>
              <a:rPr lang="zh-CN" altLang="en-US" sz="2000" b="1">
                <a:solidFill>
                  <a:srgbClr val="0000FF"/>
                </a:solidFill>
                <a:ea typeface="楷体_GB2312" pitchFamily="1" charset="-122"/>
              </a:rPr>
              <a:t>表示语料库中不包含词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的文档的频率，</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表示文档不包含词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时属于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zh-CN" altLang="en-US" sz="2000" b="1">
                <a:solidFill>
                  <a:srgbClr val="0000FF"/>
                </a:solidFill>
                <a:ea typeface="楷体_GB2312" pitchFamily="1" charset="-122"/>
              </a:rPr>
              <a:t>类的条件频率，</a:t>
            </a:r>
            <a:r>
              <a:rPr lang="en-US" altLang="zh-CN" sz="2000" b="1" i="1">
                <a:solidFill>
                  <a:srgbClr val="0000FF"/>
                </a:solidFill>
                <a:ea typeface="楷体_GB2312" pitchFamily="1" charset="-122"/>
              </a:rPr>
              <a:t>n</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表示类别总数。</a:t>
            </a:r>
          </a:p>
        </p:txBody>
      </p:sp>
      <p:sp>
        <p:nvSpPr>
          <p:cNvPr id="2138120" name="Text Box 8">
            <a:extLst>
              <a:ext uri="{FF2B5EF4-FFF2-40B4-BE49-F238E27FC236}">
                <a16:creationId xmlns:a16="http://schemas.microsoft.com/office/drawing/2014/main" id="{13D126E2-DA3E-F9C3-722B-814C6D72CD00}"/>
              </a:ext>
            </a:extLst>
          </p:cNvPr>
          <p:cNvSpPr txBox="1">
            <a:spLocks noChangeArrowheads="1"/>
          </p:cNvSpPr>
          <p:nvPr/>
        </p:nvSpPr>
        <p:spPr bwMode="auto">
          <a:xfrm>
            <a:off x="107950" y="3955257"/>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        </a:t>
            </a:r>
            <a:r>
              <a:rPr lang="zh-CN" altLang="en-US" sz="2000" b="1" dirty="0">
                <a:ea typeface="楷体_GB2312" pitchFamily="1" charset="-122"/>
              </a:rPr>
              <a:t>由此，可设定一个阈值，</a:t>
            </a:r>
            <a:r>
              <a:rPr lang="en-US" altLang="zh-CN" sz="2000" b="1" i="1" dirty="0">
                <a:ea typeface="楷体_GB2312" pitchFamily="1" charset="-122"/>
              </a:rPr>
              <a:t>IG</a:t>
            </a:r>
            <a:r>
              <a:rPr lang="en-US" altLang="zh-CN" sz="2000" b="1" dirty="0">
                <a:ea typeface="楷体_GB2312" pitchFamily="1" charset="-122"/>
              </a:rPr>
              <a:t>(</a:t>
            </a:r>
            <a:r>
              <a:rPr lang="en-US" altLang="zh-CN" sz="2000" b="1" i="1" dirty="0">
                <a:ea typeface="楷体_GB2312" pitchFamily="1" charset="-122"/>
              </a:rPr>
              <a:t>t</a:t>
            </a:r>
            <a:r>
              <a:rPr lang="en-US" altLang="zh-CN" sz="2000" b="1" dirty="0">
                <a:ea typeface="楷体_GB2312" pitchFamily="1" charset="-122"/>
              </a:rPr>
              <a:t>) </a:t>
            </a:r>
            <a:r>
              <a:rPr lang="zh-CN" altLang="en-US" sz="2000" b="1" dirty="0">
                <a:ea typeface="楷体_GB2312" pitchFamily="1" charset="-122"/>
              </a:rPr>
              <a:t>计算结果高于阈值的词汇则被选择出来作为文本分类的特征词汇。</a:t>
            </a:r>
          </a:p>
        </p:txBody>
      </p:sp>
      <p:sp>
        <p:nvSpPr>
          <p:cNvPr id="2138121" name="Line 9">
            <a:extLst>
              <a:ext uri="{FF2B5EF4-FFF2-40B4-BE49-F238E27FC236}">
                <a16:creationId xmlns:a16="http://schemas.microsoft.com/office/drawing/2014/main" id="{0B758AAE-409D-9736-52D7-A612FDD838C6}"/>
              </a:ext>
            </a:extLst>
          </p:cNvPr>
          <p:cNvSpPr>
            <a:spLocks noChangeShapeType="1"/>
          </p:cNvSpPr>
          <p:nvPr/>
        </p:nvSpPr>
        <p:spPr bwMode="auto">
          <a:xfrm>
            <a:off x="8532813" y="3034507"/>
            <a:ext cx="1079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8122" name="Line 10">
            <a:extLst>
              <a:ext uri="{FF2B5EF4-FFF2-40B4-BE49-F238E27FC236}">
                <a16:creationId xmlns:a16="http://schemas.microsoft.com/office/drawing/2014/main" id="{A6BA101D-0467-88A8-4B41-38BEBB7FF65B}"/>
              </a:ext>
            </a:extLst>
          </p:cNvPr>
          <p:cNvSpPr>
            <a:spLocks noChangeShapeType="1"/>
          </p:cNvSpPr>
          <p:nvPr/>
        </p:nvSpPr>
        <p:spPr bwMode="auto">
          <a:xfrm>
            <a:off x="5003800" y="3321844"/>
            <a:ext cx="1079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8123" name="Text Box 11">
            <a:extLst>
              <a:ext uri="{FF2B5EF4-FFF2-40B4-BE49-F238E27FC236}">
                <a16:creationId xmlns:a16="http://schemas.microsoft.com/office/drawing/2014/main" id="{65F7D1EC-0A83-8C05-3697-5181D8E55697}"/>
              </a:ext>
            </a:extLst>
          </p:cNvPr>
          <p:cNvSpPr txBox="1">
            <a:spLocks noChangeArrowheads="1"/>
          </p:cNvSpPr>
          <p:nvPr/>
        </p:nvSpPr>
        <p:spPr bwMode="auto">
          <a:xfrm>
            <a:off x="107950" y="5428457"/>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可见，该方法考虑了词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不出现时对文本类别的贡献。但据报道，这种贡献往往远小于词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不出现时所带来的干扰。</a:t>
            </a:r>
          </a:p>
        </p:txBody>
      </p:sp>
      <p:sp>
        <p:nvSpPr>
          <p:cNvPr id="2138124" name="Text Box 12">
            <a:extLst>
              <a:ext uri="{FF2B5EF4-FFF2-40B4-BE49-F238E27FC236}">
                <a16:creationId xmlns:a16="http://schemas.microsoft.com/office/drawing/2014/main" id="{9CA836FC-189B-AD39-B4AD-E51E27DC6399}"/>
              </a:ext>
            </a:extLst>
          </p:cNvPr>
          <p:cNvSpPr txBox="1">
            <a:spLocks noChangeArrowheads="1"/>
          </p:cNvSpPr>
          <p:nvPr/>
        </p:nvSpPr>
        <p:spPr bwMode="auto">
          <a:xfrm>
            <a:off x="107950" y="4672807"/>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也可对上述所有的计算结果由大到小进行排序，然后选择出排序中的前若干个词汇作为文本分类的特征词汇。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8115"/>
                                        </p:tgtEl>
                                        <p:attrNameLst>
                                          <p:attrName>style.visibility</p:attrName>
                                        </p:attrNameLst>
                                      </p:cBhvr>
                                      <p:to>
                                        <p:strVal val="visible"/>
                                      </p:to>
                                    </p:set>
                                    <p:animEffect transition="in" filter="blinds(horizontal)">
                                      <p:cBhvr>
                                        <p:cTn id="7" dur="500"/>
                                        <p:tgtEl>
                                          <p:spTgt spid="2138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8118"/>
                                        </p:tgtEl>
                                        <p:attrNameLst>
                                          <p:attrName>style.visibility</p:attrName>
                                        </p:attrNameLst>
                                      </p:cBhvr>
                                      <p:to>
                                        <p:strVal val="visible"/>
                                      </p:to>
                                    </p:set>
                                    <p:animEffect transition="in" filter="blinds(horizontal)">
                                      <p:cBhvr>
                                        <p:cTn id="12" dur="500"/>
                                        <p:tgtEl>
                                          <p:spTgt spid="2138118"/>
                                        </p:tgtEl>
                                      </p:cBhvr>
                                    </p:animEffect>
                                  </p:childTnLst>
                                </p:cTn>
                              </p:par>
                              <p:par>
                                <p:cTn id="13" presetID="3" presetClass="entr" presetSubtype="10" fill="hold" nodeType="withEffect">
                                  <p:stCondLst>
                                    <p:cond delay="0"/>
                                  </p:stCondLst>
                                  <p:childTnLst>
                                    <p:set>
                                      <p:cBhvr>
                                        <p:cTn id="14" dur="1" fill="hold">
                                          <p:stCondLst>
                                            <p:cond delay="0"/>
                                          </p:stCondLst>
                                        </p:cTn>
                                        <p:tgtEl>
                                          <p:spTgt spid="2138121"/>
                                        </p:tgtEl>
                                        <p:attrNameLst>
                                          <p:attrName>style.visibility</p:attrName>
                                        </p:attrNameLst>
                                      </p:cBhvr>
                                      <p:to>
                                        <p:strVal val="visible"/>
                                      </p:to>
                                    </p:set>
                                    <p:animEffect transition="in" filter="blinds(horizontal)">
                                      <p:cBhvr>
                                        <p:cTn id="15" dur="500"/>
                                        <p:tgtEl>
                                          <p:spTgt spid="2138121"/>
                                        </p:tgtEl>
                                      </p:cBhvr>
                                    </p:animEffect>
                                  </p:childTnLst>
                                </p:cTn>
                              </p:par>
                              <p:par>
                                <p:cTn id="16" presetID="3" presetClass="entr" presetSubtype="10" fill="hold" nodeType="withEffect">
                                  <p:stCondLst>
                                    <p:cond delay="0"/>
                                  </p:stCondLst>
                                  <p:childTnLst>
                                    <p:set>
                                      <p:cBhvr>
                                        <p:cTn id="17" dur="1" fill="hold">
                                          <p:stCondLst>
                                            <p:cond delay="0"/>
                                          </p:stCondLst>
                                        </p:cTn>
                                        <p:tgtEl>
                                          <p:spTgt spid="2138122"/>
                                        </p:tgtEl>
                                        <p:attrNameLst>
                                          <p:attrName>style.visibility</p:attrName>
                                        </p:attrNameLst>
                                      </p:cBhvr>
                                      <p:to>
                                        <p:strVal val="visible"/>
                                      </p:to>
                                    </p:set>
                                    <p:animEffect transition="in" filter="blinds(horizontal)">
                                      <p:cBhvr>
                                        <p:cTn id="18" dur="500"/>
                                        <p:tgtEl>
                                          <p:spTgt spid="2138122"/>
                                        </p:tgtEl>
                                      </p:cBhvr>
                                    </p:animEffect>
                                  </p:childTnLst>
                                </p:cTn>
                              </p:par>
                              <p:par>
                                <p:cTn id="19" presetID="3" presetClass="entr" presetSubtype="10" fill="hold" nodeType="withEffect">
                                  <p:stCondLst>
                                    <p:cond delay="0"/>
                                  </p:stCondLst>
                                  <p:childTnLst>
                                    <p:set>
                                      <p:cBhvr>
                                        <p:cTn id="20" dur="1" fill="hold">
                                          <p:stCondLst>
                                            <p:cond delay="0"/>
                                          </p:stCondLst>
                                        </p:cTn>
                                        <p:tgtEl>
                                          <p:spTgt spid="2138117"/>
                                        </p:tgtEl>
                                        <p:attrNameLst>
                                          <p:attrName>style.visibility</p:attrName>
                                        </p:attrNameLst>
                                      </p:cBhvr>
                                      <p:to>
                                        <p:strVal val="visible"/>
                                      </p:to>
                                    </p:set>
                                    <p:animEffect transition="in" filter="blinds(horizontal)">
                                      <p:cBhvr>
                                        <p:cTn id="21" dur="500"/>
                                        <p:tgtEl>
                                          <p:spTgt spid="21381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138120"/>
                                        </p:tgtEl>
                                        <p:attrNameLst>
                                          <p:attrName>style.visibility</p:attrName>
                                        </p:attrNameLst>
                                      </p:cBhvr>
                                      <p:to>
                                        <p:strVal val="visible"/>
                                      </p:to>
                                    </p:set>
                                    <p:animEffect transition="in" filter="blinds(horizontal)">
                                      <p:cBhvr>
                                        <p:cTn id="26" dur="500"/>
                                        <p:tgtEl>
                                          <p:spTgt spid="21381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38124"/>
                                        </p:tgtEl>
                                        <p:attrNameLst>
                                          <p:attrName>style.visibility</p:attrName>
                                        </p:attrNameLst>
                                      </p:cBhvr>
                                      <p:to>
                                        <p:strVal val="visible"/>
                                      </p:to>
                                    </p:set>
                                    <p:animEffect transition="in" filter="blinds(horizontal)">
                                      <p:cBhvr>
                                        <p:cTn id="31" dur="500"/>
                                        <p:tgtEl>
                                          <p:spTgt spid="213812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138123"/>
                                        </p:tgtEl>
                                        <p:attrNameLst>
                                          <p:attrName>style.visibility</p:attrName>
                                        </p:attrNameLst>
                                      </p:cBhvr>
                                      <p:to>
                                        <p:strVal val="visible"/>
                                      </p:to>
                                    </p:set>
                                    <p:animEffect transition="in" filter="blinds(horizontal)">
                                      <p:cBhvr>
                                        <p:cTn id="36" dur="500"/>
                                        <p:tgtEl>
                                          <p:spTgt spid="2138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115" grpId="0"/>
      <p:bldP spid="2138118" grpId="0"/>
      <p:bldP spid="2138120" grpId="0"/>
      <p:bldP spid="2138123" grpId="0"/>
      <p:bldP spid="2138124"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62" name="Rectangle 2">
            <a:extLst>
              <a:ext uri="{FF2B5EF4-FFF2-40B4-BE49-F238E27FC236}">
                <a16:creationId xmlns:a16="http://schemas.microsoft.com/office/drawing/2014/main" id="{088A0326-392D-D596-57B9-9820C6047B55}"/>
              </a:ext>
            </a:extLst>
          </p:cNvPr>
          <p:cNvSpPr>
            <a:spLocks noGrp="1" noChangeArrowheads="1"/>
          </p:cNvSpPr>
          <p:nvPr>
            <p:ph type="title"/>
          </p:nvPr>
        </p:nvSpPr>
        <p:spPr>
          <a:xfrm>
            <a:off x="107950" y="210344"/>
            <a:ext cx="8713787" cy="563563"/>
          </a:xfrm>
        </p:spPr>
        <p:txBody>
          <a:bodyPr/>
          <a:lstStyle/>
          <a:p>
            <a:r>
              <a:rPr lang="zh-CN" altLang="en-US" sz="3200" dirty="0">
                <a:solidFill>
                  <a:schemeClr val="tx1"/>
                </a:solidFill>
                <a:latin typeface="宋体" panose="02010600030101010101" pitchFamily="2" charset="-122"/>
                <a:ea typeface="宋体" panose="02010600030101010101" pitchFamily="2" charset="-122"/>
              </a:rPr>
              <a:t>基于互信息的分类特征选择</a:t>
            </a:r>
          </a:p>
        </p:txBody>
      </p:sp>
      <p:sp>
        <p:nvSpPr>
          <p:cNvPr id="2140163" name="Text Box 3">
            <a:extLst>
              <a:ext uri="{FF2B5EF4-FFF2-40B4-BE49-F238E27FC236}">
                <a16:creationId xmlns:a16="http://schemas.microsoft.com/office/drawing/2014/main" id="{C0CFF1ED-694B-EF77-1868-465A8A4F237C}"/>
              </a:ext>
            </a:extLst>
          </p:cNvPr>
          <p:cNvSpPr txBox="1">
            <a:spLocks noChangeArrowheads="1"/>
          </p:cNvSpPr>
          <p:nvPr/>
        </p:nvSpPr>
        <p:spPr bwMode="auto">
          <a:xfrm>
            <a:off x="539750" y="1124744"/>
            <a:ext cx="824547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solidFill>
                  <a:srgbClr val="FF0000"/>
                </a:solidFill>
                <a:ea typeface="楷体_GB2312" pitchFamily="1" charset="-122"/>
              </a:rPr>
              <a:t>基本思想：</a:t>
            </a:r>
            <a:r>
              <a:rPr lang="zh-CN" altLang="en-US" sz="2000" b="1">
                <a:ea typeface="楷体_GB2312" pitchFamily="1" charset="-122"/>
              </a:rPr>
              <a:t>通过计算词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与类别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之间的相关性来完成特征词的提取。</a:t>
            </a:r>
          </a:p>
        </p:txBody>
      </p:sp>
      <p:graphicFrame>
        <p:nvGraphicFramePr>
          <p:cNvPr id="2140164" name="Object 4">
            <a:extLst>
              <a:ext uri="{FF2B5EF4-FFF2-40B4-BE49-F238E27FC236}">
                <a16:creationId xmlns:a16="http://schemas.microsoft.com/office/drawing/2014/main" id="{91872A2C-CBDB-6B21-19D9-A3CAF7758C4C}"/>
              </a:ext>
            </a:extLst>
          </p:cNvPr>
          <p:cNvGraphicFramePr>
            <a:graphicFrameLocks noChangeAspect="1"/>
          </p:cNvGraphicFramePr>
          <p:nvPr>
            <p:ph idx="1"/>
            <p:extLst>
              <p:ext uri="{D42A27DB-BD31-4B8C-83A1-F6EECF244321}">
                <p14:modId xmlns:p14="http://schemas.microsoft.com/office/powerpoint/2010/main" val="212615188"/>
              </p:ext>
            </p:extLst>
          </p:nvPr>
        </p:nvGraphicFramePr>
        <p:xfrm>
          <a:off x="1979613" y="1520031"/>
          <a:ext cx="3600450" cy="814388"/>
        </p:xfrm>
        <a:graphic>
          <a:graphicData uri="http://schemas.openxmlformats.org/presentationml/2006/ole">
            <mc:AlternateContent xmlns:mc="http://schemas.openxmlformats.org/markup-compatibility/2006">
              <mc:Choice xmlns:v="urn:schemas-microsoft-com:vml" Requires="v">
                <p:oleObj name="Equation" r:id="rId3" imgW="38912800" imgH="8775700" progId="Equation.DSMT4">
                  <p:embed/>
                </p:oleObj>
              </mc:Choice>
              <mc:Fallback>
                <p:oleObj name="Equation" r:id="rId3" imgW="38912800" imgH="8775700" progId="Equation.DSMT4">
                  <p:embed/>
                  <p:pic>
                    <p:nvPicPr>
                      <p:cNvPr id="2140164" name="Object 4">
                        <a:extLst>
                          <a:ext uri="{FF2B5EF4-FFF2-40B4-BE49-F238E27FC236}">
                            <a16:creationId xmlns:a16="http://schemas.microsoft.com/office/drawing/2014/main" id="{91872A2C-CBDB-6B21-19D9-A3CAF7758C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520031"/>
                        <a:ext cx="360045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165" name="Text Box 5">
            <a:extLst>
              <a:ext uri="{FF2B5EF4-FFF2-40B4-BE49-F238E27FC236}">
                <a16:creationId xmlns:a16="http://schemas.microsoft.com/office/drawing/2014/main" id="{27A6CE96-C1E0-72D0-D6A4-9A595EA6E55D}"/>
              </a:ext>
            </a:extLst>
          </p:cNvPr>
          <p:cNvSpPr txBox="1">
            <a:spLocks noChangeArrowheads="1"/>
          </p:cNvSpPr>
          <p:nvPr/>
        </p:nvSpPr>
        <p:spPr bwMode="auto">
          <a:xfrm>
            <a:off x="107950" y="2420144"/>
            <a:ext cx="892810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式中，</a:t>
            </a:r>
            <a:r>
              <a:rPr lang="en-US" altLang="zh-CN" sz="2000" b="1" i="1">
                <a:solidFill>
                  <a:srgbClr val="0000FF"/>
                </a:solidFill>
                <a:ea typeface="楷体_GB2312" pitchFamily="1" charset="-122"/>
              </a:rPr>
              <a:t>A</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类别且包含词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r>
              <a:rPr lang="en-US" altLang="zh-CN" sz="2000" b="1" i="1">
                <a:solidFill>
                  <a:srgbClr val="0000FF"/>
                </a:solidFill>
                <a:ea typeface="楷体_GB2312" pitchFamily="1" charset="-122"/>
              </a:rPr>
              <a:t>N</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表示语料中文档总数，</a:t>
            </a:r>
            <a:r>
              <a:rPr lang="en-US" altLang="zh-CN" sz="2000" b="1" i="1">
                <a:solidFill>
                  <a:srgbClr val="0000FF"/>
                </a:solidFill>
                <a:ea typeface="楷体_GB2312" pitchFamily="1" charset="-122"/>
              </a:rPr>
              <a:t>B </a:t>
            </a:r>
            <a:r>
              <a:rPr lang="zh-CN" altLang="en-US" sz="2000" b="1">
                <a:solidFill>
                  <a:srgbClr val="0000FF"/>
                </a:solidFill>
                <a:ea typeface="楷体_GB2312" pitchFamily="1" charset="-122"/>
              </a:rPr>
              <a:t>表示不属于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类别且包含词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r>
              <a:rPr lang="en-US" altLang="zh-CN" sz="2000" b="1" i="1">
                <a:solidFill>
                  <a:srgbClr val="0000FF"/>
                </a:solidFill>
                <a:ea typeface="楷体_GB2312" pitchFamily="1" charset="-122"/>
              </a:rPr>
              <a:t>C</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类但不包含词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p>
        </p:txBody>
      </p:sp>
      <p:sp>
        <p:nvSpPr>
          <p:cNvPr id="2140166" name="Text Box 6">
            <a:extLst>
              <a:ext uri="{FF2B5EF4-FFF2-40B4-BE49-F238E27FC236}">
                <a16:creationId xmlns:a16="http://schemas.microsoft.com/office/drawing/2014/main" id="{384B4E9D-1DE2-5E78-7605-190F8A694915}"/>
              </a:ext>
            </a:extLst>
          </p:cNvPr>
          <p:cNvSpPr txBox="1">
            <a:spLocks noChangeArrowheads="1"/>
          </p:cNvSpPr>
          <p:nvPr/>
        </p:nvSpPr>
        <p:spPr bwMode="auto">
          <a:xfrm>
            <a:off x="576263" y="3499644"/>
            <a:ext cx="817245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根据以上计算结果，可采用下列两种方法之一来确定词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的互信息值。</a:t>
            </a:r>
          </a:p>
        </p:txBody>
      </p:sp>
      <p:sp>
        <p:nvSpPr>
          <p:cNvPr id="2140169" name="Text Box 9">
            <a:extLst>
              <a:ext uri="{FF2B5EF4-FFF2-40B4-BE49-F238E27FC236}">
                <a16:creationId xmlns:a16="http://schemas.microsoft.com/office/drawing/2014/main" id="{8AF3B5EF-68A1-E23E-DE22-54BD9D3F0D12}"/>
              </a:ext>
            </a:extLst>
          </p:cNvPr>
          <p:cNvSpPr txBox="1">
            <a:spLocks noChangeArrowheads="1"/>
          </p:cNvSpPr>
          <p:nvPr/>
        </p:nvSpPr>
        <p:spPr bwMode="auto">
          <a:xfrm>
            <a:off x="107950" y="5463381"/>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利用上述互信息计算结果，仍可采用前述两种阈值方法之一来选择文本分类特征词汇。</a:t>
            </a:r>
          </a:p>
        </p:txBody>
      </p:sp>
      <p:graphicFrame>
        <p:nvGraphicFramePr>
          <p:cNvPr id="2140170" name="Object 10">
            <a:extLst>
              <a:ext uri="{FF2B5EF4-FFF2-40B4-BE49-F238E27FC236}">
                <a16:creationId xmlns:a16="http://schemas.microsoft.com/office/drawing/2014/main" id="{BA0C15E5-3BF1-77DF-10C5-32AAFA71CE6E}"/>
              </a:ext>
            </a:extLst>
          </p:cNvPr>
          <p:cNvGraphicFramePr>
            <a:graphicFrameLocks noChangeAspect="1"/>
          </p:cNvGraphicFramePr>
          <p:nvPr>
            <p:extLst>
              <p:ext uri="{D42A27DB-BD31-4B8C-83A1-F6EECF244321}">
                <p14:modId xmlns:p14="http://schemas.microsoft.com/office/powerpoint/2010/main" val="1112824833"/>
              </p:ext>
            </p:extLst>
          </p:nvPr>
        </p:nvGraphicFramePr>
        <p:xfrm>
          <a:off x="908050" y="4004469"/>
          <a:ext cx="2908300" cy="477837"/>
        </p:xfrm>
        <a:graphic>
          <a:graphicData uri="http://schemas.openxmlformats.org/presentationml/2006/ole">
            <mc:AlternateContent xmlns:mc="http://schemas.openxmlformats.org/markup-compatibility/2006">
              <mc:Choice xmlns:v="urn:schemas-microsoft-com:vml" Requires="v">
                <p:oleObj name="Equation" r:id="rId5" imgW="32181800" imgH="5270500" progId="Equation.DSMT4">
                  <p:embed/>
                </p:oleObj>
              </mc:Choice>
              <mc:Fallback>
                <p:oleObj name="Equation" r:id="rId5" imgW="32181800" imgH="5270500" progId="Equation.DSMT4">
                  <p:embed/>
                  <p:pic>
                    <p:nvPicPr>
                      <p:cNvPr id="2140170" name="Object 10">
                        <a:extLst>
                          <a:ext uri="{FF2B5EF4-FFF2-40B4-BE49-F238E27FC236}">
                            <a16:creationId xmlns:a16="http://schemas.microsoft.com/office/drawing/2014/main" id="{BA0C15E5-3BF1-77DF-10C5-32AAFA71CE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050" y="4004469"/>
                        <a:ext cx="29083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171" name="Text Box 11">
            <a:extLst>
              <a:ext uri="{FF2B5EF4-FFF2-40B4-BE49-F238E27FC236}">
                <a16:creationId xmlns:a16="http://schemas.microsoft.com/office/drawing/2014/main" id="{E3B88692-59E6-FB85-697E-1E93688D9332}"/>
              </a:ext>
            </a:extLst>
          </p:cNvPr>
          <p:cNvSpPr txBox="1">
            <a:spLocks noChangeArrowheads="1"/>
          </p:cNvSpPr>
          <p:nvPr/>
        </p:nvSpPr>
        <p:spPr bwMode="auto">
          <a:xfrm>
            <a:off x="4176713" y="4563269"/>
            <a:ext cx="4859337"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式中，</a:t>
            </a:r>
            <a:r>
              <a:rPr lang="en-US" altLang="zh-CN" sz="2000" b="1" i="1">
                <a:ea typeface="楷体_GB2312" pitchFamily="1" charset="-122"/>
              </a:rPr>
              <a:t>P</a:t>
            </a:r>
            <a:r>
              <a:rPr lang="en-US" altLang="zh-CN" sz="2000" b="1">
                <a:ea typeface="楷体_GB2312" pitchFamily="1" charset="-122"/>
              </a:rPr>
              <a:t>(</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表示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类文档在语料库中出现的频率。</a:t>
            </a:r>
          </a:p>
        </p:txBody>
      </p:sp>
      <p:graphicFrame>
        <p:nvGraphicFramePr>
          <p:cNvPr id="2140172" name="Object 12">
            <a:extLst>
              <a:ext uri="{FF2B5EF4-FFF2-40B4-BE49-F238E27FC236}">
                <a16:creationId xmlns:a16="http://schemas.microsoft.com/office/drawing/2014/main" id="{530B92EC-4C8B-8CBF-175B-C335713D695C}"/>
              </a:ext>
            </a:extLst>
          </p:cNvPr>
          <p:cNvGraphicFramePr>
            <a:graphicFrameLocks noChangeAspect="1"/>
          </p:cNvGraphicFramePr>
          <p:nvPr>
            <p:extLst>
              <p:ext uri="{D42A27DB-BD31-4B8C-83A1-F6EECF244321}">
                <p14:modId xmlns:p14="http://schemas.microsoft.com/office/powerpoint/2010/main" val="3680019285"/>
              </p:ext>
            </p:extLst>
          </p:nvPr>
        </p:nvGraphicFramePr>
        <p:xfrm>
          <a:off x="836613" y="4544219"/>
          <a:ext cx="3195637" cy="787400"/>
        </p:xfrm>
        <a:graphic>
          <a:graphicData uri="http://schemas.openxmlformats.org/presentationml/2006/ole">
            <mc:AlternateContent xmlns:mc="http://schemas.openxmlformats.org/markup-compatibility/2006">
              <mc:Choice xmlns:v="urn:schemas-microsoft-com:vml" Requires="v">
                <p:oleObj name="Equation" r:id="rId7" imgW="34518600" imgH="8483600" progId="Equation.DSMT4">
                  <p:embed/>
                </p:oleObj>
              </mc:Choice>
              <mc:Fallback>
                <p:oleObj name="Equation" r:id="rId7" imgW="34518600" imgH="8483600" progId="Equation.DSMT4">
                  <p:embed/>
                  <p:pic>
                    <p:nvPicPr>
                      <p:cNvPr id="2140172" name="Object 12">
                        <a:extLst>
                          <a:ext uri="{FF2B5EF4-FFF2-40B4-BE49-F238E27FC236}">
                            <a16:creationId xmlns:a16="http://schemas.microsoft.com/office/drawing/2014/main" id="{530B92EC-4C8B-8CBF-175B-C335713D69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6613" y="4544219"/>
                        <a:ext cx="3195637"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163"/>
                                        </p:tgtEl>
                                        <p:attrNameLst>
                                          <p:attrName>style.visibility</p:attrName>
                                        </p:attrNameLst>
                                      </p:cBhvr>
                                      <p:to>
                                        <p:strVal val="visible"/>
                                      </p:to>
                                    </p:set>
                                    <p:animEffect transition="in" filter="blinds(horizontal)">
                                      <p:cBhvr>
                                        <p:cTn id="7" dur="500"/>
                                        <p:tgtEl>
                                          <p:spTgt spid="2140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40164"/>
                                        </p:tgtEl>
                                        <p:attrNameLst>
                                          <p:attrName>style.visibility</p:attrName>
                                        </p:attrNameLst>
                                      </p:cBhvr>
                                      <p:to>
                                        <p:strVal val="visible"/>
                                      </p:to>
                                    </p:set>
                                    <p:animEffect transition="in" filter="blinds(horizontal)">
                                      <p:cBhvr>
                                        <p:cTn id="12" dur="500"/>
                                        <p:tgtEl>
                                          <p:spTgt spid="214016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40165"/>
                                        </p:tgtEl>
                                        <p:attrNameLst>
                                          <p:attrName>style.visibility</p:attrName>
                                        </p:attrNameLst>
                                      </p:cBhvr>
                                      <p:to>
                                        <p:strVal val="visible"/>
                                      </p:to>
                                    </p:set>
                                    <p:animEffect transition="in" filter="blinds(horizontal)">
                                      <p:cBhvr>
                                        <p:cTn id="15" dur="500"/>
                                        <p:tgtEl>
                                          <p:spTgt spid="21401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40166"/>
                                        </p:tgtEl>
                                        <p:attrNameLst>
                                          <p:attrName>style.visibility</p:attrName>
                                        </p:attrNameLst>
                                      </p:cBhvr>
                                      <p:to>
                                        <p:strVal val="visible"/>
                                      </p:to>
                                    </p:set>
                                    <p:animEffect transition="in" filter="blinds(horizontal)">
                                      <p:cBhvr>
                                        <p:cTn id="20" dur="500"/>
                                        <p:tgtEl>
                                          <p:spTgt spid="2140166"/>
                                        </p:tgtEl>
                                      </p:cBhvr>
                                    </p:animEffect>
                                  </p:childTnLst>
                                </p:cTn>
                              </p:par>
                              <p:par>
                                <p:cTn id="21" presetID="3" presetClass="entr" presetSubtype="10" fill="hold" nodeType="withEffect">
                                  <p:stCondLst>
                                    <p:cond delay="0"/>
                                  </p:stCondLst>
                                  <p:childTnLst>
                                    <p:set>
                                      <p:cBhvr>
                                        <p:cTn id="22" dur="1" fill="hold">
                                          <p:stCondLst>
                                            <p:cond delay="0"/>
                                          </p:stCondLst>
                                        </p:cTn>
                                        <p:tgtEl>
                                          <p:spTgt spid="2140170"/>
                                        </p:tgtEl>
                                        <p:attrNameLst>
                                          <p:attrName>style.visibility</p:attrName>
                                        </p:attrNameLst>
                                      </p:cBhvr>
                                      <p:to>
                                        <p:strVal val="visible"/>
                                      </p:to>
                                    </p:set>
                                    <p:animEffect transition="in" filter="blinds(horizontal)">
                                      <p:cBhvr>
                                        <p:cTn id="23" dur="500"/>
                                        <p:tgtEl>
                                          <p:spTgt spid="214017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140172"/>
                                        </p:tgtEl>
                                        <p:attrNameLst>
                                          <p:attrName>style.visibility</p:attrName>
                                        </p:attrNameLst>
                                      </p:cBhvr>
                                      <p:to>
                                        <p:strVal val="visible"/>
                                      </p:to>
                                    </p:set>
                                    <p:animEffect transition="in" filter="blinds(horizontal)">
                                      <p:cBhvr>
                                        <p:cTn id="28" dur="500"/>
                                        <p:tgtEl>
                                          <p:spTgt spid="214017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40171"/>
                                        </p:tgtEl>
                                        <p:attrNameLst>
                                          <p:attrName>style.visibility</p:attrName>
                                        </p:attrNameLst>
                                      </p:cBhvr>
                                      <p:to>
                                        <p:strVal val="visible"/>
                                      </p:to>
                                    </p:set>
                                    <p:animEffect transition="in" filter="blinds(horizontal)">
                                      <p:cBhvr>
                                        <p:cTn id="31" dur="500"/>
                                        <p:tgtEl>
                                          <p:spTgt spid="214017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140169"/>
                                        </p:tgtEl>
                                        <p:attrNameLst>
                                          <p:attrName>style.visibility</p:attrName>
                                        </p:attrNameLst>
                                      </p:cBhvr>
                                      <p:to>
                                        <p:strVal val="visible"/>
                                      </p:to>
                                    </p:set>
                                    <p:animEffect transition="in" filter="blinds(horizontal)">
                                      <p:cBhvr>
                                        <p:cTn id="36" dur="500"/>
                                        <p:tgtEl>
                                          <p:spTgt spid="214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63" grpId="0"/>
      <p:bldP spid="2140165" grpId="0"/>
      <p:bldP spid="2140166" grpId="0"/>
      <p:bldP spid="2140169" grpId="0"/>
      <p:bldP spid="2140171"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2210" name="Rectangle 2">
            <a:extLst>
              <a:ext uri="{FF2B5EF4-FFF2-40B4-BE49-F238E27FC236}">
                <a16:creationId xmlns:a16="http://schemas.microsoft.com/office/drawing/2014/main" id="{1C013B7F-19D1-55C4-37A6-6833B07D2AF7}"/>
              </a:ext>
            </a:extLst>
          </p:cNvPr>
          <p:cNvSpPr>
            <a:spLocks noGrp="1" noChangeArrowheads="1"/>
          </p:cNvSpPr>
          <p:nvPr>
            <p:ph type="title"/>
          </p:nvPr>
        </p:nvSpPr>
        <p:spPr>
          <a:xfrm>
            <a:off x="160498" y="267319"/>
            <a:ext cx="8713787" cy="563563"/>
          </a:xfrm>
        </p:spPr>
        <p:txBody>
          <a:bodyPr/>
          <a:lstStyle/>
          <a:p>
            <a:r>
              <a:rPr lang="zh-CN" altLang="en-US" sz="3200" dirty="0">
                <a:solidFill>
                  <a:schemeClr val="tx1"/>
                </a:solidFill>
                <a:latin typeface="Times New Roman" panose="02020603050405020304" pitchFamily="18" charset="0"/>
                <a:ea typeface="楷体_GB2312" pitchFamily="1" charset="-122"/>
              </a:rPr>
              <a:t>基于</a:t>
            </a:r>
            <a:r>
              <a:rPr lang="el-GR" altLang="zh-CN" sz="3200" i="1" dirty="0">
                <a:solidFill>
                  <a:schemeClr val="tx1"/>
                </a:solidFill>
                <a:latin typeface="Times New Roman" panose="02020603050405020304" pitchFamily="18" charset="0"/>
                <a:ea typeface="楷体_GB2312" pitchFamily="1" charset="-122"/>
              </a:rPr>
              <a:t>χ</a:t>
            </a:r>
            <a:r>
              <a:rPr lang="en-US" altLang="zh-CN" sz="3200" baseline="30000" dirty="0">
                <a:solidFill>
                  <a:schemeClr val="tx1"/>
                </a:solidFill>
                <a:latin typeface="宋体" panose="02010600030101010101" pitchFamily="2" charset="-122"/>
                <a:ea typeface="宋体" panose="02010600030101010101" pitchFamily="2" charset="-122"/>
              </a:rPr>
              <a:t>2</a:t>
            </a:r>
            <a:r>
              <a:rPr lang="zh-CN" altLang="en-US" sz="3200" dirty="0">
                <a:solidFill>
                  <a:schemeClr val="tx1"/>
                </a:solidFill>
                <a:latin typeface="宋体" panose="02010600030101010101" pitchFamily="2" charset="-122"/>
                <a:ea typeface="宋体" panose="02010600030101010101" pitchFamily="2" charset="-122"/>
              </a:rPr>
              <a:t>统计的分类特征选择</a:t>
            </a:r>
          </a:p>
        </p:txBody>
      </p:sp>
      <p:sp>
        <p:nvSpPr>
          <p:cNvPr id="2142211" name="Text Box 3">
            <a:extLst>
              <a:ext uri="{FF2B5EF4-FFF2-40B4-BE49-F238E27FC236}">
                <a16:creationId xmlns:a16="http://schemas.microsoft.com/office/drawing/2014/main" id="{76CADB1B-ED92-C711-8F8D-2B38E2D48DAB}"/>
              </a:ext>
            </a:extLst>
          </p:cNvPr>
          <p:cNvSpPr txBox="1">
            <a:spLocks noChangeArrowheads="1"/>
          </p:cNvSpPr>
          <p:nvPr/>
        </p:nvSpPr>
        <p:spPr bwMode="auto">
          <a:xfrm>
            <a:off x="179388" y="1124744"/>
            <a:ext cx="8748712"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solidFill>
                  <a:srgbClr val="FF0000"/>
                </a:solidFill>
                <a:ea typeface="楷体_GB2312" pitchFamily="1" charset="-122"/>
              </a:rPr>
              <a:t>        </a:t>
            </a:r>
            <a:r>
              <a:rPr lang="zh-CN" altLang="en-US" sz="2000" b="1">
                <a:solidFill>
                  <a:srgbClr val="FF0000"/>
                </a:solidFill>
                <a:ea typeface="楷体_GB2312" pitchFamily="1" charset="-122"/>
              </a:rPr>
              <a:t>基本思想：</a:t>
            </a:r>
            <a:r>
              <a:rPr lang="zh-CN" altLang="en-US" sz="2000" b="1">
                <a:ea typeface="楷体_GB2312" pitchFamily="1" charset="-122"/>
              </a:rPr>
              <a:t>与互信息类似，也通过计算词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与类别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之间的相关性，但计算方法却是借鉴了</a:t>
            </a:r>
            <a:r>
              <a:rPr lang="en-US" altLang="zh-CN" sz="2000" b="1">
                <a:ea typeface="楷体_GB2312" pitchFamily="1" charset="-122"/>
              </a:rPr>
              <a:t>《</a:t>
            </a:r>
            <a:r>
              <a:rPr lang="zh-CN" altLang="en-US" sz="2000" b="1">
                <a:ea typeface="楷体_GB2312" pitchFamily="1" charset="-122"/>
              </a:rPr>
              <a:t>数理统计</a:t>
            </a:r>
            <a:r>
              <a:rPr lang="en-US" altLang="zh-CN" sz="2000" b="1">
                <a:ea typeface="楷体_GB2312" pitchFamily="1" charset="-122"/>
              </a:rPr>
              <a:t>》</a:t>
            </a:r>
            <a:r>
              <a:rPr lang="zh-CN" altLang="en-US" sz="2000" b="1">
                <a:ea typeface="楷体_GB2312" pitchFamily="1" charset="-122"/>
              </a:rPr>
              <a:t>中</a:t>
            </a:r>
            <a:r>
              <a:rPr lang="el-GR" altLang="zh-CN" sz="2000" b="1" i="1">
                <a:ea typeface="楷体_GB2312" pitchFamily="1" charset="-122"/>
                <a:cs typeface="Times New Roman" panose="02020603050405020304" pitchFamily="18" charset="0"/>
              </a:rPr>
              <a:t>χ</a:t>
            </a:r>
            <a:r>
              <a:rPr lang="en-US" altLang="zh-CN" sz="2000" b="1" baseline="30000">
                <a:ea typeface="楷体_GB2312" pitchFamily="1" charset="-122"/>
                <a:cs typeface="Times New Roman" panose="02020603050405020304" pitchFamily="18" charset="0"/>
              </a:rPr>
              <a:t>2  </a:t>
            </a:r>
            <a:r>
              <a:rPr lang="zh-CN" altLang="en-US" sz="2000" b="1">
                <a:ea typeface="楷体_GB2312" pitchFamily="1" charset="-122"/>
              </a:rPr>
              <a:t>的统计原理来进行。</a:t>
            </a:r>
          </a:p>
        </p:txBody>
      </p:sp>
      <p:graphicFrame>
        <p:nvGraphicFramePr>
          <p:cNvPr id="2142212" name="Object 4">
            <a:extLst>
              <a:ext uri="{FF2B5EF4-FFF2-40B4-BE49-F238E27FC236}">
                <a16:creationId xmlns:a16="http://schemas.microsoft.com/office/drawing/2014/main" id="{BB73C5A6-D226-2305-D88C-684154995409}"/>
              </a:ext>
            </a:extLst>
          </p:cNvPr>
          <p:cNvGraphicFramePr>
            <a:graphicFrameLocks noChangeAspect="1"/>
          </p:cNvGraphicFramePr>
          <p:nvPr>
            <p:ph idx="1"/>
            <p:extLst>
              <p:ext uri="{D42A27DB-BD31-4B8C-83A1-F6EECF244321}">
                <p14:modId xmlns:p14="http://schemas.microsoft.com/office/powerpoint/2010/main" val="530951524"/>
              </p:ext>
            </p:extLst>
          </p:nvPr>
        </p:nvGraphicFramePr>
        <p:xfrm>
          <a:off x="1547813" y="1789907"/>
          <a:ext cx="4962525" cy="904875"/>
        </p:xfrm>
        <a:graphic>
          <a:graphicData uri="http://schemas.openxmlformats.org/presentationml/2006/ole">
            <mc:AlternateContent xmlns:mc="http://schemas.openxmlformats.org/markup-compatibility/2006">
              <mc:Choice xmlns:v="urn:schemas-microsoft-com:vml" Requires="v">
                <p:oleObj name="Equation" r:id="rId3" imgW="49733200" imgH="9067800" progId="Equation.DSMT4">
                  <p:embed/>
                </p:oleObj>
              </mc:Choice>
              <mc:Fallback>
                <p:oleObj name="Equation" r:id="rId3" imgW="49733200" imgH="9067800" progId="Equation.DSMT4">
                  <p:embed/>
                  <p:pic>
                    <p:nvPicPr>
                      <p:cNvPr id="2142212" name="Object 4">
                        <a:extLst>
                          <a:ext uri="{FF2B5EF4-FFF2-40B4-BE49-F238E27FC236}">
                            <a16:creationId xmlns:a16="http://schemas.microsoft.com/office/drawing/2014/main" id="{BB73C5A6-D226-2305-D88C-6841549954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789907"/>
                        <a:ext cx="4962525"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2213" name="Text Box 5">
            <a:extLst>
              <a:ext uri="{FF2B5EF4-FFF2-40B4-BE49-F238E27FC236}">
                <a16:creationId xmlns:a16="http://schemas.microsoft.com/office/drawing/2014/main" id="{865F7A1C-F1AF-FD7B-FD6A-341FC17A3F65}"/>
              </a:ext>
            </a:extLst>
          </p:cNvPr>
          <p:cNvSpPr txBox="1">
            <a:spLocks noChangeArrowheads="1"/>
          </p:cNvSpPr>
          <p:nvPr/>
        </p:nvSpPr>
        <p:spPr bwMode="auto">
          <a:xfrm>
            <a:off x="107950" y="2726532"/>
            <a:ext cx="892810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式中， </a:t>
            </a:r>
            <a:r>
              <a:rPr lang="en-US" altLang="zh-CN" sz="2000" b="1" i="1">
                <a:solidFill>
                  <a:srgbClr val="0000FF"/>
                </a:solidFill>
                <a:ea typeface="楷体_GB2312" pitchFamily="1" charset="-122"/>
              </a:rPr>
              <a:t>N</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表示语料库的文档总数， </a:t>
            </a:r>
            <a:r>
              <a:rPr lang="en-US" altLang="zh-CN" sz="2000" b="1" i="1">
                <a:solidFill>
                  <a:srgbClr val="0000FF"/>
                </a:solidFill>
                <a:ea typeface="楷体_GB2312" pitchFamily="1" charset="-122"/>
              </a:rPr>
              <a:t>A</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 </a:t>
            </a:r>
            <a:r>
              <a:rPr lang="zh-CN" altLang="en-US" sz="2000" b="1">
                <a:solidFill>
                  <a:srgbClr val="0000FF"/>
                </a:solidFill>
                <a:ea typeface="楷体_GB2312" pitchFamily="1" charset="-122"/>
              </a:rPr>
              <a:t>类别且包含词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r>
              <a:rPr lang="en-US" altLang="zh-CN" sz="2000" b="1" i="1">
                <a:solidFill>
                  <a:srgbClr val="0000FF"/>
                </a:solidFill>
                <a:ea typeface="楷体_GB2312" pitchFamily="1" charset="-122"/>
              </a:rPr>
              <a:t>B</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表示不属于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类别且包含词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r>
              <a:rPr lang="en-US" altLang="zh-CN" sz="2000" b="1" i="1">
                <a:solidFill>
                  <a:srgbClr val="0000FF"/>
                </a:solidFill>
                <a:ea typeface="楷体_GB2312" pitchFamily="1" charset="-122"/>
              </a:rPr>
              <a:t>C</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类但不包含词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r>
              <a:rPr lang="en-US" altLang="zh-CN" sz="2000" b="1" i="1">
                <a:solidFill>
                  <a:srgbClr val="0000FF"/>
                </a:solidFill>
                <a:ea typeface="楷体_GB2312" pitchFamily="1" charset="-122"/>
              </a:rPr>
              <a:t>D</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表示不属于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类也不包含词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p>
        </p:txBody>
      </p:sp>
      <p:sp>
        <p:nvSpPr>
          <p:cNvPr id="2142214" name="Text Box 6">
            <a:extLst>
              <a:ext uri="{FF2B5EF4-FFF2-40B4-BE49-F238E27FC236}">
                <a16:creationId xmlns:a16="http://schemas.microsoft.com/office/drawing/2014/main" id="{6AC14534-A024-1650-B624-AA74A2053BF8}"/>
              </a:ext>
            </a:extLst>
          </p:cNvPr>
          <p:cNvSpPr txBox="1">
            <a:spLocks noChangeArrowheads="1"/>
          </p:cNvSpPr>
          <p:nvPr/>
        </p:nvSpPr>
        <p:spPr bwMode="auto">
          <a:xfrm>
            <a:off x="612775" y="3804444"/>
            <a:ext cx="838835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仍根据上述计算结果，采用下列两种方法之一来确定词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的最终统计值。</a:t>
            </a:r>
          </a:p>
        </p:txBody>
      </p:sp>
      <p:sp>
        <p:nvSpPr>
          <p:cNvPr id="2142215" name="Text Box 7">
            <a:extLst>
              <a:ext uri="{FF2B5EF4-FFF2-40B4-BE49-F238E27FC236}">
                <a16:creationId xmlns:a16="http://schemas.microsoft.com/office/drawing/2014/main" id="{67471908-BA14-AB12-B257-5507C48BEA5B}"/>
              </a:ext>
            </a:extLst>
          </p:cNvPr>
          <p:cNvSpPr txBox="1">
            <a:spLocks noChangeArrowheads="1"/>
          </p:cNvSpPr>
          <p:nvPr/>
        </p:nvSpPr>
        <p:spPr bwMode="auto">
          <a:xfrm>
            <a:off x="431800" y="5712619"/>
            <a:ext cx="8459788"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利用上述统计结果，采用前述两种阈值方法之一来选择文本分类特征词。</a:t>
            </a:r>
          </a:p>
        </p:txBody>
      </p:sp>
      <p:graphicFrame>
        <p:nvGraphicFramePr>
          <p:cNvPr id="2142216" name="Object 8">
            <a:extLst>
              <a:ext uri="{FF2B5EF4-FFF2-40B4-BE49-F238E27FC236}">
                <a16:creationId xmlns:a16="http://schemas.microsoft.com/office/drawing/2014/main" id="{229E92C4-E055-B54D-50B2-D50374E43381}"/>
              </a:ext>
            </a:extLst>
          </p:cNvPr>
          <p:cNvGraphicFramePr>
            <a:graphicFrameLocks noChangeAspect="1"/>
          </p:cNvGraphicFramePr>
          <p:nvPr>
            <p:extLst>
              <p:ext uri="{D42A27DB-BD31-4B8C-83A1-F6EECF244321}">
                <p14:modId xmlns:p14="http://schemas.microsoft.com/office/powerpoint/2010/main" val="2857601714"/>
              </p:ext>
            </p:extLst>
          </p:nvPr>
        </p:nvGraphicFramePr>
        <p:xfrm>
          <a:off x="935038" y="4347369"/>
          <a:ext cx="2979737" cy="1330325"/>
        </p:xfrm>
        <a:graphic>
          <a:graphicData uri="http://schemas.openxmlformats.org/presentationml/2006/ole">
            <mc:AlternateContent xmlns:mc="http://schemas.openxmlformats.org/markup-compatibility/2006">
              <mc:Choice xmlns:v="urn:schemas-microsoft-com:vml" Requires="v">
                <p:oleObj name="Equation" r:id="rId5" imgW="32181800" imgH="14338300" progId="Equation.DSMT4">
                  <p:embed/>
                </p:oleObj>
              </mc:Choice>
              <mc:Fallback>
                <p:oleObj name="Equation" r:id="rId5" imgW="32181800" imgH="14338300" progId="Equation.DSMT4">
                  <p:embed/>
                  <p:pic>
                    <p:nvPicPr>
                      <p:cNvPr id="2142216" name="Object 8">
                        <a:extLst>
                          <a:ext uri="{FF2B5EF4-FFF2-40B4-BE49-F238E27FC236}">
                            <a16:creationId xmlns:a16="http://schemas.microsoft.com/office/drawing/2014/main" id="{229E92C4-E055-B54D-50B2-D50374E433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038" y="4347369"/>
                        <a:ext cx="29797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2217" name="Text Box 9">
            <a:extLst>
              <a:ext uri="{FF2B5EF4-FFF2-40B4-BE49-F238E27FC236}">
                <a16:creationId xmlns:a16="http://schemas.microsoft.com/office/drawing/2014/main" id="{60E1C9F8-3AAD-1D2E-34CE-A22E23A8B35C}"/>
              </a:ext>
            </a:extLst>
          </p:cNvPr>
          <p:cNvSpPr txBox="1">
            <a:spLocks noChangeArrowheads="1"/>
          </p:cNvSpPr>
          <p:nvPr/>
        </p:nvSpPr>
        <p:spPr bwMode="auto">
          <a:xfrm>
            <a:off x="4032250" y="4868069"/>
            <a:ext cx="50038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式中，</a:t>
            </a:r>
            <a:r>
              <a:rPr lang="en-US" altLang="zh-CN" sz="2000" b="1" i="1">
                <a:ea typeface="楷体_GB2312" pitchFamily="1" charset="-122"/>
              </a:rPr>
              <a:t>P</a:t>
            </a:r>
            <a:r>
              <a:rPr lang="en-US" altLang="zh-CN" sz="2000" b="1">
                <a:ea typeface="楷体_GB2312" pitchFamily="1" charset="-122"/>
              </a:rPr>
              <a:t>(</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表示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类文档在语料库中出现的频率。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2211"/>
                                        </p:tgtEl>
                                        <p:attrNameLst>
                                          <p:attrName>style.visibility</p:attrName>
                                        </p:attrNameLst>
                                      </p:cBhvr>
                                      <p:to>
                                        <p:strVal val="visible"/>
                                      </p:to>
                                    </p:set>
                                    <p:animEffect transition="in" filter="blinds(horizontal)">
                                      <p:cBhvr>
                                        <p:cTn id="7" dur="500"/>
                                        <p:tgtEl>
                                          <p:spTgt spid="2142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2213"/>
                                        </p:tgtEl>
                                        <p:attrNameLst>
                                          <p:attrName>style.visibility</p:attrName>
                                        </p:attrNameLst>
                                      </p:cBhvr>
                                      <p:to>
                                        <p:strVal val="visible"/>
                                      </p:to>
                                    </p:set>
                                    <p:animEffect transition="in" filter="blinds(horizontal)">
                                      <p:cBhvr>
                                        <p:cTn id="12" dur="500"/>
                                        <p:tgtEl>
                                          <p:spTgt spid="2142213"/>
                                        </p:tgtEl>
                                      </p:cBhvr>
                                    </p:animEffect>
                                  </p:childTnLst>
                                </p:cTn>
                              </p:par>
                              <p:par>
                                <p:cTn id="13" presetID="3" presetClass="entr" presetSubtype="10" fill="hold" nodeType="withEffect">
                                  <p:stCondLst>
                                    <p:cond delay="0"/>
                                  </p:stCondLst>
                                  <p:childTnLst>
                                    <p:set>
                                      <p:cBhvr>
                                        <p:cTn id="14" dur="1" fill="hold">
                                          <p:stCondLst>
                                            <p:cond delay="0"/>
                                          </p:stCondLst>
                                        </p:cTn>
                                        <p:tgtEl>
                                          <p:spTgt spid="2142212"/>
                                        </p:tgtEl>
                                        <p:attrNameLst>
                                          <p:attrName>style.visibility</p:attrName>
                                        </p:attrNameLst>
                                      </p:cBhvr>
                                      <p:to>
                                        <p:strVal val="visible"/>
                                      </p:to>
                                    </p:set>
                                    <p:animEffect transition="in" filter="blinds(horizontal)">
                                      <p:cBhvr>
                                        <p:cTn id="15" dur="500"/>
                                        <p:tgtEl>
                                          <p:spTgt spid="21422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42214"/>
                                        </p:tgtEl>
                                        <p:attrNameLst>
                                          <p:attrName>style.visibility</p:attrName>
                                        </p:attrNameLst>
                                      </p:cBhvr>
                                      <p:to>
                                        <p:strVal val="visible"/>
                                      </p:to>
                                    </p:set>
                                    <p:animEffect transition="in" filter="blinds(horizontal)">
                                      <p:cBhvr>
                                        <p:cTn id="20" dur="500"/>
                                        <p:tgtEl>
                                          <p:spTgt spid="2142214"/>
                                        </p:tgtEl>
                                      </p:cBhvr>
                                    </p:animEffect>
                                  </p:childTnLst>
                                </p:cTn>
                              </p:par>
                              <p:par>
                                <p:cTn id="21" presetID="3" presetClass="entr" presetSubtype="10" fill="hold" nodeType="withEffect">
                                  <p:stCondLst>
                                    <p:cond delay="0"/>
                                  </p:stCondLst>
                                  <p:childTnLst>
                                    <p:set>
                                      <p:cBhvr>
                                        <p:cTn id="22" dur="1" fill="hold">
                                          <p:stCondLst>
                                            <p:cond delay="0"/>
                                          </p:stCondLst>
                                        </p:cTn>
                                        <p:tgtEl>
                                          <p:spTgt spid="2142216"/>
                                        </p:tgtEl>
                                        <p:attrNameLst>
                                          <p:attrName>style.visibility</p:attrName>
                                        </p:attrNameLst>
                                      </p:cBhvr>
                                      <p:to>
                                        <p:strVal val="visible"/>
                                      </p:to>
                                    </p:set>
                                    <p:animEffect transition="in" filter="blinds(horizontal)">
                                      <p:cBhvr>
                                        <p:cTn id="23" dur="500"/>
                                        <p:tgtEl>
                                          <p:spTgt spid="21422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42217"/>
                                        </p:tgtEl>
                                        <p:attrNameLst>
                                          <p:attrName>style.visibility</p:attrName>
                                        </p:attrNameLst>
                                      </p:cBhvr>
                                      <p:to>
                                        <p:strVal val="visible"/>
                                      </p:to>
                                    </p:set>
                                    <p:animEffect transition="in" filter="blinds(horizontal)">
                                      <p:cBhvr>
                                        <p:cTn id="26" dur="500"/>
                                        <p:tgtEl>
                                          <p:spTgt spid="21422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42215"/>
                                        </p:tgtEl>
                                        <p:attrNameLst>
                                          <p:attrName>style.visibility</p:attrName>
                                        </p:attrNameLst>
                                      </p:cBhvr>
                                      <p:to>
                                        <p:strVal val="visible"/>
                                      </p:to>
                                    </p:set>
                                    <p:animEffect transition="in" filter="blinds(horizontal)">
                                      <p:cBhvr>
                                        <p:cTn id="31" dur="500"/>
                                        <p:tgtEl>
                                          <p:spTgt spid="2142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2211" grpId="0"/>
      <p:bldP spid="2142213" grpId="0"/>
      <p:bldP spid="2142214" grpId="0"/>
      <p:bldP spid="2142215" grpId="0"/>
      <p:bldP spid="21422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44</a:t>
            </a:fld>
            <a:endParaRPr lang="en-US" altLang="zh-CN" sz="1400" dirty="0">
              <a:latin typeface="Arial" panose="020B0604020202020204" pitchFamily="34" charset="0"/>
            </a:endParaRPr>
          </a:p>
        </p:txBody>
      </p:sp>
      <p:sp>
        <p:nvSpPr>
          <p:cNvPr id="44035" name="Text Box 4"/>
          <p:cNvSpPr txBox="1"/>
          <p:nvPr/>
        </p:nvSpPr>
        <p:spPr>
          <a:xfrm>
            <a:off x="228600" y="1174115"/>
            <a:ext cx="8763000" cy="4420870"/>
          </a:xfrm>
          <a:prstGeom prst="rect">
            <a:avLst/>
          </a:prstGeom>
          <a:noFill/>
          <a:ln w="9525">
            <a:noFill/>
          </a:ln>
        </p:spPr>
        <p:txBody>
          <a:bodyPr>
            <a:spAutoFit/>
          </a:bodyPr>
          <a:lstStyle/>
          <a:p>
            <a:pPr eaLnBrk="1" hangingPunct="1">
              <a:lnSpc>
                <a:spcPct val="120000"/>
              </a:lnSpc>
              <a:spcBef>
                <a:spcPct val="50000"/>
              </a:spcBef>
              <a:buClrTx/>
              <a:buFontTx/>
            </a:pPr>
            <a:r>
              <a:rPr lang="en-US" altLang="zh-CN" sz="2400" b="1" dirty="0">
                <a:solidFill>
                  <a:srgbClr val="000000"/>
                </a:solidFill>
                <a:latin typeface="宋体" panose="02010600030101010101" pitchFamily="2" charset="-122"/>
              </a:rPr>
              <a:t>3</a:t>
            </a:r>
            <a:r>
              <a:rPr lang="zh-CN" altLang="en-US" sz="2400" b="1" dirty="0">
                <a:solidFill>
                  <a:srgbClr val="000000"/>
                </a:solidFill>
                <a:latin typeface="宋体" panose="02010600030101010101" pitchFamily="2" charset="-122"/>
              </a:rPr>
              <a:t>、模型的质量评价 </a:t>
            </a:r>
            <a:r>
              <a:rPr lang="en-US" altLang="zh-CN" sz="2400" b="1" dirty="0">
                <a:solidFill>
                  <a:srgbClr val="000000"/>
                </a:solidFill>
                <a:latin typeface="宋体" panose="02010600030101010101" pitchFamily="2" charset="-122"/>
              </a:rPr>
              <a:t>:</a:t>
            </a:r>
          </a:p>
          <a:p>
            <a:pPr eaLnBrk="1" hangingPunct="1">
              <a:lnSpc>
                <a:spcPct val="120000"/>
              </a:lnSpc>
              <a:spcBef>
                <a:spcPct val="50000"/>
              </a:spcBef>
              <a:buClrTx/>
              <a:buFontTx/>
            </a:pP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因为文本分类从根本上说是一个映射过程，所以评估文本分类系统的标志是映射的</a:t>
            </a:r>
            <a:r>
              <a:rPr lang="zh-CN" altLang="en-US" sz="2400" b="1" dirty="0">
                <a:solidFill>
                  <a:srgbClr val="FF3300"/>
                </a:solidFill>
                <a:latin typeface="宋体" panose="02010600030101010101" pitchFamily="2" charset="-122"/>
              </a:rPr>
              <a:t>准确程度和映射的速度。映射的速度</a:t>
            </a:r>
            <a:r>
              <a:rPr lang="zh-CN" altLang="en-US" sz="2400" b="1" dirty="0">
                <a:solidFill>
                  <a:srgbClr val="000000"/>
                </a:solidFill>
                <a:latin typeface="宋体" panose="02010600030101010101" pitchFamily="2" charset="-122"/>
              </a:rPr>
              <a:t>取决于映射规则的复杂程度。</a:t>
            </a:r>
          </a:p>
          <a:p>
            <a:pPr eaLnBrk="1" hangingPunct="1">
              <a:lnSpc>
                <a:spcPct val="120000"/>
              </a:lnSpc>
              <a:spcBef>
                <a:spcPct val="50000"/>
              </a:spcBef>
              <a:buClrTx/>
              <a:buFontTx/>
            </a:pPr>
            <a:r>
              <a:rPr lang="zh-CN" altLang="en-US" sz="2400" b="1" dirty="0">
                <a:solidFill>
                  <a:srgbClr val="000000"/>
                </a:solidFill>
                <a:latin typeface="宋体" panose="02010600030101010101" pitchFamily="2" charset="-122"/>
              </a:rPr>
              <a:t>    评估映射</a:t>
            </a:r>
            <a:r>
              <a:rPr lang="zh-CN" altLang="en-US" sz="2400" b="1" dirty="0">
                <a:solidFill>
                  <a:srgbClr val="FF3300"/>
                </a:solidFill>
                <a:latin typeface="宋体" panose="02010600030101010101" pitchFamily="2" charset="-122"/>
              </a:rPr>
              <a:t>准确程度</a:t>
            </a:r>
            <a:r>
              <a:rPr lang="zh-CN" altLang="en-US" sz="2400" b="1" dirty="0">
                <a:solidFill>
                  <a:srgbClr val="000000"/>
                </a:solidFill>
                <a:latin typeface="宋体" panose="02010600030101010101" pitchFamily="2" charset="-122"/>
              </a:rPr>
              <a:t>的参照物是通过专家思考判断后对文本的分类结果（这里假设人工分类完全正确并且排除个人思维差异的因素），与人工分类结果越相近，分类的准确程度就越高，这里隐含了评估文本分类系统的两个指标：</a:t>
            </a:r>
            <a:r>
              <a:rPr lang="zh-CN" altLang="en-US" sz="2400" b="1" dirty="0">
                <a:solidFill>
                  <a:srgbClr val="FF3300"/>
                </a:solidFill>
                <a:latin typeface="宋体" panose="02010600030101010101" pitchFamily="2" charset="-122"/>
              </a:rPr>
              <a:t>查准率和查全率</a:t>
            </a:r>
            <a:r>
              <a:rPr lang="zh-CN" altLang="en-US" sz="2400" b="1" dirty="0">
                <a:solidFill>
                  <a:srgbClr val="000000"/>
                </a:solidFill>
                <a:latin typeface="宋体" panose="02010600030101010101" pitchFamily="2" charset="-122"/>
              </a:rPr>
              <a:t>。 </a:t>
            </a:r>
          </a:p>
          <a:p>
            <a:pPr eaLnBrk="1" hangingPunct="1">
              <a:spcBef>
                <a:spcPct val="50000"/>
              </a:spcBef>
              <a:buClrTx/>
              <a:buFontTx/>
            </a:pPr>
            <a:r>
              <a:rPr lang="zh-CN" altLang="en-US" sz="1800" dirty="0">
                <a:latin typeface="Times New Roman" panose="02020603050405020304" charset="0"/>
                <a:cs typeface="Times New Roman" panose="02020603050405020304" charset="0"/>
              </a:rPr>
              <a:t> </a:t>
            </a:r>
            <a:endParaRPr lang="zh-CN" altLang="en-US" sz="1800" dirty="0">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45</a:t>
            </a:fld>
            <a:endParaRPr lang="en-US" altLang="zh-CN" sz="1400" dirty="0">
              <a:latin typeface="Arial" panose="020B0604020202020204" pitchFamily="34" charset="0"/>
            </a:endParaRPr>
          </a:p>
        </p:txBody>
      </p:sp>
      <p:sp>
        <p:nvSpPr>
          <p:cNvPr id="46082" name="Rectangle 4"/>
          <p:cNvSpPr/>
          <p:nvPr/>
        </p:nvSpPr>
        <p:spPr>
          <a:xfrm>
            <a:off x="3371850" y="3224213"/>
            <a:ext cx="9144000" cy="0"/>
          </a:xfrm>
          <a:prstGeom prst="rect">
            <a:avLst/>
          </a:prstGeom>
          <a:noFill/>
          <a:ln w="9525">
            <a:noFill/>
          </a:ln>
        </p:spPr>
        <p:txBody>
          <a:bodyPr>
            <a:spAutoFit/>
          </a:bodyPr>
          <a:lstStyle/>
          <a:p>
            <a:pPr eaLnBrk="1" hangingPunct="1">
              <a:spcBef>
                <a:spcPct val="0"/>
              </a:spcBef>
              <a:buClrTx/>
              <a:buFontTx/>
            </a:pPr>
            <a:endParaRPr lang="zh-CN" altLang="en-US" sz="1800" dirty="0">
              <a:latin typeface="Arial" panose="020B0604020202020204" pitchFamily="34" charset="0"/>
            </a:endParaRPr>
          </a:p>
        </p:txBody>
      </p:sp>
      <p:graphicFrame>
        <p:nvGraphicFramePr>
          <p:cNvPr id="46083" name="Object 3"/>
          <p:cNvGraphicFramePr>
            <a:graphicFrameLocks noChangeAspect="1"/>
          </p:cNvGraphicFramePr>
          <p:nvPr/>
        </p:nvGraphicFramePr>
        <p:xfrm>
          <a:off x="1264920" y="2775585"/>
          <a:ext cx="6520180" cy="836930"/>
        </p:xfrm>
        <a:graphic>
          <a:graphicData uri="http://schemas.openxmlformats.org/presentationml/2006/ole">
            <mc:AlternateContent xmlns:mc="http://schemas.openxmlformats.org/markup-compatibility/2006">
              <mc:Choice xmlns:v="urn:schemas-microsoft-com:vml" Requires="v">
                <p:oleObj r:id="rId3" imgW="2667000" imgH="405765" progId="Equation.3">
                  <p:embed/>
                </p:oleObj>
              </mc:Choice>
              <mc:Fallback>
                <p:oleObj r:id="rId3" imgW="2667000" imgH="405765" progId="Equation.3">
                  <p:embed/>
                  <p:pic>
                    <p:nvPicPr>
                      <p:cNvPr id="0" name="图片 3076"/>
                      <p:cNvPicPr/>
                      <p:nvPr/>
                    </p:nvPicPr>
                    <p:blipFill>
                      <a:blip r:embed="rId4"/>
                      <a:stretch>
                        <a:fillRect/>
                      </a:stretch>
                    </p:blipFill>
                    <p:spPr>
                      <a:xfrm>
                        <a:off x="1264920" y="2775585"/>
                        <a:ext cx="6520180" cy="836930"/>
                      </a:xfrm>
                      <a:prstGeom prst="rect">
                        <a:avLst/>
                      </a:prstGeom>
                      <a:noFill/>
                      <a:ln w="38100">
                        <a:noFill/>
                        <a:miter/>
                      </a:ln>
                    </p:spPr>
                  </p:pic>
                </p:oleObj>
              </mc:Fallback>
            </mc:AlternateContent>
          </a:graphicData>
        </a:graphic>
      </p:graphicFrame>
      <p:sp>
        <p:nvSpPr>
          <p:cNvPr id="46084" name="Text Box 5"/>
          <p:cNvSpPr txBox="1"/>
          <p:nvPr/>
        </p:nvSpPr>
        <p:spPr>
          <a:xfrm>
            <a:off x="381000" y="3935730"/>
            <a:ext cx="8229600" cy="460375"/>
          </a:xfrm>
          <a:prstGeom prst="rect">
            <a:avLst/>
          </a:prstGeom>
          <a:noFill/>
          <a:ln w="9525">
            <a:noFill/>
          </a:ln>
        </p:spPr>
        <p:txBody>
          <a:bodyPr>
            <a:spAutoFit/>
          </a:bodyPr>
          <a:lstStyle/>
          <a:p>
            <a:pPr eaLnBrk="1" hangingPunct="1">
              <a:lnSpc>
                <a:spcPct val="120000"/>
              </a:lnSpc>
              <a:spcBef>
                <a:spcPct val="50000"/>
              </a:spcBef>
              <a:buClrTx/>
              <a:buFontTx/>
            </a:pPr>
            <a:r>
              <a:rPr lang="zh-CN" altLang="en-US" sz="2000" b="1" dirty="0">
                <a:solidFill>
                  <a:srgbClr val="000000"/>
                </a:solidFill>
                <a:latin typeface="宋体" panose="02010600030101010101" pitchFamily="2" charset="-122"/>
              </a:rPr>
              <a:t>查全率</a:t>
            </a:r>
            <a:r>
              <a:rPr lang="en-US" altLang="zh-CN" sz="2000" b="1" dirty="0">
                <a:solidFill>
                  <a:srgbClr val="000000"/>
                </a:solidFill>
                <a:latin typeface="宋体" panose="02010600030101010101" pitchFamily="2" charset="-122"/>
              </a:rPr>
              <a:t>/</a:t>
            </a:r>
            <a:r>
              <a:rPr lang="zh-CN" altLang="en-US" sz="2000" b="1" dirty="0">
                <a:solidFill>
                  <a:srgbClr val="000000"/>
                </a:solidFill>
                <a:latin typeface="宋体" panose="02010600030101010101" pitchFamily="2" charset="-122"/>
                <a:sym typeface="+mn-ea"/>
              </a:rPr>
              <a:t>召回率</a:t>
            </a:r>
            <a:r>
              <a:rPr lang="zh-CN" altLang="en-US" sz="2000" b="1" dirty="0">
                <a:solidFill>
                  <a:srgbClr val="000000"/>
                </a:solidFill>
                <a:latin typeface="宋体" panose="02010600030101010101" pitchFamily="2" charset="-122"/>
              </a:rPr>
              <a:t>是被正确检出的正样本占真正的正样本的比值。</a:t>
            </a:r>
            <a:r>
              <a:rPr lang="zh-CN" altLang="en-US" sz="1600" dirty="0">
                <a:solidFill>
                  <a:srgbClr val="000000"/>
                </a:solidFill>
                <a:latin typeface="Times New Roman" panose="02020603050405020304" charset="0"/>
              </a:rPr>
              <a:t>         </a:t>
            </a:r>
          </a:p>
        </p:txBody>
      </p:sp>
      <p:sp>
        <p:nvSpPr>
          <p:cNvPr id="46085" name="Text Box 6"/>
          <p:cNvSpPr txBox="1"/>
          <p:nvPr/>
        </p:nvSpPr>
        <p:spPr>
          <a:xfrm>
            <a:off x="372110" y="2367280"/>
            <a:ext cx="8534400" cy="423545"/>
          </a:xfrm>
          <a:prstGeom prst="rect">
            <a:avLst/>
          </a:prstGeom>
          <a:noFill/>
          <a:ln w="9525">
            <a:noFill/>
          </a:ln>
        </p:spPr>
        <p:txBody>
          <a:bodyPr>
            <a:spAutoFit/>
          </a:bodyPr>
          <a:lstStyle/>
          <a:p>
            <a:pPr eaLnBrk="1" hangingPunct="1">
              <a:lnSpc>
                <a:spcPct val="120000"/>
              </a:lnSpc>
              <a:spcBef>
                <a:spcPct val="50000"/>
              </a:spcBef>
              <a:buClrTx/>
              <a:buFontTx/>
            </a:pPr>
            <a:r>
              <a:rPr lang="zh-CN" altLang="en-US" sz="1800" b="1" dirty="0">
                <a:solidFill>
                  <a:srgbClr val="000000"/>
                </a:solidFill>
                <a:latin typeface="宋体" panose="02010600030101010101" pitchFamily="2" charset="-122"/>
                <a:sym typeface="+mn-ea"/>
              </a:rPr>
              <a:t>精确率</a:t>
            </a:r>
            <a:r>
              <a:rPr lang="zh-CN" altLang="en-US" sz="1800" b="1" dirty="0">
                <a:solidFill>
                  <a:srgbClr val="000000"/>
                </a:solidFill>
                <a:latin typeface="宋体" panose="02010600030101010101" pitchFamily="2" charset="-122"/>
              </a:rPr>
              <a:t>是被正确检出的正文本占实际检出正文本的比值。</a:t>
            </a:r>
          </a:p>
        </p:txBody>
      </p:sp>
      <p:graphicFrame>
        <p:nvGraphicFramePr>
          <p:cNvPr id="46087" name="Object 7"/>
          <p:cNvGraphicFramePr>
            <a:graphicFrameLocks noChangeAspect="1"/>
          </p:cNvGraphicFramePr>
          <p:nvPr/>
        </p:nvGraphicFramePr>
        <p:xfrm>
          <a:off x="890588" y="4420235"/>
          <a:ext cx="7134225" cy="836930"/>
        </p:xfrm>
        <a:graphic>
          <a:graphicData uri="http://schemas.openxmlformats.org/presentationml/2006/ole">
            <mc:AlternateContent xmlns:mc="http://schemas.openxmlformats.org/markup-compatibility/2006">
              <mc:Choice xmlns:v="urn:schemas-microsoft-com:vml" Requires="v">
                <p:oleObj r:id="rId5" imgW="2463165" imgH="405765" progId="Equation.3">
                  <p:embed/>
                </p:oleObj>
              </mc:Choice>
              <mc:Fallback>
                <p:oleObj r:id="rId5" imgW="2463165" imgH="405765" progId="Equation.3">
                  <p:embed/>
                  <p:pic>
                    <p:nvPicPr>
                      <p:cNvPr id="0" name="图片 3077"/>
                      <p:cNvPicPr/>
                      <p:nvPr/>
                    </p:nvPicPr>
                    <p:blipFill>
                      <a:blip r:embed="rId6"/>
                      <a:stretch>
                        <a:fillRect/>
                      </a:stretch>
                    </p:blipFill>
                    <p:spPr>
                      <a:xfrm>
                        <a:off x="890588" y="4420235"/>
                        <a:ext cx="7134225" cy="836930"/>
                      </a:xfrm>
                      <a:prstGeom prst="rect">
                        <a:avLst/>
                      </a:prstGeom>
                      <a:noFill/>
                      <a:ln w="38100">
                        <a:noFill/>
                        <a:miter/>
                      </a:ln>
                    </p:spPr>
                  </p:pic>
                </p:oleObj>
              </mc:Fallback>
            </mc:AlternateContent>
          </a:graphicData>
        </a:graphic>
      </p:graphicFrame>
      <p:graphicFrame>
        <p:nvGraphicFramePr>
          <p:cNvPr id="2" name="Object 3"/>
          <p:cNvGraphicFramePr>
            <a:graphicFrameLocks noChangeAspect="1"/>
          </p:cNvGraphicFramePr>
          <p:nvPr/>
        </p:nvGraphicFramePr>
        <p:xfrm>
          <a:off x="1337628" y="1323975"/>
          <a:ext cx="6054725" cy="836930"/>
        </p:xfrm>
        <a:graphic>
          <a:graphicData uri="http://schemas.openxmlformats.org/presentationml/2006/ole">
            <mc:AlternateContent xmlns:mc="http://schemas.openxmlformats.org/markup-compatibility/2006">
              <mc:Choice xmlns:v="urn:schemas-microsoft-com:vml" Requires="v">
                <p:oleObj r:id="rId7" imgW="2476500" imgH="405765" progId="Equation.3">
                  <p:embed/>
                </p:oleObj>
              </mc:Choice>
              <mc:Fallback>
                <p:oleObj r:id="rId7" imgW="2476500" imgH="405765" progId="Equation.3">
                  <p:embed/>
                  <p:pic>
                    <p:nvPicPr>
                      <p:cNvPr id="0" name="图片 3076"/>
                      <p:cNvPicPr/>
                      <p:nvPr/>
                    </p:nvPicPr>
                    <p:blipFill>
                      <a:blip r:embed="rId8"/>
                      <a:stretch>
                        <a:fillRect/>
                      </a:stretch>
                    </p:blipFill>
                    <p:spPr>
                      <a:xfrm>
                        <a:off x="1337628" y="1323975"/>
                        <a:ext cx="6054725" cy="836930"/>
                      </a:xfrm>
                      <a:prstGeom prst="rect">
                        <a:avLst/>
                      </a:prstGeom>
                      <a:noFill/>
                      <a:ln w="38100">
                        <a:noFill/>
                        <a:miter/>
                      </a:ln>
                    </p:spPr>
                  </p:pic>
                </p:oleObj>
              </mc:Fallback>
            </mc:AlternateContent>
          </a:graphicData>
        </a:graphic>
      </p:graphicFrame>
      <p:sp>
        <p:nvSpPr>
          <p:cNvPr id="4" name="Text Box 6"/>
          <p:cNvSpPr txBox="1"/>
          <p:nvPr/>
        </p:nvSpPr>
        <p:spPr>
          <a:xfrm>
            <a:off x="355600" y="987425"/>
            <a:ext cx="8534400" cy="423545"/>
          </a:xfrm>
          <a:prstGeom prst="rect">
            <a:avLst/>
          </a:prstGeom>
          <a:noFill/>
          <a:ln w="9525">
            <a:noFill/>
          </a:ln>
        </p:spPr>
        <p:txBody>
          <a:bodyPr>
            <a:spAutoFit/>
          </a:bodyPr>
          <a:lstStyle/>
          <a:p>
            <a:pPr eaLnBrk="1" hangingPunct="1">
              <a:lnSpc>
                <a:spcPct val="120000"/>
              </a:lnSpc>
              <a:spcBef>
                <a:spcPct val="50000"/>
              </a:spcBef>
              <a:buClrTx/>
              <a:buFontTx/>
            </a:pPr>
            <a:r>
              <a:rPr lang="zh-CN" altLang="en-US" sz="1800" b="1" dirty="0">
                <a:solidFill>
                  <a:srgbClr val="000000"/>
                </a:solidFill>
                <a:latin typeface="宋体" panose="02010600030101010101" pitchFamily="2" charset="-122"/>
              </a:rPr>
              <a:t>准确率是实际分类正确的与总样本的比值。</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46</a:t>
            </a:fld>
            <a:endParaRPr lang="en-US" altLang="zh-CN" sz="1400" dirty="0">
              <a:latin typeface="Arial" panose="020B0604020202020204" pitchFamily="34" charset="0"/>
            </a:endParaRPr>
          </a:p>
        </p:txBody>
      </p:sp>
      <p:sp>
        <p:nvSpPr>
          <p:cNvPr id="48130" name="Text Box 3"/>
          <p:cNvSpPr txBox="1"/>
          <p:nvPr/>
        </p:nvSpPr>
        <p:spPr>
          <a:xfrm>
            <a:off x="228600" y="838200"/>
            <a:ext cx="8458200" cy="1187450"/>
          </a:xfrm>
          <a:prstGeom prst="rect">
            <a:avLst/>
          </a:prstGeom>
          <a:noFill/>
          <a:ln w="9525">
            <a:noFill/>
          </a:ln>
        </p:spPr>
        <p:txBody>
          <a:bodyPr>
            <a:spAutoFit/>
          </a:bodyPr>
          <a:lstStyle/>
          <a:p>
            <a:pPr algn="just" eaLnBrk="1" hangingPunct="1">
              <a:spcBef>
                <a:spcPct val="50000"/>
              </a:spcBef>
              <a:buClrTx/>
              <a:buFontTx/>
            </a:pPr>
            <a:r>
              <a:rPr lang="zh-CN" altLang="en-US" sz="2400" b="1" dirty="0">
                <a:solidFill>
                  <a:srgbClr val="000000"/>
                </a:solidFill>
                <a:latin typeface="宋体" panose="02010600030101010101" pitchFamily="2" charset="-122"/>
              </a:rPr>
              <a:t>准确率和查全率反映了分类质量的两个不同方面，两者必须综合考虑，不可偏废，因此，存在一种新的评估指标，</a:t>
            </a:r>
            <a:r>
              <a:rPr lang="en-US" altLang="zh-CN" sz="2400" b="1" dirty="0">
                <a:solidFill>
                  <a:srgbClr val="000000"/>
                </a:solidFill>
                <a:latin typeface="宋体" panose="02010600030101010101" pitchFamily="2" charset="-122"/>
              </a:rPr>
              <a:t>F1 </a:t>
            </a:r>
            <a:r>
              <a:rPr lang="zh-CN" altLang="en-US" sz="2400" b="1" dirty="0">
                <a:solidFill>
                  <a:srgbClr val="000000"/>
                </a:solidFill>
                <a:latin typeface="宋体" panose="02010600030101010101" pitchFamily="2" charset="-122"/>
              </a:rPr>
              <a:t>测试值，其数学公式如下：</a:t>
            </a:r>
            <a:r>
              <a:rPr lang="zh-CN" altLang="en-US" sz="1800" dirty="0">
                <a:solidFill>
                  <a:srgbClr val="000000"/>
                </a:solidFill>
                <a:latin typeface="Times New Roman" panose="02020603050405020304" charset="0"/>
              </a:rPr>
              <a:t>                 </a:t>
            </a:r>
            <a:endParaRPr lang="zh-CN" altLang="en-US" sz="1800" dirty="0">
              <a:latin typeface="宋体" panose="02010600030101010101" pitchFamily="2" charset="-122"/>
            </a:endParaRPr>
          </a:p>
        </p:txBody>
      </p:sp>
      <p:sp>
        <p:nvSpPr>
          <p:cNvPr id="48131" name="Text Box 5"/>
          <p:cNvSpPr txBox="1"/>
          <p:nvPr/>
        </p:nvSpPr>
        <p:spPr>
          <a:xfrm>
            <a:off x="228600" y="3281045"/>
            <a:ext cx="8534400" cy="2133600"/>
          </a:xfrm>
          <a:prstGeom prst="rect">
            <a:avLst/>
          </a:prstGeom>
          <a:noFill/>
          <a:ln w="9525">
            <a:noFill/>
          </a:ln>
        </p:spPr>
        <p:txBody>
          <a:bodyPr>
            <a:spAutoFit/>
          </a:bodyPr>
          <a:lstStyle/>
          <a:p>
            <a:pPr eaLnBrk="1" hangingPunct="1">
              <a:spcBef>
                <a:spcPct val="50000"/>
              </a:spcBef>
              <a:buClrTx/>
              <a:buFontTx/>
              <a:buChar char="•"/>
            </a:pP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另外有微平均和宏平均两种评估方法：</a:t>
            </a:r>
          </a:p>
          <a:p>
            <a:pPr marL="742950" lvl="1" indent="-285750" eaLnBrk="1" hangingPunct="1">
              <a:spcBef>
                <a:spcPct val="50000"/>
              </a:spcBef>
              <a:buClrTx/>
              <a:buFontTx/>
              <a:buChar char="•"/>
            </a:pPr>
            <a:r>
              <a:rPr lang="zh-CN" altLang="en-US" sz="2000" b="1" dirty="0">
                <a:solidFill>
                  <a:srgbClr val="000000"/>
                </a:solidFill>
                <a:latin typeface="宋体" panose="02010600030101010101" pitchFamily="2" charset="-122"/>
              </a:rPr>
              <a:t>微平均是计算每一类的准确率、查全率和 </a:t>
            </a:r>
            <a:r>
              <a:rPr lang="en-US" altLang="zh-CN" sz="2000" b="1" dirty="0">
                <a:solidFill>
                  <a:srgbClr val="000000"/>
                </a:solidFill>
                <a:latin typeface="宋体" panose="02010600030101010101" pitchFamily="2" charset="-122"/>
              </a:rPr>
              <a:t>F1 </a:t>
            </a:r>
            <a:r>
              <a:rPr lang="zh-CN" altLang="en-US" sz="2000" b="1" dirty="0">
                <a:solidFill>
                  <a:srgbClr val="000000"/>
                </a:solidFill>
                <a:latin typeface="宋体" panose="02010600030101010101" pitchFamily="2" charset="-122"/>
              </a:rPr>
              <a:t>值；</a:t>
            </a:r>
          </a:p>
          <a:p>
            <a:pPr marL="742950" lvl="1" indent="-285750" eaLnBrk="1" hangingPunct="1">
              <a:spcBef>
                <a:spcPct val="50000"/>
              </a:spcBef>
              <a:buClrTx/>
              <a:buFontTx/>
              <a:buChar char="•"/>
            </a:pPr>
            <a:r>
              <a:rPr lang="zh-CN" altLang="en-US" sz="2000" b="1" dirty="0">
                <a:solidFill>
                  <a:srgbClr val="000000"/>
                </a:solidFill>
                <a:latin typeface="宋体" panose="02010600030101010101" pitchFamily="2" charset="-122"/>
              </a:rPr>
              <a:t>宏平均是计算全部类的准确率、查全率和 </a:t>
            </a:r>
            <a:r>
              <a:rPr lang="en-US" altLang="zh-CN" sz="2000" b="1" dirty="0">
                <a:solidFill>
                  <a:srgbClr val="000000"/>
                </a:solidFill>
                <a:latin typeface="宋体" panose="02010600030101010101" pitchFamily="2" charset="-122"/>
              </a:rPr>
              <a:t>F1 </a:t>
            </a:r>
            <a:r>
              <a:rPr lang="zh-CN" altLang="en-US" sz="2000" b="1" dirty="0">
                <a:solidFill>
                  <a:srgbClr val="000000"/>
                </a:solidFill>
                <a:latin typeface="宋体" panose="02010600030101010101" pitchFamily="2" charset="-122"/>
              </a:rPr>
              <a:t>值。</a:t>
            </a:r>
          </a:p>
          <a:p>
            <a:pPr marL="742950" lvl="1" indent="-285750" eaLnBrk="1" hangingPunct="1">
              <a:spcBef>
                <a:spcPct val="50000"/>
              </a:spcBef>
              <a:buClrTx/>
              <a:buFontTx/>
              <a:buChar char="•"/>
            </a:pPr>
            <a:r>
              <a:rPr lang="zh-CN" altLang="en-US" sz="2000" b="1" dirty="0">
                <a:solidFill>
                  <a:srgbClr val="000000"/>
                </a:solidFill>
                <a:latin typeface="宋体" panose="02010600030101010101" pitchFamily="2" charset="-122"/>
              </a:rPr>
              <a:t>总之，所有文本分类系统的目标都是使文本分类过程更准确，更快速。</a:t>
            </a:r>
          </a:p>
        </p:txBody>
      </p:sp>
      <p:sp>
        <p:nvSpPr>
          <p:cNvPr id="48132" name="Rectangle 7"/>
          <p:cNvSpPr/>
          <p:nvPr/>
        </p:nvSpPr>
        <p:spPr>
          <a:xfrm>
            <a:off x="3600450" y="3224213"/>
            <a:ext cx="9144000" cy="0"/>
          </a:xfrm>
          <a:prstGeom prst="rect">
            <a:avLst/>
          </a:prstGeom>
          <a:noFill/>
          <a:ln w="9525">
            <a:noFill/>
          </a:ln>
        </p:spPr>
        <p:txBody>
          <a:bodyPr>
            <a:spAutoFit/>
          </a:bodyPr>
          <a:lstStyle/>
          <a:p>
            <a:pPr eaLnBrk="1" hangingPunct="1">
              <a:spcBef>
                <a:spcPct val="0"/>
              </a:spcBef>
              <a:buClrTx/>
              <a:buFontTx/>
            </a:pPr>
            <a:endParaRPr lang="zh-CN" altLang="en-US" sz="1800" dirty="0">
              <a:latin typeface="Arial" panose="020B0604020202020204" pitchFamily="34" charset="0"/>
            </a:endParaRPr>
          </a:p>
        </p:txBody>
      </p:sp>
      <p:graphicFrame>
        <p:nvGraphicFramePr>
          <p:cNvPr id="48133" name="Object 6"/>
          <p:cNvGraphicFramePr>
            <a:graphicFrameLocks noChangeAspect="1"/>
          </p:cNvGraphicFramePr>
          <p:nvPr/>
        </p:nvGraphicFramePr>
        <p:xfrm>
          <a:off x="2209800" y="2133600"/>
          <a:ext cx="4419600" cy="914400"/>
        </p:xfrm>
        <a:graphic>
          <a:graphicData uri="http://schemas.openxmlformats.org/presentationml/2006/ole">
            <mc:AlternateContent xmlns:mc="http://schemas.openxmlformats.org/markup-compatibility/2006">
              <mc:Choice xmlns:v="urn:schemas-microsoft-com:vml" Requires="v">
                <p:oleObj r:id="rId3" imgW="1943100" imgH="406400" progId="Equation.3">
                  <p:embed/>
                </p:oleObj>
              </mc:Choice>
              <mc:Fallback>
                <p:oleObj r:id="rId3" imgW="1943100" imgH="406400" progId="Equation.3">
                  <p:embed/>
                  <p:pic>
                    <p:nvPicPr>
                      <p:cNvPr id="0" name="图片 3080"/>
                      <p:cNvPicPr/>
                      <p:nvPr/>
                    </p:nvPicPr>
                    <p:blipFill>
                      <a:blip r:embed="rId4"/>
                      <a:stretch>
                        <a:fillRect/>
                      </a:stretch>
                    </p:blipFill>
                    <p:spPr>
                      <a:xfrm>
                        <a:off x="2209800" y="2133600"/>
                        <a:ext cx="4419600" cy="9144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25220"/>
            <a:ext cx="7886700" cy="5052060"/>
          </a:xfrm>
        </p:spPr>
        <p:txBody>
          <a:bodyPr/>
          <a:lstStyle/>
          <a:p>
            <a:r>
              <a:rPr lang="zh-CN" altLang="en-US"/>
              <a:t>文本分类（Text Classification）利用有监督或是无监督的机器学习方法对语料进行训练，获得一个分类模型，这个模型可以对未知类别的文档进行分类，得到预先定义好的一个或多个类别标签，这个标签就是这个文档的类别。</a:t>
            </a:r>
          </a:p>
          <a:p>
            <a:endParaRPr lang="zh-CN" altLang="en-US"/>
          </a:p>
          <a:p>
            <a:endParaRPr lang="zh-CN" altLang="en-US"/>
          </a:p>
        </p:txBody>
      </p:sp>
      <p:pic>
        <p:nvPicPr>
          <p:cNvPr id="4" name="图片 3" descr="201810231042570"/>
          <p:cNvPicPr>
            <a:picLocks noChangeAspect="1"/>
          </p:cNvPicPr>
          <p:nvPr>
            <p:custDataLst>
              <p:tags r:id="rId1"/>
            </p:custDataLst>
          </p:nvPr>
        </p:nvPicPr>
        <p:blipFill>
          <a:blip r:embed="rId3"/>
          <a:stretch>
            <a:fillRect/>
          </a:stretch>
        </p:blipFill>
        <p:spPr>
          <a:xfrm>
            <a:off x="772160" y="2636520"/>
            <a:ext cx="8256905" cy="3286125"/>
          </a:xfrm>
          <a:prstGeom prst="rect">
            <a:avLst/>
          </a:prstGeom>
        </p:spPr>
      </p:pic>
      <p:sp>
        <p:nvSpPr>
          <p:cNvPr id="5" name="标题 4"/>
          <p:cNvSpPr>
            <a:spLocks noGrp="1"/>
          </p:cNvSpPr>
          <p:nvPr>
            <p:ph type="title"/>
          </p:nvPr>
        </p:nvSpPr>
        <p:spPr>
          <a:xfrm>
            <a:off x="628650" y="197485"/>
            <a:ext cx="7886700" cy="711835"/>
          </a:xfrm>
        </p:spPr>
        <p:txBody>
          <a:bodyPr/>
          <a:lstStyle/>
          <a:p>
            <a:r>
              <a:rPr lang="zh-CN" altLang="en-US"/>
              <a:t>文本分类</a:t>
            </a:r>
          </a:p>
        </p:txBody>
      </p:sp>
    </p:spTree>
    <p:extLst>
      <p:ext uri="{BB962C8B-B14F-4D97-AF65-F5344CB8AC3E}">
        <p14:creationId xmlns:p14="http://schemas.microsoft.com/office/powerpoint/2010/main" val="3598503428"/>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5</a:t>
            </a:fld>
            <a:endParaRPr lang="en-US" altLang="zh-CN" sz="1400" dirty="0">
              <a:latin typeface="Arial" panose="020B0604020202020204" pitchFamily="34" charset="0"/>
            </a:endParaRPr>
          </a:p>
        </p:txBody>
      </p:sp>
      <p:sp>
        <p:nvSpPr>
          <p:cNvPr id="19458" name="Text Box 2"/>
          <p:cNvSpPr txBox="1"/>
          <p:nvPr/>
        </p:nvSpPr>
        <p:spPr>
          <a:xfrm>
            <a:off x="448310" y="1273175"/>
            <a:ext cx="8458200" cy="6047809"/>
          </a:xfrm>
          <a:prstGeom prst="rect">
            <a:avLst/>
          </a:prstGeom>
          <a:noFill/>
          <a:ln w="9525">
            <a:noFill/>
          </a:ln>
        </p:spPr>
        <p:txBody>
          <a:bodyPr>
            <a:spAutoFit/>
          </a:bodyPr>
          <a:lstStyle/>
          <a:p>
            <a:pPr eaLnBrk="1" hangingPunct="1">
              <a:lnSpc>
                <a:spcPct val="120000"/>
              </a:lnSpc>
              <a:spcBef>
                <a:spcPct val="50000"/>
              </a:spcBef>
              <a:buClrTx/>
              <a:buFontTx/>
            </a:pP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高效成熟的</a:t>
            </a:r>
            <a:r>
              <a:rPr lang="zh-CN" altLang="en-US" sz="2400" b="1" dirty="0">
                <a:solidFill>
                  <a:srgbClr val="FF0000"/>
                </a:solidFill>
                <a:latin typeface="宋体" panose="02010600030101010101" pitchFamily="2" charset="-122"/>
              </a:rPr>
              <a:t>文本自动分类</a:t>
            </a:r>
            <a:r>
              <a:rPr lang="zh-CN" altLang="en-US" sz="2400" b="1" dirty="0">
                <a:solidFill>
                  <a:srgbClr val="000000"/>
                </a:solidFill>
                <a:latin typeface="宋体" panose="02010600030101010101" pitchFamily="2" charset="-122"/>
              </a:rPr>
              <a:t>技术在特定信息内容识别、舆情分析、搜索引擎、自动信息抽取、用户信息过滤等领域中，都有广泛的应用前景。</a:t>
            </a:r>
          </a:p>
          <a:p>
            <a:pPr marL="285750" indent="-285750" eaLnBrk="1" hangingPunct="1">
              <a:lnSpc>
                <a:spcPct val="120000"/>
              </a:lnSpc>
              <a:spcBef>
                <a:spcPct val="50000"/>
              </a:spcBef>
              <a:buClrTx/>
              <a:buFont typeface="Wingdings" pitchFamily="2" charset="2"/>
              <a:buChar char="n"/>
            </a:pPr>
            <a:r>
              <a:rPr lang="zh-CN" altLang="en-US" sz="2400" b="1" dirty="0">
                <a:solidFill>
                  <a:srgbClr val="000000"/>
                </a:solidFill>
                <a:latin typeface="宋体" panose="02010600030101010101" pitchFamily="2" charset="-122"/>
              </a:rPr>
              <a:t>暴恐、邪教、分裂、腐败、黄赌毒、侵权、隐私泄露等</a:t>
            </a:r>
            <a:r>
              <a:rPr lang="zh-CN" altLang="en-US" sz="2400" b="1" dirty="0">
                <a:solidFill>
                  <a:srgbClr val="C00000"/>
                </a:solidFill>
                <a:latin typeface="宋体" panose="02010600030101010101" pitchFamily="2" charset="-122"/>
              </a:rPr>
              <a:t>内容识别</a:t>
            </a:r>
            <a:endParaRPr lang="zh-CN" altLang="en-US" sz="1800" b="1" dirty="0">
              <a:solidFill>
                <a:srgbClr val="C00000"/>
              </a:solidFill>
              <a:latin typeface="Arial" panose="020B0604020202020204" pitchFamily="34" charset="0"/>
            </a:endParaRPr>
          </a:p>
          <a:p>
            <a:pPr marL="285750" indent="-285750" eaLnBrk="1" hangingPunct="1">
              <a:lnSpc>
                <a:spcPct val="120000"/>
              </a:lnSpc>
              <a:spcBef>
                <a:spcPct val="50000"/>
              </a:spcBef>
              <a:buClrTx/>
              <a:buFont typeface="Wingdings" pitchFamily="2" charset="2"/>
              <a:buChar char="n"/>
            </a:pPr>
            <a:r>
              <a:rPr lang="zh-CN" altLang="en-US" sz="2400" b="1" dirty="0">
                <a:solidFill>
                  <a:srgbClr val="C00000"/>
                </a:solidFill>
                <a:latin typeface="宋体" panose="02010600030101010101" pitchFamily="2" charset="-122"/>
              </a:rPr>
              <a:t>垃圾邮件过滤</a:t>
            </a:r>
            <a:r>
              <a:rPr lang="zh-CN" altLang="en-US" sz="2400" b="1" dirty="0">
                <a:solidFill>
                  <a:srgbClr val="000000"/>
                </a:solidFill>
                <a:latin typeface="宋体" panose="02010600030101010101" pitchFamily="2" charset="-122"/>
              </a:rPr>
              <a:t>：类别</a:t>
            </a:r>
            <a:r>
              <a:rPr lang="en-US" altLang="zh-CN" sz="2400" b="1" dirty="0">
                <a:solidFill>
                  <a:srgbClr val="000000"/>
                </a:solidFill>
                <a:latin typeface="宋体" panose="02010600030101010101" pitchFamily="2" charset="-122"/>
              </a:rPr>
              <a:t>{spam, not-spam}</a:t>
            </a:r>
          </a:p>
          <a:p>
            <a:pPr marL="285750" indent="-285750" eaLnBrk="1" hangingPunct="1">
              <a:lnSpc>
                <a:spcPct val="120000"/>
              </a:lnSpc>
              <a:spcBef>
                <a:spcPct val="50000"/>
              </a:spcBef>
              <a:buClrTx/>
              <a:buFont typeface="Wingdings" pitchFamily="2" charset="2"/>
              <a:buChar char="n"/>
            </a:pPr>
            <a:r>
              <a:rPr lang="zh-CN" altLang="en-US" sz="2400" b="1" dirty="0">
                <a:solidFill>
                  <a:srgbClr val="C00000"/>
                </a:solidFill>
                <a:latin typeface="宋体" panose="02010600030101010101" pitchFamily="2" charset="-122"/>
              </a:rPr>
              <a:t>舆情分析</a:t>
            </a:r>
            <a:r>
              <a:rPr lang="zh-CN" altLang="en-US" sz="2400" b="1" dirty="0">
                <a:solidFill>
                  <a:srgbClr val="000000"/>
                </a:solidFill>
                <a:latin typeface="宋体" panose="02010600030101010101" pitchFamily="2" charset="-122"/>
              </a:rPr>
              <a:t>：热点话题追踪</a:t>
            </a:r>
          </a:p>
          <a:p>
            <a:pPr marL="285750" indent="-285750" eaLnBrk="1" hangingPunct="1">
              <a:lnSpc>
                <a:spcPct val="120000"/>
              </a:lnSpc>
              <a:spcBef>
                <a:spcPct val="50000"/>
              </a:spcBef>
              <a:buClrTx/>
              <a:buFont typeface="Wingdings" pitchFamily="2" charset="2"/>
              <a:buChar char="n"/>
            </a:pPr>
            <a:r>
              <a:rPr lang="zh-CN" altLang="en-US" sz="2400" b="1" dirty="0">
                <a:solidFill>
                  <a:srgbClr val="C00000"/>
                </a:solidFill>
                <a:latin typeface="宋体" panose="02010600030101010101" pitchFamily="2" charset="-122"/>
              </a:rPr>
              <a:t>网页分类</a:t>
            </a:r>
            <a:r>
              <a:rPr lang="zh-CN" altLang="en-US" sz="2400" b="1" dirty="0">
                <a:solidFill>
                  <a:srgbClr val="000000"/>
                </a:solidFill>
                <a:latin typeface="宋体" panose="02010600030101010101" pitchFamily="2" charset="-122"/>
              </a:rPr>
              <a:t>：类似于</a:t>
            </a:r>
            <a:r>
              <a:rPr lang="en-US" altLang="zh-CN" sz="2400" b="1" dirty="0">
                <a:solidFill>
                  <a:srgbClr val="000000"/>
                </a:solidFill>
                <a:latin typeface="宋体" panose="02010600030101010101" pitchFamily="2" charset="-122"/>
              </a:rPr>
              <a:t>Yahoo</a:t>
            </a:r>
            <a:r>
              <a:rPr lang="zh-CN" altLang="en-US" sz="2400" b="1" dirty="0">
                <a:solidFill>
                  <a:srgbClr val="000000"/>
                </a:solidFill>
                <a:latin typeface="宋体" panose="02010600030101010101" pitchFamily="2" charset="-122"/>
              </a:rPr>
              <a:t>的分类</a:t>
            </a:r>
          </a:p>
          <a:p>
            <a:pPr marL="285750" indent="-285750" eaLnBrk="1" hangingPunct="1">
              <a:lnSpc>
                <a:spcPct val="120000"/>
              </a:lnSpc>
              <a:spcBef>
                <a:spcPct val="50000"/>
              </a:spcBef>
              <a:buClrTx/>
              <a:buFont typeface="Wingdings" pitchFamily="2" charset="2"/>
              <a:buChar char="n"/>
            </a:pPr>
            <a:r>
              <a:rPr lang="zh-CN" altLang="en-US" sz="2400" b="1" dirty="0">
                <a:solidFill>
                  <a:srgbClr val="C00000"/>
                </a:solidFill>
                <a:latin typeface="宋体" panose="02010600030101010101" pitchFamily="2" charset="-122"/>
              </a:rPr>
              <a:t>开源情报分析</a:t>
            </a:r>
          </a:p>
          <a:p>
            <a:pPr eaLnBrk="1" hangingPunct="1">
              <a:lnSpc>
                <a:spcPct val="120000"/>
              </a:lnSpc>
              <a:spcBef>
                <a:spcPct val="50000"/>
              </a:spcBef>
              <a:buClrTx/>
              <a:buFontTx/>
            </a:pPr>
            <a:endParaRPr lang="en-US" altLang="zh-CN" sz="2400" b="1" dirty="0">
              <a:solidFill>
                <a:srgbClr val="000000"/>
              </a:solidFill>
              <a:latin typeface="宋体" panose="02010600030101010101" pitchFamily="2" charset="-122"/>
            </a:endParaRPr>
          </a:p>
          <a:p>
            <a:pPr eaLnBrk="1" hangingPunct="1">
              <a:spcBef>
                <a:spcPct val="50000"/>
              </a:spcBef>
              <a:buClrTx/>
              <a:buFontTx/>
            </a:pPr>
            <a:r>
              <a:rPr lang="en-US" altLang="zh-CN" sz="1800" b="1" dirty="0">
                <a:latin typeface="宋体" panose="02010600030101010101" pitchFamily="2" charset="-122"/>
                <a:ea typeface="黑体" panose="02010609060101010101" charset="-122"/>
              </a:rPr>
              <a:t> </a:t>
            </a:r>
          </a:p>
        </p:txBody>
      </p:sp>
      <p:sp>
        <p:nvSpPr>
          <p:cNvPr id="17409" name="Rectangle 2"/>
          <p:cNvSpPr>
            <a:spLocks noGrp="1" noRot="1"/>
          </p:cNvSpPr>
          <p:nvPr>
            <p:ph type="ctrTitle"/>
          </p:nvPr>
        </p:nvSpPr>
        <p:spPr>
          <a:xfrm>
            <a:off x="628650" y="86995"/>
            <a:ext cx="7886700" cy="768350"/>
          </a:xfrm>
        </p:spPr>
        <p:txBody>
          <a:bodyPr vert="horz" wrap="square" lIns="91440" tIns="45720" rIns="91440" bIns="45720" anchor="ctr">
            <a:normAutofit/>
          </a:bodyPr>
          <a:lstStyle/>
          <a:p>
            <a:pPr marL="812800" indent="-812800" algn="l" defTabSz="914400" fontAlgn="base">
              <a:lnSpc>
                <a:spcPct val="100000"/>
              </a:lnSpc>
              <a:spcAft>
                <a:spcPct val="0"/>
              </a:spcAft>
              <a:defRPr/>
            </a:pPr>
            <a:r>
              <a:rPr lang="zh-CN" altLang="en-US" sz="3200" b="1" dirty="0">
                <a:effectLst>
                  <a:outerShdw blurRad="38100" dist="38100" dir="2700000" algn="tl">
                    <a:srgbClr val="000000"/>
                  </a:outerShdw>
                </a:effectLst>
                <a:latin typeface="Arial" panose="020B0604020202020204" pitchFamily="34" charset="0"/>
                <a:ea typeface="宋体" panose="02010600030101010101" pitchFamily="2" charset="-122"/>
                <a:cs typeface="+mn-cs"/>
              </a:rPr>
              <a:t>文本分类在内容安全中的作用</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6</a:t>
            </a:fld>
            <a:endParaRPr lang="en-US" altLang="zh-CN" sz="1400" dirty="0">
              <a:latin typeface="Arial" panose="020B0604020202020204" pitchFamily="34" charset="0"/>
            </a:endParaRPr>
          </a:p>
        </p:txBody>
      </p:sp>
      <p:sp>
        <p:nvSpPr>
          <p:cNvPr id="19458" name="Text Box 2"/>
          <p:cNvSpPr txBox="1"/>
          <p:nvPr/>
        </p:nvSpPr>
        <p:spPr>
          <a:xfrm>
            <a:off x="448310" y="1273175"/>
            <a:ext cx="8458200" cy="951030"/>
          </a:xfrm>
          <a:prstGeom prst="rect">
            <a:avLst/>
          </a:prstGeom>
          <a:noFill/>
          <a:ln w="9525">
            <a:noFill/>
          </a:ln>
        </p:spPr>
        <p:txBody>
          <a:bodyPr>
            <a:spAutoFit/>
          </a:bodyPr>
          <a:lstStyle/>
          <a:p>
            <a:pPr eaLnBrk="1" hangingPunct="1">
              <a:lnSpc>
                <a:spcPct val="120000"/>
              </a:lnSpc>
              <a:spcBef>
                <a:spcPct val="50000"/>
              </a:spcBef>
              <a:buClrTx/>
              <a:buFontTx/>
            </a:pPr>
            <a:endParaRPr lang="en-US" altLang="zh-CN" sz="2400" b="1" dirty="0">
              <a:solidFill>
                <a:srgbClr val="000000"/>
              </a:solidFill>
              <a:latin typeface="宋体" panose="02010600030101010101" pitchFamily="2" charset="-122"/>
            </a:endParaRPr>
          </a:p>
          <a:p>
            <a:pPr eaLnBrk="1" hangingPunct="1">
              <a:spcBef>
                <a:spcPct val="50000"/>
              </a:spcBef>
              <a:buClrTx/>
              <a:buFontTx/>
            </a:pPr>
            <a:r>
              <a:rPr lang="en-US" altLang="zh-CN" sz="1800" b="1" dirty="0">
                <a:latin typeface="宋体" panose="02010600030101010101" pitchFamily="2" charset="-122"/>
                <a:ea typeface="黑体" panose="02010609060101010101" charset="-122"/>
              </a:rPr>
              <a:t> </a:t>
            </a:r>
          </a:p>
        </p:txBody>
      </p:sp>
      <p:sp>
        <p:nvSpPr>
          <p:cNvPr id="17409" name="Rectangle 2"/>
          <p:cNvSpPr>
            <a:spLocks noGrp="1" noRot="1"/>
          </p:cNvSpPr>
          <p:nvPr>
            <p:ph type="ctrTitle"/>
          </p:nvPr>
        </p:nvSpPr>
        <p:spPr>
          <a:xfrm>
            <a:off x="628650" y="86995"/>
            <a:ext cx="7886700" cy="768350"/>
          </a:xfrm>
        </p:spPr>
        <p:txBody>
          <a:bodyPr vert="horz" wrap="square" lIns="91440" tIns="45720" rIns="91440" bIns="45720" anchor="ctr">
            <a:normAutofit/>
          </a:bodyPr>
          <a:lstStyle/>
          <a:p>
            <a:pPr marL="812800" indent="-812800" algn="l" defTabSz="914400" fontAlgn="base">
              <a:lnSpc>
                <a:spcPct val="100000"/>
              </a:lnSpc>
              <a:spcAft>
                <a:spcPct val="0"/>
              </a:spcAft>
              <a:defRPr/>
            </a:pPr>
            <a:r>
              <a:rPr lang="zh-CN" altLang="en-US" sz="3200" b="1" dirty="0">
                <a:effectLst>
                  <a:outerShdw blurRad="38100" dist="38100" dir="2700000" algn="tl">
                    <a:srgbClr val="000000"/>
                  </a:outerShdw>
                </a:effectLst>
                <a:latin typeface="Arial" panose="020B0604020202020204" pitchFamily="34" charset="0"/>
                <a:ea typeface="宋体" panose="02010600030101010101" pitchFamily="2" charset="-122"/>
                <a:cs typeface="+mn-cs"/>
              </a:rPr>
              <a:t>主要学习内容</a:t>
            </a:r>
          </a:p>
        </p:txBody>
      </p:sp>
      <p:sp>
        <p:nvSpPr>
          <p:cNvPr id="3" name="文本框 2">
            <a:extLst>
              <a:ext uri="{FF2B5EF4-FFF2-40B4-BE49-F238E27FC236}">
                <a16:creationId xmlns:a16="http://schemas.microsoft.com/office/drawing/2014/main" id="{9EB13A3B-D7CA-00D7-8D8A-32C11636D9CC}"/>
              </a:ext>
            </a:extLst>
          </p:cNvPr>
          <p:cNvSpPr txBox="1"/>
          <p:nvPr/>
        </p:nvSpPr>
        <p:spPr>
          <a:xfrm>
            <a:off x="538480" y="1597002"/>
            <a:ext cx="8067040" cy="2738250"/>
          </a:xfrm>
          <a:prstGeom prst="rect">
            <a:avLst/>
          </a:prstGeom>
          <a:noFill/>
        </p:spPr>
        <p:txBody>
          <a:bodyPr wrap="square">
            <a:spAutoFit/>
          </a:bodyPr>
          <a:lstStyle/>
          <a:p>
            <a:pPr marL="285750" indent="-285750" eaLnBrk="1" hangingPunct="1">
              <a:lnSpc>
                <a:spcPct val="120000"/>
              </a:lnSpc>
              <a:spcBef>
                <a:spcPct val="50000"/>
              </a:spcBef>
              <a:buClrTx/>
              <a:buFont typeface="Wingdings" pitchFamily="2" charset="2"/>
              <a:buChar char="n"/>
            </a:pPr>
            <a:r>
              <a:rPr lang="zh-CN" altLang="en-US" b="1" dirty="0">
                <a:solidFill>
                  <a:srgbClr val="C00000"/>
                </a:solidFill>
                <a:latin typeface="宋体" panose="02010600030101010101" pitchFamily="2" charset="-122"/>
              </a:rPr>
              <a:t>文本分类和聚类的概念</a:t>
            </a:r>
            <a:endParaRPr lang="en-US" altLang="zh-CN" b="1" dirty="0">
              <a:solidFill>
                <a:srgbClr val="C00000"/>
              </a:solidFill>
              <a:latin typeface="宋体" panose="02010600030101010101" pitchFamily="2" charset="-122"/>
            </a:endParaRPr>
          </a:p>
          <a:p>
            <a:pPr marL="285750" indent="-285750" eaLnBrk="1" hangingPunct="1">
              <a:lnSpc>
                <a:spcPct val="120000"/>
              </a:lnSpc>
              <a:spcBef>
                <a:spcPct val="50000"/>
              </a:spcBef>
              <a:buClrTx/>
              <a:buFont typeface="Wingdings" pitchFamily="2" charset="2"/>
              <a:buChar char="n"/>
            </a:pPr>
            <a:r>
              <a:rPr lang="zh-CN" altLang="en-US" sz="2800" b="1" dirty="0">
                <a:solidFill>
                  <a:srgbClr val="C00000"/>
                </a:solidFill>
                <a:latin typeface="宋体" panose="02010600030101010101" pitchFamily="2" charset="-122"/>
              </a:rPr>
              <a:t>文本特征提取的方法</a:t>
            </a:r>
            <a:endParaRPr lang="en-US" altLang="zh-CN" sz="2800" b="1" dirty="0">
              <a:solidFill>
                <a:srgbClr val="C00000"/>
              </a:solidFill>
              <a:latin typeface="宋体" panose="02010600030101010101" pitchFamily="2" charset="-122"/>
            </a:endParaRPr>
          </a:p>
          <a:p>
            <a:pPr marL="285750" indent="-285750" eaLnBrk="1" hangingPunct="1">
              <a:lnSpc>
                <a:spcPct val="120000"/>
              </a:lnSpc>
              <a:spcBef>
                <a:spcPct val="50000"/>
              </a:spcBef>
              <a:buClrTx/>
              <a:buFont typeface="Wingdings" pitchFamily="2" charset="2"/>
              <a:buChar char="n"/>
            </a:pPr>
            <a:r>
              <a:rPr lang="zh-CN" altLang="en-US" sz="2800" b="1" dirty="0">
                <a:solidFill>
                  <a:srgbClr val="C00000"/>
                </a:solidFill>
                <a:latin typeface="宋体" panose="02010600030101010101" pitchFamily="2" charset="-122"/>
              </a:rPr>
              <a:t>决策树分类，贝叶斯分类，</a:t>
            </a:r>
            <a:r>
              <a:rPr lang="en-US" altLang="zh-CN" sz="2800" b="1" dirty="0">
                <a:solidFill>
                  <a:srgbClr val="C00000"/>
                </a:solidFill>
                <a:latin typeface="宋体" panose="02010600030101010101" pitchFamily="2" charset="-122"/>
              </a:rPr>
              <a:t>KNN</a:t>
            </a:r>
            <a:r>
              <a:rPr lang="zh-CN" altLang="en-US" sz="2800" b="1" dirty="0">
                <a:solidFill>
                  <a:srgbClr val="C00000"/>
                </a:solidFill>
                <a:latin typeface="宋体" panose="02010600030101010101" pitchFamily="2" charset="-122"/>
              </a:rPr>
              <a:t>分类等方法</a:t>
            </a:r>
            <a:endParaRPr lang="en-US" altLang="zh-CN" sz="2800" b="1" dirty="0">
              <a:solidFill>
                <a:srgbClr val="C00000"/>
              </a:solidFill>
              <a:latin typeface="宋体" panose="02010600030101010101" pitchFamily="2" charset="-122"/>
            </a:endParaRPr>
          </a:p>
          <a:p>
            <a:pPr marL="285750" indent="-285750" eaLnBrk="1" hangingPunct="1">
              <a:lnSpc>
                <a:spcPct val="120000"/>
              </a:lnSpc>
              <a:spcBef>
                <a:spcPct val="50000"/>
              </a:spcBef>
              <a:buClrTx/>
              <a:buFont typeface="Wingdings" pitchFamily="2" charset="2"/>
              <a:buChar char="n"/>
            </a:pPr>
            <a:r>
              <a:rPr lang="en-US" altLang="zh-CN" sz="2800" b="1" dirty="0">
                <a:solidFill>
                  <a:srgbClr val="C00000"/>
                </a:solidFill>
                <a:latin typeface="宋体" panose="02010600030101010101" pitchFamily="2" charset="-122"/>
              </a:rPr>
              <a:t>K</a:t>
            </a:r>
            <a:r>
              <a:rPr lang="zh-CN" altLang="en-US" sz="2800" b="1" dirty="0">
                <a:solidFill>
                  <a:srgbClr val="C00000"/>
                </a:solidFill>
                <a:latin typeface="宋体" panose="02010600030101010101" pitchFamily="2" charset="-122"/>
              </a:rPr>
              <a:t>均值和层次聚类等方法</a:t>
            </a:r>
          </a:p>
        </p:txBody>
      </p:sp>
    </p:spTree>
    <p:extLst>
      <p:ext uri="{BB962C8B-B14F-4D97-AF65-F5344CB8AC3E}">
        <p14:creationId xmlns:p14="http://schemas.microsoft.com/office/powerpoint/2010/main" val="3400537092"/>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F8A7AF53-F769-178F-2C99-FFE9E2D70552}"/>
              </a:ext>
            </a:extLst>
          </p:cNvPr>
          <p:cNvSpPr>
            <a:spLocks noGrp="1" noChangeArrowheads="1"/>
          </p:cNvSpPr>
          <p:nvPr>
            <p:ph type="sldNum" sz="quarter" idx="12"/>
          </p:nvPr>
        </p:nvSpPr>
        <p:spPr>
          <a:ln/>
        </p:spPr>
        <p:txBody>
          <a:bodyPr/>
          <a:lstStyle/>
          <a:p>
            <a:fld id="{D2E231CB-58DA-B14E-998C-A533A619C6C2}" type="slidenum">
              <a:rPr lang="en-US" altLang="zh-CN"/>
              <a:pPr/>
              <a:t>7</a:t>
            </a:fld>
            <a:endParaRPr lang="en-US" altLang="zh-CN"/>
          </a:p>
        </p:txBody>
      </p:sp>
      <p:sp>
        <p:nvSpPr>
          <p:cNvPr id="172034" name="Rectangle 2">
            <a:extLst>
              <a:ext uri="{FF2B5EF4-FFF2-40B4-BE49-F238E27FC236}">
                <a16:creationId xmlns:a16="http://schemas.microsoft.com/office/drawing/2014/main" id="{33E665BC-93C8-CAE0-0F41-077D43EC24B3}"/>
              </a:ext>
            </a:extLst>
          </p:cNvPr>
          <p:cNvSpPr>
            <a:spLocks noGrp="1" noChangeArrowheads="1"/>
          </p:cNvSpPr>
          <p:nvPr>
            <p:ph type="title"/>
          </p:nvPr>
        </p:nvSpPr>
        <p:spPr>
          <a:xfrm>
            <a:off x="628650" y="197485"/>
            <a:ext cx="7886700" cy="567219"/>
          </a:xfrm>
        </p:spPr>
        <p:txBody>
          <a:bodyPr/>
          <a:lstStyle/>
          <a:p>
            <a:r>
              <a:rPr lang="zh-CN" altLang="en-US" b="1" dirty="0">
                <a:ea typeface="华文新魏" panose="02010800040101010101" pitchFamily="2" charset="-122"/>
              </a:rPr>
              <a:t>引言</a:t>
            </a:r>
          </a:p>
        </p:txBody>
      </p:sp>
      <p:sp>
        <p:nvSpPr>
          <p:cNvPr id="172035" name="Rectangle 3">
            <a:extLst>
              <a:ext uri="{FF2B5EF4-FFF2-40B4-BE49-F238E27FC236}">
                <a16:creationId xmlns:a16="http://schemas.microsoft.com/office/drawing/2014/main" id="{5523C39A-335F-A556-2B16-C917C6AABF41}"/>
              </a:ext>
            </a:extLst>
          </p:cNvPr>
          <p:cNvSpPr>
            <a:spLocks noGrp="1" noChangeArrowheads="1"/>
          </p:cNvSpPr>
          <p:nvPr>
            <p:ph type="body" idx="1"/>
          </p:nvPr>
        </p:nvSpPr>
        <p:spPr>
          <a:xfrm>
            <a:off x="284956" y="1340768"/>
            <a:ext cx="8574088" cy="4687888"/>
          </a:xfrm>
        </p:spPr>
        <p:txBody>
          <a:bodyPr/>
          <a:lstStyle/>
          <a:p>
            <a:pPr>
              <a:lnSpc>
                <a:spcPct val="90000"/>
              </a:lnSpc>
            </a:pPr>
            <a:r>
              <a:rPr lang="zh-CN" altLang="en-US" sz="2400" b="1" dirty="0">
                <a:solidFill>
                  <a:schemeClr val="hlink"/>
                </a:solidFill>
                <a:latin typeface="华文新魏" panose="02010800040101010101" pitchFamily="2" charset="-122"/>
                <a:ea typeface="华文新魏" panose="02010800040101010101" pitchFamily="2" charset="-122"/>
              </a:rPr>
              <a:t>物以类聚、人以群分</a:t>
            </a:r>
          </a:p>
          <a:p>
            <a:pPr lvl="1">
              <a:lnSpc>
                <a:spcPct val="90000"/>
              </a:lnSpc>
            </a:pPr>
            <a:r>
              <a:rPr lang="zh-CN" altLang="en-US" sz="2000" b="1" dirty="0">
                <a:latin typeface="华文新魏" panose="02010800040101010101" pitchFamily="2" charset="-122"/>
                <a:ea typeface="华文新魏" panose="02010800040101010101" pitchFamily="2" charset="-122"/>
              </a:rPr>
              <a:t>相似的对象总聚集在一起</a:t>
            </a:r>
          </a:p>
          <a:p>
            <a:pPr lvl="1">
              <a:lnSpc>
                <a:spcPct val="90000"/>
              </a:lnSpc>
            </a:pPr>
            <a:r>
              <a:rPr lang="zh-CN" altLang="en-US" sz="2000" b="1" dirty="0">
                <a:latin typeface="华文新魏" panose="02010800040101010101" pitchFamily="2" charset="-122"/>
                <a:ea typeface="华文新魏" panose="02010800040101010101" pitchFamily="2" charset="-122"/>
              </a:rPr>
              <a:t>根据聚集情况可以对新的对象进行划分</a:t>
            </a:r>
          </a:p>
          <a:p>
            <a:pPr>
              <a:lnSpc>
                <a:spcPct val="90000"/>
              </a:lnSpc>
            </a:pPr>
            <a:r>
              <a:rPr lang="zh-CN" altLang="en-US" sz="2400" b="1" dirty="0">
                <a:solidFill>
                  <a:schemeClr val="hlink"/>
                </a:solidFill>
                <a:latin typeface="华文新魏" panose="02010800040101010101" pitchFamily="2" charset="-122"/>
                <a:ea typeface="华文新魏" panose="02010800040101010101" pitchFamily="2" charset="-122"/>
              </a:rPr>
              <a:t>分类</a:t>
            </a:r>
            <a:r>
              <a:rPr lang="en-US" altLang="zh-CN" sz="2400" b="1" dirty="0">
                <a:solidFill>
                  <a:schemeClr val="hlink"/>
                </a:solidFill>
                <a:latin typeface="华文新魏" panose="02010800040101010101" pitchFamily="2" charset="-122"/>
                <a:ea typeface="华文新魏" panose="02010800040101010101" pitchFamily="2" charset="-122"/>
              </a:rPr>
              <a:t>/</a:t>
            </a:r>
            <a:r>
              <a:rPr lang="zh-CN" altLang="en-US" sz="2400" b="1" dirty="0">
                <a:solidFill>
                  <a:schemeClr val="hlink"/>
                </a:solidFill>
                <a:latin typeface="华文新魏" panose="02010800040101010101" pitchFamily="2" charset="-122"/>
                <a:ea typeface="华文新魏" panose="02010800040101010101" pitchFamily="2" charset="-122"/>
              </a:rPr>
              <a:t>聚类的根本原因就是因为对象数目太多，处理困难</a:t>
            </a:r>
          </a:p>
          <a:p>
            <a:pPr lvl="1">
              <a:lnSpc>
                <a:spcPct val="90000"/>
              </a:lnSpc>
            </a:pPr>
            <a:r>
              <a:rPr lang="zh-CN" altLang="en-US" sz="2000" b="1" dirty="0">
                <a:latin typeface="华文新魏" panose="02010800040101010101" pitchFamily="2" charset="-122"/>
                <a:ea typeface="华文新魏" panose="02010800040101010101" pitchFamily="2" charset="-122"/>
              </a:rPr>
              <a:t>一些信息处理部门，一个工作人员一天要看上千份信息</a:t>
            </a:r>
          </a:p>
          <a:p>
            <a:pPr lvl="1">
              <a:lnSpc>
                <a:spcPct val="90000"/>
              </a:lnSpc>
            </a:pPr>
            <a:r>
              <a:rPr lang="zh-CN" altLang="en-US" sz="2000" b="1" dirty="0">
                <a:latin typeface="华文新魏" panose="02010800040101010101" pitchFamily="2" charset="-122"/>
                <a:ea typeface="华文新魏" panose="02010800040101010101" pitchFamily="2" charset="-122"/>
              </a:rPr>
              <a:t>分门别类将会大大减少处理难度</a:t>
            </a:r>
          </a:p>
          <a:p>
            <a:pPr>
              <a:lnSpc>
                <a:spcPct val="90000"/>
              </a:lnSpc>
            </a:pPr>
            <a:r>
              <a:rPr lang="zh-CN" altLang="en-US" sz="2400" b="1" dirty="0">
                <a:solidFill>
                  <a:schemeClr val="hlink"/>
                </a:solidFill>
                <a:latin typeface="华文新魏" panose="02010800040101010101" pitchFamily="2" charset="-122"/>
                <a:ea typeface="华文新魏" panose="02010800040101010101" pitchFamily="2" charset="-122"/>
              </a:rPr>
              <a:t>分类是非常普遍的一种处理手段</a:t>
            </a:r>
          </a:p>
          <a:p>
            <a:pPr lvl="1">
              <a:lnSpc>
                <a:spcPct val="90000"/>
              </a:lnSpc>
            </a:pPr>
            <a:r>
              <a:rPr lang="zh-CN" altLang="en-US" sz="2000" b="1" dirty="0">
                <a:latin typeface="华文新魏" panose="02010800040101010101" pitchFamily="2" charset="-122"/>
                <a:ea typeface="华文新魏" panose="02010800040101010101" pitchFamily="2" charset="-122"/>
              </a:rPr>
              <a:t>性别、籍贯、民族、学历、年龄等等，我们每个人身上贴满了</a:t>
            </a:r>
            <a:r>
              <a:rPr lang="zh-CN" altLang="en-US" sz="2000" b="1" dirty="0">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标签</a:t>
            </a:r>
            <a:r>
              <a:rPr lang="zh-CN" altLang="en-US" sz="2000" b="1" dirty="0">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我们从孩提开始就具有分类能力：电影中的好人、坏人；好阿姨、坏阿姨；亲人、非亲人等等。</a:t>
            </a:r>
          </a:p>
          <a:p>
            <a:pPr lvl="1">
              <a:lnSpc>
                <a:spcPct val="90000"/>
              </a:lnSpc>
            </a:pPr>
            <a:r>
              <a:rPr lang="zh-CN" altLang="en-US" sz="2000" b="1" dirty="0">
                <a:latin typeface="华文新魏" panose="02010800040101010101" pitchFamily="2" charset="-122"/>
                <a:ea typeface="华文新魏" panose="02010800040101010101" pitchFamily="2" charset="-122"/>
              </a:rPr>
              <a:t>分类无处不在，从现在开始，我们可以以分类的眼光看世界☺</a:t>
            </a:r>
          </a:p>
          <a:p>
            <a:pPr>
              <a:lnSpc>
                <a:spcPct val="90000"/>
              </a:lnSpc>
            </a:pP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8860" name="Text Box 572">
            <a:extLst>
              <a:ext uri="{FF2B5EF4-FFF2-40B4-BE49-F238E27FC236}">
                <a16:creationId xmlns:a16="http://schemas.microsoft.com/office/drawing/2014/main" id="{7D4BE831-C522-0AF0-B40C-72CEBE176843}"/>
              </a:ext>
            </a:extLst>
          </p:cNvPr>
          <p:cNvSpPr txBox="1">
            <a:spLocks noChangeArrowheads="1"/>
          </p:cNvSpPr>
          <p:nvPr/>
        </p:nvSpPr>
        <p:spPr bwMode="auto">
          <a:xfrm>
            <a:off x="107950" y="1052736"/>
            <a:ext cx="8893175"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solidFill>
                  <a:srgbClr val="FF0000"/>
                </a:solidFill>
                <a:ea typeface="楷体_GB2312" pitchFamily="1" charset="-122"/>
              </a:rPr>
              <a:t>分类问题：</a:t>
            </a:r>
            <a:r>
              <a:rPr lang="zh-CN" altLang="en-US" sz="2000" b="1">
                <a:ea typeface="楷体_GB2312" pitchFamily="1" charset="-122"/>
              </a:rPr>
              <a:t>一般是指事先确定好类别，然后将集合中的元素分别划分到相应类</a:t>
            </a:r>
          </a:p>
          <a:p>
            <a:pPr algn="l"/>
            <a:r>
              <a:rPr lang="zh-CN" altLang="en-US" sz="2000" b="1">
                <a:ea typeface="楷体_GB2312" pitchFamily="1" charset="-122"/>
              </a:rPr>
              <a:t>                    别中的问题。</a:t>
            </a:r>
          </a:p>
        </p:txBody>
      </p:sp>
      <p:sp>
        <p:nvSpPr>
          <p:cNvPr id="908879" name="Text Box 591">
            <a:extLst>
              <a:ext uri="{FF2B5EF4-FFF2-40B4-BE49-F238E27FC236}">
                <a16:creationId xmlns:a16="http://schemas.microsoft.com/office/drawing/2014/main" id="{997A6A3E-1721-08EE-1F0D-4FC1EC311C34}"/>
              </a:ext>
            </a:extLst>
          </p:cNvPr>
          <p:cNvSpPr txBox="1">
            <a:spLocks noChangeArrowheads="1"/>
          </p:cNvSpPr>
          <p:nvPr/>
        </p:nvSpPr>
        <p:spPr bwMode="auto">
          <a:xfrm>
            <a:off x="611188" y="1775048"/>
            <a:ext cx="827087"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例如</a:t>
            </a:r>
          </a:p>
        </p:txBody>
      </p:sp>
      <p:sp>
        <p:nvSpPr>
          <p:cNvPr id="908880" name="Oval 592">
            <a:extLst>
              <a:ext uri="{FF2B5EF4-FFF2-40B4-BE49-F238E27FC236}">
                <a16:creationId xmlns:a16="http://schemas.microsoft.com/office/drawing/2014/main" id="{51997093-3422-7AE4-3311-089D2E74DC24}"/>
              </a:ext>
            </a:extLst>
          </p:cNvPr>
          <p:cNvSpPr>
            <a:spLocks noChangeArrowheads="1"/>
          </p:cNvSpPr>
          <p:nvPr/>
        </p:nvSpPr>
        <p:spPr bwMode="auto">
          <a:xfrm>
            <a:off x="1690688" y="2889473"/>
            <a:ext cx="325437" cy="32385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1" name="Oval 593">
            <a:extLst>
              <a:ext uri="{FF2B5EF4-FFF2-40B4-BE49-F238E27FC236}">
                <a16:creationId xmlns:a16="http://schemas.microsoft.com/office/drawing/2014/main" id="{C63F72D0-0667-EC16-988C-D1A71646E9AD}"/>
              </a:ext>
            </a:extLst>
          </p:cNvPr>
          <p:cNvSpPr>
            <a:spLocks noChangeArrowheads="1"/>
          </p:cNvSpPr>
          <p:nvPr/>
        </p:nvSpPr>
        <p:spPr bwMode="auto">
          <a:xfrm>
            <a:off x="1941513" y="2025873"/>
            <a:ext cx="395287" cy="395288"/>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2" name="Oval 594">
            <a:extLst>
              <a:ext uri="{FF2B5EF4-FFF2-40B4-BE49-F238E27FC236}">
                <a16:creationId xmlns:a16="http://schemas.microsoft.com/office/drawing/2014/main" id="{37100BF2-C8D3-E50A-1029-117F6F67CA2A}"/>
              </a:ext>
            </a:extLst>
          </p:cNvPr>
          <p:cNvSpPr>
            <a:spLocks noChangeArrowheads="1"/>
          </p:cNvSpPr>
          <p:nvPr/>
        </p:nvSpPr>
        <p:spPr bwMode="auto">
          <a:xfrm>
            <a:off x="2698750" y="2854548"/>
            <a:ext cx="215900" cy="21590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3" name="Rectangle 595">
            <a:extLst>
              <a:ext uri="{FF2B5EF4-FFF2-40B4-BE49-F238E27FC236}">
                <a16:creationId xmlns:a16="http://schemas.microsoft.com/office/drawing/2014/main" id="{7278A1EC-9DF7-01F1-E2C9-ED715AF72488}"/>
              </a:ext>
            </a:extLst>
          </p:cNvPr>
          <p:cNvSpPr>
            <a:spLocks noChangeArrowheads="1"/>
          </p:cNvSpPr>
          <p:nvPr/>
        </p:nvSpPr>
        <p:spPr bwMode="auto">
          <a:xfrm>
            <a:off x="1654175" y="2494186"/>
            <a:ext cx="468313" cy="323850"/>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4" name="Rectangle 596">
            <a:extLst>
              <a:ext uri="{FF2B5EF4-FFF2-40B4-BE49-F238E27FC236}">
                <a16:creationId xmlns:a16="http://schemas.microsoft.com/office/drawing/2014/main" id="{0C367B57-06D1-0378-0713-BAB9E5EF56A3}"/>
              </a:ext>
            </a:extLst>
          </p:cNvPr>
          <p:cNvSpPr>
            <a:spLocks noChangeArrowheads="1"/>
          </p:cNvSpPr>
          <p:nvPr/>
        </p:nvSpPr>
        <p:spPr bwMode="auto">
          <a:xfrm>
            <a:off x="2554288" y="2170336"/>
            <a:ext cx="252412" cy="468312"/>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6" name="AutoShape 598">
            <a:extLst>
              <a:ext uri="{FF2B5EF4-FFF2-40B4-BE49-F238E27FC236}">
                <a16:creationId xmlns:a16="http://schemas.microsoft.com/office/drawing/2014/main" id="{D0C16E9D-4323-C966-763A-B0F4B9DF8EE2}"/>
              </a:ext>
            </a:extLst>
          </p:cNvPr>
          <p:cNvSpPr>
            <a:spLocks noChangeArrowheads="1"/>
          </p:cNvSpPr>
          <p:nvPr/>
        </p:nvSpPr>
        <p:spPr bwMode="auto">
          <a:xfrm>
            <a:off x="2266950" y="2529111"/>
            <a:ext cx="252413" cy="250825"/>
          </a:xfrm>
          <a:prstGeom prst="triangle">
            <a:avLst>
              <a:gd name="adj" fmla="val 50000"/>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7" name="AutoShape 599">
            <a:extLst>
              <a:ext uri="{FF2B5EF4-FFF2-40B4-BE49-F238E27FC236}">
                <a16:creationId xmlns:a16="http://schemas.microsoft.com/office/drawing/2014/main" id="{DE6BDD21-2A41-9AFB-E5E4-3D7A6B8FADDB}"/>
              </a:ext>
            </a:extLst>
          </p:cNvPr>
          <p:cNvSpPr>
            <a:spLocks noChangeArrowheads="1"/>
          </p:cNvSpPr>
          <p:nvPr/>
        </p:nvSpPr>
        <p:spPr bwMode="auto">
          <a:xfrm>
            <a:off x="2193925" y="2925986"/>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8" name="Rectangle 600">
            <a:extLst>
              <a:ext uri="{FF2B5EF4-FFF2-40B4-BE49-F238E27FC236}">
                <a16:creationId xmlns:a16="http://schemas.microsoft.com/office/drawing/2014/main" id="{CAADCF56-BDEF-F9B9-7347-98527F54BF0F}"/>
              </a:ext>
            </a:extLst>
          </p:cNvPr>
          <p:cNvSpPr>
            <a:spLocks noChangeArrowheads="1"/>
          </p:cNvSpPr>
          <p:nvPr/>
        </p:nvSpPr>
        <p:spPr bwMode="auto">
          <a:xfrm>
            <a:off x="1546225" y="1954436"/>
            <a:ext cx="1476375" cy="1368425"/>
          </a:xfrm>
          <a:prstGeom prst="rect">
            <a:avLst/>
          </a:prstGeom>
          <a:noFill/>
          <a:ln w="25400">
            <a:solidFill>
              <a:srgbClr val="FF00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9" name="Text Box 601">
            <a:extLst>
              <a:ext uri="{FF2B5EF4-FFF2-40B4-BE49-F238E27FC236}">
                <a16:creationId xmlns:a16="http://schemas.microsoft.com/office/drawing/2014/main" id="{77EE4CB3-10C1-AB48-803A-9124E98D2556}"/>
              </a:ext>
            </a:extLst>
          </p:cNvPr>
          <p:cNvSpPr txBox="1">
            <a:spLocks noChangeArrowheads="1"/>
          </p:cNvSpPr>
          <p:nvPr/>
        </p:nvSpPr>
        <p:spPr bwMode="auto">
          <a:xfrm>
            <a:off x="5111750" y="1848073"/>
            <a:ext cx="2376488" cy="13112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事先确定的类别：</a:t>
            </a:r>
          </a:p>
          <a:p>
            <a:pPr algn="l"/>
            <a:r>
              <a:rPr lang="zh-CN" altLang="en-US" sz="2000" b="1">
                <a:ea typeface="楷体_GB2312" pitchFamily="1" charset="-122"/>
              </a:rPr>
              <a:t>圆</a:t>
            </a:r>
          </a:p>
          <a:p>
            <a:pPr algn="l"/>
            <a:r>
              <a:rPr lang="zh-CN" altLang="en-US" sz="2000" b="1">
                <a:ea typeface="楷体_GB2312" pitchFamily="1" charset="-122"/>
              </a:rPr>
              <a:t>矩形</a:t>
            </a:r>
          </a:p>
          <a:p>
            <a:pPr algn="l"/>
            <a:r>
              <a:rPr lang="zh-CN" altLang="en-US" sz="2000" b="1">
                <a:ea typeface="楷体_GB2312" pitchFamily="1" charset="-122"/>
              </a:rPr>
              <a:t>三角形</a:t>
            </a:r>
          </a:p>
        </p:txBody>
      </p:sp>
      <p:sp>
        <p:nvSpPr>
          <p:cNvPr id="908890" name="Oval 602">
            <a:extLst>
              <a:ext uri="{FF2B5EF4-FFF2-40B4-BE49-F238E27FC236}">
                <a16:creationId xmlns:a16="http://schemas.microsoft.com/office/drawing/2014/main" id="{3845AFD5-6650-F987-8E0F-AFE751B7F450}"/>
              </a:ext>
            </a:extLst>
          </p:cNvPr>
          <p:cNvSpPr>
            <a:spLocks noChangeArrowheads="1"/>
          </p:cNvSpPr>
          <p:nvPr/>
        </p:nvSpPr>
        <p:spPr bwMode="auto">
          <a:xfrm>
            <a:off x="3671888" y="2027461"/>
            <a:ext cx="395287"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1" name="Oval 603">
            <a:extLst>
              <a:ext uri="{FF2B5EF4-FFF2-40B4-BE49-F238E27FC236}">
                <a16:creationId xmlns:a16="http://schemas.microsoft.com/office/drawing/2014/main" id="{C7B80422-1852-018D-6C74-D8E9B3E3C110}"/>
              </a:ext>
            </a:extLst>
          </p:cNvPr>
          <p:cNvSpPr>
            <a:spLocks noChangeArrowheads="1"/>
          </p:cNvSpPr>
          <p:nvPr/>
        </p:nvSpPr>
        <p:spPr bwMode="auto">
          <a:xfrm>
            <a:off x="4140200" y="2098898"/>
            <a:ext cx="215900" cy="21590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2" name="Oval 604">
            <a:extLst>
              <a:ext uri="{FF2B5EF4-FFF2-40B4-BE49-F238E27FC236}">
                <a16:creationId xmlns:a16="http://schemas.microsoft.com/office/drawing/2014/main" id="{6F08D0CF-FAC2-EA10-334F-C903229E9660}"/>
              </a:ext>
            </a:extLst>
          </p:cNvPr>
          <p:cNvSpPr>
            <a:spLocks noChangeArrowheads="1"/>
          </p:cNvSpPr>
          <p:nvPr/>
        </p:nvSpPr>
        <p:spPr bwMode="auto">
          <a:xfrm>
            <a:off x="4427538" y="2063973"/>
            <a:ext cx="325437" cy="32385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3" name="Rectangle 605">
            <a:extLst>
              <a:ext uri="{FF2B5EF4-FFF2-40B4-BE49-F238E27FC236}">
                <a16:creationId xmlns:a16="http://schemas.microsoft.com/office/drawing/2014/main" id="{21230C24-20B7-B786-8656-2BC7DF8B4025}"/>
              </a:ext>
            </a:extLst>
          </p:cNvPr>
          <p:cNvSpPr>
            <a:spLocks noChangeArrowheads="1"/>
          </p:cNvSpPr>
          <p:nvPr/>
        </p:nvSpPr>
        <p:spPr bwMode="auto">
          <a:xfrm>
            <a:off x="3563938" y="1956023"/>
            <a:ext cx="1260475" cy="574675"/>
          </a:xfrm>
          <a:prstGeom prst="rect">
            <a:avLst/>
          </a:prstGeom>
          <a:noFill/>
          <a:ln w="25400">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4" name="AutoShape 606">
            <a:extLst>
              <a:ext uri="{FF2B5EF4-FFF2-40B4-BE49-F238E27FC236}">
                <a16:creationId xmlns:a16="http://schemas.microsoft.com/office/drawing/2014/main" id="{02EDF095-1766-5DD4-4819-142C953A6F63}"/>
              </a:ext>
            </a:extLst>
          </p:cNvPr>
          <p:cNvSpPr>
            <a:spLocks noChangeArrowheads="1"/>
          </p:cNvSpPr>
          <p:nvPr/>
        </p:nvSpPr>
        <p:spPr bwMode="auto">
          <a:xfrm>
            <a:off x="3779838" y="2784698"/>
            <a:ext cx="252412" cy="250825"/>
          </a:xfrm>
          <a:prstGeom prst="triangle">
            <a:avLst>
              <a:gd name="adj" fmla="val 50000"/>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5" name="AutoShape 607">
            <a:extLst>
              <a:ext uri="{FF2B5EF4-FFF2-40B4-BE49-F238E27FC236}">
                <a16:creationId xmlns:a16="http://schemas.microsoft.com/office/drawing/2014/main" id="{7BC16581-678E-3767-C0FB-5E8D9E842C12}"/>
              </a:ext>
            </a:extLst>
          </p:cNvPr>
          <p:cNvSpPr>
            <a:spLocks noChangeArrowheads="1"/>
          </p:cNvSpPr>
          <p:nvPr/>
        </p:nvSpPr>
        <p:spPr bwMode="auto">
          <a:xfrm>
            <a:off x="4103688" y="2821211"/>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6" name="Rectangle 608">
            <a:extLst>
              <a:ext uri="{FF2B5EF4-FFF2-40B4-BE49-F238E27FC236}">
                <a16:creationId xmlns:a16="http://schemas.microsoft.com/office/drawing/2014/main" id="{D271688B-B435-10A9-FDCD-EAF2850D47EC}"/>
              </a:ext>
            </a:extLst>
          </p:cNvPr>
          <p:cNvSpPr>
            <a:spLocks noChangeArrowheads="1"/>
          </p:cNvSpPr>
          <p:nvPr/>
        </p:nvSpPr>
        <p:spPr bwMode="auto">
          <a:xfrm>
            <a:off x="3563938" y="2713261"/>
            <a:ext cx="1260475" cy="574675"/>
          </a:xfrm>
          <a:prstGeom prst="rect">
            <a:avLst/>
          </a:prstGeom>
          <a:noFill/>
          <a:ln w="25400">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7" name="Rectangle 609">
            <a:extLst>
              <a:ext uri="{FF2B5EF4-FFF2-40B4-BE49-F238E27FC236}">
                <a16:creationId xmlns:a16="http://schemas.microsoft.com/office/drawing/2014/main" id="{5C0D542A-27C0-2B81-5989-CC290955880F}"/>
              </a:ext>
            </a:extLst>
          </p:cNvPr>
          <p:cNvSpPr>
            <a:spLocks noChangeArrowheads="1"/>
          </p:cNvSpPr>
          <p:nvPr/>
        </p:nvSpPr>
        <p:spPr bwMode="auto">
          <a:xfrm>
            <a:off x="6407150" y="2673573"/>
            <a:ext cx="468313" cy="323850"/>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8" name="Rectangle 610">
            <a:extLst>
              <a:ext uri="{FF2B5EF4-FFF2-40B4-BE49-F238E27FC236}">
                <a16:creationId xmlns:a16="http://schemas.microsoft.com/office/drawing/2014/main" id="{11430123-886F-7716-B487-9869F07FE661}"/>
              </a:ext>
            </a:extLst>
          </p:cNvPr>
          <p:cNvSpPr>
            <a:spLocks noChangeArrowheads="1"/>
          </p:cNvSpPr>
          <p:nvPr/>
        </p:nvSpPr>
        <p:spPr bwMode="auto">
          <a:xfrm>
            <a:off x="7127875" y="2602136"/>
            <a:ext cx="252413" cy="468312"/>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9" name="Rectangle 611">
            <a:extLst>
              <a:ext uri="{FF2B5EF4-FFF2-40B4-BE49-F238E27FC236}">
                <a16:creationId xmlns:a16="http://schemas.microsoft.com/office/drawing/2014/main" id="{3B6E326E-7930-B222-3A83-4BA65CBAF1E0}"/>
              </a:ext>
            </a:extLst>
          </p:cNvPr>
          <p:cNvSpPr>
            <a:spLocks noChangeArrowheads="1"/>
          </p:cNvSpPr>
          <p:nvPr/>
        </p:nvSpPr>
        <p:spPr bwMode="auto">
          <a:xfrm>
            <a:off x="6335713" y="2530698"/>
            <a:ext cx="1260475" cy="647700"/>
          </a:xfrm>
          <a:prstGeom prst="rect">
            <a:avLst/>
          </a:prstGeom>
          <a:noFill/>
          <a:ln w="25400">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0" name="Line 612">
            <a:extLst>
              <a:ext uri="{FF2B5EF4-FFF2-40B4-BE49-F238E27FC236}">
                <a16:creationId xmlns:a16="http://schemas.microsoft.com/office/drawing/2014/main" id="{C090CE29-819C-19B6-BC5D-9B9BD0E6E6C6}"/>
              </a:ext>
            </a:extLst>
          </p:cNvPr>
          <p:cNvSpPr>
            <a:spLocks noChangeShapeType="1"/>
          </p:cNvSpPr>
          <p:nvPr/>
        </p:nvSpPr>
        <p:spPr bwMode="auto">
          <a:xfrm flipH="1" flipV="1">
            <a:off x="4859338" y="2243361"/>
            <a:ext cx="325437" cy="1444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1" name="Line 613">
            <a:extLst>
              <a:ext uri="{FF2B5EF4-FFF2-40B4-BE49-F238E27FC236}">
                <a16:creationId xmlns:a16="http://schemas.microsoft.com/office/drawing/2014/main" id="{10490997-CE54-2238-3352-8F4DB1059C15}"/>
              </a:ext>
            </a:extLst>
          </p:cNvPr>
          <p:cNvSpPr>
            <a:spLocks noChangeShapeType="1"/>
          </p:cNvSpPr>
          <p:nvPr/>
        </p:nvSpPr>
        <p:spPr bwMode="auto">
          <a:xfrm>
            <a:off x="5759450" y="2675161"/>
            <a:ext cx="504825" cy="180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2" name="Line 614">
            <a:extLst>
              <a:ext uri="{FF2B5EF4-FFF2-40B4-BE49-F238E27FC236}">
                <a16:creationId xmlns:a16="http://schemas.microsoft.com/office/drawing/2014/main" id="{18DBE097-2A87-89CF-1CE4-0FB300F510A1}"/>
              </a:ext>
            </a:extLst>
          </p:cNvPr>
          <p:cNvSpPr>
            <a:spLocks noChangeShapeType="1"/>
          </p:cNvSpPr>
          <p:nvPr/>
        </p:nvSpPr>
        <p:spPr bwMode="auto">
          <a:xfrm flipH="1" flipV="1">
            <a:off x="4859338" y="2927573"/>
            <a:ext cx="325437" cy="714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3" name="Text Box 615">
            <a:extLst>
              <a:ext uri="{FF2B5EF4-FFF2-40B4-BE49-F238E27FC236}">
                <a16:creationId xmlns:a16="http://schemas.microsoft.com/office/drawing/2014/main" id="{6242444E-0B5A-B04F-0D3A-B518638F2276}"/>
              </a:ext>
            </a:extLst>
          </p:cNvPr>
          <p:cNvSpPr txBox="1">
            <a:spLocks noChangeArrowheads="1"/>
          </p:cNvSpPr>
          <p:nvPr/>
        </p:nvSpPr>
        <p:spPr bwMode="auto">
          <a:xfrm>
            <a:off x="142875" y="3629248"/>
            <a:ext cx="8893175"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solidFill>
                  <a:srgbClr val="FF0000"/>
                </a:solidFill>
                <a:ea typeface="楷体_GB2312" pitchFamily="1" charset="-122"/>
              </a:rPr>
              <a:t>聚类问题：</a:t>
            </a:r>
            <a:r>
              <a:rPr lang="zh-CN" altLang="en-US" sz="2000" b="1">
                <a:ea typeface="楷体_GB2312" pitchFamily="1" charset="-122"/>
              </a:rPr>
              <a:t>一般是指没有事先确定好类别，而是根据集合中各元素的某些特点</a:t>
            </a:r>
          </a:p>
          <a:p>
            <a:pPr algn="l"/>
            <a:r>
              <a:rPr lang="zh-CN" altLang="en-US" sz="2000" b="1">
                <a:ea typeface="楷体_GB2312" pitchFamily="1" charset="-122"/>
              </a:rPr>
              <a:t>                    而形成的分类（即子集）。</a:t>
            </a:r>
          </a:p>
        </p:txBody>
      </p:sp>
      <p:sp>
        <p:nvSpPr>
          <p:cNvPr id="908904" name="Text Box 616">
            <a:extLst>
              <a:ext uri="{FF2B5EF4-FFF2-40B4-BE49-F238E27FC236}">
                <a16:creationId xmlns:a16="http://schemas.microsoft.com/office/drawing/2014/main" id="{33E83A34-CD64-A341-45B6-46DE2BE0D1E2}"/>
              </a:ext>
            </a:extLst>
          </p:cNvPr>
          <p:cNvSpPr txBox="1">
            <a:spLocks noChangeArrowheads="1"/>
          </p:cNvSpPr>
          <p:nvPr/>
        </p:nvSpPr>
        <p:spPr bwMode="auto">
          <a:xfrm>
            <a:off x="611188" y="4438873"/>
            <a:ext cx="827087"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例如</a:t>
            </a:r>
          </a:p>
        </p:txBody>
      </p:sp>
      <p:sp>
        <p:nvSpPr>
          <p:cNvPr id="908905" name="Oval 617">
            <a:extLst>
              <a:ext uri="{FF2B5EF4-FFF2-40B4-BE49-F238E27FC236}">
                <a16:creationId xmlns:a16="http://schemas.microsoft.com/office/drawing/2014/main" id="{0CB0B681-482D-F30A-D8C1-C4F8D8ECD322}"/>
              </a:ext>
            </a:extLst>
          </p:cNvPr>
          <p:cNvSpPr>
            <a:spLocks noChangeArrowheads="1"/>
          </p:cNvSpPr>
          <p:nvPr/>
        </p:nvSpPr>
        <p:spPr bwMode="auto">
          <a:xfrm>
            <a:off x="1690688" y="5553298"/>
            <a:ext cx="325437" cy="32385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6" name="Oval 618">
            <a:extLst>
              <a:ext uri="{FF2B5EF4-FFF2-40B4-BE49-F238E27FC236}">
                <a16:creationId xmlns:a16="http://schemas.microsoft.com/office/drawing/2014/main" id="{9DD5F304-BF91-00DB-489F-DC39384A5B9F}"/>
              </a:ext>
            </a:extLst>
          </p:cNvPr>
          <p:cNvSpPr>
            <a:spLocks noChangeArrowheads="1"/>
          </p:cNvSpPr>
          <p:nvPr/>
        </p:nvSpPr>
        <p:spPr bwMode="auto">
          <a:xfrm>
            <a:off x="1941513" y="4689698"/>
            <a:ext cx="395287" cy="395288"/>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7" name="Oval 619">
            <a:extLst>
              <a:ext uri="{FF2B5EF4-FFF2-40B4-BE49-F238E27FC236}">
                <a16:creationId xmlns:a16="http://schemas.microsoft.com/office/drawing/2014/main" id="{94602B7A-75F8-F257-0A58-7347BF32552B}"/>
              </a:ext>
            </a:extLst>
          </p:cNvPr>
          <p:cNvSpPr>
            <a:spLocks noChangeArrowheads="1"/>
          </p:cNvSpPr>
          <p:nvPr/>
        </p:nvSpPr>
        <p:spPr bwMode="auto">
          <a:xfrm>
            <a:off x="2698750" y="5518373"/>
            <a:ext cx="215900" cy="21590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8" name="Rectangle 620">
            <a:extLst>
              <a:ext uri="{FF2B5EF4-FFF2-40B4-BE49-F238E27FC236}">
                <a16:creationId xmlns:a16="http://schemas.microsoft.com/office/drawing/2014/main" id="{A41F74AE-9A90-EF2B-8D7B-3E676EDA2030}"/>
              </a:ext>
            </a:extLst>
          </p:cNvPr>
          <p:cNvSpPr>
            <a:spLocks noChangeArrowheads="1"/>
          </p:cNvSpPr>
          <p:nvPr/>
        </p:nvSpPr>
        <p:spPr bwMode="auto">
          <a:xfrm>
            <a:off x="1654175" y="5158011"/>
            <a:ext cx="468313" cy="323850"/>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9" name="Rectangle 621">
            <a:extLst>
              <a:ext uri="{FF2B5EF4-FFF2-40B4-BE49-F238E27FC236}">
                <a16:creationId xmlns:a16="http://schemas.microsoft.com/office/drawing/2014/main" id="{37A2DA2B-AF21-7D3B-7D72-00A18EDDCDD5}"/>
              </a:ext>
            </a:extLst>
          </p:cNvPr>
          <p:cNvSpPr>
            <a:spLocks noChangeArrowheads="1"/>
          </p:cNvSpPr>
          <p:nvPr/>
        </p:nvSpPr>
        <p:spPr bwMode="auto">
          <a:xfrm>
            <a:off x="2554288" y="4834161"/>
            <a:ext cx="252412" cy="468312"/>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0" name="AutoShape 622">
            <a:extLst>
              <a:ext uri="{FF2B5EF4-FFF2-40B4-BE49-F238E27FC236}">
                <a16:creationId xmlns:a16="http://schemas.microsoft.com/office/drawing/2014/main" id="{57EC4F8F-CFD5-3811-7794-AF4E492676B6}"/>
              </a:ext>
            </a:extLst>
          </p:cNvPr>
          <p:cNvSpPr>
            <a:spLocks noChangeArrowheads="1"/>
          </p:cNvSpPr>
          <p:nvPr/>
        </p:nvSpPr>
        <p:spPr bwMode="auto">
          <a:xfrm>
            <a:off x="2266950" y="5192936"/>
            <a:ext cx="252413" cy="250825"/>
          </a:xfrm>
          <a:prstGeom prst="triangle">
            <a:avLst>
              <a:gd name="adj" fmla="val 50000"/>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1" name="AutoShape 623">
            <a:extLst>
              <a:ext uri="{FF2B5EF4-FFF2-40B4-BE49-F238E27FC236}">
                <a16:creationId xmlns:a16="http://schemas.microsoft.com/office/drawing/2014/main" id="{286EBE96-D406-042A-74A5-39CA0EE8B7DC}"/>
              </a:ext>
            </a:extLst>
          </p:cNvPr>
          <p:cNvSpPr>
            <a:spLocks noChangeArrowheads="1"/>
          </p:cNvSpPr>
          <p:nvPr/>
        </p:nvSpPr>
        <p:spPr bwMode="auto">
          <a:xfrm>
            <a:off x="2193925" y="5589811"/>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2" name="Rectangle 624">
            <a:extLst>
              <a:ext uri="{FF2B5EF4-FFF2-40B4-BE49-F238E27FC236}">
                <a16:creationId xmlns:a16="http://schemas.microsoft.com/office/drawing/2014/main" id="{E5F80C82-B2F8-AC32-79DF-CA2A0BE2CB8E}"/>
              </a:ext>
            </a:extLst>
          </p:cNvPr>
          <p:cNvSpPr>
            <a:spLocks noChangeArrowheads="1"/>
          </p:cNvSpPr>
          <p:nvPr/>
        </p:nvSpPr>
        <p:spPr bwMode="auto">
          <a:xfrm>
            <a:off x="1476375" y="4618261"/>
            <a:ext cx="1546225" cy="1368425"/>
          </a:xfrm>
          <a:prstGeom prst="rect">
            <a:avLst/>
          </a:prstGeom>
          <a:noFill/>
          <a:ln w="25400">
            <a:solidFill>
              <a:srgbClr val="FF00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4" name="AutoShape 626">
            <a:extLst>
              <a:ext uri="{FF2B5EF4-FFF2-40B4-BE49-F238E27FC236}">
                <a16:creationId xmlns:a16="http://schemas.microsoft.com/office/drawing/2014/main" id="{BBA8A777-0B8E-2591-CDEB-C79BF0E8E1C9}"/>
              </a:ext>
            </a:extLst>
          </p:cNvPr>
          <p:cNvSpPr>
            <a:spLocks noChangeArrowheads="1"/>
          </p:cNvSpPr>
          <p:nvPr/>
        </p:nvSpPr>
        <p:spPr bwMode="auto">
          <a:xfrm>
            <a:off x="3167063" y="5086573"/>
            <a:ext cx="539750" cy="28733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5" name="Oval 627">
            <a:extLst>
              <a:ext uri="{FF2B5EF4-FFF2-40B4-BE49-F238E27FC236}">
                <a16:creationId xmlns:a16="http://schemas.microsoft.com/office/drawing/2014/main" id="{4C0EACBA-CFDA-E455-434E-1C94C2355DEB}"/>
              </a:ext>
            </a:extLst>
          </p:cNvPr>
          <p:cNvSpPr>
            <a:spLocks noChangeArrowheads="1"/>
          </p:cNvSpPr>
          <p:nvPr/>
        </p:nvSpPr>
        <p:spPr bwMode="auto">
          <a:xfrm>
            <a:off x="3959225" y="4726211"/>
            <a:ext cx="395288"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6" name="Oval 628">
            <a:extLst>
              <a:ext uri="{FF2B5EF4-FFF2-40B4-BE49-F238E27FC236}">
                <a16:creationId xmlns:a16="http://schemas.microsoft.com/office/drawing/2014/main" id="{B834B6C5-102E-3235-31DD-93C9559CFEA1}"/>
              </a:ext>
            </a:extLst>
          </p:cNvPr>
          <p:cNvSpPr>
            <a:spLocks noChangeArrowheads="1"/>
          </p:cNvSpPr>
          <p:nvPr/>
        </p:nvSpPr>
        <p:spPr bwMode="auto">
          <a:xfrm>
            <a:off x="4427538" y="4797648"/>
            <a:ext cx="215900" cy="21590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7" name="Oval 629">
            <a:extLst>
              <a:ext uri="{FF2B5EF4-FFF2-40B4-BE49-F238E27FC236}">
                <a16:creationId xmlns:a16="http://schemas.microsoft.com/office/drawing/2014/main" id="{11FED226-F7D5-1A2D-D823-9A195F028805}"/>
              </a:ext>
            </a:extLst>
          </p:cNvPr>
          <p:cNvSpPr>
            <a:spLocks noChangeArrowheads="1"/>
          </p:cNvSpPr>
          <p:nvPr/>
        </p:nvSpPr>
        <p:spPr bwMode="auto">
          <a:xfrm>
            <a:off x="4714875" y="4762723"/>
            <a:ext cx="325438" cy="32385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8" name="Rectangle 630">
            <a:extLst>
              <a:ext uri="{FF2B5EF4-FFF2-40B4-BE49-F238E27FC236}">
                <a16:creationId xmlns:a16="http://schemas.microsoft.com/office/drawing/2014/main" id="{6D75B435-8246-C809-46FA-12F4CEDE1B55}"/>
              </a:ext>
            </a:extLst>
          </p:cNvPr>
          <p:cNvSpPr>
            <a:spLocks noChangeArrowheads="1"/>
          </p:cNvSpPr>
          <p:nvPr/>
        </p:nvSpPr>
        <p:spPr bwMode="auto">
          <a:xfrm>
            <a:off x="3851275" y="4654773"/>
            <a:ext cx="1260475" cy="574675"/>
          </a:xfrm>
          <a:prstGeom prst="rect">
            <a:avLst/>
          </a:prstGeom>
          <a:noFill/>
          <a:ln w="25400">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9" name="AutoShape 631">
            <a:extLst>
              <a:ext uri="{FF2B5EF4-FFF2-40B4-BE49-F238E27FC236}">
                <a16:creationId xmlns:a16="http://schemas.microsoft.com/office/drawing/2014/main" id="{A0F34526-3CAF-0352-5782-0D07A7DB5693}"/>
              </a:ext>
            </a:extLst>
          </p:cNvPr>
          <p:cNvSpPr>
            <a:spLocks noChangeArrowheads="1"/>
          </p:cNvSpPr>
          <p:nvPr/>
        </p:nvSpPr>
        <p:spPr bwMode="auto">
          <a:xfrm>
            <a:off x="4067175" y="5445348"/>
            <a:ext cx="252413" cy="250825"/>
          </a:xfrm>
          <a:prstGeom prst="triangle">
            <a:avLst>
              <a:gd name="adj" fmla="val 50000"/>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0" name="AutoShape 632">
            <a:extLst>
              <a:ext uri="{FF2B5EF4-FFF2-40B4-BE49-F238E27FC236}">
                <a16:creationId xmlns:a16="http://schemas.microsoft.com/office/drawing/2014/main" id="{49AEE0B3-F0B7-22E5-2C43-7B6CB382A45B}"/>
              </a:ext>
            </a:extLst>
          </p:cNvPr>
          <p:cNvSpPr>
            <a:spLocks noChangeArrowheads="1"/>
          </p:cNvSpPr>
          <p:nvPr/>
        </p:nvSpPr>
        <p:spPr bwMode="auto">
          <a:xfrm>
            <a:off x="4391025" y="5481861"/>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1" name="Rectangle 633">
            <a:extLst>
              <a:ext uri="{FF2B5EF4-FFF2-40B4-BE49-F238E27FC236}">
                <a16:creationId xmlns:a16="http://schemas.microsoft.com/office/drawing/2014/main" id="{C331148C-877A-040D-EE31-A4FBE245919C}"/>
              </a:ext>
            </a:extLst>
          </p:cNvPr>
          <p:cNvSpPr>
            <a:spLocks noChangeArrowheads="1"/>
          </p:cNvSpPr>
          <p:nvPr/>
        </p:nvSpPr>
        <p:spPr bwMode="auto">
          <a:xfrm>
            <a:off x="3851275" y="5373911"/>
            <a:ext cx="1260475" cy="431800"/>
          </a:xfrm>
          <a:prstGeom prst="rect">
            <a:avLst/>
          </a:prstGeom>
          <a:noFill/>
          <a:ln w="25400">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2" name="Rectangle 634">
            <a:extLst>
              <a:ext uri="{FF2B5EF4-FFF2-40B4-BE49-F238E27FC236}">
                <a16:creationId xmlns:a16="http://schemas.microsoft.com/office/drawing/2014/main" id="{6A07F61E-0BD7-EF66-7B97-49E8C1C3FD12}"/>
              </a:ext>
            </a:extLst>
          </p:cNvPr>
          <p:cNvSpPr>
            <a:spLocks noChangeArrowheads="1"/>
          </p:cNvSpPr>
          <p:nvPr/>
        </p:nvSpPr>
        <p:spPr bwMode="auto">
          <a:xfrm>
            <a:off x="5327650" y="4797648"/>
            <a:ext cx="468313" cy="323850"/>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3" name="Rectangle 635">
            <a:extLst>
              <a:ext uri="{FF2B5EF4-FFF2-40B4-BE49-F238E27FC236}">
                <a16:creationId xmlns:a16="http://schemas.microsoft.com/office/drawing/2014/main" id="{560DDBF0-C563-5AB8-EAF2-94FD89A8C17A}"/>
              </a:ext>
            </a:extLst>
          </p:cNvPr>
          <p:cNvSpPr>
            <a:spLocks noChangeArrowheads="1"/>
          </p:cNvSpPr>
          <p:nvPr/>
        </p:nvSpPr>
        <p:spPr bwMode="auto">
          <a:xfrm>
            <a:off x="6048375" y="4726211"/>
            <a:ext cx="252413" cy="468312"/>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4" name="Rectangle 636">
            <a:extLst>
              <a:ext uri="{FF2B5EF4-FFF2-40B4-BE49-F238E27FC236}">
                <a16:creationId xmlns:a16="http://schemas.microsoft.com/office/drawing/2014/main" id="{072A7253-1EE6-D051-FA80-6029381CA296}"/>
              </a:ext>
            </a:extLst>
          </p:cNvPr>
          <p:cNvSpPr>
            <a:spLocks noChangeArrowheads="1"/>
          </p:cNvSpPr>
          <p:nvPr/>
        </p:nvSpPr>
        <p:spPr bwMode="auto">
          <a:xfrm>
            <a:off x="5256213" y="4654773"/>
            <a:ext cx="1260475" cy="647700"/>
          </a:xfrm>
          <a:prstGeom prst="rect">
            <a:avLst/>
          </a:prstGeom>
          <a:noFill/>
          <a:ln w="25400">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5" name="AutoShape 637">
            <a:extLst>
              <a:ext uri="{FF2B5EF4-FFF2-40B4-BE49-F238E27FC236}">
                <a16:creationId xmlns:a16="http://schemas.microsoft.com/office/drawing/2014/main" id="{2F6CE86B-86EA-40D3-4841-013C5E29F8C9}"/>
              </a:ext>
            </a:extLst>
          </p:cNvPr>
          <p:cNvSpPr>
            <a:spLocks noChangeArrowheads="1"/>
          </p:cNvSpPr>
          <p:nvPr/>
        </p:nvSpPr>
        <p:spPr bwMode="auto">
          <a:xfrm>
            <a:off x="1547813" y="4726211"/>
            <a:ext cx="323850" cy="287337"/>
          </a:xfrm>
          <a:prstGeom prst="plus">
            <a:avLst>
              <a:gd name="adj" fmla="val 25000"/>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6" name="AutoShape 638">
            <a:extLst>
              <a:ext uri="{FF2B5EF4-FFF2-40B4-BE49-F238E27FC236}">
                <a16:creationId xmlns:a16="http://schemas.microsoft.com/office/drawing/2014/main" id="{2C319A92-7BCB-7BFF-44C2-3B03CC86604D}"/>
              </a:ext>
            </a:extLst>
          </p:cNvPr>
          <p:cNvSpPr>
            <a:spLocks noChangeArrowheads="1"/>
          </p:cNvSpPr>
          <p:nvPr/>
        </p:nvSpPr>
        <p:spPr bwMode="auto">
          <a:xfrm>
            <a:off x="5688013" y="5554886"/>
            <a:ext cx="323850" cy="287337"/>
          </a:xfrm>
          <a:prstGeom prst="plus">
            <a:avLst>
              <a:gd name="adj" fmla="val 25000"/>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7" name="Rectangle 639">
            <a:extLst>
              <a:ext uri="{FF2B5EF4-FFF2-40B4-BE49-F238E27FC236}">
                <a16:creationId xmlns:a16="http://schemas.microsoft.com/office/drawing/2014/main" id="{3EE80C24-9D95-43DB-9F87-978D027C0B9D}"/>
              </a:ext>
            </a:extLst>
          </p:cNvPr>
          <p:cNvSpPr>
            <a:spLocks noChangeArrowheads="1"/>
          </p:cNvSpPr>
          <p:nvPr/>
        </p:nvSpPr>
        <p:spPr bwMode="auto">
          <a:xfrm>
            <a:off x="5256213" y="5446936"/>
            <a:ext cx="1260475" cy="503237"/>
          </a:xfrm>
          <a:prstGeom prst="rect">
            <a:avLst/>
          </a:prstGeom>
          <a:noFill/>
          <a:ln w="25400">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8" name="Text Box 640">
            <a:extLst>
              <a:ext uri="{FF2B5EF4-FFF2-40B4-BE49-F238E27FC236}">
                <a16:creationId xmlns:a16="http://schemas.microsoft.com/office/drawing/2014/main" id="{C6919355-A39B-814B-956C-F28B29AE4BFC}"/>
              </a:ext>
            </a:extLst>
          </p:cNvPr>
          <p:cNvSpPr txBox="1">
            <a:spLocks noChangeArrowheads="1"/>
          </p:cNvSpPr>
          <p:nvPr/>
        </p:nvSpPr>
        <p:spPr bwMode="auto">
          <a:xfrm>
            <a:off x="6985000" y="4834161"/>
            <a:ext cx="2016125" cy="13112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这里的分类或聚类由于视觉特征明显，所以容易进行。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8860"/>
                                        </p:tgtEl>
                                        <p:attrNameLst>
                                          <p:attrName>style.visibility</p:attrName>
                                        </p:attrNameLst>
                                      </p:cBhvr>
                                      <p:to>
                                        <p:strVal val="visible"/>
                                      </p:to>
                                    </p:set>
                                    <p:animEffect transition="in" filter="blinds(horizontal)">
                                      <p:cBhvr>
                                        <p:cTn id="7" dur="500"/>
                                        <p:tgtEl>
                                          <p:spTgt spid="908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8879"/>
                                        </p:tgtEl>
                                        <p:attrNameLst>
                                          <p:attrName>style.visibility</p:attrName>
                                        </p:attrNameLst>
                                      </p:cBhvr>
                                      <p:to>
                                        <p:strVal val="visible"/>
                                      </p:to>
                                    </p:set>
                                    <p:animEffect transition="in" filter="blinds(horizontal)">
                                      <p:cBhvr>
                                        <p:cTn id="12" dur="500"/>
                                        <p:tgtEl>
                                          <p:spTgt spid="908879"/>
                                        </p:tgtEl>
                                      </p:cBhvr>
                                    </p:animEffect>
                                  </p:childTnLst>
                                </p:cTn>
                              </p:par>
                              <p:par>
                                <p:cTn id="13" presetID="3" presetClass="entr" presetSubtype="10" fill="hold" nodeType="withEffect">
                                  <p:stCondLst>
                                    <p:cond delay="0"/>
                                  </p:stCondLst>
                                  <p:childTnLst>
                                    <p:set>
                                      <p:cBhvr>
                                        <p:cTn id="14" dur="1" fill="hold">
                                          <p:stCondLst>
                                            <p:cond delay="0"/>
                                          </p:stCondLst>
                                        </p:cTn>
                                        <p:tgtEl>
                                          <p:spTgt spid="908880"/>
                                        </p:tgtEl>
                                        <p:attrNameLst>
                                          <p:attrName>style.visibility</p:attrName>
                                        </p:attrNameLst>
                                      </p:cBhvr>
                                      <p:to>
                                        <p:strVal val="visible"/>
                                      </p:to>
                                    </p:set>
                                    <p:animEffect transition="in" filter="blinds(horizontal)">
                                      <p:cBhvr>
                                        <p:cTn id="15" dur="500"/>
                                        <p:tgtEl>
                                          <p:spTgt spid="908880"/>
                                        </p:tgtEl>
                                      </p:cBhvr>
                                    </p:animEffect>
                                  </p:childTnLst>
                                </p:cTn>
                              </p:par>
                              <p:par>
                                <p:cTn id="16" presetID="3" presetClass="entr" presetSubtype="10" fill="hold" nodeType="withEffect">
                                  <p:stCondLst>
                                    <p:cond delay="0"/>
                                  </p:stCondLst>
                                  <p:childTnLst>
                                    <p:set>
                                      <p:cBhvr>
                                        <p:cTn id="17" dur="1" fill="hold">
                                          <p:stCondLst>
                                            <p:cond delay="0"/>
                                          </p:stCondLst>
                                        </p:cTn>
                                        <p:tgtEl>
                                          <p:spTgt spid="908881"/>
                                        </p:tgtEl>
                                        <p:attrNameLst>
                                          <p:attrName>style.visibility</p:attrName>
                                        </p:attrNameLst>
                                      </p:cBhvr>
                                      <p:to>
                                        <p:strVal val="visible"/>
                                      </p:to>
                                    </p:set>
                                    <p:animEffect transition="in" filter="blinds(horizontal)">
                                      <p:cBhvr>
                                        <p:cTn id="18" dur="500"/>
                                        <p:tgtEl>
                                          <p:spTgt spid="908881"/>
                                        </p:tgtEl>
                                      </p:cBhvr>
                                    </p:animEffect>
                                  </p:childTnLst>
                                </p:cTn>
                              </p:par>
                              <p:par>
                                <p:cTn id="19" presetID="3" presetClass="entr" presetSubtype="10" fill="hold" nodeType="withEffect">
                                  <p:stCondLst>
                                    <p:cond delay="0"/>
                                  </p:stCondLst>
                                  <p:childTnLst>
                                    <p:set>
                                      <p:cBhvr>
                                        <p:cTn id="20" dur="1" fill="hold">
                                          <p:stCondLst>
                                            <p:cond delay="0"/>
                                          </p:stCondLst>
                                        </p:cTn>
                                        <p:tgtEl>
                                          <p:spTgt spid="908882"/>
                                        </p:tgtEl>
                                        <p:attrNameLst>
                                          <p:attrName>style.visibility</p:attrName>
                                        </p:attrNameLst>
                                      </p:cBhvr>
                                      <p:to>
                                        <p:strVal val="visible"/>
                                      </p:to>
                                    </p:set>
                                    <p:animEffect transition="in" filter="blinds(horizontal)">
                                      <p:cBhvr>
                                        <p:cTn id="21" dur="500"/>
                                        <p:tgtEl>
                                          <p:spTgt spid="908882"/>
                                        </p:tgtEl>
                                      </p:cBhvr>
                                    </p:animEffect>
                                  </p:childTnLst>
                                </p:cTn>
                              </p:par>
                              <p:par>
                                <p:cTn id="22" presetID="3" presetClass="entr" presetSubtype="10" fill="hold" nodeType="withEffect">
                                  <p:stCondLst>
                                    <p:cond delay="0"/>
                                  </p:stCondLst>
                                  <p:childTnLst>
                                    <p:set>
                                      <p:cBhvr>
                                        <p:cTn id="23" dur="1" fill="hold">
                                          <p:stCondLst>
                                            <p:cond delay="0"/>
                                          </p:stCondLst>
                                        </p:cTn>
                                        <p:tgtEl>
                                          <p:spTgt spid="908883"/>
                                        </p:tgtEl>
                                        <p:attrNameLst>
                                          <p:attrName>style.visibility</p:attrName>
                                        </p:attrNameLst>
                                      </p:cBhvr>
                                      <p:to>
                                        <p:strVal val="visible"/>
                                      </p:to>
                                    </p:set>
                                    <p:animEffect transition="in" filter="blinds(horizontal)">
                                      <p:cBhvr>
                                        <p:cTn id="24" dur="500"/>
                                        <p:tgtEl>
                                          <p:spTgt spid="908883"/>
                                        </p:tgtEl>
                                      </p:cBhvr>
                                    </p:animEffect>
                                  </p:childTnLst>
                                </p:cTn>
                              </p:par>
                              <p:par>
                                <p:cTn id="25" presetID="3" presetClass="entr" presetSubtype="10" fill="hold" nodeType="withEffect">
                                  <p:stCondLst>
                                    <p:cond delay="0"/>
                                  </p:stCondLst>
                                  <p:childTnLst>
                                    <p:set>
                                      <p:cBhvr>
                                        <p:cTn id="26" dur="1" fill="hold">
                                          <p:stCondLst>
                                            <p:cond delay="0"/>
                                          </p:stCondLst>
                                        </p:cTn>
                                        <p:tgtEl>
                                          <p:spTgt spid="908884"/>
                                        </p:tgtEl>
                                        <p:attrNameLst>
                                          <p:attrName>style.visibility</p:attrName>
                                        </p:attrNameLst>
                                      </p:cBhvr>
                                      <p:to>
                                        <p:strVal val="visible"/>
                                      </p:to>
                                    </p:set>
                                    <p:animEffect transition="in" filter="blinds(horizontal)">
                                      <p:cBhvr>
                                        <p:cTn id="27" dur="500"/>
                                        <p:tgtEl>
                                          <p:spTgt spid="908884"/>
                                        </p:tgtEl>
                                      </p:cBhvr>
                                    </p:animEffect>
                                  </p:childTnLst>
                                </p:cTn>
                              </p:par>
                              <p:par>
                                <p:cTn id="28" presetID="3" presetClass="entr" presetSubtype="10" fill="hold" nodeType="withEffect">
                                  <p:stCondLst>
                                    <p:cond delay="0"/>
                                  </p:stCondLst>
                                  <p:childTnLst>
                                    <p:set>
                                      <p:cBhvr>
                                        <p:cTn id="29" dur="1" fill="hold">
                                          <p:stCondLst>
                                            <p:cond delay="0"/>
                                          </p:stCondLst>
                                        </p:cTn>
                                        <p:tgtEl>
                                          <p:spTgt spid="908886"/>
                                        </p:tgtEl>
                                        <p:attrNameLst>
                                          <p:attrName>style.visibility</p:attrName>
                                        </p:attrNameLst>
                                      </p:cBhvr>
                                      <p:to>
                                        <p:strVal val="visible"/>
                                      </p:to>
                                    </p:set>
                                    <p:animEffect transition="in" filter="blinds(horizontal)">
                                      <p:cBhvr>
                                        <p:cTn id="30" dur="500"/>
                                        <p:tgtEl>
                                          <p:spTgt spid="908886"/>
                                        </p:tgtEl>
                                      </p:cBhvr>
                                    </p:animEffect>
                                  </p:childTnLst>
                                </p:cTn>
                              </p:par>
                              <p:par>
                                <p:cTn id="31" presetID="3" presetClass="entr" presetSubtype="10" fill="hold" nodeType="withEffect">
                                  <p:stCondLst>
                                    <p:cond delay="0"/>
                                  </p:stCondLst>
                                  <p:childTnLst>
                                    <p:set>
                                      <p:cBhvr>
                                        <p:cTn id="32" dur="1" fill="hold">
                                          <p:stCondLst>
                                            <p:cond delay="0"/>
                                          </p:stCondLst>
                                        </p:cTn>
                                        <p:tgtEl>
                                          <p:spTgt spid="908887"/>
                                        </p:tgtEl>
                                        <p:attrNameLst>
                                          <p:attrName>style.visibility</p:attrName>
                                        </p:attrNameLst>
                                      </p:cBhvr>
                                      <p:to>
                                        <p:strVal val="visible"/>
                                      </p:to>
                                    </p:set>
                                    <p:animEffect transition="in" filter="blinds(horizontal)">
                                      <p:cBhvr>
                                        <p:cTn id="33" dur="500"/>
                                        <p:tgtEl>
                                          <p:spTgt spid="908887"/>
                                        </p:tgtEl>
                                      </p:cBhvr>
                                    </p:animEffect>
                                  </p:childTnLst>
                                </p:cTn>
                              </p:par>
                              <p:par>
                                <p:cTn id="34" presetID="3" presetClass="entr" presetSubtype="10" fill="hold" nodeType="withEffect">
                                  <p:stCondLst>
                                    <p:cond delay="0"/>
                                  </p:stCondLst>
                                  <p:childTnLst>
                                    <p:set>
                                      <p:cBhvr>
                                        <p:cTn id="35" dur="1" fill="hold">
                                          <p:stCondLst>
                                            <p:cond delay="0"/>
                                          </p:stCondLst>
                                        </p:cTn>
                                        <p:tgtEl>
                                          <p:spTgt spid="908888"/>
                                        </p:tgtEl>
                                        <p:attrNameLst>
                                          <p:attrName>style.visibility</p:attrName>
                                        </p:attrNameLst>
                                      </p:cBhvr>
                                      <p:to>
                                        <p:strVal val="visible"/>
                                      </p:to>
                                    </p:set>
                                    <p:animEffect transition="in" filter="blinds(horizontal)">
                                      <p:cBhvr>
                                        <p:cTn id="36" dur="500"/>
                                        <p:tgtEl>
                                          <p:spTgt spid="90888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08889"/>
                                        </p:tgtEl>
                                        <p:attrNameLst>
                                          <p:attrName>style.visibility</p:attrName>
                                        </p:attrNameLst>
                                      </p:cBhvr>
                                      <p:to>
                                        <p:strVal val="visible"/>
                                      </p:to>
                                    </p:set>
                                    <p:animEffect transition="in" filter="blinds(horizontal)">
                                      <p:cBhvr>
                                        <p:cTn id="39" dur="500"/>
                                        <p:tgtEl>
                                          <p:spTgt spid="90888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908890"/>
                                        </p:tgtEl>
                                        <p:attrNameLst>
                                          <p:attrName>style.visibility</p:attrName>
                                        </p:attrNameLst>
                                      </p:cBhvr>
                                      <p:to>
                                        <p:strVal val="visible"/>
                                      </p:to>
                                    </p:set>
                                    <p:animEffect transition="in" filter="blinds(horizontal)">
                                      <p:cBhvr>
                                        <p:cTn id="44" dur="500"/>
                                        <p:tgtEl>
                                          <p:spTgt spid="908890"/>
                                        </p:tgtEl>
                                      </p:cBhvr>
                                    </p:animEffect>
                                  </p:childTnLst>
                                </p:cTn>
                              </p:par>
                              <p:par>
                                <p:cTn id="45" presetID="3" presetClass="entr" presetSubtype="10" fill="hold" nodeType="withEffect">
                                  <p:stCondLst>
                                    <p:cond delay="0"/>
                                  </p:stCondLst>
                                  <p:childTnLst>
                                    <p:set>
                                      <p:cBhvr>
                                        <p:cTn id="46" dur="1" fill="hold">
                                          <p:stCondLst>
                                            <p:cond delay="0"/>
                                          </p:stCondLst>
                                        </p:cTn>
                                        <p:tgtEl>
                                          <p:spTgt spid="908891"/>
                                        </p:tgtEl>
                                        <p:attrNameLst>
                                          <p:attrName>style.visibility</p:attrName>
                                        </p:attrNameLst>
                                      </p:cBhvr>
                                      <p:to>
                                        <p:strVal val="visible"/>
                                      </p:to>
                                    </p:set>
                                    <p:animEffect transition="in" filter="blinds(horizontal)">
                                      <p:cBhvr>
                                        <p:cTn id="47" dur="500"/>
                                        <p:tgtEl>
                                          <p:spTgt spid="908891"/>
                                        </p:tgtEl>
                                      </p:cBhvr>
                                    </p:animEffect>
                                  </p:childTnLst>
                                </p:cTn>
                              </p:par>
                              <p:par>
                                <p:cTn id="48" presetID="3" presetClass="entr" presetSubtype="10" fill="hold" nodeType="withEffect">
                                  <p:stCondLst>
                                    <p:cond delay="0"/>
                                  </p:stCondLst>
                                  <p:childTnLst>
                                    <p:set>
                                      <p:cBhvr>
                                        <p:cTn id="49" dur="1" fill="hold">
                                          <p:stCondLst>
                                            <p:cond delay="0"/>
                                          </p:stCondLst>
                                        </p:cTn>
                                        <p:tgtEl>
                                          <p:spTgt spid="908892"/>
                                        </p:tgtEl>
                                        <p:attrNameLst>
                                          <p:attrName>style.visibility</p:attrName>
                                        </p:attrNameLst>
                                      </p:cBhvr>
                                      <p:to>
                                        <p:strVal val="visible"/>
                                      </p:to>
                                    </p:set>
                                    <p:animEffect transition="in" filter="blinds(horizontal)">
                                      <p:cBhvr>
                                        <p:cTn id="50" dur="500"/>
                                        <p:tgtEl>
                                          <p:spTgt spid="908892"/>
                                        </p:tgtEl>
                                      </p:cBhvr>
                                    </p:animEffect>
                                  </p:childTnLst>
                                </p:cTn>
                              </p:par>
                              <p:par>
                                <p:cTn id="51" presetID="3" presetClass="entr" presetSubtype="10" fill="hold" nodeType="withEffect">
                                  <p:stCondLst>
                                    <p:cond delay="0"/>
                                  </p:stCondLst>
                                  <p:childTnLst>
                                    <p:set>
                                      <p:cBhvr>
                                        <p:cTn id="52" dur="1" fill="hold">
                                          <p:stCondLst>
                                            <p:cond delay="0"/>
                                          </p:stCondLst>
                                        </p:cTn>
                                        <p:tgtEl>
                                          <p:spTgt spid="908893"/>
                                        </p:tgtEl>
                                        <p:attrNameLst>
                                          <p:attrName>style.visibility</p:attrName>
                                        </p:attrNameLst>
                                      </p:cBhvr>
                                      <p:to>
                                        <p:strVal val="visible"/>
                                      </p:to>
                                    </p:set>
                                    <p:animEffect transition="in" filter="blinds(horizontal)">
                                      <p:cBhvr>
                                        <p:cTn id="53" dur="500"/>
                                        <p:tgtEl>
                                          <p:spTgt spid="908893"/>
                                        </p:tgtEl>
                                      </p:cBhvr>
                                    </p:animEffect>
                                  </p:childTnLst>
                                </p:cTn>
                              </p:par>
                              <p:par>
                                <p:cTn id="54" presetID="3" presetClass="entr" presetSubtype="10" fill="hold" nodeType="withEffect">
                                  <p:stCondLst>
                                    <p:cond delay="0"/>
                                  </p:stCondLst>
                                  <p:childTnLst>
                                    <p:set>
                                      <p:cBhvr>
                                        <p:cTn id="55" dur="1" fill="hold">
                                          <p:stCondLst>
                                            <p:cond delay="0"/>
                                          </p:stCondLst>
                                        </p:cTn>
                                        <p:tgtEl>
                                          <p:spTgt spid="908894"/>
                                        </p:tgtEl>
                                        <p:attrNameLst>
                                          <p:attrName>style.visibility</p:attrName>
                                        </p:attrNameLst>
                                      </p:cBhvr>
                                      <p:to>
                                        <p:strVal val="visible"/>
                                      </p:to>
                                    </p:set>
                                    <p:animEffect transition="in" filter="blinds(horizontal)">
                                      <p:cBhvr>
                                        <p:cTn id="56" dur="500"/>
                                        <p:tgtEl>
                                          <p:spTgt spid="908894"/>
                                        </p:tgtEl>
                                      </p:cBhvr>
                                    </p:animEffect>
                                  </p:childTnLst>
                                </p:cTn>
                              </p:par>
                              <p:par>
                                <p:cTn id="57" presetID="3" presetClass="entr" presetSubtype="10" fill="hold" nodeType="withEffect">
                                  <p:stCondLst>
                                    <p:cond delay="0"/>
                                  </p:stCondLst>
                                  <p:childTnLst>
                                    <p:set>
                                      <p:cBhvr>
                                        <p:cTn id="58" dur="1" fill="hold">
                                          <p:stCondLst>
                                            <p:cond delay="0"/>
                                          </p:stCondLst>
                                        </p:cTn>
                                        <p:tgtEl>
                                          <p:spTgt spid="908895"/>
                                        </p:tgtEl>
                                        <p:attrNameLst>
                                          <p:attrName>style.visibility</p:attrName>
                                        </p:attrNameLst>
                                      </p:cBhvr>
                                      <p:to>
                                        <p:strVal val="visible"/>
                                      </p:to>
                                    </p:set>
                                    <p:animEffect transition="in" filter="blinds(horizontal)">
                                      <p:cBhvr>
                                        <p:cTn id="59" dur="500"/>
                                        <p:tgtEl>
                                          <p:spTgt spid="908895"/>
                                        </p:tgtEl>
                                      </p:cBhvr>
                                    </p:animEffect>
                                  </p:childTnLst>
                                </p:cTn>
                              </p:par>
                              <p:par>
                                <p:cTn id="60" presetID="3" presetClass="entr" presetSubtype="10" fill="hold" nodeType="withEffect">
                                  <p:stCondLst>
                                    <p:cond delay="0"/>
                                  </p:stCondLst>
                                  <p:childTnLst>
                                    <p:set>
                                      <p:cBhvr>
                                        <p:cTn id="61" dur="1" fill="hold">
                                          <p:stCondLst>
                                            <p:cond delay="0"/>
                                          </p:stCondLst>
                                        </p:cTn>
                                        <p:tgtEl>
                                          <p:spTgt spid="908896"/>
                                        </p:tgtEl>
                                        <p:attrNameLst>
                                          <p:attrName>style.visibility</p:attrName>
                                        </p:attrNameLst>
                                      </p:cBhvr>
                                      <p:to>
                                        <p:strVal val="visible"/>
                                      </p:to>
                                    </p:set>
                                    <p:animEffect transition="in" filter="blinds(horizontal)">
                                      <p:cBhvr>
                                        <p:cTn id="62" dur="500"/>
                                        <p:tgtEl>
                                          <p:spTgt spid="908896"/>
                                        </p:tgtEl>
                                      </p:cBhvr>
                                    </p:animEffect>
                                  </p:childTnLst>
                                </p:cTn>
                              </p:par>
                              <p:par>
                                <p:cTn id="63" presetID="3" presetClass="entr" presetSubtype="10" fill="hold" nodeType="withEffect">
                                  <p:stCondLst>
                                    <p:cond delay="0"/>
                                  </p:stCondLst>
                                  <p:childTnLst>
                                    <p:set>
                                      <p:cBhvr>
                                        <p:cTn id="64" dur="1" fill="hold">
                                          <p:stCondLst>
                                            <p:cond delay="0"/>
                                          </p:stCondLst>
                                        </p:cTn>
                                        <p:tgtEl>
                                          <p:spTgt spid="908900"/>
                                        </p:tgtEl>
                                        <p:attrNameLst>
                                          <p:attrName>style.visibility</p:attrName>
                                        </p:attrNameLst>
                                      </p:cBhvr>
                                      <p:to>
                                        <p:strVal val="visible"/>
                                      </p:to>
                                    </p:set>
                                    <p:animEffect transition="in" filter="blinds(horizontal)">
                                      <p:cBhvr>
                                        <p:cTn id="65" dur="500"/>
                                        <p:tgtEl>
                                          <p:spTgt spid="908900"/>
                                        </p:tgtEl>
                                      </p:cBhvr>
                                    </p:animEffect>
                                  </p:childTnLst>
                                </p:cTn>
                              </p:par>
                              <p:par>
                                <p:cTn id="66" presetID="3" presetClass="entr" presetSubtype="10" fill="hold" nodeType="withEffect">
                                  <p:stCondLst>
                                    <p:cond delay="0"/>
                                  </p:stCondLst>
                                  <p:childTnLst>
                                    <p:set>
                                      <p:cBhvr>
                                        <p:cTn id="67" dur="1" fill="hold">
                                          <p:stCondLst>
                                            <p:cond delay="0"/>
                                          </p:stCondLst>
                                        </p:cTn>
                                        <p:tgtEl>
                                          <p:spTgt spid="908902"/>
                                        </p:tgtEl>
                                        <p:attrNameLst>
                                          <p:attrName>style.visibility</p:attrName>
                                        </p:attrNameLst>
                                      </p:cBhvr>
                                      <p:to>
                                        <p:strVal val="visible"/>
                                      </p:to>
                                    </p:set>
                                    <p:animEffect transition="in" filter="blinds(horizontal)">
                                      <p:cBhvr>
                                        <p:cTn id="68" dur="500"/>
                                        <p:tgtEl>
                                          <p:spTgt spid="908902"/>
                                        </p:tgtEl>
                                      </p:cBhvr>
                                    </p:animEffect>
                                  </p:childTnLst>
                                </p:cTn>
                              </p:par>
                              <p:par>
                                <p:cTn id="69" presetID="3" presetClass="entr" presetSubtype="10" fill="hold" nodeType="withEffect">
                                  <p:stCondLst>
                                    <p:cond delay="0"/>
                                  </p:stCondLst>
                                  <p:childTnLst>
                                    <p:set>
                                      <p:cBhvr>
                                        <p:cTn id="70" dur="1" fill="hold">
                                          <p:stCondLst>
                                            <p:cond delay="0"/>
                                          </p:stCondLst>
                                        </p:cTn>
                                        <p:tgtEl>
                                          <p:spTgt spid="908901"/>
                                        </p:tgtEl>
                                        <p:attrNameLst>
                                          <p:attrName>style.visibility</p:attrName>
                                        </p:attrNameLst>
                                      </p:cBhvr>
                                      <p:to>
                                        <p:strVal val="visible"/>
                                      </p:to>
                                    </p:set>
                                    <p:animEffect transition="in" filter="blinds(horizontal)">
                                      <p:cBhvr>
                                        <p:cTn id="71" dur="500"/>
                                        <p:tgtEl>
                                          <p:spTgt spid="908901"/>
                                        </p:tgtEl>
                                      </p:cBhvr>
                                    </p:animEffect>
                                  </p:childTnLst>
                                </p:cTn>
                              </p:par>
                              <p:par>
                                <p:cTn id="72" presetID="3" presetClass="entr" presetSubtype="10" fill="hold" nodeType="withEffect">
                                  <p:stCondLst>
                                    <p:cond delay="0"/>
                                  </p:stCondLst>
                                  <p:childTnLst>
                                    <p:set>
                                      <p:cBhvr>
                                        <p:cTn id="73" dur="1" fill="hold">
                                          <p:stCondLst>
                                            <p:cond delay="0"/>
                                          </p:stCondLst>
                                        </p:cTn>
                                        <p:tgtEl>
                                          <p:spTgt spid="908897"/>
                                        </p:tgtEl>
                                        <p:attrNameLst>
                                          <p:attrName>style.visibility</p:attrName>
                                        </p:attrNameLst>
                                      </p:cBhvr>
                                      <p:to>
                                        <p:strVal val="visible"/>
                                      </p:to>
                                    </p:set>
                                    <p:animEffect transition="in" filter="blinds(horizontal)">
                                      <p:cBhvr>
                                        <p:cTn id="74" dur="500"/>
                                        <p:tgtEl>
                                          <p:spTgt spid="908897"/>
                                        </p:tgtEl>
                                      </p:cBhvr>
                                    </p:animEffect>
                                  </p:childTnLst>
                                </p:cTn>
                              </p:par>
                              <p:par>
                                <p:cTn id="75" presetID="3" presetClass="entr" presetSubtype="10" fill="hold" nodeType="withEffect">
                                  <p:stCondLst>
                                    <p:cond delay="0"/>
                                  </p:stCondLst>
                                  <p:childTnLst>
                                    <p:set>
                                      <p:cBhvr>
                                        <p:cTn id="76" dur="1" fill="hold">
                                          <p:stCondLst>
                                            <p:cond delay="0"/>
                                          </p:stCondLst>
                                        </p:cTn>
                                        <p:tgtEl>
                                          <p:spTgt spid="908898"/>
                                        </p:tgtEl>
                                        <p:attrNameLst>
                                          <p:attrName>style.visibility</p:attrName>
                                        </p:attrNameLst>
                                      </p:cBhvr>
                                      <p:to>
                                        <p:strVal val="visible"/>
                                      </p:to>
                                    </p:set>
                                    <p:animEffect transition="in" filter="blinds(horizontal)">
                                      <p:cBhvr>
                                        <p:cTn id="77" dur="500"/>
                                        <p:tgtEl>
                                          <p:spTgt spid="908898"/>
                                        </p:tgtEl>
                                      </p:cBhvr>
                                    </p:animEffect>
                                  </p:childTnLst>
                                </p:cTn>
                              </p:par>
                              <p:par>
                                <p:cTn id="78" presetID="3" presetClass="entr" presetSubtype="10" fill="hold" nodeType="withEffect">
                                  <p:stCondLst>
                                    <p:cond delay="0"/>
                                  </p:stCondLst>
                                  <p:childTnLst>
                                    <p:set>
                                      <p:cBhvr>
                                        <p:cTn id="79" dur="1" fill="hold">
                                          <p:stCondLst>
                                            <p:cond delay="0"/>
                                          </p:stCondLst>
                                        </p:cTn>
                                        <p:tgtEl>
                                          <p:spTgt spid="908899"/>
                                        </p:tgtEl>
                                        <p:attrNameLst>
                                          <p:attrName>style.visibility</p:attrName>
                                        </p:attrNameLst>
                                      </p:cBhvr>
                                      <p:to>
                                        <p:strVal val="visible"/>
                                      </p:to>
                                    </p:set>
                                    <p:animEffect transition="in" filter="blinds(horizontal)">
                                      <p:cBhvr>
                                        <p:cTn id="80" dur="500"/>
                                        <p:tgtEl>
                                          <p:spTgt spid="90889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908903"/>
                                        </p:tgtEl>
                                        <p:attrNameLst>
                                          <p:attrName>style.visibility</p:attrName>
                                        </p:attrNameLst>
                                      </p:cBhvr>
                                      <p:to>
                                        <p:strVal val="visible"/>
                                      </p:to>
                                    </p:set>
                                    <p:animEffect transition="in" filter="blinds(horizontal)">
                                      <p:cBhvr>
                                        <p:cTn id="85" dur="500"/>
                                        <p:tgtEl>
                                          <p:spTgt spid="90890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908904"/>
                                        </p:tgtEl>
                                        <p:attrNameLst>
                                          <p:attrName>style.visibility</p:attrName>
                                        </p:attrNameLst>
                                      </p:cBhvr>
                                      <p:to>
                                        <p:strVal val="visible"/>
                                      </p:to>
                                    </p:set>
                                    <p:animEffect transition="in" filter="blinds(horizontal)">
                                      <p:cBhvr>
                                        <p:cTn id="90" dur="500"/>
                                        <p:tgtEl>
                                          <p:spTgt spid="908904"/>
                                        </p:tgtEl>
                                      </p:cBhvr>
                                    </p:animEffect>
                                  </p:childTnLst>
                                </p:cTn>
                              </p:par>
                              <p:par>
                                <p:cTn id="91" presetID="3" presetClass="entr" presetSubtype="10" fill="hold" nodeType="withEffect">
                                  <p:stCondLst>
                                    <p:cond delay="0"/>
                                  </p:stCondLst>
                                  <p:childTnLst>
                                    <p:set>
                                      <p:cBhvr>
                                        <p:cTn id="92" dur="1" fill="hold">
                                          <p:stCondLst>
                                            <p:cond delay="0"/>
                                          </p:stCondLst>
                                        </p:cTn>
                                        <p:tgtEl>
                                          <p:spTgt spid="908905"/>
                                        </p:tgtEl>
                                        <p:attrNameLst>
                                          <p:attrName>style.visibility</p:attrName>
                                        </p:attrNameLst>
                                      </p:cBhvr>
                                      <p:to>
                                        <p:strVal val="visible"/>
                                      </p:to>
                                    </p:set>
                                    <p:animEffect transition="in" filter="blinds(horizontal)">
                                      <p:cBhvr>
                                        <p:cTn id="93" dur="500"/>
                                        <p:tgtEl>
                                          <p:spTgt spid="908905"/>
                                        </p:tgtEl>
                                      </p:cBhvr>
                                    </p:animEffect>
                                  </p:childTnLst>
                                </p:cTn>
                              </p:par>
                              <p:par>
                                <p:cTn id="94" presetID="3" presetClass="entr" presetSubtype="10" fill="hold" nodeType="withEffect">
                                  <p:stCondLst>
                                    <p:cond delay="0"/>
                                  </p:stCondLst>
                                  <p:childTnLst>
                                    <p:set>
                                      <p:cBhvr>
                                        <p:cTn id="95" dur="1" fill="hold">
                                          <p:stCondLst>
                                            <p:cond delay="0"/>
                                          </p:stCondLst>
                                        </p:cTn>
                                        <p:tgtEl>
                                          <p:spTgt spid="908906"/>
                                        </p:tgtEl>
                                        <p:attrNameLst>
                                          <p:attrName>style.visibility</p:attrName>
                                        </p:attrNameLst>
                                      </p:cBhvr>
                                      <p:to>
                                        <p:strVal val="visible"/>
                                      </p:to>
                                    </p:set>
                                    <p:animEffect transition="in" filter="blinds(horizontal)">
                                      <p:cBhvr>
                                        <p:cTn id="96" dur="500"/>
                                        <p:tgtEl>
                                          <p:spTgt spid="908906"/>
                                        </p:tgtEl>
                                      </p:cBhvr>
                                    </p:animEffect>
                                  </p:childTnLst>
                                </p:cTn>
                              </p:par>
                              <p:par>
                                <p:cTn id="97" presetID="3" presetClass="entr" presetSubtype="10" fill="hold" nodeType="withEffect">
                                  <p:stCondLst>
                                    <p:cond delay="0"/>
                                  </p:stCondLst>
                                  <p:childTnLst>
                                    <p:set>
                                      <p:cBhvr>
                                        <p:cTn id="98" dur="1" fill="hold">
                                          <p:stCondLst>
                                            <p:cond delay="0"/>
                                          </p:stCondLst>
                                        </p:cTn>
                                        <p:tgtEl>
                                          <p:spTgt spid="908907"/>
                                        </p:tgtEl>
                                        <p:attrNameLst>
                                          <p:attrName>style.visibility</p:attrName>
                                        </p:attrNameLst>
                                      </p:cBhvr>
                                      <p:to>
                                        <p:strVal val="visible"/>
                                      </p:to>
                                    </p:set>
                                    <p:animEffect transition="in" filter="blinds(horizontal)">
                                      <p:cBhvr>
                                        <p:cTn id="99" dur="500"/>
                                        <p:tgtEl>
                                          <p:spTgt spid="908907"/>
                                        </p:tgtEl>
                                      </p:cBhvr>
                                    </p:animEffect>
                                  </p:childTnLst>
                                </p:cTn>
                              </p:par>
                              <p:par>
                                <p:cTn id="100" presetID="3" presetClass="entr" presetSubtype="10" fill="hold" nodeType="withEffect">
                                  <p:stCondLst>
                                    <p:cond delay="0"/>
                                  </p:stCondLst>
                                  <p:childTnLst>
                                    <p:set>
                                      <p:cBhvr>
                                        <p:cTn id="101" dur="1" fill="hold">
                                          <p:stCondLst>
                                            <p:cond delay="0"/>
                                          </p:stCondLst>
                                        </p:cTn>
                                        <p:tgtEl>
                                          <p:spTgt spid="908908"/>
                                        </p:tgtEl>
                                        <p:attrNameLst>
                                          <p:attrName>style.visibility</p:attrName>
                                        </p:attrNameLst>
                                      </p:cBhvr>
                                      <p:to>
                                        <p:strVal val="visible"/>
                                      </p:to>
                                    </p:set>
                                    <p:animEffect transition="in" filter="blinds(horizontal)">
                                      <p:cBhvr>
                                        <p:cTn id="102" dur="500"/>
                                        <p:tgtEl>
                                          <p:spTgt spid="908908"/>
                                        </p:tgtEl>
                                      </p:cBhvr>
                                    </p:animEffect>
                                  </p:childTnLst>
                                </p:cTn>
                              </p:par>
                              <p:par>
                                <p:cTn id="103" presetID="3" presetClass="entr" presetSubtype="10" fill="hold" nodeType="withEffect">
                                  <p:stCondLst>
                                    <p:cond delay="0"/>
                                  </p:stCondLst>
                                  <p:childTnLst>
                                    <p:set>
                                      <p:cBhvr>
                                        <p:cTn id="104" dur="1" fill="hold">
                                          <p:stCondLst>
                                            <p:cond delay="0"/>
                                          </p:stCondLst>
                                        </p:cTn>
                                        <p:tgtEl>
                                          <p:spTgt spid="908909"/>
                                        </p:tgtEl>
                                        <p:attrNameLst>
                                          <p:attrName>style.visibility</p:attrName>
                                        </p:attrNameLst>
                                      </p:cBhvr>
                                      <p:to>
                                        <p:strVal val="visible"/>
                                      </p:to>
                                    </p:set>
                                    <p:animEffect transition="in" filter="blinds(horizontal)">
                                      <p:cBhvr>
                                        <p:cTn id="105" dur="500"/>
                                        <p:tgtEl>
                                          <p:spTgt spid="908909"/>
                                        </p:tgtEl>
                                      </p:cBhvr>
                                    </p:animEffect>
                                  </p:childTnLst>
                                </p:cTn>
                              </p:par>
                              <p:par>
                                <p:cTn id="106" presetID="3" presetClass="entr" presetSubtype="10" fill="hold" nodeType="withEffect">
                                  <p:stCondLst>
                                    <p:cond delay="0"/>
                                  </p:stCondLst>
                                  <p:childTnLst>
                                    <p:set>
                                      <p:cBhvr>
                                        <p:cTn id="107" dur="1" fill="hold">
                                          <p:stCondLst>
                                            <p:cond delay="0"/>
                                          </p:stCondLst>
                                        </p:cTn>
                                        <p:tgtEl>
                                          <p:spTgt spid="908910"/>
                                        </p:tgtEl>
                                        <p:attrNameLst>
                                          <p:attrName>style.visibility</p:attrName>
                                        </p:attrNameLst>
                                      </p:cBhvr>
                                      <p:to>
                                        <p:strVal val="visible"/>
                                      </p:to>
                                    </p:set>
                                    <p:animEffect transition="in" filter="blinds(horizontal)">
                                      <p:cBhvr>
                                        <p:cTn id="108" dur="500"/>
                                        <p:tgtEl>
                                          <p:spTgt spid="908910"/>
                                        </p:tgtEl>
                                      </p:cBhvr>
                                    </p:animEffect>
                                  </p:childTnLst>
                                </p:cTn>
                              </p:par>
                              <p:par>
                                <p:cTn id="109" presetID="3" presetClass="entr" presetSubtype="10" fill="hold" nodeType="withEffect">
                                  <p:stCondLst>
                                    <p:cond delay="0"/>
                                  </p:stCondLst>
                                  <p:childTnLst>
                                    <p:set>
                                      <p:cBhvr>
                                        <p:cTn id="110" dur="1" fill="hold">
                                          <p:stCondLst>
                                            <p:cond delay="0"/>
                                          </p:stCondLst>
                                        </p:cTn>
                                        <p:tgtEl>
                                          <p:spTgt spid="908911"/>
                                        </p:tgtEl>
                                        <p:attrNameLst>
                                          <p:attrName>style.visibility</p:attrName>
                                        </p:attrNameLst>
                                      </p:cBhvr>
                                      <p:to>
                                        <p:strVal val="visible"/>
                                      </p:to>
                                    </p:set>
                                    <p:animEffect transition="in" filter="blinds(horizontal)">
                                      <p:cBhvr>
                                        <p:cTn id="111" dur="500"/>
                                        <p:tgtEl>
                                          <p:spTgt spid="908911"/>
                                        </p:tgtEl>
                                      </p:cBhvr>
                                    </p:animEffect>
                                  </p:childTnLst>
                                </p:cTn>
                              </p:par>
                              <p:par>
                                <p:cTn id="112" presetID="3" presetClass="entr" presetSubtype="10" fill="hold" nodeType="withEffect">
                                  <p:stCondLst>
                                    <p:cond delay="0"/>
                                  </p:stCondLst>
                                  <p:childTnLst>
                                    <p:set>
                                      <p:cBhvr>
                                        <p:cTn id="113" dur="1" fill="hold">
                                          <p:stCondLst>
                                            <p:cond delay="0"/>
                                          </p:stCondLst>
                                        </p:cTn>
                                        <p:tgtEl>
                                          <p:spTgt spid="908912"/>
                                        </p:tgtEl>
                                        <p:attrNameLst>
                                          <p:attrName>style.visibility</p:attrName>
                                        </p:attrNameLst>
                                      </p:cBhvr>
                                      <p:to>
                                        <p:strVal val="visible"/>
                                      </p:to>
                                    </p:set>
                                    <p:animEffect transition="in" filter="blinds(horizontal)">
                                      <p:cBhvr>
                                        <p:cTn id="114" dur="500"/>
                                        <p:tgtEl>
                                          <p:spTgt spid="908912"/>
                                        </p:tgtEl>
                                      </p:cBhvr>
                                    </p:animEffect>
                                  </p:childTnLst>
                                </p:cTn>
                              </p:par>
                              <p:par>
                                <p:cTn id="115" presetID="3" presetClass="entr" presetSubtype="10" fill="hold" nodeType="withEffect">
                                  <p:stCondLst>
                                    <p:cond delay="0"/>
                                  </p:stCondLst>
                                  <p:childTnLst>
                                    <p:set>
                                      <p:cBhvr>
                                        <p:cTn id="116" dur="1" fill="hold">
                                          <p:stCondLst>
                                            <p:cond delay="0"/>
                                          </p:stCondLst>
                                        </p:cTn>
                                        <p:tgtEl>
                                          <p:spTgt spid="908925"/>
                                        </p:tgtEl>
                                        <p:attrNameLst>
                                          <p:attrName>style.visibility</p:attrName>
                                        </p:attrNameLst>
                                      </p:cBhvr>
                                      <p:to>
                                        <p:strVal val="visible"/>
                                      </p:to>
                                    </p:set>
                                    <p:animEffect transition="in" filter="blinds(horizontal)">
                                      <p:cBhvr>
                                        <p:cTn id="117" dur="500"/>
                                        <p:tgtEl>
                                          <p:spTgt spid="90892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nodeType="clickEffect">
                                  <p:stCondLst>
                                    <p:cond delay="0"/>
                                  </p:stCondLst>
                                  <p:childTnLst>
                                    <p:set>
                                      <p:cBhvr>
                                        <p:cTn id="121" dur="1" fill="hold">
                                          <p:stCondLst>
                                            <p:cond delay="0"/>
                                          </p:stCondLst>
                                        </p:cTn>
                                        <p:tgtEl>
                                          <p:spTgt spid="908914"/>
                                        </p:tgtEl>
                                        <p:attrNameLst>
                                          <p:attrName>style.visibility</p:attrName>
                                        </p:attrNameLst>
                                      </p:cBhvr>
                                      <p:to>
                                        <p:strVal val="visible"/>
                                      </p:to>
                                    </p:set>
                                    <p:animEffect transition="in" filter="blinds(horizontal)">
                                      <p:cBhvr>
                                        <p:cTn id="122" dur="500"/>
                                        <p:tgtEl>
                                          <p:spTgt spid="908914"/>
                                        </p:tgtEl>
                                      </p:cBhvr>
                                    </p:animEffect>
                                  </p:childTnLst>
                                </p:cTn>
                              </p:par>
                              <p:par>
                                <p:cTn id="123" presetID="3" presetClass="entr" presetSubtype="10" fill="hold" nodeType="withEffect">
                                  <p:stCondLst>
                                    <p:cond delay="0"/>
                                  </p:stCondLst>
                                  <p:childTnLst>
                                    <p:set>
                                      <p:cBhvr>
                                        <p:cTn id="124" dur="1" fill="hold">
                                          <p:stCondLst>
                                            <p:cond delay="0"/>
                                          </p:stCondLst>
                                        </p:cTn>
                                        <p:tgtEl>
                                          <p:spTgt spid="908915"/>
                                        </p:tgtEl>
                                        <p:attrNameLst>
                                          <p:attrName>style.visibility</p:attrName>
                                        </p:attrNameLst>
                                      </p:cBhvr>
                                      <p:to>
                                        <p:strVal val="visible"/>
                                      </p:to>
                                    </p:set>
                                    <p:animEffect transition="in" filter="blinds(horizontal)">
                                      <p:cBhvr>
                                        <p:cTn id="125" dur="500"/>
                                        <p:tgtEl>
                                          <p:spTgt spid="908915"/>
                                        </p:tgtEl>
                                      </p:cBhvr>
                                    </p:animEffect>
                                  </p:childTnLst>
                                </p:cTn>
                              </p:par>
                              <p:par>
                                <p:cTn id="126" presetID="3" presetClass="entr" presetSubtype="10" fill="hold" nodeType="withEffect">
                                  <p:stCondLst>
                                    <p:cond delay="0"/>
                                  </p:stCondLst>
                                  <p:childTnLst>
                                    <p:set>
                                      <p:cBhvr>
                                        <p:cTn id="127" dur="1" fill="hold">
                                          <p:stCondLst>
                                            <p:cond delay="0"/>
                                          </p:stCondLst>
                                        </p:cTn>
                                        <p:tgtEl>
                                          <p:spTgt spid="908916"/>
                                        </p:tgtEl>
                                        <p:attrNameLst>
                                          <p:attrName>style.visibility</p:attrName>
                                        </p:attrNameLst>
                                      </p:cBhvr>
                                      <p:to>
                                        <p:strVal val="visible"/>
                                      </p:to>
                                    </p:set>
                                    <p:animEffect transition="in" filter="blinds(horizontal)">
                                      <p:cBhvr>
                                        <p:cTn id="128" dur="500"/>
                                        <p:tgtEl>
                                          <p:spTgt spid="908916"/>
                                        </p:tgtEl>
                                      </p:cBhvr>
                                    </p:animEffect>
                                  </p:childTnLst>
                                </p:cTn>
                              </p:par>
                              <p:par>
                                <p:cTn id="129" presetID="3" presetClass="entr" presetSubtype="10" fill="hold" nodeType="withEffect">
                                  <p:stCondLst>
                                    <p:cond delay="0"/>
                                  </p:stCondLst>
                                  <p:childTnLst>
                                    <p:set>
                                      <p:cBhvr>
                                        <p:cTn id="130" dur="1" fill="hold">
                                          <p:stCondLst>
                                            <p:cond delay="0"/>
                                          </p:stCondLst>
                                        </p:cTn>
                                        <p:tgtEl>
                                          <p:spTgt spid="908917"/>
                                        </p:tgtEl>
                                        <p:attrNameLst>
                                          <p:attrName>style.visibility</p:attrName>
                                        </p:attrNameLst>
                                      </p:cBhvr>
                                      <p:to>
                                        <p:strVal val="visible"/>
                                      </p:to>
                                    </p:set>
                                    <p:animEffect transition="in" filter="blinds(horizontal)">
                                      <p:cBhvr>
                                        <p:cTn id="131" dur="500"/>
                                        <p:tgtEl>
                                          <p:spTgt spid="908917"/>
                                        </p:tgtEl>
                                      </p:cBhvr>
                                    </p:animEffect>
                                  </p:childTnLst>
                                </p:cTn>
                              </p:par>
                              <p:par>
                                <p:cTn id="132" presetID="3" presetClass="entr" presetSubtype="10" fill="hold" nodeType="withEffect">
                                  <p:stCondLst>
                                    <p:cond delay="0"/>
                                  </p:stCondLst>
                                  <p:childTnLst>
                                    <p:set>
                                      <p:cBhvr>
                                        <p:cTn id="133" dur="1" fill="hold">
                                          <p:stCondLst>
                                            <p:cond delay="0"/>
                                          </p:stCondLst>
                                        </p:cTn>
                                        <p:tgtEl>
                                          <p:spTgt spid="908918"/>
                                        </p:tgtEl>
                                        <p:attrNameLst>
                                          <p:attrName>style.visibility</p:attrName>
                                        </p:attrNameLst>
                                      </p:cBhvr>
                                      <p:to>
                                        <p:strVal val="visible"/>
                                      </p:to>
                                    </p:set>
                                    <p:animEffect transition="in" filter="blinds(horizontal)">
                                      <p:cBhvr>
                                        <p:cTn id="134" dur="500"/>
                                        <p:tgtEl>
                                          <p:spTgt spid="908918"/>
                                        </p:tgtEl>
                                      </p:cBhvr>
                                    </p:animEffect>
                                  </p:childTnLst>
                                </p:cTn>
                              </p:par>
                              <p:par>
                                <p:cTn id="135" presetID="3" presetClass="entr" presetSubtype="10" fill="hold" nodeType="withEffect">
                                  <p:stCondLst>
                                    <p:cond delay="0"/>
                                  </p:stCondLst>
                                  <p:childTnLst>
                                    <p:set>
                                      <p:cBhvr>
                                        <p:cTn id="136" dur="1" fill="hold">
                                          <p:stCondLst>
                                            <p:cond delay="0"/>
                                          </p:stCondLst>
                                        </p:cTn>
                                        <p:tgtEl>
                                          <p:spTgt spid="908919"/>
                                        </p:tgtEl>
                                        <p:attrNameLst>
                                          <p:attrName>style.visibility</p:attrName>
                                        </p:attrNameLst>
                                      </p:cBhvr>
                                      <p:to>
                                        <p:strVal val="visible"/>
                                      </p:to>
                                    </p:set>
                                    <p:animEffect transition="in" filter="blinds(horizontal)">
                                      <p:cBhvr>
                                        <p:cTn id="137" dur="500"/>
                                        <p:tgtEl>
                                          <p:spTgt spid="908919"/>
                                        </p:tgtEl>
                                      </p:cBhvr>
                                    </p:animEffect>
                                  </p:childTnLst>
                                </p:cTn>
                              </p:par>
                              <p:par>
                                <p:cTn id="138" presetID="3" presetClass="entr" presetSubtype="10" fill="hold" nodeType="withEffect">
                                  <p:stCondLst>
                                    <p:cond delay="0"/>
                                  </p:stCondLst>
                                  <p:childTnLst>
                                    <p:set>
                                      <p:cBhvr>
                                        <p:cTn id="139" dur="1" fill="hold">
                                          <p:stCondLst>
                                            <p:cond delay="0"/>
                                          </p:stCondLst>
                                        </p:cTn>
                                        <p:tgtEl>
                                          <p:spTgt spid="908920"/>
                                        </p:tgtEl>
                                        <p:attrNameLst>
                                          <p:attrName>style.visibility</p:attrName>
                                        </p:attrNameLst>
                                      </p:cBhvr>
                                      <p:to>
                                        <p:strVal val="visible"/>
                                      </p:to>
                                    </p:set>
                                    <p:animEffect transition="in" filter="blinds(horizontal)">
                                      <p:cBhvr>
                                        <p:cTn id="140" dur="500"/>
                                        <p:tgtEl>
                                          <p:spTgt spid="908920"/>
                                        </p:tgtEl>
                                      </p:cBhvr>
                                    </p:animEffect>
                                  </p:childTnLst>
                                </p:cTn>
                              </p:par>
                              <p:par>
                                <p:cTn id="141" presetID="3" presetClass="entr" presetSubtype="10" fill="hold" nodeType="withEffect">
                                  <p:stCondLst>
                                    <p:cond delay="0"/>
                                  </p:stCondLst>
                                  <p:childTnLst>
                                    <p:set>
                                      <p:cBhvr>
                                        <p:cTn id="142" dur="1" fill="hold">
                                          <p:stCondLst>
                                            <p:cond delay="0"/>
                                          </p:stCondLst>
                                        </p:cTn>
                                        <p:tgtEl>
                                          <p:spTgt spid="908921"/>
                                        </p:tgtEl>
                                        <p:attrNameLst>
                                          <p:attrName>style.visibility</p:attrName>
                                        </p:attrNameLst>
                                      </p:cBhvr>
                                      <p:to>
                                        <p:strVal val="visible"/>
                                      </p:to>
                                    </p:set>
                                    <p:animEffect transition="in" filter="blinds(horizontal)">
                                      <p:cBhvr>
                                        <p:cTn id="143" dur="500"/>
                                        <p:tgtEl>
                                          <p:spTgt spid="908921"/>
                                        </p:tgtEl>
                                      </p:cBhvr>
                                    </p:animEffect>
                                  </p:childTnLst>
                                </p:cTn>
                              </p:par>
                              <p:par>
                                <p:cTn id="144" presetID="3" presetClass="entr" presetSubtype="10" fill="hold" nodeType="withEffect">
                                  <p:stCondLst>
                                    <p:cond delay="0"/>
                                  </p:stCondLst>
                                  <p:childTnLst>
                                    <p:set>
                                      <p:cBhvr>
                                        <p:cTn id="145" dur="1" fill="hold">
                                          <p:stCondLst>
                                            <p:cond delay="0"/>
                                          </p:stCondLst>
                                        </p:cTn>
                                        <p:tgtEl>
                                          <p:spTgt spid="908922"/>
                                        </p:tgtEl>
                                        <p:attrNameLst>
                                          <p:attrName>style.visibility</p:attrName>
                                        </p:attrNameLst>
                                      </p:cBhvr>
                                      <p:to>
                                        <p:strVal val="visible"/>
                                      </p:to>
                                    </p:set>
                                    <p:animEffect transition="in" filter="blinds(horizontal)">
                                      <p:cBhvr>
                                        <p:cTn id="146" dur="500"/>
                                        <p:tgtEl>
                                          <p:spTgt spid="908922"/>
                                        </p:tgtEl>
                                      </p:cBhvr>
                                    </p:animEffect>
                                  </p:childTnLst>
                                </p:cTn>
                              </p:par>
                              <p:par>
                                <p:cTn id="147" presetID="3" presetClass="entr" presetSubtype="10" fill="hold" nodeType="withEffect">
                                  <p:stCondLst>
                                    <p:cond delay="0"/>
                                  </p:stCondLst>
                                  <p:childTnLst>
                                    <p:set>
                                      <p:cBhvr>
                                        <p:cTn id="148" dur="1" fill="hold">
                                          <p:stCondLst>
                                            <p:cond delay="0"/>
                                          </p:stCondLst>
                                        </p:cTn>
                                        <p:tgtEl>
                                          <p:spTgt spid="908923"/>
                                        </p:tgtEl>
                                        <p:attrNameLst>
                                          <p:attrName>style.visibility</p:attrName>
                                        </p:attrNameLst>
                                      </p:cBhvr>
                                      <p:to>
                                        <p:strVal val="visible"/>
                                      </p:to>
                                    </p:set>
                                    <p:animEffect transition="in" filter="blinds(horizontal)">
                                      <p:cBhvr>
                                        <p:cTn id="149" dur="500"/>
                                        <p:tgtEl>
                                          <p:spTgt spid="908923"/>
                                        </p:tgtEl>
                                      </p:cBhvr>
                                    </p:animEffect>
                                  </p:childTnLst>
                                </p:cTn>
                              </p:par>
                              <p:par>
                                <p:cTn id="150" presetID="3" presetClass="entr" presetSubtype="10" fill="hold" nodeType="withEffect">
                                  <p:stCondLst>
                                    <p:cond delay="0"/>
                                  </p:stCondLst>
                                  <p:childTnLst>
                                    <p:set>
                                      <p:cBhvr>
                                        <p:cTn id="151" dur="1" fill="hold">
                                          <p:stCondLst>
                                            <p:cond delay="0"/>
                                          </p:stCondLst>
                                        </p:cTn>
                                        <p:tgtEl>
                                          <p:spTgt spid="908924"/>
                                        </p:tgtEl>
                                        <p:attrNameLst>
                                          <p:attrName>style.visibility</p:attrName>
                                        </p:attrNameLst>
                                      </p:cBhvr>
                                      <p:to>
                                        <p:strVal val="visible"/>
                                      </p:to>
                                    </p:set>
                                    <p:animEffect transition="in" filter="blinds(horizontal)">
                                      <p:cBhvr>
                                        <p:cTn id="152" dur="500"/>
                                        <p:tgtEl>
                                          <p:spTgt spid="908924"/>
                                        </p:tgtEl>
                                      </p:cBhvr>
                                    </p:animEffect>
                                  </p:childTnLst>
                                </p:cTn>
                              </p:par>
                              <p:par>
                                <p:cTn id="153" presetID="3" presetClass="entr" presetSubtype="10" fill="hold" nodeType="withEffect">
                                  <p:stCondLst>
                                    <p:cond delay="0"/>
                                  </p:stCondLst>
                                  <p:childTnLst>
                                    <p:set>
                                      <p:cBhvr>
                                        <p:cTn id="154" dur="1" fill="hold">
                                          <p:stCondLst>
                                            <p:cond delay="0"/>
                                          </p:stCondLst>
                                        </p:cTn>
                                        <p:tgtEl>
                                          <p:spTgt spid="908926"/>
                                        </p:tgtEl>
                                        <p:attrNameLst>
                                          <p:attrName>style.visibility</p:attrName>
                                        </p:attrNameLst>
                                      </p:cBhvr>
                                      <p:to>
                                        <p:strVal val="visible"/>
                                      </p:to>
                                    </p:set>
                                    <p:animEffect transition="in" filter="blinds(horizontal)">
                                      <p:cBhvr>
                                        <p:cTn id="155" dur="500"/>
                                        <p:tgtEl>
                                          <p:spTgt spid="908926"/>
                                        </p:tgtEl>
                                      </p:cBhvr>
                                    </p:animEffect>
                                  </p:childTnLst>
                                </p:cTn>
                              </p:par>
                              <p:par>
                                <p:cTn id="156" presetID="3" presetClass="entr" presetSubtype="10" fill="hold" nodeType="withEffect">
                                  <p:stCondLst>
                                    <p:cond delay="0"/>
                                  </p:stCondLst>
                                  <p:childTnLst>
                                    <p:set>
                                      <p:cBhvr>
                                        <p:cTn id="157" dur="1" fill="hold">
                                          <p:stCondLst>
                                            <p:cond delay="0"/>
                                          </p:stCondLst>
                                        </p:cTn>
                                        <p:tgtEl>
                                          <p:spTgt spid="908927"/>
                                        </p:tgtEl>
                                        <p:attrNameLst>
                                          <p:attrName>style.visibility</p:attrName>
                                        </p:attrNameLst>
                                      </p:cBhvr>
                                      <p:to>
                                        <p:strVal val="visible"/>
                                      </p:to>
                                    </p:set>
                                    <p:animEffect transition="in" filter="blinds(horizontal)">
                                      <p:cBhvr>
                                        <p:cTn id="158" dur="500"/>
                                        <p:tgtEl>
                                          <p:spTgt spid="908927"/>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908928"/>
                                        </p:tgtEl>
                                        <p:attrNameLst>
                                          <p:attrName>style.visibility</p:attrName>
                                        </p:attrNameLst>
                                      </p:cBhvr>
                                      <p:to>
                                        <p:strVal val="visible"/>
                                      </p:to>
                                    </p:set>
                                    <p:animEffect transition="in" filter="blinds(horizontal)">
                                      <p:cBhvr>
                                        <p:cTn id="163" dur="500"/>
                                        <p:tgtEl>
                                          <p:spTgt spid="908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860" grpId="0"/>
      <p:bldP spid="908879" grpId="0"/>
      <p:bldP spid="908889" grpId="0"/>
      <p:bldP spid="908903" grpId="0"/>
      <p:bldP spid="908904" grpId="0"/>
      <p:bldP spid="908928"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22" name="Rectangle 2">
            <a:extLst>
              <a:ext uri="{FF2B5EF4-FFF2-40B4-BE49-F238E27FC236}">
                <a16:creationId xmlns:a16="http://schemas.microsoft.com/office/drawing/2014/main" id="{8E1551E4-E77D-DA36-D7DD-CF33C837FC90}"/>
              </a:ext>
            </a:extLst>
          </p:cNvPr>
          <p:cNvSpPr>
            <a:spLocks noGrp="1" noChangeArrowheads="1"/>
          </p:cNvSpPr>
          <p:nvPr>
            <p:ph type="title"/>
          </p:nvPr>
        </p:nvSpPr>
        <p:spPr>
          <a:xfrm>
            <a:off x="143669" y="163512"/>
            <a:ext cx="8713787" cy="563563"/>
          </a:xfrm>
        </p:spPr>
        <p:txBody>
          <a:bodyPr/>
          <a:lstStyle/>
          <a:p>
            <a:r>
              <a:rPr lang="zh-CN" altLang="en-US" sz="3200" dirty="0">
                <a:solidFill>
                  <a:schemeClr val="tx1"/>
                </a:solidFill>
                <a:latin typeface="宋体" panose="02010600030101010101" pitchFamily="2" charset="-122"/>
                <a:ea typeface="宋体" panose="02010600030101010101" pitchFamily="2" charset="-122"/>
              </a:rPr>
              <a:t>分类与聚类示例</a:t>
            </a:r>
          </a:p>
        </p:txBody>
      </p:sp>
      <p:sp>
        <p:nvSpPr>
          <p:cNvPr id="2129924" name="Text Box 4">
            <a:extLst>
              <a:ext uri="{FF2B5EF4-FFF2-40B4-BE49-F238E27FC236}">
                <a16:creationId xmlns:a16="http://schemas.microsoft.com/office/drawing/2014/main" id="{889A6B21-E795-7BFC-3051-87E5184CBC38}"/>
              </a:ext>
            </a:extLst>
          </p:cNvPr>
          <p:cNvSpPr txBox="1">
            <a:spLocks noChangeArrowheads="1"/>
          </p:cNvSpPr>
          <p:nvPr/>
        </p:nvSpPr>
        <p:spPr bwMode="auto">
          <a:xfrm>
            <a:off x="971996" y="2960588"/>
            <a:ext cx="827088"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聚类</a:t>
            </a:r>
          </a:p>
        </p:txBody>
      </p:sp>
      <p:sp>
        <p:nvSpPr>
          <p:cNvPr id="2129926" name="Oval 6">
            <a:extLst>
              <a:ext uri="{FF2B5EF4-FFF2-40B4-BE49-F238E27FC236}">
                <a16:creationId xmlns:a16="http://schemas.microsoft.com/office/drawing/2014/main" id="{A9F84852-3F7A-C6E7-38B5-3E04803A1B9E}"/>
              </a:ext>
            </a:extLst>
          </p:cNvPr>
          <p:cNvSpPr>
            <a:spLocks noChangeArrowheads="1"/>
          </p:cNvSpPr>
          <p:nvPr/>
        </p:nvSpPr>
        <p:spPr bwMode="auto">
          <a:xfrm>
            <a:off x="716409" y="1482626"/>
            <a:ext cx="395287"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28" name="Rectangle 8">
            <a:extLst>
              <a:ext uri="{FF2B5EF4-FFF2-40B4-BE49-F238E27FC236}">
                <a16:creationId xmlns:a16="http://schemas.microsoft.com/office/drawing/2014/main" id="{E5CF5F70-C48A-728A-3262-4238901A2DCF}"/>
              </a:ext>
            </a:extLst>
          </p:cNvPr>
          <p:cNvSpPr>
            <a:spLocks noChangeArrowheads="1"/>
          </p:cNvSpPr>
          <p:nvPr/>
        </p:nvSpPr>
        <p:spPr bwMode="auto">
          <a:xfrm>
            <a:off x="429071" y="1950938"/>
            <a:ext cx="360363" cy="288925"/>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1" name="AutoShape 11">
            <a:extLst>
              <a:ext uri="{FF2B5EF4-FFF2-40B4-BE49-F238E27FC236}">
                <a16:creationId xmlns:a16="http://schemas.microsoft.com/office/drawing/2014/main" id="{F6D99BF1-6291-0669-F14D-887A4BA22BAC}"/>
              </a:ext>
            </a:extLst>
          </p:cNvPr>
          <p:cNvSpPr>
            <a:spLocks noChangeArrowheads="1"/>
          </p:cNvSpPr>
          <p:nvPr/>
        </p:nvSpPr>
        <p:spPr bwMode="auto">
          <a:xfrm>
            <a:off x="968821" y="2382738"/>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2" name="Rectangle 12">
            <a:extLst>
              <a:ext uri="{FF2B5EF4-FFF2-40B4-BE49-F238E27FC236}">
                <a16:creationId xmlns:a16="http://schemas.microsoft.com/office/drawing/2014/main" id="{CAD8AA1A-E2BD-2654-08B5-836E6C896747}"/>
              </a:ext>
            </a:extLst>
          </p:cNvPr>
          <p:cNvSpPr>
            <a:spLocks noChangeArrowheads="1"/>
          </p:cNvSpPr>
          <p:nvPr/>
        </p:nvSpPr>
        <p:spPr bwMode="auto">
          <a:xfrm>
            <a:off x="286196" y="1412776"/>
            <a:ext cx="1260475" cy="1368425"/>
          </a:xfrm>
          <a:prstGeom prst="rect">
            <a:avLst/>
          </a:prstGeom>
          <a:noFill/>
          <a:ln w="25400">
            <a:solidFill>
              <a:srgbClr val="FF00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3" name="Text Box 13">
            <a:extLst>
              <a:ext uri="{FF2B5EF4-FFF2-40B4-BE49-F238E27FC236}">
                <a16:creationId xmlns:a16="http://schemas.microsoft.com/office/drawing/2014/main" id="{9A08FA0F-FD21-429F-8F26-77347B157105}"/>
              </a:ext>
            </a:extLst>
          </p:cNvPr>
          <p:cNvSpPr txBox="1">
            <a:spLocks noChangeArrowheads="1"/>
          </p:cNvSpPr>
          <p:nvPr/>
        </p:nvSpPr>
        <p:spPr bwMode="auto">
          <a:xfrm>
            <a:off x="4283521" y="1665188"/>
            <a:ext cx="1008063"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圆</a:t>
            </a:r>
          </a:p>
          <a:p>
            <a:pPr algn="l"/>
            <a:r>
              <a:rPr lang="zh-CN" altLang="en-US" sz="2000" b="1">
                <a:ea typeface="楷体_GB2312" pitchFamily="1" charset="-122"/>
              </a:rPr>
              <a:t>矩形</a:t>
            </a:r>
          </a:p>
          <a:p>
            <a:pPr algn="l"/>
            <a:r>
              <a:rPr lang="zh-CN" altLang="en-US" sz="2000" b="1">
                <a:ea typeface="楷体_GB2312" pitchFamily="1" charset="-122"/>
              </a:rPr>
              <a:t>三角形</a:t>
            </a:r>
          </a:p>
        </p:txBody>
      </p:sp>
      <p:sp>
        <p:nvSpPr>
          <p:cNvPr id="2129934" name="Oval 14">
            <a:extLst>
              <a:ext uri="{FF2B5EF4-FFF2-40B4-BE49-F238E27FC236}">
                <a16:creationId xmlns:a16="http://schemas.microsoft.com/office/drawing/2014/main" id="{C1268547-CA6B-F7F1-48BF-C825FB418DCA}"/>
              </a:ext>
            </a:extLst>
          </p:cNvPr>
          <p:cNvSpPr>
            <a:spLocks noChangeArrowheads="1"/>
          </p:cNvSpPr>
          <p:nvPr/>
        </p:nvSpPr>
        <p:spPr bwMode="auto">
          <a:xfrm>
            <a:off x="2843659" y="1520726"/>
            <a:ext cx="395287"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7" name="Rectangle 17">
            <a:extLst>
              <a:ext uri="{FF2B5EF4-FFF2-40B4-BE49-F238E27FC236}">
                <a16:creationId xmlns:a16="http://schemas.microsoft.com/office/drawing/2014/main" id="{19D84571-1CDC-CDC9-B4FC-ADF246A8FAA3}"/>
              </a:ext>
            </a:extLst>
          </p:cNvPr>
          <p:cNvSpPr>
            <a:spLocks noChangeArrowheads="1"/>
          </p:cNvSpPr>
          <p:nvPr/>
        </p:nvSpPr>
        <p:spPr bwMode="auto">
          <a:xfrm>
            <a:off x="2735709" y="1449288"/>
            <a:ext cx="1260475" cy="574675"/>
          </a:xfrm>
          <a:prstGeom prst="rect">
            <a:avLst/>
          </a:prstGeom>
          <a:noFill/>
          <a:ln w="25400">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9" name="AutoShape 19">
            <a:extLst>
              <a:ext uri="{FF2B5EF4-FFF2-40B4-BE49-F238E27FC236}">
                <a16:creationId xmlns:a16="http://schemas.microsoft.com/office/drawing/2014/main" id="{7548CF0B-F350-6227-EE4A-32536EF35E2B}"/>
              </a:ext>
            </a:extLst>
          </p:cNvPr>
          <p:cNvSpPr>
            <a:spLocks noChangeArrowheads="1"/>
          </p:cNvSpPr>
          <p:nvPr/>
        </p:nvSpPr>
        <p:spPr bwMode="auto">
          <a:xfrm>
            <a:off x="3132584" y="2385913"/>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0" name="Rectangle 20">
            <a:extLst>
              <a:ext uri="{FF2B5EF4-FFF2-40B4-BE49-F238E27FC236}">
                <a16:creationId xmlns:a16="http://schemas.microsoft.com/office/drawing/2014/main" id="{EE8C71D9-1D48-7D7F-C436-5231683DD7AC}"/>
              </a:ext>
            </a:extLst>
          </p:cNvPr>
          <p:cNvSpPr>
            <a:spLocks noChangeArrowheads="1"/>
          </p:cNvSpPr>
          <p:nvPr/>
        </p:nvSpPr>
        <p:spPr bwMode="auto">
          <a:xfrm>
            <a:off x="2735709" y="2206526"/>
            <a:ext cx="1260475" cy="574675"/>
          </a:xfrm>
          <a:prstGeom prst="rect">
            <a:avLst/>
          </a:prstGeom>
          <a:noFill/>
          <a:ln w="25400">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3" name="Rectangle 23">
            <a:extLst>
              <a:ext uri="{FF2B5EF4-FFF2-40B4-BE49-F238E27FC236}">
                <a16:creationId xmlns:a16="http://schemas.microsoft.com/office/drawing/2014/main" id="{02243BAC-344E-C33F-F3BF-430E01E03C83}"/>
              </a:ext>
            </a:extLst>
          </p:cNvPr>
          <p:cNvSpPr>
            <a:spLocks noChangeArrowheads="1"/>
          </p:cNvSpPr>
          <p:nvPr/>
        </p:nvSpPr>
        <p:spPr bwMode="auto">
          <a:xfrm>
            <a:off x="5507484" y="2023963"/>
            <a:ext cx="1260475" cy="647700"/>
          </a:xfrm>
          <a:prstGeom prst="rect">
            <a:avLst/>
          </a:prstGeom>
          <a:noFill/>
          <a:ln w="25400">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4" name="Line 24">
            <a:extLst>
              <a:ext uri="{FF2B5EF4-FFF2-40B4-BE49-F238E27FC236}">
                <a16:creationId xmlns:a16="http://schemas.microsoft.com/office/drawing/2014/main" id="{E63BE757-7031-53E1-B442-13C1C045ABBD}"/>
              </a:ext>
            </a:extLst>
          </p:cNvPr>
          <p:cNvSpPr>
            <a:spLocks noChangeShapeType="1"/>
          </p:cNvSpPr>
          <p:nvPr/>
        </p:nvSpPr>
        <p:spPr bwMode="auto">
          <a:xfrm flipH="1" flipV="1">
            <a:off x="4031109" y="1736626"/>
            <a:ext cx="325437" cy="1444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5" name="Line 25">
            <a:extLst>
              <a:ext uri="{FF2B5EF4-FFF2-40B4-BE49-F238E27FC236}">
                <a16:creationId xmlns:a16="http://schemas.microsoft.com/office/drawing/2014/main" id="{BCD29543-BE75-A302-CD31-C854A308ED2C}"/>
              </a:ext>
            </a:extLst>
          </p:cNvPr>
          <p:cNvSpPr>
            <a:spLocks noChangeShapeType="1"/>
          </p:cNvSpPr>
          <p:nvPr/>
        </p:nvSpPr>
        <p:spPr bwMode="auto">
          <a:xfrm>
            <a:off x="4931221" y="2168426"/>
            <a:ext cx="504825" cy="180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6" name="Line 26">
            <a:extLst>
              <a:ext uri="{FF2B5EF4-FFF2-40B4-BE49-F238E27FC236}">
                <a16:creationId xmlns:a16="http://schemas.microsoft.com/office/drawing/2014/main" id="{41BCE83C-1E32-0913-BEB9-66DFD15D1F6C}"/>
              </a:ext>
            </a:extLst>
          </p:cNvPr>
          <p:cNvSpPr>
            <a:spLocks noChangeShapeType="1"/>
          </p:cNvSpPr>
          <p:nvPr/>
        </p:nvSpPr>
        <p:spPr bwMode="auto">
          <a:xfrm flipH="1" flipV="1">
            <a:off x="4031109" y="2420838"/>
            <a:ext cx="325437" cy="714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2" name="AutoShape 52">
            <a:extLst>
              <a:ext uri="{FF2B5EF4-FFF2-40B4-BE49-F238E27FC236}">
                <a16:creationId xmlns:a16="http://schemas.microsoft.com/office/drawing/2014/main" id="{1DF48F55-82A4-D996-4CAF-9510C41D2E07}"/>
              </a:ext>
            </a:extLst>
          </p:cNvPr>
          <p:cNvSpPr>
            <a:spLocks noChangeArrowheads="1"/>
          </p:cNvSpPr>
          <p:nvPr/>
        </p:nvSpPr>
        <p:spPr bwMode="auto">
          <a:xfrm>
            <a:off x="394146" y="2347813"/>
            <a:ext cx="360363" cy="360363"/>
          </a:xfrm>
          <a:prstGeom prst="star16">
            <a:avLst>
              <a:gd name="adj" fmla="val 37500"/>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4" name="AutoShape 54">
            <a:extLst>
              <a:ext uri="{FF2B5EF4-FFF2-40B4-BE49-F238E27FC236}">
                <a16:creationId xmlns:a16="http://schemas.microsoft.com/office/drawing/2014/main" id="{B93E2730-8507-B655-C4DC-26623FBE639D}"/>
              </a:ext>
            </a:extLst>
          </p:cNvPr>
          <p:cNvSpPr>
            <a:spLocks noChangeArrowheads="1"/>
          </p:cNvSpPr>
          <p:nvPr/>
        </p:nvSpPr>
        <p:spPr bwMode="auto">
          <a:xfrm>
            <a:off x="970409" y="1916013"/>
            <a:ext cx="360362" cy="323850"/>
          </a:xfrm>
          <a:prstGeom prst="plaque">
            <a:avLst>
              <a:gd name="adj" fmla="val 16667"/>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5" name="AutoShape 55">
            <a:extLst>
              <a:ext uri="{FF2B5EF4-FFF2-40B4-BE49-F238E27FC236}">
                <a16:creationId xmlns:a16="http://schemas.microsoft.com/office/drawing/2014/main" id="{B43EE280-5BF0-0C47-05C9-58E2AACE623C}"/>
              </a:ext>
            </a:extLst>
          </p:cNvPr>
          <p:cNvSpPr>
            <a:spLocks noChangeArrowheads="1"/>
          </p:cNvSpPr>
          <p:nvPr/>
        </p:nvSpPr>
        <p:spPr bwMode="auto">
          <a:xfrm>
            <a:off x="3383409" y="1557238"/>
            <a:ext cx="360362" cy="360363"/>
          </a:xfrm>
          <a:prstGeom prst="star16">
            <a:avLst>
              <a:gd name="adj" fmla="val 37500"/>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6" name="Rectangle 56">
            <a:extLst>
              <a:ext uri="{FF2B5EF4-FFF2-40B4-BE49-F238E27FC236}">
                <a16:creationId xmlns:a16="http://schemas.microsoft.com/office/drawing/2014/main" id="{93E49CF7-9EC6-308F-E58F-C7F640B8CE89}"/>
              </a:ext>
            </a:extLst>
          </p:cNvPr>
          <p:cNvSpPr>
            <a:spLocks noChangeArrowheads="1"/>
          </p:cNvSpPr>
          <p:nvPr/>
        </p:nvSpPr>
        <p:spPr bwMode="auto">
          <a:xfrm>
            <a:off x="5651946" y="2170013"/>
            <a:ext cx="360363" cy="288925"/>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7" name="AutoShape 57">
            <a:extLst>
              <a:ext uri="{FF2B5EF4-FFF2-40B4-BE49-F238E27FC236}">
                <a16:creationId xmlns:a16="http://schemas.microsoft.com/office/drawing/2014/main" id="{AE1517C6-06F4-6D79-6D28-EBA5E3956485}"/>
              </a:ext>
            </a:extLst>
          </p:cNvPr>
          <p:cNvSpPr>
            <a:spLocks noChangeArrowheads="1"/>
          </p:cNvSpPr>
          <p:nvPr/>
        </p:nvSpPr>
        <p:spPr bwMode="auto">
          <a:xfrm>
            <a:off x="6191696" y="2170013"/>
            <a:ext cx="360363" cy="323850"/>
          </a:xfrm>
          <a:prstGeom prst="plaque">
            <a:avLst>
              <a:gd name="adj" fmla="val 16667"/>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8" name="Text Box 58">
            <a:extLst>
              <a:ext uri="{FF2B5EF4-FFF2-40B4-BE49-F238E27FC236}">
                <a16:creationId xmlns:a16="http://schemas.microsoft.com/office/drawing/2014/main" id="{00A9D7AA-E348-0A38-8392-207E3CF10A17}"/>
              </a:ext>
            </a:extLst>
          </p:cNvPr>
          <p:cNvSpPr txBox="1">
            <a:spLocks noChangeArrowheads="1"/>
          </p:cNvSpPr>
          <p:nvPr/>
        </p:nvSpPr>
        <p:spPr bwMode="auto">
          <a:xfrm>
            <a:off x="2159446" y="3251101"/>
            <a:ext cx="687705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显然这里的分类或聚类是在相似概念下进行的。并且事物的分类或聚类均是按事物的特征进行的。</a:t>
            </a:r>
            <a:r>
              <a:rPr lang="zh-CN" altLang="en-US" sz="2000" b="1">
                <a:solidFill>
                  <a:srgbClr val="FF0000"/>
                </a:solidFill>
                <a:ea typeface="楷体_GB2312" pitchFamily="1" charset="-122"/>
              </a:rPr>
              <a:t>问题是待分类或聚类对象的特征是什么？如何识别？又如何计算相似度？</a:t>
            </a:r>
          </a:p>
        </p:txBody>
      </p:sp>
      <p:sp>
        <p:nvSpPr>
          <p:cNvPr id="2129979" name="AutoShape 59">
            <a:extLst>
              <a:ext uri="{FF2B5EF4-FFF2-40B4-BE49-F238E27FC236}">
                <a16:creationId xmlns:a16="http://schemas.microsoft.com/office/drawing/2014/main" id="{CEF8826B-EFE2-47F4-9F21-D7451B5AB808}"/>
              </a:ext>
            </a:extLst>
          </p:cNvPr>
          <p:cNvSpPr>
            <a:spLocks noChangeArrowheads="1"/>
          </p:cNvSpPr>
          <p:nvPr/>
        </p:nvSpPr>
        <p:spPr bwMode="auto">
          <a:xfrm>
            <a:off x="1870521" y="2025551"/>
            <a:ext cx="539750" cy="28733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0" name="Text Box 60">
            <a:extLst>
              <a:ext uri="{FF2B5EF4-FFF2-40B4-BE49-F238E27FC236}">
                <a16:creationId xmlns:a16="http://schemas.microsoft.com/office/drawing/2014/main" id="{E0CEEDFF-7440-16BF-A13B-D5638D7EDFBE}"/>
              </a:ext>
            </a:extLst>
          </p:cNvPr>
          <p:cNvSpPr txBox="1">
            <a:spLocks noChangeArrowheads="1"/>
          </p:cNvSpPr>
          <p:nvPr/>
        </p:nvSpPr>
        <p:spPr bwMode="auto">
          <a:xfrm>
            <a:off x="1727646" y="1628676"/>
            <a:ext cx="827088"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分类</a:t>
            </a:r>
          </a:p>
        </p:txBody>
      </p:sp>
      <p:sp>
        <p:nvSpPr>
          <p:cNvPr id="2129981" name="Oval 61">
            <a:extLst>
              <a:ext uri="{FF2B5EF4-FFF2-40B4-BE49-F238E27FC236}">
                <a16:creationId xmlns:a16="http://schemas.microsoft.com/office/drawing/2014/main" id="{05AC0BAF-A8A0-12A2-3536-0C08E4429453}"/>
              </a:ext>
            </a:extLst>
          </p:cNvPr>
          <p:cNvSpPr>
            <a:spLocks noChangeArrowheads="1"/>
          </p:cNvSpPr>
          <p:nvPr/>
        </p:nvSpPr>
        <p:spPr bwMode="auto">
          <a:xfrm>
            <a:off x="359221" y="3644801"/>
            <a:ext cx="395288"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2" name="Rectangle 62">
            <a:extLst>
              <a:ext uri="{FF2B5EF4-FFF2-40B4-BE49-F238E27FC236}">
                <a16:creationId xmlns:a16="http://schemas.microsoft.com/office/drawing/2014/main" id="{AB5A2E95-6886-05EA-507E-A56C6933AEC7}"/>
              </a:ext>
            </a:extLst>
          </p:cNvPr>
          <p:cNvSpPr>
            <a:spLocks noChangeArrowheads="1"/>
          </p:cNvSpPr>
          <p:nvPr/>
        </p:nvSpPr>
        <p:spPr bwMode="auto">
          <a:xfrm>
            <a:off x="251271" y="3573363"/>
            <a:ext cx="1260475" cy="574675"/>
          </a:xfrm>
          <a:prstGeom prst="rect">
            <a:avLst/>
          </a:prstGeom>
          <a:noFill/>
          <a:ln w="25400">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3" name="AutoShape 63">
            <a:extLst>
              <a:ext uri="{FF2B5EF4-FFF2-40B4-BE49-F238E27FC236}">
                <a16:creationId xmlns:a16="http://schemas.microsoft.com/office/drawing/2014/main" id="{25B5E8B6-E0CE-822A-29C0-8CBA3548B820}"/>
              </a:ext>
            </a:extLst>
          </p:cNvPr>
          <p:cNvSpPr>
            <a:spLocks noChangeArrowheads="1"/>
          </p:cNvSpPr>
          <p:nvPr/>
        </p:nvSpPr>
        <p:spPr bwMode="auto">
          <a:xfrm>
            <a:off x="898971" y="3681313"/>
            <a:ext cx="360363" cy="360363"/>
          </a:xfrm>
          <a:prstGeom prst="star16">
            <a:avLst>
              <a:gd name="adj" fmla="val 37500"/>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4" name="AutoShape 64">
            <a:extLst>
              <a:ext uri="{FF2B5EF4-FFF2-40B4-BE49-F238E27FC236}">
                <a16:creationId xmlns:a16="http://schemas.microsoft.com/office/drawing/2014/main" id="{C0DABDA5-CFD3-722C-5D7E-D90DB5EA5C0B}"/>
              </a:ext>
            </a:extLst>
          </p:cNvPr>
          <p:cNvSpPr>
            <a:spLocks noChangeArrowheads="1"/>
          </p:cNvSpPr>
          <p:nvPr/>
        </p:nvSpPr>
        <p:spPr bwMode="auto">
          <a:xfrm>
            <a:off x="648146" y="4509988"/>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5" name="Rectangle 65">
            <a:extLst>
              <a:ext uri="{FF2B5EF4-FFF2-40B4-BE49-F238E27FC236}">
                <a16:creationId xmlns:a16="http://schemas.microsoft.com/office/drawing/2014/main" id="{6E796642-CEDD-D4C1-C35E-BAC5088E15A9}"/>
              </a:ext>
            </a:extLst>
          </p:cNvPr>
          <p:cNvSpPr>
            <a:spLocks noChangeArrowheads="1"/>
          </p:cNvSpPr>
          <p:nvPr/>
        </p:nvSpPr>
        <p:spPr bwMode="auto">
          <a:xfrm>
            <a:off x="251271" y="4330601"/>
            <a:ext cx="1260475" cy="574675"/>
          </a:xfrm>
          <a:prstGeom prst="rect">
            <a:avLst/>
          </a:prstGeom>
          <a:noFill/>
          <a:ln w="25400">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6" name="Rectangle 66">
            <a:extLst>
              <a:ext uri="{FF2B5EF4-FFF2-40B4-BE49-F238E27FC236}">
                <a16:creationId xmlns:a16="http://schemas.microsoft.com/office/drawing/2014/main" id="{C4C70581-5709-A0B1-E025-D310ECAE8EC8}"/>
              </a:ext>
            </a:extLst>
          </p:cNvPr>
          <p:cNvSpPr>
            <a:spLocks noChangeArrowheads="1"/>
          </p:cNvSpPr>
          <p:nvPr/>
        </p:nvSpPr>
        <p:spPr bwMode="auto">
          <a:xfrm>
            <a:off x="251271" y="5086251"/>
            <a:ext cx="1260475" cy="647700"/>
          </a:xfrm>
          <a:prstGeom prst="rect">
            <a:avLst/>
          </a:prstGeom>
          <a:noFill/>
          <a:ln w="25400">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7" name="Rectangle 67">
            <a:extLst>
              <a:ext uri="{FF2B5EF4-FFF2-40B4-BE49-F238E27FC236}">
                <a16:creationId xmlns:a16="http://schemas.microsoft.com/office/drawing/2014/main" id="{7034B2B5-510A-B8C9-D036-35ABA3198B30}"/>
              </a:ext>
            </a:extLst>
          </p:cNvPr>
          <p:cNvSpPr>
            <a:spLocks noChangeArrowheads="1"/>
          </p:cNvSpPr>
          <p:nvPr/>
        </p:nvSpPr>
        <p:spPr bwMode="auto">
          <a:xfrm>
            <a:off x="395734" y="5232301"/>
            <a:ext cx="360362" cy="288925"/>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8" name="AutoShape 68">
            <a:extLst>
              <a:ext uri="{FF2B5EF4-FFF2-40B4-BE49-F238E27FC236}">
                <a16:creationId xmlns:a16="http://schemas.microsoft.com/office/drawing/2014/main" id="{9F266221-DC25-1998-6D4A-423D0AD41B96}"/>
              </a:ext>
            </a:extLst>
          </p:cNvPr>
          <p:cNvSpPr>
            <a:spLocks noChangeArrowheads="1"/>
          </p:cNvSpPr>
          <p:nvPr/>
        </p:nvSpPr>
        <p:spPr bwMode="auto">
          <a:xfrm>
            <a:off x="935484" y="5232301"/>
            <a:ext cx="360362" cy="323850"/>
          </a:xfrm>
          <a:prstGeom prst="plaque">
            <a:avLst>
              <a:gd name="adj" fmla="val 16667"/>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9" name="AutoShape 69">
            <a:extLst>
              <a:ext uri="{FF2B5EF4-FFF2-40B4-BE49-F238E27FC236}">
                <a16:creationId xmlns:a16="http://schemas.microsoft.com/office/drawing/2014/main" id="{9B69C777-AD58-84A4-8BD0-D24DCD27A25C}"/>
              </a:ext>
            </a:extLst>
          </p:cNvPr>
          <p:cNvSpPr>
            <a:spLocks noChangeArrowheads="1"/>
          </p:cNvSpPr>
          <p:nvPr/>
        </p:nvSpPr>
        <p:spPr bwMode="auto">
          <a:xfrm rot="5400000">
            <a:off x="593378" y="3051869"/>
            <a:ext cx="539750" cy="28733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91" name="Text Box 71">
            <a:extLst>
              <a:ext uri="{FF2B5EF4-FFF2-40B4-BE49-F238E27FC236}">
                <a16:creationId xmlns:a16="http://schemas.microsoft.com/office/drawing/2014/main" id="{859039FE-A7C6-216F-D9BD-B36094269931}"/>
              </a:ext>
            </a:extLst>
          </p:cNvPr>
          <p:cNvSpPr txBox="1">
            <a:spLocks noChangeArrowheads="1"/>
          </p:cNvSpPr>
          <p:nvPr/>
        </p:nvSpPr>
        <p:spPr bwMode="auto">
          <a:xfrm>
            <a:off x="2157859" y="4548088"/>
            <a:ext cx="601345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例如：</a:t>
            </a:r>
            <a:r>
              <a:rPr lang="en-US" altLang="zh-CN" sz="2000" b="1">
                <a:ea typeface="楷体_GB2312" pitchFamily="1" charset="-122"/>
              </a:rPr>
              <a:t>1</a:t>
            </a:r>
            <a:r>
              <a:rPr lang="zh-CN" altLang="en-US" sz="2000" b="1">
                <a:ea typeface="楷体_GB2312" pitchFamily="1" charset="-122"/>
              </a:rPr>
              <a:t>、</a:t>
            </a:r>
            <a:r>
              <a:rPr lang="en-US" altLang="zh-CN" sz="2000" b="1">
                <a:ea typeface="楷体_GB2312" pitchFamily="1" charset="-122"/>
              </a:rPr>
              <a:t>2</a:t>
            </a:r>
            <a:r>
              <a:rPr lang="zh-CN" altLang="en-US" sz="2000" b="1">
                <a:ea typeface="楷体_GB2312" pitchFamily="1" charset="-122"/>
              </a:rPr>
              <a:t>、</a:t>
            </a:r>
            <a:r>
              <a:rPr lang="en-US" altLang="zh-CN" sz="2000" b="1">
                <a:ea typeface="楷体_GB2312" pitchFamily="1" charset="-122"/>
              </a:rPr>
              <a:t>3</a:t>
            </a:r>
            <a:r>
              <a:rPr lang="zh-CN" altLang="en-US" sz="2000" b="1">
                <a:ea typeface="楷体_GB2312" pitchFamily="1" charset="-122"/>
              </a:rPr>
              <a:t>、</a:t>
            </a:r>
            <a:r>
              <a:rPr lang="en-US" altLang="zh-CN" sz="2000" b="1">
                <a:ea typeface="楷体_GB2312" pitchFamily="1" charset="-122"/>
              </a:rPr>
              <a:t>4</a:t>
            </a:r>
            <a:r>
              <a:rPr lang="zh-CN" altLang="en-US" sz="2000" b="1">
                <a:ea typeface="楷体_GB2312" pitchFamily="1" charset="-122"/>
              </a:rPr>
              <a:t>、</a:t>
            </a:r>
            <a:r>
              <a:rPr lang="en-US" altLang="zh-CN" sz="2000" b="1">
                <a:ea typeface="楷体_GB2312" pitchFamily="1" charset="-122"/>
              </a:rPr>
              <a:t>5</a:t>
            </a:r>
            <a:r>
              <a:rPr lang="zh-CN" altLang="en-US" sz="2000" b="1">
                <a:ea typeface="楷体_GB2312" pitchFamily="1" charset="-122"/>
              </a:rPr>
              <a:t>、</a:t>
            </a:r>
            <a:r>
              <a:rPr lang="en-US" altLang="zh-CN" sz="2000" b="1">
                <a:ea typeface="楷体_GB2312" pitchFamily="1" charset="-122"/>
              </a:rPr>
              <a:t>6</a:t>
            </a:r>
            <a:r>
              <a:rPr lang="zh-CN" altLang="en-US" sz="2000" b="1">
                <a:ea typeface="楷体_GB2312" pitchFamily="1" charset="-122"/>
              </a:rPr>
              <a:t>、</a:t>
            </a:r>
            <a:r>
              <a:rPr lang="en-US" altLang="zh-CN" sz="2000" b="1">
                <a:ea typeface="楷体_GB2312" pitchFamily="1" charset="-122"/>
              </a:rPr>
              <a:t>7</a:t>
            </a:r>
            <a:r>
              <a:rPr lang="zh-CN" altLang="en-US" sz="2000" b="1">
                <a:ea typeface="楷体_GB2312" pitchFamily="1" charset="-122"/>
              </a:rPr>
              <a:t>、</a:t>
            </a:r>
            <a:r>
              <a:rPr lang="en-US" altLang="zh-CN" sz="2000" b="1">
                <a:ea typeface="楷体_GB2312" pitchFamily="1" charset="-122"/>
              </a:rPr>
              <a:t>8</a:t>
            </a:r>
            <a:r>
              <a:rPr lang="zh-CN" altLang="en-US" sz="2000" b="1">
                <a:ea typeface="楷体_GB2312" pitchFamily="1" charset="-122"/>
              </a:rPr>
              <a:t>、</a:t>
            </a:r>
            <a:r>
              <a:rPr lang="en-US" altLang="zh-CN" sz="2000" b="1">
                <a:ea typeface="楷体_GB2312" pitchFamily="1" charset="-122"/>
              </a:rPr>
              <a:t>9 </a:t>
            </a:r>
            <a:r>
              <a:rPr lang="zh-CN" altLang="en-US" sz="2000" b="1">
                <a:ea typeface="楷体_GB2312" pitchFamily="1" charset="-122"/>
              </a:rPr>
              <a:t>聚类结果如下：</a:t>
            </a:r>
          </a:p>
        </p:txBody>
      </p:sp>
      <p:sp>
        <p:nvSpPr>
          <p:cNvPr id="2129992" name="Text Box 72">
            <a:extLst>
              <a:ext uri="{FF2B5EF4-FFF2-40B4-BE49-F238E27FC236}">
                <a16:creationId xmlns:a16="http://schemas.microsoft.com/office/drawing/2014/main" id="{D6AA2669-988E-93E4-F6B6-7A56E68BF0AB}"/>
              </a:ext>
            </a:extLst>
          </p:cNvPr>
          <p:cNvSpPr txBox="1">
            <a:spLocks noChangeArrowheads="1"/>
          </p:cNvSpPr>
          <p:nvPr/>
        </p:nvSpPr>
        <p:spPr bwMode="auto">
          <a:xfrm>
            <a:off x="2878584" y="5024338"/>
            <a:ext cx="1657350" cy="422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3300"/>
                </a:solidFill>
              </a14:hiddenFill>
            </a:ext>
          </a:extLst>
        </p:spPr>
        <p:txBody>
          <a:bodyPr>
            <a:spAutoFit/>
          </a:bodyPr>
          <a:lstStyle/>
          <a:p>
            <a:pPr algn="l"/>
            <a:r>
              <a:rPr lang="en-US" altLang="zh-CN" sz="2000" b="1">
                <a:ea typeface="楷体_GB2312" pitchFamily="1" charset="-122"/>
              </a:rPr>
              <a:t>1</a:t>
            </a:r>
            <a:r>
              <a:rPr lang="zh-CN" altLang="en-US" sz="2000" b="1">
                <a:ea typeface="楷体_GB2312" pitchFamily="1" charset="-122"/>
              </a:rPr>
              <a:t>、</a:t>
            </a:r>
            <a:r>
              <a:rPr lang="en-US" altLang="zh-CN" sz="2000" b="1">
                <a:ea typeface="楷体_GB2312" pitchFamily="1" charset="-122"/>
              </a:rPr>
              <a:t>3</a:t>
            </a:r>
            <a:r>
              <a:rPr lang="zh-CN" altLang="en-US" sz="2000" b="1">
                <a:ea typeface="楷体_GB2312" pitchFamily="1" charset="-122"/>
              </a:rPr>
              <a:t>、</a:t>
            </a:r>
            <a:r>
              <a:rPr lang="en-US" altLang="zh-CN" sz="2000" b="1">
                <a:ea typeface="楷体_GB2312" pitchFamily="1" charset="-122"/>
              </a:rPr>
              <a:t>7</a:t>
            </a:r>
            <a:r>
              <a:rPr lang="zh-CN" altLang="en-US" sz="2000" b="1">
                <a:ea typeface="楷体_GB2312" pitchFamily="1" charset="-122"/>
              </a:rPr>
              <a:t>、</a:t>
            </a:r>
            <a:r>
              <a:rPr lang="en-US" altLang="zh-CN" sz="2000" b="1">
                <a:ea typeface="楷体_GB2312" pitchFamily="1" charset="-122"/>
              </a:rPr>
              <a:t>8</a:t>
            </a:r>
          </a:p>
        </p:txBody>
      </p:sp>
      <p:sp>
        <p:nvSpPr>
          <p:cNvPr id="2129993" name="Text Box 73">
            <a:extLst>
              <a:ext uri="{FF2B5EF4-FFF2-40B4-BE49-F238E27FC236}">
                <a16:creationId xmlns:a16="http://schemas.microsoft.com/office/drawing/2014/main" id="{99A4DBA9-E47E-875A-C769-EB04114831AC}"/>
              </a:ext>
            </a:extLst>
          </p:cNvPr>
          <p:cNvSpPr txBox="1">
            <a:spLocks noChangeArrowheads="1"/>
          </p:cNvSpPr>
          <p:nvPr/>
        </p:nvSpPr>
        <p:spPr bwMode="auto">
          <a:xfrm>
            <a:off x="5688459" y="5013226"/>
            <a:ext cx="1223962" cy="422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3300"/>
                </a:solidFill>
              </a14:hiddenFill>
            </a:ext>
          </a:extLst>
        </p:spPr>
        <p:txBody>
          <a:bodyPr>
            <a:spAutoFit/>
          </a:bodyPr>
          <a:lstStyle/>
          <a:p>
            <a:pPr algn="l"/>
            <a:r>
              <a:rPr lang="en-US" altLang="zh-CN" sz="2000" b="1">
                <a:ea typeface="楷体_GB2312" pitchFamily="1" charset="-122"/>
              </a:rPr>
              <a:t>2</a:t>
            </a:r>
            <a:r>
              <a:rPr lang="zh-CN" altLang="en-US" sz="2000" b="1">
                <a:ea typeface="楷体_GB2312" pitchFamily="1" charset="-122"/>
              </a:rPr>
              <a:t>、</a:t>
            </a:r>
            <a:r>
              <a:rPr lang="en-US" altLang="zh-CN" sz="2000" b="1">
                <a:ea typeface="楷体_GB2312" pitchFamily="1" charset="-122"/>
              </a:rPr>
              <a:t>4</a:t>
            </a:r>
            <a:r>
              <a:rPr lang="zh-CN" altLang="en-US" sz="2000" b="1">
                <a:ea typeface="楷体_GB2312" pitchFamily="1" charset="-122"/>
              </a:rPr>
              <a:t>、</a:t>
            </a:r>
            <a:r>
              <a:rPr lang="en-US" altLang="zh-CN" sz="2000" b="1">
                <a:ea typeface="楷体_GB2312" pitchFamily="1" charset="-122"/>
              </a:rPr>
              <a:t>6</a:t>
            </a:r>
          </a:p>
        </p:txBody>
      </p:sp>
      <p:sp>
        <p:nvSpPr>
          <p:cNvPr id="2129994" name="Text Box 74">
            <a:extLst>
              <a:ext uri="{FF2B5EF4-FFF2-40B4-BE49-F238E27FC236}">
                <a16:creationId xmlns:a16="http://schemas.microsoft.com/office/drawing/2014/main" id="{285B2B8B-4C88-84B2-38B2-52B5D30A0266}"/>
              </a:ext>
            </a:extLst>
          </p:cNvPr>
          <p:cNvSpPr txBox="1">
            <a:spLocks noChangeArrowheads="1"/>
          </p:cNvSpPr>
          <p:nvPr/>
        </p:nvSpPr>
        <p:spPr bwMode="auto">
          <a:xfrm>
            <a:off x="4715321" y="5013226"/>
            <a:ext cx="792163" cy="422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3300"/>
                </a:solidFill>
              </a14:hiddenFill>
            </a:ext>
          </a:extLst>
        </p:spPr>
        <p:txBody>
          <a:bodyPr>
            <a:spAutoFit/>
          </a:bodyPr>
          <a:lstStyle/>
          <a:p>
            <a:pPr algn="l"/>
            <a:r>
              <a:rPr lang="en-US" altLang="zh-CN" sz="2000" b="1">
                <a:ea typeface="楷体_GB2312" pitchFamily="1" charset="-122"/>
              </a:rPr>
              <a:t>5</a:t>
            </a:r>
            <a:r>
              <a:rPr lang="zh-CN" altLang="en-US" sz="2000" b="1">
                <a:ea typeface="楷体_GB2312" pitchFamily="1" charset="-122"/>
              </a:rPr>
              <a:t>、</a:t>
            </a:r>
            <a:r>
              <a:rPr lang="en-US" altLang="zh-CN" sz="2000" b="1">
                <a:ea typeface="楷体_GB2312" pitchFamily="1" charset="-122"/>
              </a:rPr>
              <a:t>9</a:t>
            </a:r>
          </a:p>
        </p:txBody>
      </p:sp>
      <p:sp>
        <p:nvSpPr>
          <p:cNvPr id="2129995" name="Text Box 75">
            <a:extLst>
              <a:ext uri="{FF2B5EF4-FFF2-40B4-BE49-F238E27FC236}">
                <a16:creationId xmlns:a16="http://schemas.microsoft.com/office/drawing/2014/main" id="{51166196-F1FB-11EE-2605-527C6EBC9FAD}"/>
              </a:ext>
            </a:extLst>
          </p:cNvPr>
          <p:cNvSpPr txBox="1">
            <a:spLocks noChangeArrowheads="1"/>
          </p:cNvSpPr>
          <p:nvPr/>
        </p:nvSpPr>
        <p:spPr bwMode="auto">
          <a:xfrm>
            <a:off x="2878584" y="5481538"/>
            <a:ext cx="392430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这是按什么特征进行的聚类呢？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9933"/>
                                        </p:tgtEl>
                                        <p:attrNameLst>
                                          <p:attrName>style.visibility</p:attrName>
                                        </p:attrNameLst>
                                      </p:cBhvr>
                                      <p:to>
                                        <p:strVal val="visible"/>
                                      </p:to>
                                    </p:set>
                                    <p:animEffect transition="in" filter="blinds(horizontal)">
                                      <p:cBhvr>
                                        <p:cTn id="7" dur="500"/>
                                        <p:tgtEl>
                                          <p:spTgt spid="2129933"/>
                                        </p:tgtEl>
                                      </p:cBhvr>
                                    </p:animEffect>
                                  </p:childTnLst>
                                </p:cTn>
                              </p:par>
                              <p:par>
                                <p:cTn id="8" presetID="3" presetClass="entr" presetSubtype="10" fill="hold" nodeType="withEffect">
                                  <p:stCondLst>
                                    <p:cond delay="0"/>
                                  </p:stCondLst>
                                  <p:childTnLst>
                                    <p:set>
                                      <p:cBhvr>
                                        <p:cTn id="9" dur="1" fill="hold">
                                          <p:stCondLst>
                                            <p:cond delay="0"/>
                                          </p:stCondLst>
                                        </p:cTn>
                                        <p:tgtEl>
                                          <p:spTgt spid="2129934"/>
                                        </p:tgtEl>
                                        <p:attrNameLst>
                                          <p:attrName>style.visibility</p:attrName>
                                        </p:attrNameLst>
                                      </p:cBhvr>
                                      <p:to>
                                        <p:strVal val="visible"/>
                                      </p:to>
                                    </p:set>
                                    <p:animEffect transition="in" filter="blinds(horizontal)">
                                      <p:cBhvr>
                                        <p:cTn id="10" dur="500"/>
                                        <p:tgtEl>
                                          <p:spTgt spid="2129934"/>
                                        </p:tgtEl>
                                      </p:cBhvr>
                                    </p:animEffect>
                                  </p:childTnLst>
                                </p:cTn>
                              </p:par>
                              <p:par>
                                <p:cTn id="11" presetID="3" presetClass="entr" presetSubtype="10" fill="hold" nodeType="withEffect">
                                  <p:stCondLst>
                                    <p:cond delay="0"/>
                                  </p:stCondLst>
                                  <p:childTnLst>
                                    <p:set>
                                      <p:cBhvr>
                                        <p:cTn id="12" dur="1" fill="hold">
                                          <p:stCondLst>
                                            <p:cond delay="0"/>
                                          </p:stCondLst>
                                        </p:cTn>
                                        <p:tgtEl>
                                          <p:spTgt spid="2129937"/>
                                        </p:tgtEl>
                                        <p:attrNameLst>
                                          <p:attrName>style.visibility</p:attrName>
                                        </p:attrNameLst>
                                      </p:cBhvr>
                                      <p:to>
                                        <p:strVal val="visible"/>
                                      </p:to>
                                    </p:set>
                                    <p:animEffect transition="in" filter="blinds(horizontal)">
                                      <p:cBhvr>
                                        <p:cTn id="13" dur="500"/>
                                        <p:tgtEl>
                                          <p:spTgt spid="2129937"/>
                                        </p:tgtEl>
                                      </p:cBhvr>
                                    </p:animEffect>
                                  </p:childTnLst>
                                </p:cTn>
                              </p:par>
                              <p:par>
                                <p:cTn id="14" presetID="3" presetClass="entr" presetSubtype="10" fill="hold" nodeType="withEffect">
                                  <p:stCondLst>
                                    <p:cond delay="0"/>
                                  </p:stCondLst>
                                  <p:childTnLst>
                                    <p:set>
                                      <p:cBhvr>
                                        <p:cTn id="15" dur="1" fill="hold">
                                          <p:stCondLst>
                                            <p:cond delay="0"/>
                                          </p:stCondLst>
                                        </p:cTn>
                                        <p:tgtEl>
                                          <p:spTgt spid="2129939"/>
                                        </p:tgtEl>
                                        <p:attrNameLst>
                                          <p:attrName>style.visibility</p:attrName>
                                        </p:attrNameLst>
                                      </p:cBhvr>
                                      <p:to>
                                        <p:strVal val="visible"/>
                                      </p:to>
                                    </p:set>
                                    <p:animEffect transition="in" filter="blinds(horizontal)">
                                      <p:cBhvr>
                                        <p:cTn id="16" dur="500"/>
                                        <p:tgtEl>
                                          <p:spTgt spid="2129939"/>
                                        </p:tgtEl>
                                      </p:cBhvr>
                                    </p:animEffect>
                                  </p:childTnLst>
                                </p:cTn>
                              </p:par>
                              <p:par>
                                <p:cTn id="17" presetID="3" presetClass="entr" presetSubtype="10" fill="hold" nodeType="withEffect">
                                  <p:stCondLst>
                                    <p:cond delay="0"/>
                                  </p:stCondLst>
                                  <p:childTnLst>
                                    <p:set>
                                      <p:cBhvr>
                                        <p:cTn id="18" dur="1" fill="hold">
                                          <p:stCondLst>
                                            <p:cond delay="0"/>
                                          </p:stCondLst>
                                        </p:cTn>
                                        <p:tgtEl>
                                          <p:spTgt spid="2129940"/>
                                        </p:tgtEl>
                                        <p:attrNameLst>
                                          <p:attrName>style.visibility</p:attrName>
                                        </p:attrNameLst>
                                      </p:cBhvr>
                                      <p:to>
                                        <p:strVal val="visible"/>
                                      </p:to>
                                    </p:set>
                                    <p:animEffect transition="in" filter="blinds(horizontal)">
                                      <p:cBhvr>
                                        <p:cTn id="19" dur="500"/>
                                        <p:tgtEl>
                                          <p:spTgt spid="2129940"/>
                                        </p:tgtEl>
                                      </p:cBhvr>
                                    </p:animEffect>
                                  </p:childTnLst>
                                </p:cTn>
                              </p:par>
                              <p:par>
                                <p:cTn id="20" presetID="3" presetClass="entr" presetSubtype="10" fill="hold" nodeType="withEffect">
                                  <p:stCondLst>
                                    <p:cond delay="0"/>
                                  </p:stCondLst>
                                  <p:childTnLst>
                                    <p:set>
                                      <p:cBhvr>
                                        <p:cTn id="21" dur="1" fill="hold">
                                          <p:stCondLst>
                                            <p:cond delay="0"/>
                                          </p:stCondLst>
                                        </p:cTn>
                                        <p:tgtEl>
                                          <p:spTgt spid="2129943"/>
                                        </p:tgtEl>
                                        <p:attrNameLst>
                                          <p:attrName>style.visibility</p:attrName>
                                        </p:attrNameLst>
                                      </p:cBhvr>
                                      <p:to>
                                        <p:strVal val="visible"/>
                                      </p:to>
                                    </p:set>
                                    <p:animEffect transition="in" filter="blinds(horizontal)">
                                      <p:cBhvr>
                                        <p:cTn id="22" dur="500"/>
                                        <p:tgtEl>
                                          <p:spTgt spid="2129943"/>
                                        </p:tgtEl>
                                      </p:cBhvr>
                                    </p:animEffect>
                                  </p:childTnLst>
                                </p:cTn>
                              </p:par>
                              <p:par>
                                <p:cTn id="23" presetID="3" presetClass="entr" presetSubtype="10" fill="hold" nodeType="withEffect">
                                  <p:stCondLst>
                                    <p:cond delay="0"/>
                                  </p:stCondLst>
                                  <p:childTnLst>
                                    <p:set>
                                      <p:cBhvr>
                                        <p:cTn id="24" dur="1" fill="hold">
                                          <p:stCondLst>
                                            <p:cond delay="0"/>
                                          </p:stCondLst>
                                        </p:cTn>
                                        <p:tgtEl>
                                          <p:spTgt spid="2129944"/>
                                        </p:tgtEl>
                                        <p:attrNameLst>
                                          <p:attrName>style.visibility</p:attrName>
                                        </p:attrNameLst>
                                      </p:cBhvr>
                                      <p:to>
                                        <p:strVal val="visible"/>
                                      </p:to>
                                    </p:set>
                                    <p:animEffect transition="in" filter="blinds(horizontal)">
                                      <p:cBhvr>
                                        <p:cTn id="25" dur="500"/>
                                        <p:tgtEl>
                                          <p:spTgt spid="2129944"/>
                                        </p:tgtEl>
                                      </p:cBhvr>
                                    </p:animEffect>
                                  </p:childTnLst>
                                </p:cTn>
                              </p:par>
                              <p:par>
                                <p:cTn id="26" presetID="3" presetClass="entr" presetSubtype="10" fill="hold" nodeType="withEffect">
                                  <p:stCondLst>
                                    <p:cond delay="0"/>
                                  </p:stCondLst>
                                  <p:childTnLst>
                                    <p:set>
                                      <p:cBhvr>
                                        <p:cTn id="27" dur="1" fill="hold">
                                          <p:stCondLst>
                                            <p:cond delay="0"/>
                                          </p:stCondLst>
                                        </p:cTn>
                                        <p:tgtEl>
                                          <p:spTgt spid="2129945"/>
                                        </p:tgtEl>
                                        <p:attrNameLst>
                                          <p:attrName>style.visibility</p:attrName>
                                        </p:attrNameLst>
                                      </p:cBhvr>
                                      <p:to>
                                        <p:strVal val="visible"/>
                                      </p:to>
                                    </p:set>
                                    <p:animEffect transition="in" filter="blinds(horizontal)">
                                      <p:cBhvr>
                                        <p:cTn id="28" dur="500"/>
                                        <p:tgtEl>
                                          <p:spTgt spid="2129945"/>
                                        </p:tgtEl>
                                      </p:cBhvr>
                                    </p:animEffect>
                                  </p:childTnLst>
                                </p:cTn>
                              </p:par>
                              <p:par>
                                <p:cTn id="29" presetID="3" presetClass="entr" presetSubtype="10" fill="hold" nodeType="withEffect">
                                  <p:stCondLst>
                                    <p:cond delay="0"/>
                                  </p:stCondLst>
                                  <p:childTnLst>
                                    <p:set>
                                      <p:cBhvr>
                                        <p:cTn id="30" dur="1" fill="hold">
                                          <p:stCondLst>
                                            <p:cond delay="0"/>
                                          </p:stCondLst>
                                        </p:cTn>
                                        <p:tgtEl>
                                          <p:spTgt spid="2129946"/>
                                        </p:tgtEl>
                                        <p:attrNameLst>
                                          <p:attrName>style.visibility</p:attrName>
                                        </p:attrNameLst>
                                      </p:cBhvr>
                                      <p:to>
                                        <p:strVal val="visible"/>
                                      </p:to>
                                    </p:set>
                                    <p:animEffect transition="in" filter="blinds(horizontal)">
                                      <p:cBhvr>
                                        <p:cTn id="31" dur="500"/>
                                        <p:tgtEl>
                                          <p:spTgt spid="2129946"/>
                                        </p:tgtEl>
                                      </p:cBhvr>
                                    </p:animEffect>
                                  </p:childTnLst>
                                </p:cTn>
                              </p:par>
                              <p:par>
                                <p:cTn id="32" presetID="3" presetClass="entr" presetSubtype="10" fill="hold" nodeType="withEffect">
                                  <p:stCondLst>
                                    <p:cond delay="0"/>
                                  </p:stCondLst>
                                  <p:childTnLst>
                                    <p:set>
                                      <p:cBhvr>
                                        <p:cTn id="33" dur="1" fill="hold">
                                          <p:stCondLst>
                                            <p:cond delay="0"/>
                                          </p:stCondLst>
                                        </p:cTn>
                                        <p:tgtEl>
                                          <p:spTgt spid="2129975"/>
                                        </p:tgtEl>
                                        <p:attrNameLst>
                                          <p:attrName>style.visibility</p:attrName>
                                        </p:attrNameLst>
                                      </p:cBhvr>
                                      <p:to>
                                        <p:strVal val="visible"/>
                                      </p:to>
                                    </p:set>
                                    <p:animEffect transition="in" filter="blinds(horizontal)">
                                      <p:cBhvr>
                                        <p:cTn id="34" dur="500"/>
                                        <p:tgtEl>
                                          <p:spTgt spid="2129975"/>
                                        </p:tgtEl>
                                      </p:cBhvr>
                                    </p:animEffect>
                                  </p:childTnLst>
                                </p:cTn>
                              </p:par>
                              <p:par>
                                <p:cTn id="35" presetID="3" presetClass="entr" presetSubtype="10" fill="hold" nodeType="withEffect">
                                  <p:stCondLst>
                                    <p:cond delay="0"/>
                                  </p:stCondLst>
                                  <p:childTnLst>
                                    <p:set>
                                      <p:cBhvr>
                                        <p:cTn id="36" dur="1" fill="hold">
                                          <p:stCondLst>
                                            <p:cond delay="0"/>
                                          </p:stCondLst>
                                        </p:cTn>
                                        <p:tgtEl>
                                          <p:spTgt spid="2129976"/>
                                        </p:tgtEl>
                                        <p:attrNameLst>
                                          <p:attrName>style.visibility</p:attrName>
                                        </p:attrNameLst>
                                      </p:cBhvr>
                                      <p:to>
                                        <p:strVal val="visible"/>
                                      </p:to>
                                    </p:set>
                                    <p:animEffect transition="in" filter="blinds(horizontal)">
                                      <p:cBhvr>
                                        <p:cTn id="37" dur="500"/>
                                        <p:tgtEl>
                                          <p:spTgt spid="2129976"/>
                                        </p:tgtEl>
                                      </p:cBhvr>
                                    </p:animEffect>
                                  </p:childTnLst>
                                </p:cTn>
                              </p:par>
                              <p:par>
                                <p:cTn id="38" presetID="3" presetClass="entr" presetSubtype="10" fill="hold" nodeType="withEffect">
                                  <p:stCondLst>
                                    <p:cond delay="0"/>
                                  </p:stCondLst>
                                  <p:childTnLst>
                                    <p:set>
                                      <p:cBhvr>
                                        <p:cTn id="39" dur="1" fill="hold">
                                          <p:stCondLst>
                                            <p:cond delay="0"/>
                                          </p:stCondLst>
                                        </p:cTn>
                                        <p:tgtEl>
                                          <p:spTgt spid="2129977"/>
                                        </p:tgtEl>
                                        <p:attrNameLst>
                                          <p:attrName>style.visibility</p:attrName>
                                        </p:attrNameLst>
                                      </p:cBhvr>
                                      <p:to>
                                        <p:strVal val="visible"/>
                                      </p:to>
                                    </p:set>
                                    <p:animEffect transition="in" filter="blinds(horizontal)">
                                      <p:cBhvr>
                                        <p:cTn id="40" dur="500"/>
                                        <p:tgtEl>
                                          <p:spTgt spid="2129977"/>
                                        </p:tgtEl>
                                      </p:cBhvr>
                                    </p:animEffect>
                                  </p:childTnLst>
                                </p:cTn>
                              </p:par>
                              <p:par>
                                <p:cTn id="41" presetID="3" presetClass="entr" presetSubtype="10" fill="hold" nodeType="withEffect">
                                  <p:stCondLst>
                                    <p:cond delay="0"/>
                                  </p:stCondLst>
                                  <p:childTnLst>
                                    <p:set>
                                      <p:cBhvr>
                                        <p:cTn id="42" dur="1" fill="hold">
                                          <p:stCondLst>
                                            <p:cond delay="0"/>
                                          </p:stCondLst>
                                        </p:cTn>
                                        <p:tgtEl>
                                          <p:spTgt spid="2129979"/>
                                        </p:tgtEl>
                                        <p:attrNameLst>
                                          <p:attrName>style.visibility</p:attrName>
                                        </p:attrNameLst>
                                      </p:cBhvr>
                                      <p:to>
                                        <p:strVal val="visible"/>
                                      </p:to>
                                    </p:set>
                                    <p:animEffect transition="in" filter="blinds(horizontal)">
                                      <p:cBhvr>
                                        <p:cTn id="43" dur="500"/>
                                        <p:tgtEl>
                                          <p:spTgt spid="212997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29980"/>
                                        </p:tgtEl>
                                        <p:attrNameLst>
                                          <p:attrName>style.visibility</p:attrName>
                                        </p:attrNameLst>
                                      </p:cBhvr>
                                      <p:to>
                                        <p:strVal val="visible"/>
                                      </p:to>
                                    </p:set>
                                    <p:animEffect transition="in" filter="blinds(horizontal)">
                                      <p:cBhvr>
                                        <p:cTn id="46" dur="500"/>
                                        <p:tgtEl>
                                          <p:spTgt spid="212998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29924"/>
                                        </p:tgtEl>
                                        <p:attrNameLst>
                                          <p:attrName>style.visibility</p:attrName>
                                        </p:attrNameLst>
                                      </p:cBhvr>
                                      <p:to>
                                        <p:strVal val="visible"/>
                                      </p:to>
                                    </p:set>
                                    <p:animEffect transition="in" filter="blinds(horizontal)">
                                      <p:cBhvr>
                                        <p:cTn id="51" dur="500"/>
                                        <p:tgtEl>
                                          <p:spTgt spid="2129924"/>
                                        </p:tgtEl>
                                      </p:cBhvr>
                                    </p:animEffect>
                                  </p:childTnLst>
                                </p:cTn>
                              </p:par>
                              <p:par>
                                <p:cTn id="52" presetID="3" presetClass="entr" presetSubtype="10" fill="hold" nodeType="withEffect">
                                  <p:stCondLst>
                                    <p:cond delay="0"/>
                                  </p:stCondLst>
                                  <p:childTnLst>
                                    <p:set>
                                      <p:cBhvr>
                                        <p:cTn id="53" dur="1" fill="hold">
                                          <p:stCondLst>
                                            <p:cond delay="0"/>
                                          </p:stCondLst>
                                        </p:cTn>
                                        <p:tgtEl>
                                          <p:spTgt spid="2129981"/>
                                        </p:tgtEl>
                                        <p:attrNameLst>
                                          <p:attrName>style.visibility</p:attrName>
                                        </p:attrNameLst>
                                      </p:cBhvr>
                                      <p:to>
                                        <p:strVal val="visible"/>
                                      </p:to>
                                    </p:set>
                                    <p:animEffect transition="in" filter="blinds(horizontal)">
                                      <p:cBhvr>
                                        <p:cTn id="54" dur="500"/>
                                        <p:tgtEl>
                                          <p:spTgt spid="2129981"/>
                                        </p:tgtEl>
                                      </p:cBhvr>
                                    </p:animEffect>
                                  </p:childTnLst>
                                </p:cTn>
                              </p:par>
                              <p:par>
                                <p:cTn id="55" presetID="3" presetClass="entr" presetSubtype="10" fill="hold" nodeType="withEffect">
                                  <p:stCondLst>
                                    <p:cond delay="0"/>
                                  </p:stCondLst>
                                  <p:childTnLst>
                                    <p:set>
                                      <p:cBhvr>
                                        <p:cTn id="56" dur="1" fill="hold">
                                          <p:stCondLst>
                                            <p:cond delay="0"/>
                                          </p:stCondLst>
                                        </p:cTn>
                                        <p:tgtEl>
                                          <p:spTgt spid="2129982"/>
                                        </p:tgtEl>
                                        <p:attrNameLst>
                                          <p:attrName>style.visibility</p:attrName>
                                        </p:attrNameLst>
                                      </p:cBhvr>
                                      <p:to>
                                        <p:strVal val="visible"/>
                                      </p:to>
                                    </p:set>
                                    <p:animEffect transition="in" filter="blinds(horizontal)">
                                      <p:cBhvr>
                                        <p:cTn id="57" dur="500"/>
                                        <p:tgtEl>
                                          <p:spTgt spid="2129982"/>
                                        </p:tgtEl>
                                      </p:cBhvr>
                                    </p:animEffect>
                                  </p:childTnLst>
                                </p:cTn>
                              </p:par>
                              <p:par>
                                <p:cTn id="58" presetID="3" presetClass="entr" presetSubtype="10" fill="hold" nodeType="withEffect">
                                  <p:stCondLst>
                                    <p:cond delay="0"/>
                                  </p:stCondLst>
                                  <p:childTnLst>
                                    <p:set>
                                      <p:cBhvr>
                                        <p:cTn id="59" dur="1" fill="hold">
                                          <p:stCondLst>
                                            <p:cond delay="0"/>
                                          </p:stCondLst>
                                        </p:cTn>
                                        <p:tgtEl>
                                          <p:spTgt spid="2129983"/>
                                        </p:tgtEl>
                                        <p:attrNameLst>
                                          <p:attrName>style.visibility</p:attrName>
                                        </p:attrNameLst>
                                      </p:cBhvr>
                                      <p:to>
                                        <p:strVal val="visible"/>
                                      </p:to>
                                    </p:set>
                                    <p:animEffect transition="in" filter="blinds(horizontal)">
                                      <p:cBhvr>
                                        <p:cTn id="60" dur="500"/>
                                        <p:tgtEl>
                                          <p:spTgt spid="2129983"/>
                                        </p:tgtEl>
                                      </p:cBhvr>
                                    </p:animEffect>
                                  </p:childTnLst>
                                </p:cTn>
                              </p:par>
                              <p:par>
                                <p:cTn id="61" presetID="3" presetClass="entr" presetSubtype="10" fill="hold" nodeType="withEffect">
                                  <p:stCondLst>
                                    <p:cond delay="0"/>
                                  </p:stCondLst>
                                  <p:childTnLst>
                                    <p:set>
                                      <p:cBhvr>
                                        <p:cTn id="62" dur="1" fill="hold">
                                          <p:stCondLst>
                                            <p:cond delay="0"/>
                                          </p:stCondLst>
                                        </p:cTn>
                                        <p:tgtEl>
                                          <p:spTgt spid="2129984"/>
                                        </p:tgtEl>
                                        <p:attrNameLst>
                                          <p:attrName>style.visibility</p:attrName>
                                        </p:attrNameLst>
                                      </p:cBhvr>
                                      <p:to>
                                        <p:strVal val="visible"/>
                                      </p:to>
                                    </p:set>
                                    <p:animEffect transition="in" filter="blinds(horizontal)">
                                      <p:cBhvr>
                                        <p:cTn id="63" dur="500"/>
                                        <p:tgtEl>
                                          <p:spTgt spid="2129984"/>
                                        </p:tgtEl>
                                      </p:cBhvr>
                                    </p:animEffect>
                                  </p:childTnLst>
                                </p:cTn>
                              </p:par>
                              <p:par>
                                <p:cTn id="64" presetID="3" presetClass="entr" presetSubtype="10" fill="hold" nodeType="withEffect">
                                  <p:stCondLst>
                                    <p:cond delay="0"/>
                                  </p:stCondLst>
                                  <p:childTnLst>
                                    <p:set>
                                      <p:cBhvr>
                                        <p:cTn id="65" dur="1" fill="hold">
                                          <p:stCondLst>
                                            <p:cond delay="0"/>
                                          </p:stCondLst>
                                        </p:cTn>
                                        <p:tgtEl>
                                          <p:spTgt spid="2129985"/>
                                        </p:tgtEl>
                                        <p:attrNameLst>
                                          <p:attrName>style.visibility</p:attrName>
                                        </p:attrNameLst>
                                      </p:cBhvr>
                                      <p:to>
                                        <p:strVal val="visible"/>
                                      </p:to>
                                    </p:set>
                                    <p:animEffect transition="in" filter="blinds(horizontal)">
                                      <p:cBhvr>
                                        <p:cTn id="66" dur="500"/>
                                        <p:tgtEl>
                                          <p:spTgt spid="2129985"/>
                                        </p:tgtEl>
                                      </p:cBhvr>
                                    </p:animEffect>
                                  </p:childTnLst>
                                </p:cTn>
                              </p:par>
                              <p:par>
                                <p:cTn id="67" presetID="3" presetClass="entr" presetSubtype="10" fill="hold" nodeType="withEffect">
                                  <p:stCondLst>
                                    <p:cond delay="0"/>
                                  </p:stCondLst>
                                  <p:childTnLst>
                                    <p:set>
                                      <p:cBhvr>
                                        <p:cTn id="68" dur="1" fill="hold">
                                          <p:stCondLst>
                                            <p:cond delay="0"/>
                                          </p:stCondLst>
                                        </p:cTn>
                                        <p:tgtEl>
                                          <p:spTgt spid="2129986"/>
                                        </p:tgtEl>
                                        <p:attrNameLst>
                                          <p:attrName>style.visibility</p:attrName>
                                        </p:attrNameLst>
                                      </p:cBhvr>
                                      <p:to>
                                        <p:strVal val="visible"/>
                                      </p:to>
                                    </p:set>
                                    <p:animEffect transition="in" filter="blinds(horizontal)">
                                      <p:cBhvr>
                                        <p:cTn id="69" dur="500"/>
                                        <p:tgtEl>
                                          <p:spTgt spid="2129986"/>
                                        </p:tgtEl>
                                      </p:cBhvr>
                                    </p:animEffect>
                                  </p:childTnLst>
                                </p:cTn>
                              </p:par>
                              <p:par>
                                <p:cTn id="70" presetID="3" presetClass="entr" presetSubtype="10" fill="hold" nodeType="withEffect">
                                  <p:stCondLst>
                                    <p:cond delay="0"/>
                                  </p:stCondLst>
                                  <p:childTnLst>
                                    <p:set>
                                      <p:cBhvr>
                                        <p:cTn id="71" dur="1" fill="hold">
                                          <p:stCondLst>
                                            <p:cond delay="0"/>
                                          </p:stCondLst>
                                        </p:cTn>
                                        <p:tgtEl>
                                          <p:spTgt spid="2129987"/>
                                        </p:tgtEl>
                                        <p:attrNameLst>
                                          <p:attrName>style.visibility</p:attrName>
                                        </p:attrNameLst>
                                      </p:cBhvr>
                                      <p:to>
                                        <p:strVal val="visible"/>
                                      </p:to>
                                    </p:set>
                                    <p:animEffect transition="in" filter="blinds(horizontal)">
                                      <p:cBhvr>
                                        <p:cTn id="72" dur="500"/>
                                        <p:tgtEl>
                                          <p:spTgt spid="2129987"/>
                                        </p:tgtEl>
                                      </p:cBhvr>
                                    </p:animEffect>
                                  </p:childTnLst>
                                </p:cTn>
                              </p:par>
                              <p:par>
                                <p:cTn id="73" presetID="3" presetClass="entr" presetSubtype="10" fill="hold" nodeType="withEffect">
                                  <p:stCondLst>
                                    <p:cond delay="0"/>
                                  </p:stCondLst>
                                  <p:childTnLst>
                                    <p:set>
                                      <p:cBhvr>
                                        <p:cTn id="74" dur="1" fill="hold">
                                          <p:stCondLst>
                                            <p:cond delay="0"/>
                                          </p:stCondLst>
                                        </p:cTn>
                                        <p:tgtEl>
                                          <p:spTgt spid="2129988"/>
                                        </p:tgtEl>
                                        <p:attrNameLst>
                                          <p:attrName>style.visibility</p:attrName>
                                        </p:attrNameLst>
                                      </p:cBhvr>
                                      <p:to>
                                        <p:strVal val="visible"/>
                                      </p:to>
                                    </p:set>
                                    <p:animEffect transition="in" filter="blinds(horizontal)">
                                      <p:cBhvr>
                                        <p:cTn id="75" dur="500"/>
                                        <p:tgtEl>
                                          <p:spTgt spid="2129988"/>
                                        </p:tgtEl>
                                      </p:cBhvr>
                                    </p:animEffect>
                                  </p:childTnLst>
                                </p:cTn>
                              </p:par>
                              <p:par>
                                <p:cTn id="76" presetID="3" presetClass="entr" presetSubtype="10" fill="hold" nodeType="withEffect">
                                  <p:stCondLst>
                                    <p:cond delay="0"/>
                                  </p:stCondLst>
                                  <p:childTnLst>
                                    <p:set>
                                      <p:cBhvr>
                                        <p:cTn id="77" dur="1" fill="hold">
                                          <p:stCondLst>
                                            <p:cond delay="0"/>
                                          </p:stCondLst>
                                        </p:cTn>
                                        <p:tgtEl>
                                          <p:spTgt spid="2129989"/>
                                        </p:tgtEl>
                                        <p:attrNameLst>
                                          <p:attrName>style.visibility</p:attrName>
                                        </p:attrNameLst>
                                      </p:cBhvr>
                                      <p:to>
                                        <p:strVal val="visible"/>
                                      </p:to>
                                    </p:set>
                                    <p:animEffect transition="in" filter="blinds(horizontal)">
                                      <p:cBhvr>
                                        <p:cTn id="78" dur="500"/>
                                        <p:tgtEl>
                                          <p:spTgt spid="212998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129978"/>
                                        </p:tgtEl>
                                        <p:attrNameLst>
                                          <p:attrName>style.visibility</p:attrName>
                                        </p:attrNameLst>
                                      </p:cBhvr>
                                      <p:to>
                                        <p:strVal val="visible"/>
                                      </p:to>
                                    </p:set>
                                    <p:animEffect transition="in" filter="blinds(horizontal)">
                                      <p:cBhvr>
                                        <p:cTn id="83" dur="500"/>
                                        <p:tgtEl>
                                          <p:spTgt spid="212997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2129991"/>
                                        </p:tgtEl>
                                        <p:attrNameLst>
                                          <p:attrName>style.visibility</p:attrName>
                                        </p:attrNameLst>
                                      </p:cBhvr>
                                      <p:to>
                                        <p:strVal val="visible"/>
                                      </p:to>
                                    </p:set>
                                    <p:animEffect transition="in" filter="blinds(horizontal)">
                                      <p:cBhvr>
                                        <p:cTn id="88" dur="500"/>
                                        <p:tgtEl>
                                          <p:spTgt spid="2129991"/>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129992"/>
                                        </p:tgtEl>
                                        <p:attrNameLst>
                                          <p:attrName>style.visibility</p:attrName>
                                        </p:attrNameLst>
                                      </p:cBhvr>
                                      <p:to>
                                        <p:strVal val="visible"/>
                                      </p:to>
                                    </p:set>
                                    <p:animEffect transition="in" filter="blinds(horizontal)">
                                      <p:cBhvr>
                                        <p:cTn id="91" dur="500"/>
                                        <p:tgtEl>
                                          <p:spTgt spid="2129992"/>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129993"/>
                                        </p:tgtEl>
                                        <p:attrNameLst>
                                          <p:attrName>style.visibility</p:attrName>
                                        </p:attrNameLst>
                                      </p:cBhvr>
                                      <p:to>
                                        <p:strVal val="visible"/>
                                      </p:to>
                                    </p:set>
                                    <p:animEffect transition="in" filter="blinds(horizontal)">
                                      <p:cBhvr>
                                        <p:cTn id="94" dur="500"/>
                                        <p:tgtEl>
                                          <p:spTgt spid="2129993"/>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2129994"/>
                                        </p:tgtEl>
                                        <p:attrNameLst>
                                          <p:attrName>style.visibility</p:attrName>
                                        </p:attrNameLst>
                                      </p:cBhvr>
                                      <p:to>
                                        <p:strVal val="visible"/>
                                      </p:to>
                                    </p:set>
                                    <p:animEffect transition="in" filter="blinds(horizontal)">
                                      <p:cBhvr>
                                        <p:cTn id="97" dur="500"/>
                                        <p:tgtEl>
                                          <p:spTgt spid="2129994"/>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2129995"/>
                                        </p:tgtEl>
                                        <p:attrNameLst>
                                          <p:attrName>style.visibility</p:attrName>
                                        </p:attrNameLst>
                                      </p:cBhvr>
                                      <p:to>
                                        <p:strVal val="visible"/>
                                      </p:to>
                                    </p:set>
                                    <p:animEffect transition="in" filter="blinds(horizontal)">
                                      <p:cBhvr>
                                        <p:cTn id="100" dur="500"/>
                                        <p:tgtEl>
                                          <p:spTgt spid="2129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24" grpId="0"/>
      <p:bldP spid="2129933" grpId="0"/>
      <p:bldP spid="2129978" grpId="0"/>
      <p:bldP spid="2129980" grpId="0"/>
      <p:bldP spid="2129991" grpId="0"/>
      <p:bldP spid="2129992" grpId="0" animBg="1"/>
      <p:bldP spid="2129993" grpId="0" animBg="1"/>
      <p:bldP spid="2129994" grpId="0" animBg="1"/>
      <p:bldP spid="2129995"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RmYTE2MzI2ODUzY2FhMWI0ZjE4ZDc3NmYwZmRjNzY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175,&quot;width&quot;:10380}"/>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信息内容安全技术</Template>
  <TotalTime>3352</TotalTime>
  <Words>6035</Words>
  <Application>Microsoft Macintosh PowerPoint</Application>
  <PresentationFormat>全屏显示(4:3)</PresentationFormat>
  <Paragraphs>462</Paragraphs>
  <Slides>47</Slides>
  <Notes>23</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69" baseType="lpstr">
      <vt:lpstr>-apple-system</vt:lpstr>
      <vt:lpstr>华文新魏</vt:lpstr>
      <vt:lpstr>楷体_GB2312</vt:lpstr>
      <vt:lpstr>宋体</vt:lpstr>
      <vt:lpstr>宋体</vt:lpstr>
      <vt:lpstr>微软雅黑</vt:lpstr>
      <vt:lpstr>Arial Unicode MS</vt:lpstr>
      <vt:lpstr>KaTeX_Main</vt:lpstr>
      <vt:lpstr>KaTeX_Math</vt:lpstr>
      <vt:lpstr>MJXc-TeX-main-R</vt:lpstr>
      <vt:lpstr>MJXc-TeX-math-I</vt:lpstr>
      <vt:lpstr>PingFang SC</vt:lpstr>
      <vt:lpstr>Arial</vt:lpstr>
      <vt:lpstr>Calibri</vt:lpstr>
      <vt:lpstr>Franklin Gothic Medium</vt:lpstr>
      <vt:lpstr>Helvetica Neue</vt:lpstr>
      <vt:lpstr>STIXGeneral</vt:lpstr>
      <vt:lpstr>Times New Roman</vt:lpstr>
      <vt:lpstr>Wingdings</vt:lpstr>
      <vt:lpstr>2_Office 主题</vt:lpstr>
      <vt:lpstr>Equation.3</vt:lpstr>
      <vt:lpstr>MathType 5.0 Equation</vt:lpstr>
      <vt:lpstr>PowerPoint 演示文稿</vt:lpstr>
      <vt:lpstr>PowerPoint 演示文稿</vt:lpstr>
      <vt:lpstr>DHS：持续诊断和缓解计划（CDM，2019） </vt:lpstr>
      <vt:lpstr>文本分类在内容安全中的作用</vt:lpstr>
      <vt:lpstr>文本分类在内容安全中的作用</vt:lpstr>
      <vt:lpstr>主要学习内容</vt:lpstr>
      <vt:lpstr>引言</vt:lpstr>
      <vt:lpstr>PowerPoint 演示文稿</vt:lpstr>
      <vt:lpstr>分类与聚类示例</vt:lpstr>
      <vt:lpstr>PowerPoint 演示文稿</vt:lpstr>
      <vt:lpstr>PowerPoint 演示文稿</vt:lpstr>
      <vt:lpstr>PowerPoint 演示文稿</vt:lpstr>
      <vt:lpstr>PowerPoint 演示文稿</vt:lpstr>
      <vt:lpstr>PowerPoint 演示文稿</vt:lpstr>
      <vt:lpstr>PowerPoint 演示文稿</vt:lpstr>
      <vt:lpstr>文本分类中的预处理</vt:lpstr>
      <vt:lpstr>文本分类中的预处理</vt:lpstr>
      <vt:lpstr>PowerPoint 演示文稿</vt:lpstr>
      <vt:lpstr>文本表示</vt:lpstr>
      <vt:lpstr>文本表示</vt:lpstr>
      <vt:lpstr>文本表示</vt:lpstr>
      <vt:lpstr>文本表示</vt:lpstr>
      <vt:lpstr>文本表示</vt:lpstr>
      <vt:lpstr>文本表示</vt:lpstr>
      <vt:lpstr>文本表示</vt:lpstr>
      <vt:lpstr>文本表示</vt:lpstr>
      <vt:lpstr>文本表示</vt:lpstr>
      <vt:lpstr>文本预处理-分词</vt:lpstr>
      <vt:lpstr>中文分词方法</vt:lpstr>
      <vt:lpstr>基于字符串匹配的分词方法</vt:lpstr>
      <vt:lpstr>基于字符串匹配的分词方法</vt:lpstr>
      <vt:lpstr>基于统计及机器学习的分词方法</vt:lpstr>
      <vt:lpstr>基于统计及机器学习的分词方法</vt:lpstr>
      <vt:lpstr>基于统计及机器学习的分词方法</vt:lpstr>
      <vt:lpstr>jieba分词</vt:lpstr>
      <vt:lpstr>jieba分词</vt:lpstr>
      <vt:lpstr>特征提取(Feature Selection)</vt:lpstr>
      <vt:lpstr>特征选择</vt:lpstr>
      <vt:lpstr>PowerPoint 演示文稿</vt:lpstr>
      <vt:lpstr>基于词频函数的分类特征选择</vt:lpstr>
      <vt:lpstr>基于信息增益的分类特征选择</vt:lpstr>
      <vt:lpstr>基于互信息的分类特征选择</vt:lpstr>
      <vt:lpstr>基于χ2统计的分类特征选择</vt:lpstr>
      <vt:lpstr>PowerPoint 演示文稿</vt:lpstr>
      <vt:lpstr>PowerPoint 演示文稿</vt:lpstr>
      <vt:lpstr>PowerPoint 演示文稿</vt:lpstr>
      <vt:lpstr>文本分类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Microsoft Office User</cp:lastModifiedBy>
  <cp:revision>264</cp:revision>
  <dcterms:created xsi:type="dcterms:W3CDTF">2004-08-18T02:07:00Z</dcterms:created>
  <dcterms:modified xsi:type="dcterms:W3CDTF">2023-10-29T12:38:33Z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BC1B3950E40B46BCAB5DB019D29D590C_13</vt:lpwstr>
  </property>
</Properties>
</file>