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sldIdLst>
    <p:sldId id="576" r:id="rId2"/>
    <p:sldId id="685" r:id="rId3"/>
    <p:sldId id="988" r:id="rId4"/>
    <p:sldId id="990" r:id="rId5"/>
    <p:sldId id="514" r:id="rId6"/>
    <p:sldId id="421" r:id="rId7"/>
    <p:sldId id="422" r:id="rId8"/>
    <p:sldId id="492" r:id="rId9"/>
    <p:sldId id="423" r:id="rId10"/>
    <p:sldId id="424" r:id="rId11"/>
    <p:sldId id="495" r:id="rId12"/>
    <p:sldId id="496" r:id="rId13"/>
    <p:sldId id="497" r:id="rId14"/>
    <p:sldId id="498" r:id="rId15"/>
    <p:sldId id="499" r:id="rId16"/>
    <p:sldId id="500" r:id="rId17"/>
    <p:sldId id="501" r:id="rId18"/>
    <p:sldId id="502" r:id="rId19"/>
    <p:sldId id="503" r:id="rId20"/>
    <p:sldId id="504" r:id="rId21"/>
    <p:sldId id="505" r:id="rId22"/>
    <p:sldId id="516" r:id="rId23"/>
    <p:sldId id="515" r:id="rId24"/>
    <p:sldId id="508" r:id="rId25"/>
    <p:sldId id="509" r:id="rId26"/>
    <p:sldId id="510" r:id="rId27"/>
    <p:sldId id="511" r:id="rId28"/>
    <p:sldId id="512" r:id="rId29"/>
    <p:sldId id="513" r:id="rId30"/>
    <p:sldId id="998" r:id="rId31"/>
    <p:sldId id="436" r:id="rId32"/>
    <p:sldId id="991" r:id="rId33"/>
    <p:sldId id="992" r:id="rId34"/>
    <p:sldId id="993" r:id="rId35"/>
    <p:sldId id="994" r:id="rId36"/>
    <p:sldId id="995" r:id="rId37"/>
    <p:sldId id="996" r:id="rId38"/>
    <p:sldId id="686" r:id="rId39"/>
    <p:sldId id="687" r:id="rId40"/>
    <p:sldId id="688" r:id="rId41"/>
    <p:sldId id="690" r:id="rId42"/>
    <p:sldId id="689" r:id="rId43"/>
    <p:sldId id="691" r:id="rId44"/>
    <p:sldId id="997" r:id="rId45"/>
    <p:sldId id="442" r:id="rId46"/>
    <p:sldId id="257" r:id="rId47"/>
    <p:sldId id="258" r:id="rId48"/>
    <p:sldId id="262" r:id="rId49"/>
    <p:sldId id="263" r:id="rId50"/>
    <p:sldId id="264" r:id="rId51"/>
    <p:sldId id="265" r:id="rId52"/>
    <p:sldId id="266" r:id="rId53"/>
    <p:sldId id="268" r:id="rId54"/>
    <p:sldId id="270" r:id="rId55"/>
    <p:sldId id="271" r:id="rId56"/>
    <p:sldId id="272" r:id="rId57"/>
    <p:sldId id="273" r:id="rId58"/>
    <p:sldId id="274" r:id="rId59"/>
    <p:sldId id="278" r:id="rId60"/>
    <p:sldId id="999" r:id="rId61"/>
    <p:sldId id="282" r:id="rId62"/>
    <p:sldId id="284" r:id="rId63"/>
    <p:sldId id="283" r:id="rId64"/>
    <p:sldId id="279" r:id="rId65"/>
    <p:sldId id="285" r:id="rId66"/>
    <p:sldId id="463" r:id="rId67"/>
    <p:sldId id="287" r:id="rId68"/>
    <p:sldId id="288" r:id="rId69"/>
    <p:sldId id="289" r:id="rId70"/>
    <p:sldId id="290" r:id="rId71"/>
    <p:sldId id="1000" r:id="rId72"/>
    <p:sldId id="292" r:id="rId73"/>
    <p:sldId id="464" r:id="rId74"/>
  </p:sldIdLst>
  <p:sldSz cx="9144000" cy="6858000" type="screen4x3"/>
  <p:notesSz cx="6858000" cy="9144000"/>
  <p:custDataLst>
    <p:tags r:id="rId76"/>
  </p:custDataLst>
  <p:defaultTextStyle>
    <a:defPPr>
      <a:defRPr lang="zh-CN"/>
    </a:defPPr>
    <a:lvl1pPr marL="0" lvl="0"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94" userDrawn="1">
          <p15:clr>
            <a:srgbClr val="A4A3A4"/>
          </p15:clr>
        </p15:guide>
        <p15:guide id="2" pos="28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D3919"/>
    <a:srgbClr val="FF3300"/>
    <a:srgbClr val="03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p:restoredTop sz="94728"/>
  </p:normalViewPr>
  <p:slideViewPr>
    <p:cSldViewPr showGuides="1">
      <p:cViewPr varScale="1">
        <p:scale>
          <a:sx n="108" d="100"/>
          <a:sy n="108" d="100"/>
        </p:scale>
        <p:origin x="1644" y="96"/>
      </p:cViewPr>
      <p:guideLst>
        <p:guide orient="horz" pos="2294"/>
        <p:guide pos="289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64.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FontTx/>
              <a:buNone/>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FontTx/>
              <a:buNone/>
              <a:defRPr sz="120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FontTx/>
              <a:buNone/>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spcBef>
                <a:spcPct val="0"/>
              </a:spcBef>
              <a:buClrTx/>
              <a:buFontTx/>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2</a:t>
            </a:fld>
            <a:endParaRPr lang="en-US" altLang="zh-CN" sz="1200" dirty="0"/>
          </a:p>
        </p:txBody>
      </p:sp>
      <p:sp>
        <p:nvSpPr>
          <p:cNvPr id="124930" name="Rectangle 2"/>
          <p:cNvSpPr>
            <a:spLocks noGrp="1" noRot="1" noChangeAspect="1" noTextEdit="1"/>
          </p:cNvSpPr>
          <p:nvPr>
            <p:ph type="sldImg"/>
          </p:nvPr>
        </p:nvSpPr>
        <p:spPr/>
      </p:sp>
      <p:sp>
        <p:nvSpPr>
          <p:cNvPr id="12493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6</a:t>
            </a:fld>
            <a:endParaRPr lang="en-US" altLang="zh-CN" sz="1200" dirty="0"/>
          </a:p>
        </p:txBody>
      </p:sp>
      <p:sp>
        <p:nvSpPr>
          <p:cNvPr id="52226" name="Rectangle 2"/>
          <p:cNvSpPr>
            <a:spLocks noGrp="1" noRot="1" noChangeAspect="1" noTextEdit="1"/>
          </p:cNvSpPr>
          <p:nvPr>
            <p:ph type="sldImg"/>
          </p:nvPr>
        </p:nvSpPr>
        <p:spPr/>
      </p:sp>
      <p:sp>
        <p:nvSpPr>
          <p:cNvPr id="522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7</a:t>
            </a:fld>
            <a:endParaRPr lang="en-US" altLang="zh-CN" sz="1200" dirty="0"/>
          </a:p>
        </p:txBody>
      </p:sp>
      <p:sp>
        <p:nvSpPr>
          <p:cNvPr id="54274" name="Rectangle 2"/>
          <p:cNvSpPr>
            <a:spLocks noGrp="1" noRot="1" noChangeAspect="1" noTextEdit="1"/>
          </p:cNvSpPr>
          <p:nvPr>
            <p:ph type="sldImg"/>
          </p:nvPr>
        </p:nvSpPr>
        <p:spPr/>
      </p:sp>
      <p:sp>
        <p:nvSpPr>
          <p:cNvPr id="54275" name="Rectangle 3"/>
          <p:cNvSpPr>
            <a:spLocks noGrp="1"/>
          </p:cNvSpPr>
          <p:nvPr>
            <p:ph type="body" idx="1"/>
          </p:nvPr>
        </p:nvSpPr>
        <p:spPr/>
        <p:txBody>
          <a:bodyPr wrap="square" lIns="91440" tIns="45720" rIns="91440" bIns="45720" anchor="t"/>
          <a:lstStyle/>
          <a:p>
            <a:pPr lvl="0" eaLnBrk="1" hangingPunct="1"/>
            <a:r>
              <a:rPr lang="zh-CN" altLang="en-US"/>
              <a:t>脊椎动物</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动物：</a:t>
            </a:r>
          </a:p>
          <a:p>
            <a:r>
              <a:rPr lang="zh-CN" altLang="en-US"/>
              <a:t>结构</a:t>
            </a:r>
          </a:p>
          <a:p>
            <a:r>
              <a:rPr lang="zh-CN" altLang="en-US"/>
              <a:t>外貌</a:t>
            </a:r>
          </a:p>
          <a:p>
            <a:r>
              <a:rPr lang="zh-CN" altLang="en-US"/>
              <a:t>生存环境</a:t>
            </a:r>
          </a:p>
          <a:p>
            <a:r>
              <a:rPr lang="zh-CN" altLang="en-US"/>
              <a:t>习性</a:t>
            </a:r>
          </a:p>
          <a:p>
            <a:endParaRPr lang="zh-CN" altLang="en-US"/>
          </a:p>
          <a:p>
            <a:r>
              <a:rPr lang="zh-CN" altLang="en-US"/>
              <a:t>文档：</a:t>
            </a:r>
          </a:p>
          <a:p>
            <a:r>
              <a:rPr lang="zh-CN" altLang="en-US"/>
              <a:t>感兴趣的、不感兴趣的</a:t>
            </a:r>
          </a:p>
          <a:p>
            <a:r>
              <a:rPr lang="zh-CN" altLang="en-US"/>
              <a:t>非法的、合法的</a:t>
            </a:r>
          </a:p>
          <a:p>
            <a:endParaRPr lang="zh-CN" altLang="en-US"/>
          </a:p>
          <a:p>
            <a:r>
              <a:rPr lang="zh-CN" altLang="en-US"/>
              <a:t>人：</a:t>
            </a:r>
          </a:p>
          <a:p>
            <a:r>
              <a:rPr lang="zh-CN" altLang="en-US"/>
              <a:t>嫌疑人、非嫌疑人</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9</a:t>
            </a:fld>
            <a:endParaRPr lang="en-US" altLang="zh-CN" sz="1200" dirty="0"/>
          </a:p>
        </p:txBody>
      </p:sp>
      <p:sp>
        <p:nvSpPr>
          <p:cNvPr id="56322" name="Rectangle 2"/>
          <p:cNvSpPr>
            <a:spLocks noGrp="1" noRot="1" noChangeAspect="1" noTextEdit="1"/>
          </p:cNvSpPr>
          <p:nvPr>
            <p:ph type="sldImg"/>
          </p:nvPr>
        </p:nvSpPr>
        <p:spPr/>
      </p:sp>
      <p:sp>
        <p:nvSpPr>
          <p:cNvPr id="56323" name="Rectangle 3"/>
          <p:cNvSpPr>
            <a:spLocks noGrp="1"/>
          </p:cNvSpPr>
          <p:nvPr>
            <p:ph type="body" idx="1"/>
          </p:nvPr>
        </p:nvSpPr>
        <p:spPr/>
        <p:txBody>
          <a:bodyPr wrap="square" lIns="91440" tIns="45720" rIns="91440" bIns="45720" anchor="t"/>
          <a:lstStyle/>
          <a:p>
            <a:pPr lvl="0" eaLnBrk="1" hangingPunct="1"/>
            <a:r>
              <a:rPr lang="zh-CN" altLang="en-US"/>
              <a:t>没有网络安全就没有国家安全</a:t>
            </a:r>
            <a:endParaRPr lang="en-US" altLang="zh-CN"/>
          </a:p>
          <a:p>
            <a:pPr lvl="0" eaLnBrk="1" hangingPunct="1"/>
            <a:r>
              <a:rPr lang="zh-CN" altLang="en-US"/>
              <a:t>过不了互联网这一关就过不了长期执政这一关</a:t>
            </a:r>
          </a:p>
          <a:p>
            <a:pPr lvl="0"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t>10</a:t>
            </a:fld>
            <a:endParaRPr lang="en-US" altLang="zh-CN" sz="1200" dirty="0"/>
          </a:p>
        </p:txBody>
      </p:sp>
      <p:sp>
        <p:nvSpPr>
          <p:cNvPr id="58370" name="Rectangle 2"/>
          <p:cNvSpPr>
            <a:spLocks noGrp="1" noRot="1" noChangeAspect="1" noTextEdit="1"/>
          </p:cNvSpPr>
          <p:nvPr>
            <p:ph type="sldImg"/>
          </p:nvPr>
        </p:nvSpPr>
        <p:spPr/>
      </p:sp>
      <p:sp>
        <p:nvSpPr>
          <p:cNvPr id="58371" name="Rectangle 3"/>
          <p:cNvSpPr>
            <a:spLocks noGrp="1"/>
          </p:cNvSpPr>
          <p:nvPr>
            <p:ph type="body" idx="1"/>
          </p:nvPr>
        </p:nvSpPr>
        <p:spPr/>
        <p:txBody>
          <a:bodyPr wrap="square" lIns="91440" tIns="45720" rIns="91440" bIns="45720" anchor="t"/>
          <a:lstStyle/>
          <a:p>
            <a:pPr lvl="0" eaLnBrk="1" hangingPunct="1"/>
            <a:r>
              <a:rPr lang="zh-CN" altLang="en-US"/>
              <a:t>没有网络安全就没有国家安全</a:t>
            </a:r>
            <a:endParaRPr lang="en-US" altLang="zh-CN"/>
          </a:p>
          <a:p>
            <a:pPr lvl="0" eaLnBrk="1" hangingPunct="1"/>
            <a:r>
              <a:rPr lang="zh-CN" altLang="en-US"/>
              <a:t>过不了互联网这一关就过不了长期执政这一关［代表公众意志］</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687011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33AE04DF-5DAF-8942-8809-7549A96DA271}"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2023/11/23</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4" name="日期占位符 3"/>
          <p:cNvSpPr>
            <a:spLocks noGrp="1" noChangeArrowheads="1"/>
          </p:cNvSpPr>
          <p:nvPr>
            <p:ph type="dt" sz="half" idx="10"/>
          </p:nvPr>
        </p:nvSpPr>
        <p:spPr/>
        <p:txBody>
          <a:bodyPr/>
          <a:lstStyle>
            <a:lvl1pPr>
              <a:defRPr/>
            </a:lvl1pPr>
          </a:lstStyle>
          <a:p>
            <a:fld id="{F2B3A974-94E0-784F-B3DA-96F1FF8FB45F}" type="datetimeFigureOut">
              <a:rPr lang="zh-CN" altLang="en-US"/>
              <a:t>2023/11/23</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p:txBody>
          <a:bodyPr/>
          <a:lstStyle>
            <a:lvl1pPr>
              <a:defRPr/>
            </a:lvl1pPr>
          </a:lstStyle>
          <a:p>
            <a:fld id="{4E80919B-B4AB-9741-8558-9504775A5039}"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fld id="{E923FF57-9DF0-4B44-A3E0-A5834B15D24F}" type="datetimeFigureOut">
              <a:rPr lang="zh-CN" altLang="en-US"/>
              <a:t>2023/11/23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4C6DB4B6-99EF-E34F-A458-571EFDA1439C}" type="datetimeFigureOut">
              <a:rPr lang="zh-CN" altLang="en-US"/>
              <a:t>2023/11/23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2023/11/23</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2023/11/23</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t>‹#›</a:t>
            </a:fld>
            <a:r>
              <a:rPr lang="en-US" altLang="zh-CN" sz="1600">
                <a:latin typeface="Arial Unicode MS" panose="020B0604020202020204" charset="-122"/>
                <a:cs typeface="Arial Unicode MS" panose="020B0604020202020204" charset="-122"/>
              </a:rPr>
              <a:t>/43</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2023/11/23</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404AE7-26EC-0148-A357-DD3C7FD71093}"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2023/11/23</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2023/11/23</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2023/11/23</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2023/11/23</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2023/11/23</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2023/11/23</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2023/11/23</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2023/11/23</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2023/11/23</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2023/11/23</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4D1EEEB-2E2A-DF4A-9E58-105270FF4219}"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2023/11/23</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2023/11/23</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2023/11/23</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76200"/>
            <a:ext cx="85344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762000"/>
            <a:ext cx="4210050" cy="5715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591050" y="762000"/>
            <a:ext cx="4211638" cy="5715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8541C-ABB0-5608-86D2-981F63E3230A}"/>
              </a:ext>
            </a:extLst>
          </p:cNvPr>
          <p:cNvSpPr>
            <a:spLocks noGrp="1"/>
          </p:cNvSpPr>
          <p:nvPr>
            <p:ph type="title"/>
          </p:nvPr>
        </p:nvSpPr>
        <p:spPr>
          <a:xfrm>
            <a:off x="685800" y="838200"/>
            <a:ext cx="777240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8E4A8E7E-0ABD-62D1-D1A6-9A587762208B}"/>
              </a:ext>
            </a:extLst>
          </p:cNvPr>
          <p:cNvSpPr>
            <a:spLocks noGrp="1"/>
          </p:cNvSpPr>
          <p:nvPr>
            <p:ph type="tbl" idx="1"/>
          </p:nvPr>
        </p:nvSpPr>
        <p:spPr>
          <a:xfrm>
            <a:off x="685800" y="2057400"/>
            <a:ext cx="7772400" cy="4114800"/>
          </a:xfrm>
        </p:spPr>
        <p:txBody>
          <a:bodyPr/>
          <a:lstStyle/>
          <a:p>
            <a:endParaRPr lang="zh-CN" altLang="en-US"/>
          </a:p>
        </p:txBody>
      </p:sp>
    </p:spTree>
    <p:extLst>
      <p:ext uri="{BB962C8B-B14F-4D97-AF65-F5344CB8AC3E}">
        <p14:creationId xmlns:p14="http://schemas.microsoft.com/office/powerpoint/2010/main" val="166012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335DA5F-FC16-9841-AD03-8B8DB561F239}" type="datetimeFigureOut">
              <a:rPr lang="zh-CN" altLang="en-US" smtClean="0"/>
              <a:t>2023/11/23</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E08765-4B7D-2143-8328-FBBE326002BF}" type="datetimeFigureOut">
              <a:rPr lang="zh-CN" altLang="en-US" smtClean="0"/>
              <a:t>2023/11/23</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2023/11/23</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2023/11/23</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t>2023/11/23</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eaLnBrk="1" hangingPunct="1">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6"/>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mc:AlternateContent xmlns:mc="http://schemas.openxmlformats.org/markup-compatibility/2006" xmlns:p14="http://schemas.microsoft.com/office/powerpoint/2010/main">
    <mc:Choice Requires="p14">
      <p:transition advClick="0"/>
    </mc:Choice>
    <mc:Fallback xmlns="">
      <p:transition advClick="0"/>
    </mc:Fallback>
  </mc:AlternateConten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2.e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emf"/><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wmf"/><Relationship Id="rId5" Type="http://schemas.openxmlformats.org/officeDocument/2006/relationships/oleObject" Target="../embeddings/oleObject12.bin"/><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8.emf"/><Relationship Id="rId5" Type="http://schemas.openxmlformats.org/officeDocument/2006/relationships/oleObject" Target="../embeddings/oleObject16.bin"/><Relationship Id="rId4" Type="http://schemas.openxmlformats.org/officeDocument/2006/relationships/image" Target="../media/image4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2.emf"/><Relationship Id="rId5" Type="http://schemas.openxmlformats.org/officeDocument/2006/relationships/oleObject" Target="../embeddings/oleObject19.bin"/><Relationship Id="rId4" Type="http://schemas.openxmlformats.org/officeDocument/2006/relationships/image" Target="../media/image51.emf"/></Relationships>
</file>

<file path=ppt/slides/_rels/slide53.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5.emf"/><Relationship Id="rId5" Type="http://schemas.openxmlformats.org/officeDocument/2006/relationships/oleObject" Target="../embeddings/oleObject21.bin"/><Relationship Id="rId4" Type="http://schemas.openxmlformats.org/officeDocument/2006/relationships/image" Target="../media/image54.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33.xml"/><Relationship Id="rId1" Type="http://schemas.openxmlformats.org/officeDocument/2006/relationships/vmlDrawing" Target="../drawings/vmlDrawing14.vml"/><Relationship Id="rId6" Type="http://schemas.openxmlformats.org/officeDocument/2006/relationships/image" Target="../media/image57.emf"/><Relationship Id="rId5" Type="http://schemas.openxmlformats.org/officeDocument/2006/relationships/oleObject" Target="../embeddings/oleObject23.bin"/><Relationship Id="rId4" Type="http://schemas.openxmlformats.org/officeDocument/2006/relationships/image" Target="../media/image56.emf"/></Relationships>
</file>

<file path=ppt/slides/_rels/slide59.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9.emf"/><Relationship Id="rId5" Type="http://schemas.openxmlformats.org/officeDocument/2006/relationships/oleObject" Target="../embeddings/oleObject25.bin"/><Relationship Id="rId4" Type="http://schemas.openxmlformats.org/officeDocument/2006/relationships/image" Target="../media/image58.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2.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2.emf"/><Relationship Id="rId5" Type="http://schemas.openxmlformats.org/officeDocument/2006/relationships/oleObject" Target="../embeddings/oleObject28.bin"/><Relationship Id="rId4" Type="http://schemas.openxmlformats.org/officeDocument/2006/relationships/image" Target="../media/image61.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4.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34.xml"/><Relationship Id="rId1" Type="http://schemas.openxmlformats.org/officeDocument/2006/relationships/vmlDrawing" Target="../drawings/vmlDrawing17.vml"/><Relationship Id="rId6" Type="http://schemas.openxmlformats.org/officeDocument/2006/relationships/image" Target="../media/image65.emf"/><Relationship Id="rId5" Type="http://schemas.openxmlformats.org/officeDocument/2006/relationships/oleObject" Target="../embeddings/oleObject31.bin"/><Relationship Id="rId4" Type="http://schemas.openxmlformats.org/officeDocument/2006/relationships/image" Target="../media/image64.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8.emf"/><Relationship Id="rId5" Type="http://schemas.openxmlformats.org/officeDocument/2006/relationships/oleObject" Target="../embeddings/oleObject34.bin"/><Relationship Id="rId4" Type="http://schemas.openxmlformats.org/officeDocument/2006/relationships/image" Target="../media/image67.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69.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1.emf"/><Relationship Id="rId5" Type="http://schemas.openxmlformats.org/officeDocument/2006/relationships/oleObject" Target="../embeddings/oleObject37.bin"/><Relationship Id="rId4" Type="http://schemas.openxmlformats.org/officeDocument/2006/relationships/image" Target="../media/image7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34.xml"/><Relationship Id="rId1" Type="http://schemas.openxmlformats.org/officeDocument/2006/relationships/vmlDrawing" Target="../drawings/vmlDrawing21.vml"/><Relationship Id="rId6" Type="http://schemas.openxmlformats.org/officeDocument/2006/relationships/image" Target="../media/image73.emf"/><Relationship Id="rId5" Type="http://schemas.openxmlformats.org/officeDocument/2006/relationships/oleObject" Target="../embeddings/oleObject39.bin"/><Relationship Id="rId4" Type="http://schemas.openxmlformats.org/officeDocument/2006/relationships/image" Target="../media/image72.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083310" y="1911752"/>
            <a:ext cx="7022465" cy="1715770"/>
          </a:xfrm>
          <a:prstGeom prst="rect">
            <a:avLst/>
          </a:prstGeom>
          <a:noFill/>
          <a:ln>
            <a:noFill/>
          </a:ln>
          <a:effectLst>
            <a:prstShdw prst="shdw17" dist="17961" dir="2700000">
              <a:schemeClr val="bg2">
                <a:alpha val="74997"/>
              </a:schemeClr>
            </a:prstShdw>
          </a:effectLst>
        </p:spPr>
        <p:txBody>
          <a:bodyPr wrap="square">
            <a:spAutoFit/>
          </a:bodyPr>
          <a:lstStyle/>
          <a:p>
            <a:pPr algn="ctr"/>
            <a:r>
              <a:rPr lang="zh-CN" altLang="en-US" sz="4800" dirty="0">
                <a:ea typeface="隶书" panose="02010509060101010101" pitchFamily="49" charset="-122"/>
                <a:cs typeface="隶书" panose="02010509060101010101" pitchFamily="49" charset="-122"/>
              </a:rPr>
              <a:t>第四章</a:t>
            </a:r>
          </a:p>
          <a:p>
            <a:pPr algn="ctr"/>
            <a:r>
              <a:rPr lang="zh-CN" altLang="en-US" sz="4800" dirty="0">
                <a:ea typeface="隶书" panose="02010509060101010101" pitchFamily="49" charset="-122"/>
                <a:cs typeface="隶书" panose="02010509060101010101" pitchFamily="49" charset="-122"/>
              </a:rPr>
              <a:t>信息内容分析与挖掘</a:t>
            </a:r>
          </a:p>
        </p:txBody>
      </p:sp>
      <p:sp>
        <p:nvSpPr>
          <p:cNvPr id="3076" name="Text Box 4"/>
          <p:cNvSpPr txBox="1">
            <a:spLocks noChangeArrowheads="1"/>
          </p:cNvSpPr>
          <p:nvPr/>
        </p:nvSpPr>
        <p:spPr bwMode="auto">
          <a:xfrm>
            <a:off x="3131840" y="4365104"/>
            <a:ext cx="3384550" cy="584775"/>
          </a:xfrm>
          <a:prstGeom prst="rect">
            <a:avLst/>
          </a:prstGeom>
          <a:noFill/>
          <a:ln w="9525">
            <a:noFill/>
            <a:miter lim="800000"/>
          </a:ln>
          <a:effectLst>
            <a:prstShdw prst="shdw17" dist="17961" dir="2700000">
              <a:schemeClr val="accent1">
                <a:gamma/>
                <a:shade val="60000"/>
                <a:invGamma/>
              </a:schemeClr>
            </a:prstShdw>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3200" dirty="0"/>
              <a:t>决策树、贝叶斯</a:t>
            </a:r>
          </a:p>
        </p:txBody>
      </p:sp>
      <p:sp>
        <p:nvSpPr>
          <p:cNvPr id="2" name="文本框 1"/>
          <p:cNvSpPr txBox="1"/>
          <p:nvPr/>
        </p:nvSpPr>
        <p:spPr>
          <a:xfrm>
            <a:off x="360045" y="429895"/>
            <a:ext cx="6012815" cy="521970"/>
          </a:xfrm>
          <a:prstGeom prst="rect">
            <a:avLst/>
          </a:prstGeom>
          <a:noFill/>
        </p:spPr>
        <p:txBody>
          <a:bodyPr wrap="square" rtlCol="0">
            <a:spAutoFit/>
          </a:bodyPr>
          <a:lstStyle/>
          <a:p>
            <a:r>
              <a:rPr lang="zh-CN" altLang="en-US" b="1" dirty="0"/>
              <a:t>信息内容安全课程</a:t>
            </a:r>
            <a:r>
              <a:rPr lang="en-US" altLang="zh-CN" b="1" dirty="0"/>
              <a:t>2023</a:t>
            </a:r>
            <a:r>
              <a:rPr lang="zh-CN" altLang="en-US" b="1" dirty="0"/>
              <a:t>秋</a:t>
            </a:r>
          </a:p>
        </p:txBody>
      </p:sp>
    </p:spTree>
  </p:cSld>
  <p:clrMapOvr>
    <a:masterClrMapping/>
  </p:clrMapOvr>
  <mc:AlternateContent xmlns:mc="http://schemas.openxmlformats.org/markup-compatibility/2006" xmlns:p14="http://schemas.microsoft.com/office/powerpoint/2010/main">
    <mc:Choice Requires="p14">
      <p:transition spd="slow" p14:dur="2000" advTm="5097"/>
    </mc:Choice>
    <mc:Fallback xmlns="">
      <p:transition spd="slow" advTm="50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
        <p:nvSpPr>
          <p:cNvPr id="57345" name="灯片编号占位符 2"/>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10</a:t>
            </a:fld>
            <a:endParaRPr lang="en-US" altLang="zh-CN" sz="1400" dirty="0">
              <a:latin typeface="Arial" panose="020B0604020202020204" pitchFamily="34" charset="0"/>
            </a:endParaRPr>
          </a:p>
        </p:txBody>
      </p:sp>
      <p:graphicFrame>
        <p:nvGraphicFramePr>
          <p:cNvPr id="57346" name="Object 4"/>
          <p:cNvGraphicFramePr>
            <a:graphicFrameLocks noGrp="1" noChangeAspect="1"/>
          </p:cNvGraphicFramePr>
          <p:nvPr>
            <p:ph idx="4294967295"/>
          </p:nvPr>
        </p:nvGraphicFramePr>
        <p:xfrm>
          <a:off x="0" y="1341755"/>
          <a:ext cx="8497570" cy="5255895"/>
        </p:xfrm>
        <a:graphic>
          <a:graphicData uri="http://schemas.openxmlformats.org/presentationml/2006/ole">
            <mc:AlternateContent xmlns:mc="http://schemas.openxmlformats.org/markup-compatibility/2006">
              <mc:Choice xmlns:v="urn:schemas-microsoft-com:vml" Requires="v">
                <p:oleObj spid="_x0000_s3075" r:id="rId4" imgW="5829300" imgH="3435350" progId="Word.Picture.8">
                  <p:embed/>
                </p:oleObj>
              </mc:Choice>
              <mc:Fallback>
                <p:oleObj r:id="rId4" imgW="5829300" imgH="3435350" progId="Word.Picture.8">
                  <p:embed/>
                  <p:pic>
                    <p:nvPicPr>
                      <p:cNvPr id="0" name="图片 3083"/>
                      <p:cNvPicPr/>
                      <p:nvPr/>
                    </p:nvPicPr>
                    <p:blipFill>
                      <a:blip r:embed="rId5"/>
                      <a:stretch>
                        <a:fillRect/>
                      </a:stretch>
                    </p:blipFill>
                    <p:spPr>
                      <a:xfrm>
                        <a:off x="0" y="1341755"/>
                        <a:ext cx="8497570" cy="5255895"/>
                      </a:xfrm>
                      <a:prstGeom prst="rect">
                        <a:avLst/>
                      </a:prstGeom>
                      <a:noFill/>
                      <a:ln w="38100">
                        <a:noFill/>
                        <a:miter/>
                      </a:ln>
                    </p:spPr>
                  </p:pic>
                </p:oleObj>
              </mc:Fallback>
            </mc:AlternateContent>
          </a:graphicData>
        </a:graphic>
      </p:graphicFrame>
      <p:sp>
        <p:nvSpPr>
          <p:cNvPr id="233479" name="Rectangle 7"/>
          <p:cNvSpPr>
            <a:spLocks noChangeArrowheads="1"/>
          </p:cNvSpPr>
          <p:nvPr/>
        </p:nvSpPr>
        <p:spPr bwMode="auto">
          <a:xfrm>
            <a:off x="685800" y="-25717"/>
            <a:ext cx="7772400" cy="1143000"/>
          </a:xfrm>
          <a:prstGeom prst="rect">
            <a:avLst/>
          </a:prstGeom>
          <a:noFill/>
          <a:ln w="9525">
            <a:noFill/>
            <a:miter lim="800000"/>
          </a:ln>
          <a:effectLst/>
        </p:spPr>
        <p:txBody>
          <a:bodyPr lIns="92075" tIns="46038" rIns="92075" bIns="46038" anchor="ctr"/>
          <a:lstStyle/>
          <a:p>
            <a:pPr algn="ctr" eaLnBrk="1" hangingPunct="1">
              <a:spcBef>
                <a:spcPct val="0"/>
              </a:spcBef>
              <a:buClrTx/>
              <a:buFontTx/>
            </a:pPr>
            <a:r>
              <a:rPr lang="en-US" altLang="zh-CN" sz="3200" b="1" dirty="0">
                <a:effectLst>
                  <a:outerShdw blurRad="38100" dist="38100" dir="2700000">
                    <a:srgbClr val="000000"/>
                  </a:outerShdw>
                </a:effectLst>
                <a:latin typeface="Arial" panose="020B0604020202020204" pitchFamily="34" charset="0"/>
              </a:rPr>
              <a:t>CN2</a:t>
            </a:r>
            <a:r>
              <a:rPr lang="zh-CN" altLang="en-US" sz="3200" b="1" dirty="0">
                <a:effectLst>
                  <a:outerShdw blurRad="38100" dist="38100" dir="2700000">
                    <a:srgbClr val="000000"/>
                  </a:outerShdw>
                </a:effectLst>
                <a:latin typeface="Arial" panose="020B0604020202020204" pitchFamily="34" charset="0"/>
              </a:rPr>
              <a:t>的原理演示图（</a:t>
            </a:r>
            <a:r>
              <a:rPr lang="en-US" altLang="zh-CN" sz="3200" b="1" dirty="0">
                <a:effectLst>
                  <a:outerShdw blurRad="38100" dist="38100" dir="2700000">
                    <a:srgbClr val="000000"/>
                  </a:outerShdw>
                </a:effectLst>
                <a:latin typeface="Arial" panose="020B0604020202020204" pitchFamily="34" charset="0"/>
              </a:rPr>
              <a:t>2</a:t>
            </a:r>
            <a:r>
              <a:rPr lang="zh-CN" altLang="en-US" sz="3200" b="1" dirty="0">
                <a:effectLst>
                  <a:outerShdw blurRad="38100" dist="38100" dir="2700000">
                    <a:srgbClr val="000000"/>
                  </a:outerShdw>
                </a:effectLst>
                <a:latin typeface="Arial" panose="020B0604020202020204" pitchFamily="34" charset="0"/>
              </a:rPr>
              <a:t>）</a:t>
            </a:r>
          </a:p>
        </p:txBody>
      </p:sp>
      <p:sp>
        <p:nvSpPr>
          <p:cNvPr id="5" name="矩形 4"/>
          <p:cNvSpPr/>
          <p:nvPr/>
        </p:nvSpPr>
        <p:spPr>
          <a:xfrm>
            <a:off x="5572125" y="4214813"/>
            <a:ext cx="2786063" cy="1714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2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p:cNvSpPr>
            <a:spLocks noGrp="1" noChangeArrowheads="1"/>
          </p:cNvSpPr>
          <p:nvPr>
            <p:ph type="title"/>
          </p:nvPr>
        </p:nvSpPr>
        <p:spPr>
          <a:xfrm>
            <a:off x="628650" y="-17780"/>
            <a:ext cx="8331835" cy="1325880"/>
          </a:xfrm>
        </p:spPr>
        <p:txBody>
          <a:bodyPr vert="horz" wrap="square" lIns="91440" tIns="45720" rIns="91440" bIns="45720" numCol="1" anchor="ctr" anchorCtr="0" compatLnSpc="1"/>
          <a:lstStyle/>
          <a:p>
            <a:pPr eaLnBrk="1" hangingPunct="1"/>
            <a:r>
              <a:rPr lang="zh-CN" altLang="en-US" dirty="0">
                <a:effectLst>
                  <a:outerShdw blurRad="38100" dist="38100" dir="2700000">
                    <a:srgbClr val="000000"/>
                  </a:outerShdw>
                </a:effectLst>
              </a:rPr>
              <a:t>基于规则的分类器</a:t>
            </a:r>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a:t>
            </a:r>
            <a:r>
              <a:rPr lang="en-US" altLang="zh-CN" dirty="0">
                <a:solidFill>
                  <a:schemeClr val="accent2"/>
                </a:solidFill>
                <a:effectLst>
                  <a:outerShdw blurRad="38100" dist="38100" dir="2700000">
                    <a:srgbClr val="000000"/>
                  </a:outerShdw>
                </a:effectLst>
                <a:latin typeface="Palatino Linotype" panose="02040502050505030304" charset="0"/>
                <a:ea typeface="仿宋_GB2312" pitchFamily="49" charset="-122"/>
              </a:rPr>
              <a:t>Rule-Based Classifier</a:t>
            </a:r>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a:t>
            </a:r>
            <a:endParaRPr lang="zh-CN" altLang="en-US" dirty="0">
              <a:effectLst>
                <a:outerShdw blurRad="38100" dist="38100" dir="2700000">
                  <a:srgbClr val="000000"/>
                </a:outerShdw>
              </a:effectLst>
            </a:endParaRPr>
          </a:p>
        </p:txBody>
      </p:sp>
      <p:sp>
        <p:nvSpPr>
          <p:cNvPr id="59394" name="Rectangle 3"/>
          <p:cNvSpPr>
            <a:spLocks noGrp="1"/>
          </p:cNvSpPr>
          <p:nvPr>
            <p:ph idx="1"/>
          </p:nvPr>
        </p:nvSpPr>
        <p:spPr>
          <a:xfrm>
            <a:off x="628650" y="1271906"/>
            <a:ext cx="7886700" cy="4474845"/>
          </a:xfrm>
        </p:spPr>
        <p:txBody>
          <a:bodyPr vert="horz" wrap="square" lIns="91440" tIns="45720" rIns="91440" bIns="45720" anchor="t">
            <a:noAutofit/>
          </a:bodyPr>
          <a:lstStyle/>
          <a:p>
            <a:pPr eaLnBrk="1" hangingPunct="1">
              <a:lnSpc>
                <a:spcPct val="150000"/>
              </a:lnSpc>
            </a:pPr>
            <a:r>
              <a:rPr lang="zh-CN" altLang="en-US" sz="2000" b="1" dirty="0"/>
              <a:t>使用一系列“</a:t>
            </a:r>
            <a:r>
              <a:rPr lang="en-US" altLang="zh-CN" sz="2000" b="1" dirty="0"/>
              <a:t>if…then…” </a:t>
            </a:r>
            <a:r>
              <a:rPr lang="zh-CN" altLang="en-US" sz="2000" b="1" dirty="0"/>
              <a:t>对数据集分类</a:t>
            </a:r>
          </a:p>
          <a:p>
            <a:pPr lvl="4" eaLnBrk="1" hangingPunct="1">
              <a:lnSpc>
                <a:spcPct val="150000"/>
              </a:lnSpc>
            </a:pPr>
            <a:endParaRPr lang="en-US" altLang="zh-CN" sz="830" b="1" dirty="0"/>
          </a:p>
          <a:p>
            <a:pPr eaLnBrk="1" hangingPunct="1">
              <a:lnSpc>
                <a:spcPct val="150000"/>
              </a:lnSpc>
            </a:pPr>
            <a:r>
              <a:rPr lang="zh-CN" altLang="en-US" sz="2000" b="1" dirty="0"/>
              <a:t>规则</a:t>
            </a:r>
            <a:r>
              <a:rPr lang="en-US" altLang="zh-CN" sz="2000" b="1" dirty="0"/>
              <a:t>:    (</a:t>
            </a:r>
            <a:r>
              <a:rPr lang="en-US" altLang="zh-CN" sz="2000" b="1" i="1" dirty="0"/>
              <a:t>Condition</a:t>
            </a:r>
            <a:r>
              <a:rPr lang="en-US" altLang="zh-CN" sz="2000" b="1" dirty="0"/>
              <a:t>) </a:t>
            </a:r>
            <a:r>
              <a:rPr lang="en-US" altLang="zh-CN" sz="2000" b="1" dirty="0">
                <a:sym typeface="Symbol" panose="05050102010706020507" charset="2"/>
              </a:rPr>
              <a:t> </a:t>
            </a:r>
            <a:r>
              <a:rPr lang="en-US" altLang="zh-CN" sz="2000" b="1" i="1" dirty="0">
                <a:sym typeface="Symbol" panose="05050102010706020507" charset="2"/>
              </a:rPr>
              <a:t>y</a:t>
            </a:r>
          </a:p>
          <a:p>
            <a:pPr lvl="1" eaLnBrk="1" hangingPunct="1">
              <a:lnSpc>
                <a:spcPct val="150000"/>
              </a:lnSpc>
            </a:pPr>
            <a:r>
              <a:rPr lang="zh-CN" altLang="en-US" b="1" dirty="0"/>
              <a:t>此处 </a:t>
            </a:r>
          </a:p>
          <a:p>
            <a:pPr lvl="2" eaLnBrk="1" hangingPunct="1">
              <a:lnSpc>
                <a:spcPct val="150000"/>
              </a:lnSpc>
            </a:pPr>
            <a:r>
              <a:rPr lang="en-US" altLang="zh-CN" sz="1800" b="1" i="1" dirty="0"/>
              <a:t> Condition</a:t>
            </a:r>
            <a:r>
              <a:rPr lang="en-US" altLang="zh-CN" sz="1800" b="1" dirty="0"/>
              <a:t> </a:t>
            </a:r>
            <a:r>
              <a:rPr lang="zh-CN" altLang="en-US" sz="1800" b="1" dirty="0"/>
              <a:t>为多个属性</a:t>
            </a:r>
            <a:r>
              <a:rPr lang="en-US" altLang="zh-CN" sz="1800" b="1" dirty="0"/>
              <a:t>-</a:t>
            </a:r>
            <a:r>
              <a:rPr lang="zh-CN" altLang="en-US" sz="1800" b="1" dirty="0"/>
              <a:t>值对的合取</a:t>
            </a:r>
          </a:p>
          <a:p>
            <a:pPr lvl="2" eaLnBrk="1" hangingPunct="1">
              <a:lnSpc>
                <a:spcPct val="150000"/>
              </a:lnSpc>
            </a:pPr>
            <a:r>
              <a:rPr lang="en-US" altLang="zh-CN" sz="1800" b="1" i="1" dirty="0"/>
              <a:t> y</a:t>
            </a:r>
            <a:r>
              <a:rPr lang="en-US" altLang="zh-CN" sz="1800" b="1" dirty="0"/>
              <a:t> </a:t>
            </a:r>
            <a:r>
              <a:rPr lang="zh-CN" altLang="en-US" sz="1800" b="1" dirty="0"/>
              <a:t>为类标号</a:t>
            </a:r>
          </a:p>
          <a:p>
            <a:pPr lvl="1" eaLnBrk="1" hangingPunct="1">
              <a:lnSpc>
                <a:spcPct val="150000"/>
              </a:lnSpc>
            </a:pPr>
            <a:r>
              <a:rPr lang="en-US" altLang="zh-CN" b="1" i="1" dirty="0"/>
              <a:t>LHS(IF </a:t>
            </a:r>
            <a:r>
              <a:rPr lang="zh-CN" altLang="en-US" b="1" i="1" dirty="0"/>
              <a:t>部分</a:t>
            </a:r>
            <a:r>
              <a:rPr lang="en-US" altLang="zh-CN" b="1" i="1" dirty="0"/>
              <a:t>)</a:t>
            </a:r>
            <a:r>
              <a:rPr lang="en-US" altLang="zh-CN" b="1" dirty="0"/>
              <a:t>: </a:t>
            </a:r>
            <a:r>
              <a:rPr lang="zh-CN" altLang="en-US" b="1" dirty="0"/>
              <a:t>规则前件或前提</a:t>
            </a:r>
            <a:endParaRPr lang="en-US" altLang="zh-CN" b="1" dirty="0"/>
          </a:p>
          <a:p>
            <a:pPr lvl="1" eaLnBrk="1" hangingPunct="1">
              <a:lnSpc>
                <a:spcPct val="150000"/>
              </a:lnSpc>
            </a:pPr>
            <a:r>
              <a:rPr lang="en-US" altLang="zh-CN" b="1" i="1" dirty="0"/>
              <a:t>RHS(then </a:t>
            </a:r>
            <a:r>
              <a:rPr lang="zh-CN" altLang="en-US" b="1" i="1" dirty="0"/>
              <a:t>部分</a:t>
            </a:r>
            <a:r>
              <a:rPr lang="en-US" altLang="zh-CN" b="1" i="1" dirty="0"/>
              <a:t>)</a:t>
            </a:r>
            <a:r>
              <a:rPr lang="en-US" altLang="zh-CN" b="1" dirty="0"/>
              <a:t>: </a:t>
            </a:r>
            <a:r>
              <a:rPr lang="zh-CN" altLang="en-US" b="1" dirty="0"/>
              <a:t>规则结论</a:t>
            </a:r>
          </a:p>
          <a:p>
            <a:pPr lvl="1" eaLnBrk="1" hangingPunct="1">
              <a:lnSpc>
                <a:spcPct val="150000"/>
              </a:lnSpc>
            </a:pPr>
            <a:r>
              <a:rPr lang="zh-CN" altLang="en-US" b="1" dirty="0">
                <a:solidFill>
                  <a:srgbClr val="C00000"/>
                </a:solidFill>
              </a:rPr>
              <a:t>分类规则例子</a:t>
            </a:r>
            <a:r>
              <a:rPr lang="en-US" altLang="zh-CN" b="1" dirty="0">
                <a:solidFill>
                  <a:srgbClr val="C00000"/>
                </a:solidFill>
              </a:rPr>
              <a:t>:</a:t>
            </a:r>
          </a:p>
          <a:p>
            <a:pPr lvl="2" eaLnBrk="1" hangingPunct="1">
              <a:lnSpc>
                <a:spcPct val="150000"/>
              </a:lnSpc>
            </a:pPr>
            <a:r>
              <a:rPr lang="en-US" altLang="zh-CN" sz="1800" b="1" dirty="0"/>
              <a:t> (</a:t>
            </a:r>
            <a:r>
              <a:rPr lang="zh-CN" altLang="en-US" sz="1800" b="1" dirty="0"/>
              <a:t>新疆</a:t>
            </a:r>
            <a:r>
              <a:rPr lang="en-US" altLang="zh-CN" sz="1800" b="1" dirty="0"/>
              <a:t>=Yes) </a:t>
            </a:r>
            <a:r>
              <a:rPr lang="en-US" altLang="zh-CN" sz="1800" b="1" dirty="0">
                <a:sym typeface="Symbol" panose="05050102010706020507" charset="2"/>
              </a:rPr>
              <a:t> </a:t>
            </a:r>
            <a:r>
              <a:rPr lang="en-US" altLang="zh-CN" sz="1800" b="1" dirty="0"/>
              <a:t>(</a:t>
            </a:r>
            <a:r>
              <a:rPr lang="zh-CN" altLang="en-US" sz="1800" b="1" dirty="0"/>
              <a:t>退出组织</a:t>
            </a:r>
            <a:r>
              <a:rPr lang="en-US" altLang="zh-CN" sz="1800" b="1" dirty="0"/>
              <a:t>=Yes) </a:t>
            </a:r>
            <a:r>
              <a:rPr lang="en-US" altLang="zh-CN" sz="1800" b="1" dirty="0">
                <a:sym typeface="Symbol" panose="05050102010706020507" charset="2"/>
              </a:rPr>
              <a:t> </a:t>
            </a:r>
            <a:r>
              <a:rPr lang="zh-CN" altLang="en-US" sz="1800" b="1" dirty="0">
                <a:sym typeface="Symbol" panose="05050102010706020507" charset="2"/>
              </a:rPr>
              <a:t>中方立场</a:t>
            </a:r>
          </a:p>
          <a:p>
            <a:pPr lvl="2" eaLnBrk="1" hangingPunct="1">
              <a:lnSpc>
                <a:spcPct val="150000"/>
              </a:lnSpc>
            </a:pPr>
            <a:r>
              <a:rPr lang="en-US" altLang="zh-CN" sz="1800" b="1" dirty="0">
                <a:sym typeface="Symbol" panose="05050102010706020507" charset="2"/>
              </a:rPr>
              <a:t> (</a:t>
            </a:r>
            <a:r>
              <a:rPr lang="zh-CN" altLang="en-US" sz="1800" b="1" dirty="0">
                <a:sym typeface="Symbol" panose="05050102010706020507" charset="2"/>
              </a:rPr>
              <a:t>税收收入 </a:t>
            </a:r>
            <a:r>
              <a:rPr lang="en-US" altLang="zh-CN" sz="1800" b="1" dirty="0">
                <a:sym typeface="Symbol" panose="05050102010706020507" charset="2"/>
              </a:rPr>
              <a:t>&lt; 50K)  (</a:t>
            </a:r>
            <a:r>
              <a:rPr lang="zh-CN" altLang="en-US" sz="1800" b="1" dirty="0">
                <a:sym typeface="Symbol" panose="05050102010706020507" charset="2"/>
              </a:rPr>
              <a:t>退税</a:t>
            </a:r>
            <a:r>
              <a:rPr lang="en-US" altLang="zh-CN" sz="1800" b="1" dirty="0">
                <a:sym typeface="Symbol" panose="05050102010706020507" charset="2"/>
              </a:rPr>
              <a:t>=Yes)  </a:t>
            </a:r>
            <a:r>
              <a:rPr lang="zh-CN" altLang="en-US" sz="1800" b="1" dirty="0">
                <a:sym typeface="Symbol" panose="05050102010706020507" charset="2"/>
              </a:rPr>
              <a:t>逃税</a:t>
            </a:r>
            <a:r>
              <a:rPr lang="en-US" altLang="zh-CN" sz="1800" b="1" dirty="0">
                <a:sym typeface="Symbol" panose="05050102010706020507" charset="2"/>
              </a:rPr>
              <a:t>=No</a:t>
            </a:r>
          </a:p>
          <a:p>
            <a:pPr eaLnBrk="1" hangingPunct="1">
              <a:lnSpc>
                <a:spcPct val="150000"/>
              </a:lnSpc>
            </a:pPr>
            <a:endParaRPr lang="en-US" altLang="zh-CN" sz="1800" b="1" dirty="0">
              <a:sym typeface="Symbol" panose="05050102010706020507" charset="2"/>
            </a:endParaRP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zh-CN" altLang="en-US">
                <a:effectLst>
                  <a:outerShdw blurRad="38100" dist="38100" dir="2700000">
                    <a:srgbClr val="000000"/>
                  </a:outerShdw>
                </a:effectLst>
              </a:rPr>
              <a:t>规则的应用</a:t>
            </a:r>
          </a:p>
        </p:txBody>
      </p:sp>
      <p:sp>
        <p:nvSpPr>
          <p:cNvPr id="60418" name="Rectangle 4"/>
          <p:cNvSpPr>
            <a:spLocks noGrp="1"/>
          </p:cNvSpPr>
          <p:nvPr>
            <p:ph idx="1"/>
          </p:nvPr>
        </p:nvSpPr>
        <p:spPr>
          <a:xfrm>
            <a:off x="628650" y="1271906"/>
            <a:ext cx="7886700" cy="4474845"/>
          </a:xfrm>
        </p:spPr>
        <p:txBody>
          <a:bodyPr vert="horz" wrap="square" lIns="90488" tIns="44450" rIns="90488" bIns="44450" anchor="t"/>
          <a:lstStyle/>
          <a:p>
            <a:pPr eaLnBrk="1" hangingPunct="1"/>
            <a:r>
              <a:rPr lang="zh-CN" altLang="en-US" sz="2400"/>
              <a:t>若样本</a:t>
            </a:r>
            <a:r>
              <a:rPr lang="en-US" altLang="zh-CN" sz="2400"/>
              <a:t>x</a:t>
            </a:r>
            <a:r>
              <a:rPr lang="zh-CN" altLang="en-US" sz="2400"/>
              <a:t>的所有属性满足规则的前提，称规则 </a:t>
            </a:r>
            <a:r>
              <a:rPr lang="en-US" altLang="zh-CN" sz="2400" i="1"/>
              <a:t>r</a:t>
            </a:r>
            <a:r>
              <a:rPr lang="en-US" altLang="zh-CN" sz="2400"/>
              <a:t> </a:t>
            </a:r>
            <a:r>
              <a:rPr lang="zh-CN" altLang="en-US" sz="2400"/>
              <a:t>覆盖样本 </a:t>
            </a:r>
            <a:r>
              <a:rPr lang="en-US" altLang="zh-CN" sz="2400"/>
              <a:t>x</a:t>
            </a:r>
            <a:endParaRPr lang="zh-CN" altLang="en-US" sz="2400"/>
          </a:p>
        </p:txBody>
      </p:sp>
      <p:sp>
        <p:nvSpPr>
          <p:cNvPr id="60419" name="Rectangle 5"/>
          <p:cNvSpPr/>
          <p:nvPr/>
        </p:nvSpPr>
        <p:spPr>
          <a:xfrm>
            <a:off x="755650" y="1988503"/>
            <a:ext cx="7410450" cy="1828800"/>
          </a:xfrm>
          <a:prstGeom prst="rect">
            <a:avLst/>
          </a:prstGeom>
          <a:noFill/>
          <a:ln w="12700">
            <a:noFill/>
          </a:ln>
        </p:spPr>
        <p:txBody>
          <a:bodyPr lIns="90488" tIns="44450" rIns="90488" bIns="44450"/>
          <a:lstStyle/>
          <a:p>
            <a:pPr marL="342900" indent="-342900" eaLnBrk="1" hangingPunct="1">
              <a:buClr>
                <a:srgbClr val="003366"/>
              </a:buClr>
            </a:pPr>
            <a:r>
              <a:rPr lang="en-US" altLang="zh-CN" sz="2000">
                <a:solidFill>
                  <a:srgbClr val="003366"/>
                </a:solidFill>
                <a:latin typeface="Arial" panose="020B0604020202020204" pitchFamily="34" charset="0"/>
              </a:rPr>
              <a:t>R1: (Give Birth = no) </a:t>
            </a:r>
            <a:r>
              <a:rPr lang="en-US" altLang="zh-CN" sz="2000">
                <a:solidFill>
                  <a:srgbClr val="003366"/>
                </a:solidFill>
                <a:latin typeface="Arial" panose="020B0604020202020204" pitchFamily="34" charset="0"/>
                <a:sym typeface="Symbol" panose="05050102010706020507" charset="2"/>
              </a:rPr>
              <a:t> (Can Fly = yes)  Birds</a:t>
            </a:r>
          </a:p>
          <a:p>
            <a:pPr marL="342900" indent="-342900" eaLnBrk="1" hangingPunct="1">
              <a:buClr>
                <a:srgbClr val="003366"/>
              </a:buClr>
            </a:pPr>
            <a:r>
              <a:rPr lang="en-US" altLang="zh-CN" sz="2000">
                <a:solidFill>
                  <a:srgbClr val="003366"/>
                </a:solidFill>
                <a:latin typeface="Arial" panose="020B0604020202020204" pitchFamily="34" charset="0"/>
              </a:rPr>
              <a:t>R2: (Give Birth = no) </a:t>
            </a:r>
            <a:r>
              <a:rPr lang="en-US" altLang="zh-CN" sz="2000">
                <a:solidFill>
                  <a:srgbClr val="003366"/>
                </a:solidFill>
                <a:latin typeface="Arial" panose="020B0604020202020204" pitchFamily="34" charset="0"/>
                <a:sym typeface="Symbol" panose="05050102010706020507" charset="2"/>
              </a:rPr>
              <a:t> (Live in Water = yes)  Fishes</a:t>
            </a:r>
          </a:p>
          <a:p>
            <a:pPr marL="342900" indent="-342900" eaLnBrk="1" hangingPunct="1">
              <a:buClr>
                <a:srgbClr val="003366"/>
              </a:buClr>
            </a:pPr>
            <a:r>
              <a:rPr lang="en-US" altLang="zh-CN" sz="2000">
                <a:solidFill>
                  <a:srgbClr val="003366"/>
                </a:solidFill>
                <a:latin typeface="Arial" panose="020B0604020202020204" pitchFamily="34" charset="0"/>
              </a:rPr>
              <a:t>R3: (Give Birth = yes) </a:t>
            </a:r>
            <a:r>
              <a:rPr lang="en-US" altLang="zh-CN" sz="2000">
                <a:solidFill>
                  <a:srgbClr val="003366"/>
                </a:solidFill>
                <a:latin typeface="Arial" panose="020B0604020202020204" pitchFamily="34" charset="0"/>
                <a:sym typeface="Symbol" panose="05050102010706020507" charset="2"/>
              </a:rPr>
              <a:t> (Blood Type = warm)  Mammals</a:t>
            </a:r>
          </a:p>
          <a:p>
            <a:pPr marL="342900" indent="-342900" eaLnBrk="1" hangingPunct="1">
              <a:buClr>
                <a:srgbClr val="003366"/>
              </a:buClr>
            </a:pPr>
            <a:r>
              <a:rPr lang="en-US" altLang="zh-CN" sz="2000">
                <a:solidFill>
                  <a:srgbClr val="003366"/>
                </a:solidFill>
                <a:latin typeface="Arial" panose="020B0604020202020204" pitchFamily="34" charset="0"/>
              </a:rPr>
              <a:t>R4: (Give Birth = no) </a:t>
            </a:r>
            <a:r>
              <a:rPr lang="en-US" altLang="zh-CN" sz="2000">
                <a:solidFill>
                  <a:srgbClr val="003366"/>
                </a:solidFill>
                <a:latin typeface="Arial" panose="020B0604020202020204" pitchFamily="34" charset="0"/>
                <a:sym typeface="Symbol" panose="05050102010706020507" charset="2"/>
              </a:rPr>
              <a:t> (Can Fly = no)  Reptiles</a:t>
            </a:r>
          </a:p>
          <a:p>
            <a:pPr marL="342900" indent="-342900" eaLnBrk="1" hangingPunct="1">
              <a:buClr>
                <a:srgbClr val="003366"/>
              </a:buClr>
            </a:pPr>
            <a:r>
              <a:rPr lang="en-US" altLang="zh-CN" sz="2000">
                <a:solidFill>
                  <a:srgbClr val="003366"/>
                </a:solidFill>
                <a:latin typeface="Arial" panose="020B0604020202020204" pitchFamily="34" charset="0"/>
              </a:rPr>
              <a:t>R5: (Live in Water</a:t>
            </a:r>
            <a:r>
              <a:rPr lang="en-US" altLang="zh-CN" sz="2000">
                <a:solidFill>
                  <a:srgbClr val="003366"/>
                </a:solidFill>
                <a:latin typeface="Arial" panose="020B0604020202020204" pitchFamily="34" charset="0"/>
                <a:sym typeface="Symbol" panose="05050102010706020507" charset="2"/>
              </a:rPr>
              <a:t> = sometimes)  Amphibians </a:t>
            </a:r>
          </a:p>
        </p:txBody>
      </p:sp>
      <p:sp>
        <p:nvSpPr>
          <p:cNvPr id="60420" name="Rectangle 6"/>
          <p:cNvSpPr/>
          <p:nvPr/>
        </p:nvSpPr>
        <p:spPr>
          <a:xfrm>
            <a:off x="1835150" y="5229225"/>
            <a:ext cx="5113338" cy="914400"/>
          </a:xfrm>
          <a:prstGeom prst="rect">
            <a:avLst/>
          </a:prstGeom>
          <a:noFill/>
          <a:ln w="12700">
            <a:noFill/>
          </a:ln>
        </p:spPr>
        <p:txBody>
          <a:bodyPr lIns="90488" tIns="44450" rIns="90488" bIns="44450"/>
          <a:lstStyle/>
          <a:p>
            <a:pPr marL="342900" indent="-342900" eaLnBrk="1" hangingPunct="1">
              <a:buClr>
                <a:srgbClr val="003366"/>
              </a:buClr>
            </a:pPr>
            <a:r>
              <a:rPr lang="zh-CN" altLang="en-US" sz="2000">
                <a:solidFill>
                  <a:srgbClr val="003366"/>
                </a:solidFill>
                <a:latin typeface="Arial" panose="020B0604020202020204" pitchFamily="34" charset="0"/>
              </a:rPr>
              <a:t>规则 </a:t>
            </a:r>
            <a:r>
              <a:rPr lang="en-US" altLang="zh-CN" sz="2000">
                <a:solidFill>
                  <a:srgbClr val="003366"/>
                </a:solidFill>
                <a:latin typeface="Arial" panose="020B0604020202020204" pitchFamily="34" charset="0"/>
              </a:rPr>
              <a:t>R1 </a:t>
            </a:r>
            <a:r>
              <a:rPr lang="zh-CN" altLang="en-US" sz="2000">
                <a:solidFill>
                  <a:srgbClr val="003366"/>
                </a:solidFill>
                <a:latin typeface="Arial" panose="020B0604020202020204" pitchFamily="34" charset="0"/>
              </a:rPr>
              <a:t>覆盖 </a:t>
            </a:r>
            <a:r>
              <a:rPr lang="en-US" altLang="zh-CN" sz="2000">
                <a:solidFill>
                  <a:srgbClr val="003366"/>
                </a:solidFill>
                <a:latin typeface="Arial" panose="020B0604020202020204" pitchFamily="34" charset="0"/>
              </a:rPr>
              <a:t>hawk =&gt; Bird</a:t>
            </a:r>
          </a:p>
          <a:p>
            <a:pPr marL="342900" indent="-342900" eaLnBrk="1" hangingPunct="1">
              <a:buClr>
                <a:srgbClr val="003366"/>
              </a:buClr>
            </a:pPr>
            <a:r>
              <a:rPr lang="zh-CN" altLang="en-US" sz="2000">
                <a:solidFill>
                  <a:srgbClr val="003366"/>
                </a:solidFill>
                <a:latin typeface="Arial" panose="020B0604020202020204" pitchFamily="34" charset="0"/>
              </a:rPr>
              <a:t>规则 </a:t>
            </a:r>
            <a:r>
              <a:rPr lang="en-US" altLang="zh-CN" sz="2000">
                <a:solidFill>
                  <a:srgbClr val="003366"/>
                </a:solidFill>
                <a:latin typeface="Arial" panose="020B0604020202020204" pitchFamily="34" charset="0"/>
              </a:rPr>
              <a:t>R3 </a:t>
            </a:r>
            <a:r>
              <a:rPr lang="zh-CN" altLang="en-US" sz="2000">
                <a:solidFill>
                  <a:srgbClr val="003366"/>
                </a:solidFill>
                <a:latin typeface="Arial" panose="020B0604020202020204" pitchFamily="34" charset="0"/>
              </a:rPr>
              <a:t>覆盖 </a:t>
            </a:r>
            <a:r>
              <a:rPr lang="en-US" altLang="zh-CN" sz="2000">
                <a:solidFill>
                  <a:srgbClr val="003366"/>
                </a:solidFill>
                <a:latin typeface="Arial" panose="020B0604020202020204" pitchFamily="34" charset="0"/>
              </a:rPr>
              <a:t>grizzly bear =&gt; Mammal</a:t>
            </a:r>
            <a:endParaRPr lang="en-US" altLang="zh-CN" sz="2000">
              <a:solidFill>
                <a:srgbClr val="003366"/>
              </a:solidFill>
              <a:latin typeface="Arial" panose="020B0604020202020204" pitchFamily="34" charset="0"/>
              <a:sym typeface="Symbol" panose="05050102010706020507" charset="2"/>
            </a:endParaRPr>
          </a:p>
        </p:txBody>
      </p:sp>
      <p:pic>
        <p:nvPicPr>
          <p:cNvPr id="60421" name="Picture 7"/>
          <p:cNvPicPr>
            <a:picLocks noChangeAspect="1"/>
          </p:cNvPicPr>
          <p:nvPr/>
        </p:nvPicPr>
        <p:blipFill>
          <a:blip r:embed="rId2"/>
          <a:stretch>
            <a:fillRect/>
          </a:stretch>
        </p:blipFill>
        <p:spPr>
          <a:xfrm>
            <a:off x="323850" y="4076065"/>
            <a:ext cx="8458200" cy="1022350"/>
          </a:xfrm>
          <a:prstGeom prst="rect">
            <a:avLst/>
          </a:prstGeom>
          <a:noFill/>
          <a:ln w="12700">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23" name="Rectangle 15"/>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buClrTx/>
              <a:buSzTx/>
              <a:buFontTx/>
            </a:pPr>
            <a:r>
              <a:rPr lang="zh-CN" altLang="en-US">
                <a:effectLst>
                  <a:outerShdw blurRad="38100" dist="38100" dir="2700000">
                    <a:srgbClr val="000000"/>
                  </a:outerShdw>
                </a:effectLst>
              </a:rPr>
              <a:t>规则的评价</a:t>
            </a:r>
          </a:p>
        </p:txBody>
      </p:sp>
      <p:sp>
        <p:nvSpPr>
          <p:cNvPr id="61442" name="Rectangle 16"/>
          <p:cNvSpPr>
            <a:spLocks noGrp="1"/>
          </p:cNvSpPr>
          <p:nvPr>
            <p:ph idx="1"/>
          </p:nvPr>
        </p:nvSpPr>
        <p:spPr>
          <a:xfrm>
            <a:off x="628650" y="1702435"/>
            <a:ext cx="4152265" cy="4474845"/>
          </a:xfrm>
        </p:spPr>
        <p:txBody>
          <a:bodyPr vert="horz" wrap="square" lIns="90488" tIns="44450" rIns="90488" bIns="44450" anchor="t"/>
          <a:lstStyle/>
          <a:p>
            <a:pPr eaLnBrk="1" hangingPunct="1"/>
            <a:r>
              <a:rPr lang="zh-CN" altLang="en-US"/>
              <a:t>规则的覆盖度</a:t>
            </a:r>
            <a:r>
              <a:rPr lang="en-US" altLang="zh-CN"/>
              <a:t>(Coverage):</a:t>
            </a:r>
          </a:p>
          <a:p>
            <a:pPr lvl="1" eaLnBrk="1" hangingPunct="1"/>
            <a:r>
              <a:rPr lang="zh-CN" altLang="en-US"/>
              <a:t>满足规则条件的记录的百分比</a:t>
            </a:r>
            <a:endParaRPr lang="zh-CN" altLang="en-US" sz="2800"/>
          </a:p>
          <a:p>
            <a:pPr eaLnBrk="1" hangingPunct="1"/>
            <a:endParaRPr lang="zh-CN" altLang="en-US"/>
          </a:p>
          <a:p>
            <a:pPr eaLnBrk="1" hangingPunct="1"/>
            <a:r>
              <a:rPr lang="zh-CN" altLang="en-US"/>
              <a:t>规则的正确性</a:t>
            </a:r>
            <a:r>
              <a:rPr lang="en-US" altLang="zh-CN"/>
              <a:t>(Accuracy) :</a:t>
            </a:r>
          </a:p>
          <a:p>
            <a:pPr lvl="1" eaLnBrk="1" hangingPunct="1"/>
            <a:r>
              <a:rPr lang="zh-CN" altLang="en-US"/>
              <a:t>在满足规则条件的记录中，也满足规则结论的记录的百分比</a:t>
            </a:r>
          </a:p>
        </p:txBody>
      </p:sp>
      <p:graphicFrame>
        <p:nvGraphicFramePr>
          <p:cNvPr id="61443" name="Object 17"/>
          <p:cNvGraphicFramePr>
            <a:graphicFrameLocks noChangeAspect="1"/>
          </p:cNvGraphicFramePr>
          <p:nvPr/>
        </p:nvGraphicFramePr>
        <p:xfrm>
          <a:off x="4932363" y="895350"/>
          <a:ext cx="4167187" cy="4333875"/>
        </p:xfrm>
        <a:graphic>
          <a:graphicData uri="http://schemas.openxmlformats.org/presentationml/2006/ole">
            <mc:AlternateContent xmlns:mc="http://schemas.openxmlformats.org/markup-compatibility/2006">
              <mc:Choice xmlns:v="urn:schemas-microsoft-com:vml" Requires="v">
                <p:oleObj spid="_x0000_s4099" r:id="rId3" imgW="5408930" imgH="5770880" progId="Word.Document.8">
                  <p:embed/>
                </p:oleObj>
              </mc:Choice>
              <mc:Fallback>
                <p:oleObj r:id="rId3" imgW="5408930" imgH="5770880" progId="Word.Document.8">
                  <p:embed/>
                  <p:pic>
                    <p:nvPicPr>
                      <p:cNvPr id="0" name="图片 3082"/>
                      <p:cNvPicPr/>
                      <p:nvPr/>
                    </p:nvPicPr>
                    <p:blipFill>
                      <a:blip r:embed="rId4"/>
                      <a:stretch>
                        <a:fillRect/>
                      </a:stretch>
                    </p:blipFill>
                    <p:spPr>
                      <a:xfrm>
                        <a:off x="4932363" y="895350"/>
                        <a:ext cx="4167187" cy="4333875"/>
                      </a:xfrm>
                      <a:prstGeom prst="rect">
                        <a:avLst/>
                      </a:prstGeom>
                      <a:noFill/>
                      <a:ln w="38100">
                        <a:noFill/>
                        <a:miter/>
                      </a:ln>
                    </p:spPr>
                  </p:pic>
                </p:oleObj>
              </mc:Fallback>
            </mc:AlternateContent>
          </a:graphicData>
        </a:graphic>
      </p:graphicFrame>
      <p:sp>
        <p:nvSpPr>
          <p:cNvPr id="61444" name="Text Box 18"/>
          <p:cNvSpPr txBox="1"/>
          <p:nvPr/>
        </p:nvSpPr>
        <p:spPr>
          <a:xfrm>
            <a:off x="4594225" y="5229225"/>
            <a:ext cx="4572000" cy="854075"/>
          </a:xfrm>
          <a:prstGeom prst="rect">
            <a:avLst/>
          </a:prstGeom>
          <a:noFill/>
          <a:ln w="12700">
            <a:noFill/>
          </a:ln>
        </p:spPr>
        <p:txBody>
          <a:bodyPr>
            <a:spAutoFit/>
          </a:bodyPr>
          <a:lstStyle/>
          <a:p>
            <a:pPr>
              <a:spcBef>
                <a:spcPct val="50000"/>
              </a:spcBef>
            </a:pPr>
            <a:r>
              <a:rPr lang="en-US" altLang="zh-CN" sz="2000" b="1">
                <a:latin typeface="Arial" panose="020B0604020202020204" pitchFamily="34" charset="0"/>
                <a:ea typeface="굴림" charset="-127"/>
                <a:sym typeface="Symbol" panose="05050102010706020507" charset="2"/>
              </a:rPr>
              <a:t>    (Status=Single)  No</a:t>
            </a:r>
          </a:p>
          <a:p>
            <a:pPr>
              <a:spcBef>
                <a:spcPct val="50000"/>
              </a:spcBef>
            </a:pPr>
            <a:r>
              <a:rPr lang="en-US" altLang="zh-CN" sz="2000" b="1">
                <a:latin typeface="Arial" panose="020B0604020202020204" pitchFamily="34" charset="0"/>
                <a:ea typeface="굴림" charset="-127"/>
                <a:sym typeface="Symbol" panose="05050102010706020507" charset="2"/>
              </a:rPr>
              <a:t>    Coverage = 40%,  Accuracy = 50%</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a:xfrm>
            <a:off x="628650" y="-89535"/>
            <a:ext cx="7886700" cy="1325563"/>
          </a:xfrm>
        </p:spPr>
        <p:txBody>
          <a:bodyPr vert="horz" wrap="square" lIns="91440" tIns="45720" rIns="91440" bIns="45720" numCol="1" anchor="ctr" anchorCtr="0" compatLnSpc="1"/>
          <a:lstStyle/>
          <a:p>
            <a:pPr algn="l" eaLnBrk="1" hangingPunct="1"/>
            <a:r>
              <a:rPr lang="zh-CN" altLang="en-US" sz="3600">
                <a:effectLst>
                  <a:outerShdw blurRad="38100" dist="38100" dir="2700000">
                    <a:srgbClr val="000000"/>
                  </a:outerShdw>
                </a:effectLst>
              </a:rPr>
              <a:t>规则的冲突</a:t>
            </a:r>
          </a:p>
        </p:txBody>
      </p:sp>
      <p:sp>
        <p:nvSpPr>
          <p:cNvPr id="62466" name="Rectangle 3"/>
          <p:cNvSpPr>
            <a:spLocks noGrp="1"/>
          </p:cNvSpPr>
          <p:nvPr>
            <p:ph idx="1"/>
          </p:nvPr>
        </p:nvSpPr>
        <p:spPr>
          <a:xfrm>
            <a:off x="628650" y="1271906"/>
            <a:ext cx="7886700" cy="4474845"/>
          </a:xfrm>
        </p:spPr>
        <p:txBody>
          <a:bodyPr vert="horz" wrap="square" lIns="91440" tIns="45720" rIns="91440" bIns="45720" anchor="t"/>
          <a:lstStyle/>
          <a:p>
            <a:pPr eaLnBrk="1" hangingPunct="1"/>
            <a:r>
              <a:rPr lang="zh-CN" altLang="en-US" dirty="0"/>
              <a:t>触发：规则被满足</a:t>
            </a:r>
          </a:p>
          <a:p>
            <a:pPr eaLnBrk="1" hangingPunct="1"/>
            <a:r>
              <a:rPr lang="zh-CN" altLang="en-US" dirty="0"/>
              <a:t>激活：该规则为唯一满足的</a:t>
            </a:r>
          </a:p>
        </p:txBody>
      </p:sp>
      <p:sp>
        <p:nvSpPr>
          <p:cNvPr id="62467" name="Rectangle 4"/>
          <p:cNvSpPr/>
          <p:nvPr/>
        </p:nvSpPr>
        <p:spPr>
          <a:xfrm>
            <a:off x="971550" y="1990408"/>
            <a:ext cx="7848600" cy="1828800"/>
          </a:xfrm>
          <a:prstGeom prst="rect">
            <a:avLst/>
          </a:prstGeom>
          <a:noFill/>
          <a:ln w="12700">
            <a:noFill/>
          </a:ln>
        </p:spPr>
        <p:txBody>
          <a:bodyPr lIns="90488" tIns="44450" rIns="90488" bIns="44450"/>
          <a:lstStyle/>
          <a:p>
            <a:pPr marL="342900" indent="-342900" eaLnBrk="1" hangingPunct="1">
              <a:buClr>
                <a:srgbClr val="003366"/>
              </a:buClr>
            </a:pPr>
            <a:r>
              <a:rPr lang="en-US" altLang="zh-CN" sz="2000">
                <a:solidFill>
                  <a:srgbClr val="003366"/>
                </a:solidFill>
                <a:latin typeface="Arial" panose="020B0604020202020204" pitchFamily="34" charset="0"/>
              </a:rPr>
              <a:t>R1: (Give Birth = no) </a:t>
            </a:r>
            <a:r>
              <a:rPr lang="en-US" altLang="zh-CN" sz="2000">
                <a:solidFill>
                  <a:srgbClr val="003366"/>
                </a:solidFill>
                <a:latin typeface="Arial" panose="020B0604020202020204" pitchFamily="34" charset="0"/>
                <a:sym typeface="Symbol" panose="05050102010706020507" charset="2"/>
              </a:rPr>
              <a:t> (Can Fly = yes)  Birds</a:t>
            </a:r>
          </a:p>
          <a:p>
            <a:pPr marL="342900" indent="-342900" eaLnBrk="1" hangingPunct="1">
              <a:buClr>
                <a:srgbClr val="003366"/>
              </a:buClr>
            </a:pPr>
            <a:r>
              <a:rPr lang="en-US" altLang="zh-CN" sz="2000">
                <a:solidFill>
                  <a:srgbClr val="003366"/>
                </a:solidFill>
                <a:latin typeface="Arial" panose="020B0604020202020204" pitchFamily="34" charset="0"/>
              </a:rPr>
              <a:t>R2: (Give Birth = no) </a:t>
            </a:r>
            <a:r>
              <a:rPr lang="en-US" altLang="zh-CN" sz="2000">
                <a:solidFill>
                  <a:srgbClr val="003366"/>
                </a:solidFill>
                <a:latin typeface="Arial" panose="020B0604020202020204" pitchFamily="34" charset="0"/>
                <a:sym typeface="Symbol" panose="05050102010706020507" charset="2"/>
              </a:rPr>
              <a:t> (Live in Water = yes)  Fishes</a:t>
            </a:r>
          </a:p>
          <a:p>
            <a:pPr marL="342900" indent="-342900" eaLnBrk="1" hangingPunct="1">
              <a:buClr>
                <a:srgbClr val="003366"/>
              </a:buClr>
            </a:pPr>
            <a:r>
              <a:rPr lang="en-US" altLang="zh-CN" sz="2000">
                <a:solidFill>
                  <a:srgbClr val="003366"/>
                </a:solidFill>
                <a:latin typeface="Arial" panose="020B0604020202020204" pitchFamily="34" charset="0"/>
              </a:rPr>
              <a:t>R3: (Give Birth = yes) </a:t>
            </a:r>
            <a:r>
              <a:rPr lang="en-US" altLang="zh-CN" sz="2000">
                <a:solidFill>
                  <a:srgbClr val="003366"/>
                </a:solidFill>
                <a:latin typeface="Arial" panose="020B0604020202020204" pitchFamily="34" charset="0"/>
                <a:sym typeface="Symbol" panose="05050102010706020507" charset="2"/>
              </a:rPr>
              <a:t> (Blood Type = warm)  Mammals</a:t>
            </a:r>
          </a:p>
          <a:p>
            <a:pPr marL="342900" indent="-342900" eaLnBrk="1" hangingPunct="1">
              <a:buClr>
                <a:srgbClr val="003366"/>
              </a:buClr>
            </a:pPr>
            <a:r>
              <a:rPr lang="en-US" altLang="zh-CN" sz="2000">
                <a:solidFill>
                  <a:srgbClr val="003366"/>
                </a:solidFill>
                <a:latin typeface="Arial" panose="020B0604020202020204" pitchFamily="34" charset="0"/>
              </a:rPr>
              <a:t>R4: (Give Birth = no) </a:t>
            </a:r>
            <a:r>
              <a:rPr lang="en-US" altLang="zh-CN" sz="2000">
                <a:solidFill>
                  <a:srgbClr val="003366"/>
                </a:solidFill>
                <a:latin typeface="Arial" panose="020B0604020202020204" pitchFamily="34" charset="0"/>
                <a:sym typeface="Symbol" panose="05050102010706020507" charset="2"/>
              </a:rPr>
              <a:t> (Can Fly = no)  Reptiles</a:t>
            </a:r>
          </a:p>
          <a:p>
            <a:pPr marL="342900" indent="-342900" eaLnBrk="1" hangingPunct="1">
              <a:buClr>
                <a:srgbClr val="003366"/>
              </a:buClr>
            </a:pPr>
            <a:r>
              <a:rPr lang="en-US" altLang="zh-CN" sz="2000">
                <a:solidFill>
                  <a:srgbClr val="003366"/>
                </a:solidFill>
                <a:latin typeface="Arial" panose="020B0604020202020204" pitchFamily="34" charset="0"/>
              </a:rPr>
              <a:t>R5: (Live in Water</a:t>
            </a:r>
            <a:r>
              <a:rPr lang="en-US" altLang="zh-CN" sz="2000">
                <a:solidFill>
                  <a:srgbClr val="003366"/>
                </a:solidFill>
                <a:latin typeface="Arial" panose="020B0604020202020204" pitchFamily="34" charset="0"/>
                <a:sym typeface="Symbol" panose="05050102010706020507" charset="2"/>
              </a:rPr>
              <a:t> = sometimes)  Amphibians </a:t>
            </a:r>
          </a:p>
        </p:txBody>
      </p:sp>
      <p:sp>
        <p:nvSpPr>
          <p:cNvPr id="62468" name="Rectangle 5"/>
          <p:cNvSpPr/>
          <p:nvPr/>
        </p:nvSpPr>
        <p:spPr>
          <a:xfrm>
            <a:off x="611188" y="4943158"/>
            <a:ext cx="8035925" cy="1295400"/>
          </a:xfrm>
          <a:prstGeom prst="rect">
            <a:avLst/>
          </a:prstGeom>
          <a:noFill/>
          <a:ln w="12700">
            <a:noFill/>
          </a:ln>
        </p:spPr>
        <p:txBody>
          <a:bodyPr lIns="90488" tIns="44450" rIns="90488" bIns="44450"/>
          <a:lstStyle/>
          <a:p>
            <a:pPr marL="342900" indent="-342900" eaLnBrk="1" hangingPunct="1">
              <a:buClr>
                <a:srgbClr val="003366"/>
              </a:buClr>
            </a:pPr>
            <a:r>
              <a:rPr lang="en-US" altLang="zh-CN" sz="2400">
                <a:solidFill>
                  <a:srgbClr val="003366"/>
                </a:solidFill>
                <a:latin typeface="Arial" panose="020B0604020202020204" pitchFamily="34" charset="0"/>
              </a:rPr>
              <a:t>A lemur triggers rule R3, so it is classified as a mammal</a:t>
            </a:r>
          </a:p>
          <a:p>
            <a:pPr marL="342900" indent="-342900" eaLnBrk="1" hangingPunct="1">
              <a:buClr>
                <a:srgbClr val="003366"/>
              </a:buClr>
            </a:pPr>
            <a:r>
              <a:rPr lang="en-US" altLang="zh-CN" sz="2400">
                <a:solidFill>
                  <a:srgbClr val="003366"/>
                </a:solidFill>
                <a:latin typeface="Arial" panose="020B0604020202020204" pitchFamily="34" charset="0"/>
              </a:rPr>
              <a:t>A turtle triggers both R4 and R5</a:t>
            </a:r>
          </a:p>
          <a:p>
            <a:pPr marL="342900" indent="-342900" eaLnBrk="1" hangingPunct="1">
              <a:buClr>
                <a:srgbClr val="003366"/>
              </a:buClr>
            </a:pPr>
            <a:r>
              <a:rPr lang="en-US" altLang="zh-CN" sz="2400">
                <a:solidFill>
                  <a:srgbClr val="003366"/>
                </a:solidFill>
                <a:latin typeface="Arial" panose="020B0604020202020204" pitchFamily="34" charset="0"/>
              </a:rPr>
              <a:t>A dogfish shark triggers none of the rules</a:t>
            </a:r>
            <a:endParaRPr lang="en-US" altLang="zh-CN" sz="2400">
              <a:solidFill>
                <a:srgbClr val="003366"/>
              </a:solidFill>
              <a:latin typeface="Arial" panose="020B0604020202020204" pitchFamily="34" charset="0"/>
              <a:sym typeface="Symbol" panose="05050102010706020507" charset="2"/>
            </a:endParaRPr>
          </a:p>
        </p:txBody>
      </p:sp>
      <p:pic>
        <p:nvPicPr>
          <p:cNvPr id="62469" name="Picture 6"/>
          <p:cNvPicPr>
            <a:picLocks noChangeAspect="1"/>
          </p:cNvPicPr>
          <p:nvPr/>
        </p:nvPicPr>
        <p:blipFill>
          <a:blip r:embed="rId2"/>
          <a:stretch>
            <a:fillRect/>
          </a:stretch>
        </p:blipFill>
        <p:spPr>
          <a:xfrm>
            <a:off x="250825" y="4006533"/>
            <a:ext cx="8281988" cy="965200"/>
          </a:xfrm>
          <a:prstGeom prst="rect">
            <a:avLst/>
          </a:prstGeom>
          <a:noFill/>
          <a:ln w="12700">
            <a:no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a:xfrm>
            <a:off x="628650" y="-89535"/>
            <a:ext cx="7886700" cy="1325563"/>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宋体" panose="02010600030101010101" pitchFamily="2" charset="-122"/>
              </a:rPr>
              <a:t>冲突解决</a:t>
            </a:r>
          </a:p>
        </p:txBody>
      </p:sp>
      <p:sp>
        <p:nvSpPr>
          <p:cNvPr id="63490" name="Rectangle 3"/>
          <p:cNvSpPr>
            <a:spLocks noGrp="1"/>
          </p:cNvSpPr>
          <p:nvPr>
            <p:ph idx="1"/>
          </p:nvPr>
        </p:nvSpPr>
        <p:spPr/>
        <p:txBody>
          <a:bodyPr vert="horz" wrap="square" lIns="91440" tIns="45720" rIns="91440" bIns="45720" anchor="t"/>
          <a:lstStyle/>
          <a:p>
            <a:pPr eaLnBrk="1" hangingPunct="1">
              <a:lnSpc>
                <a:spcPct val="110000"/>
              </a:lnSpc>
            </a:pPr>
            <a:r>
              <a:rPr lang="zh-CN" altLang="en-US" sz="2400"/>
              <a:t>规模序</a:t>
            </a:r>
            <a:r>
              <a:rPr lang="en-US" altLang="zh-CN" sz="2400"/>
              <a:t>(size </a:t>
            </a:r>
            <a:r>
              <a:rPr lang="en-US" altLang="zh-CN" sz="2400" err="1"/>
              <a:t>ording</a:t>
            </a:r>
            <a:r>
              <a:rPr lang="en-US" altLang="zh-CN" sz="2400"/>
              <a:t>): </a:t>
            </a:r>
            <a:r>
              <a:rPr lang="zh-CN" altLang="en-US" sz="2400"/>
              <a:t>要求最严格的规则赋予最高优先级 </a:t>
            </a:r>
            <a:r>
              <a:rPr lang="en-US" altLang="zh-CN" sz="2400"/>
              <a:t>(i.e., </a:t>
            </a:r>
            <a:r>
              <a:rPr lang="zh-CN" altLang="en-US" sz="2400"/>
              <a:t>最多属性测试</a:t>
            </a:r>
            <a:r>
              <a:rPr lang="en-US" altLang="zh-CN" sz="2400"/>
              <a:t>)</a:t>
            </a:r>
          </a:p>
          <a:p>
            <a:pPr eaLnBrk="1" hangingPunct="1">
              <a:lnSpc>
                <a:spcPct val="110000"/>
              </a:lnSpc>
            </a:pPr>
            <a:endParaRPr lang="en-US" altLang="zh-CN" sz="2400"/>
          </a:p>
          <a:p>
            <a:pPr eaLnBrk="1" hangingPunct="1">
              <a:lnSpc>
                <a:spcPct val="110000"/>
              </a:lnSpc>
            </a:pPr>
            <a:r>
              <a:rPr lang="zh-CN" altLang="en-US" sz="2400"/>
              <a:t>基于类的序</a:t>
            </a:r>
            <a:r>
              <a:rPr lang="en-US" altLang="zh-CN" sz="2400"/>
              <a:t>: </a:t>
            </a:r>
            <a:r>
              <a:rPr lang="zh-CN" altLang="en-US" sz="2400"/>
              <a:t>按照类的频繁性或错分代价的降序排列</a:t>
            </a:r>
            <a:endParaRPr lang="en-US" altLang="zh-CN" sz="2400"/>
          </a:p>
          <a:p>
            <a:pPr eaLnBrk="1" hangingPunct="1">
              <a:lnSpc>
                <a:spcPct val="110000"/>
              </a:lnSpc>
            </a:pPr>
            <a:endParaRPr lang="en-US" altLang="zh-CN" sz="2400" i="1"/>
          </a:p>
          <a:p>
            <a:pPr eaLnBrk="1" hangingPunct="1">
              <a:lnSpc>
                <a:spcPct val="110000"/>
              </a:lnSpc>
            </a:pPr>
            <a:r>
              <a:rPr lang="zh-CN" altLang="en-US" sz="2400"/>
              <a:t>基于规则的序 </a:t>
            </a:r>
            <a:r>
              <a:rPr lang="en-US" altLang="zh-CN" sz="2400"/>
              <a:t>(</a:t>
            </a:r>
            <a:r>
              <a:rPr lang="zh-CN" altLang="en-US" sz="2400"/>
              <a:t>决策表</a:t>
            </a:r>
            <a:r>
              <a:rPr lang="en-US" altLang="zh-CN" sz="2400"/>
              <a:t>): </a:t>
            </a:r>
            <a:r>
              <a:rPr lang="zh-CN" altLang="en-US" sz="2400"/>
              <a:t>根据规则的质量度量或专家意见，规则组织为长的优先级列表</a:t>
            </a:r>
            <a:endParaRPr lang="en-US" altLang="zh-CN" sz="2400"/>
          </a:p>
          <a:p>
            <a:pPr eaLnBrk="1" hangingPunct="1"/>
            <a:endParaRPr lang="en-US" altLang="zh-CN" sz="240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97" name="Rectangle 41"/>
          <p:cNvSpPr>
            <a:spLocks noGrp="1" noChangeArrowheads="1"/>
          </p:cNvSpPr>
          <p:nvPr>
            <p:ph type="title"/>
          </p:nvPr>
        </p:nvSpPr>
        <p:spPr>
          <a:xfrm>
            <a:off x="628650" y="-89535"/>
            <a:ext cx="7886700" cy="1325563"/>
          </a:xfrm>
        </p:spPr>
        <p:txBody>
          <a:bodyPr vert="horz" wrap="square" lIns="90488" tIns="44450" rIns="90488" bIns="44450" numCol="1" anchor="ctr" anchorCtr="0" compatLnSpc="1"/>
          <a:lstStyle/>
          <a:p>
            <a:pPr algn="l" eaLnBrk="1" hangingPunct="1"/>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有序规则集</a:t>
            </a:r>
          </a:p>
        </p:txBody>
      </p:sp>
      <p:sp>
        <p:nvSpPr>
          <p:cNvPr id="64514" name="Rectangle 42"/>
          <p:cNvSpPr>
            <a:spLocks noGrp="1"/>
          </p:cNvSpPr>
          <p:nvPr>
            <p:ph idx="1"/>
          </p:nvPr>
        </p:nvSpPr>
        <p:spPr/>
        <p:txBody>
          <a:bodyPr vert="horz" wrap="square" lIns="90488" tIns="44450" rIns="90488" bIns="44450" anchor="t"/>
          <a:lstStyle/>
          <a:p>
            <a:pPr eaLnBrk="1" hangingPunct="1"/>
            <a:r>
              <a:rPr lang="zh-CN" altLang="en-US" dirty="0"/>
              <a:t>根据优先权对规则进行排序</a:t>
            </a:r>
          </a:p>
          <a:p>
            <a:pPr eaLnBrk="1" hangingPunct="1"/>
            <a:r>
              <a:rPr lang="zh-CN" altLang="en-US" dirty="0"/>
              <a:t>对一个待分类的记录</a:t>
            </a:r>
          </a:p>
          <a:p>
            <a:pPr lvl="1" eaLnBrk="1" hangingPunct="1"/>
            <a:r>
              <a:rPr lang="zh-CN" altLang="en-US" dirty="0"/>
              <a:t>若满足多条规则，则使用排在最前面的对其进行分类。</a:t>
            </a:r>
          </a:p>
          <a:p>
            <a:pPr lvl="1" eaLnBrk="1" hangingPunct="1"/>
            <a:r>
              <a:rPr lang="zh-CN" altLang="en-US" dirty="0"/>
              <a:t>若不满足任何规则，则使用默认类别。</a:t>
            </a:r>
          </a:p>
        </p:txBody>
      </p:sp>
      <p:grpSp>
        <p:nvGrpSpPr>
          <p:cNvPr id="64515" name="Group 49"/>
          <p:cNvGrpSpPr/>
          <p:nvPr/>
        </p:nvGrpSpPr>
        <p:grpSpPr>
          <a:xfrm>
            <a:off x="611188" y="3429000"/>
            <a:ext cx="8001000" cy="2492375"/>
            <a:chOff x="384" y="2414"/>
            <a:chExt cx="5040" cy="1570"/>
          </a:xfrm>
        </p:grpSpPr>
        <p:sp>
          <p:nvSpPr>
            <p:cNvPr id="64516" name="Rectangle 43"/>
            <p:cNvSpPr/>
            <p:nvPr/>
          </p:nvSpPr>
          <p:spPr>
            <a:xfrm>
              <a:off x="864" y="2414"/>
              <a:ext cx="4329" cy="1152"/>
            </a:xfrm>
            <a:prstGeom prst="rect">
              <a:avLst/>
            </a:prstGeom>
            <a:noFill/>
            <a:ln w="12700" cap="flat" cmpd="sng">
              <a:solidFill>
                <a:srgbClr val="FF0000"/>
              </a:solidFill>
              <a:prstDash val="solid"/>
              <a:miter/>
              <a:headEnd type="none" w="med" len="med"/>
              <a:tailEnd type="none" w="med" len="med"/>
            </a:ln>
          </p:spPr>
          <p:txBody>
            <a:bodyPr lIns="90488" tIns="44450" rIns="90488" bIns="44450"/>
            <a:lstStyle/>
            <a:p>
              <a:pPr marL="342900" indent="-342900">
                <a:buClr>
                  <a:schemeClr val="accent1"/>
                </a:buClr>
                <a:buSzPct val="65000"/>
              </a:pPr>
              <a:r>
                <a:rPr lang="en-US" altLang="zh-CN" sz="2000" dirty="0">
                  <a:latin typeface="Arial" panose="020B0604020202020204" pitchFamily="34" charset="0"/>
                </a:rPr>
                <a:t>R1: (Give Birth = no) </a:t>
              </a:r>
              <a:r>
                <a:rPr lang="en-US" altLang="zh-CN" sz="2000" dirty="0">
                  <a:latin typeface="Arial" panose="020B0604020202020204" pitchFamily="34" charset="0"/>
                  <a:sym typeface="Symbol" panose="05050102010706020507" charset="2"/>
                </a:rPr>
                <a:t> (Can Fly = yes)  Birds</a:t>
              </a:r>
            </a:p>
            <a:p>
              <a:pPr marL="342900" indent="-342900">
                <a:buClr>
                  <a:schemeClr val="accent1"/>
                </a:buClr>
                <a:buSzPct val="65000"/>
              </a:pPr>
              <a:r>
                <a:rPr lang="en-US" altLang="zh-CN" sz="2000" dirty="0">
                  <a:latin typeface="Arial" panose="020B0604020202020204" pitchFamily="34" charset="0"/>
                </a:rPr>
                <a:t>R2: (Give Birth = no) </a:t>
              </a:r>
              <a:r>
                <a:rPr lang="en-US" altLang="zh-CN" sz="2000" dirty="0">
                  <a:latin typeface="Arial" panose="020B0604020202020204" pitchFamily="34" charset="0"/>
                  <a:sym typeface="Symbol" panose="05050102010706020507" charset="2"/>
                </a:rPr>
                <a:t> (Live in Water = yes)  Fishes</a:t>
              </a:r>
            </a:p>
            <a:p>
              <a:pPr marL="342900" indent="-342900">
                <a:buClr>
                  <a:schemeClr val="accent1"/>
                </a:buClr>
                <a:buSzPct val="65000"/>
              </a:pPr>
              <a:r>
                <a:rPr lang="en-US" altLang="zh-CN" sz="2000" dirty="0">
                  <a:latin typeface="Arial" panose="020B0604020202020204" pitchFamily="34" charset="0"/>
                </a:rPr>
                <a:t>R3: (Give Birth = yes) </a:t>
              </a:r>
              <a:r>
                <a:rPr lang="en-US" altLang="zh-CN" sz="2000" dirty="0">
                  <a:latin typeface="Arial" panose="020B0604020202020204" pitchFamily="34" charset="0"/>
                  <a:sym typeface="Symbol" panose="05050102010706020507" charset="2"/>
                </a:rPr>
                <a:t> (Blood Type = warm)  Mammals</a:t>
              </a:r>
            </a:p>
            <a:p>
              <a:pPr marL="342900" indent="-342900">
                <a:buClr>
                  <a:schemeClr val="accent1"/>
                </a:buClr>
                <a:buSzPct val="65000"/>
              </a:pPr>
              <a:r>
                <a:rPr lang="en-US" altLang="zh-CN" sz="2000" dirty="0">
                  <a:latin typeface="Arial" panose="020B0604020202020204" pitchFamily="34" charset="0"/>
                </a:rPr>
                <a:t>R4: (Give Birth = no) </a:t>
              </a:r>
              <a:r>
                <a:rPr lang="en-US" altLang="zh-CN" sz="2000" dirty="0">
                  <a:latin typeface="Arial" panose="020B0604020202020204" pitchFamily="34" charset="0"/>
                  <a:sym typeface="Symbol" panose="05050102010706020507" charset="2"/>
                </a:rPr>
                <a:t> (Can Fly = no)  Reptiles</a:t>
              </a:r>
            </a:p>
            <a:p>
              <a:pPr marL="342900" indent="-342900">
                <a:buClr>
                  <a:schemeClr val="accent1"/>
                </a:buClr>
                <a:buSzPct val="65000"/>
              </a:pPr>
              <a:r>
                <a:rPr lang="en-US" altLang="zh-CN" sz="2000" dirty="0">
                  <a:latin typeface="Arial" panose="020B0604020202020204" pitchFamily="34" charset="0"/>
                </a:rPr>
                <a:t>R5: (Live in Water</a:t>
              </a:r>
              <a:r>
                <a:rPr lang="en-US" altLang="zh-CN" sz="2000" dirty="0">
                  <a:latin typeface="Arial" panose="020B0604020202020204" pitchFamily="34" charset="0"/>
                  <a:sym typeface="Symbol" panose="05050102010706020507" charset="2"/>
                </a:rPr>
                <a:t> = sometimes)  Amphibians </a:t>
              </a:r>
            </a:p>
          </p:txBody>
        </p:sp>
        <p:pic>
          <p:nvPicPr>
            <p:cNvPr id="64517" name="Picture 44"/>
            <p:cNvPicPr>
              <a:picLocks noChangeAspect="1"/>
            </p:cNvPicPr>
            <p:nvPr/>
          </p:nvPicPr>
          <p:blipFill>
            <a:blip r:embed="rId2"/>
            <a:stretch>
              <a:fillRect/>
            </a:stretch>
          </p:blipFill>
          <p:spPr>
            <a:xfrm>
              <a:off x="384" y="3694"/>
              <a:ext cx="5040" cy="290"/>
            </a:xfrm>
            <a:prstGeom prst="rect">
              <a:avLst/>
            </a:prstGeom>
            <a:noFill/>
            <a:ln w="12700">
              <a:noFill/>
            </a:ln>
          </p:spPr>
        </p:pic>
        <p:sp>
          <p:nvSpPr>
            <p:cNvPr id="64518" name="Line 45"/>
            <p:cNvSpPr/>
            <p:nvPr/>
          </p:nvSpPr>
          <p:spPr>
            <a:xfrm flipH="1">
              <a:off x="528" y="3216"/>
              <a:ext cx="336" cy="0"/>
            </a:xfrm>
            <a:prstGeom prst="line">
              <a:avLst/>
            </a:prstGeom>
            <a:ln w="12700" cap="flat" cmpd="sng">
              <a:solidFill>
                <a:schemeClr val="tx1"/>
              </a:solidFill>
              <a:prstDash val="solid"/>
              <a:headEnd type="none" w="med" len="med"/>
              <a:tailEnd type="none" w="med" len="med"/>
            </a:ln>
          </p:spPr>
        </p:sp>
        <p:sp>
          <p:nvSpPr>
            <p:cNvPr id="64519" name="Line 46"/>
            <p:cNvSpPr/>
            <p:nvPr/>
          </p:nvSpPr>
          <p:spPr>
            <a:xfrm>
              <a:off x="528" y="3216"/>
              <a:ext cx="0" cy="480"/>
            </a:xfrm>
            <a:prstGeom prst="line">
              <a:avLst/>
            </a:prstGeom>
            <a:ln w="12700" cap="flat" cmpd="sng">
              <a:solidFill>
                <a:schemeClr val="tx1"/>
              </a:solidFill>
              <a:prstDash val="solid"/>
              <a:headEnd type="none" w="med" len="med"/>
              <a:tailEnd type="triangle" w="med" len="med"/>
            </a:ln>
          </p:spPr>
        </p:sp>
        <p:sp>
          <p:nvSpPr>
            <p:cNvPr id="64520" name="Line 47"/>
            <p:cNvSpPr/>
            <p:nvPr/>
          </p:nvSpPr>
          <p:spPr>
            <a:xfrm flipH="1">
              <a:off x="672" y="3456"/>
              <a:ext cx="192" cy="0"/>
            </a:xfrm>
            <a:prstGeom prst="line">
              <a:avLst/>
            </a:prstGeom>
            <a:ln w="12700" cap="flat" cmpd="sng">
              <a:solidFill>
                <a:schemeClr val="tx1"/>
              </a:solidFill>
              <a:prstDash val="solid"/>
              <a:headEnd type="none" w="med" len="med"/>
              <a:tailEnd type="none" w="med" len="med"/>
            </a:ln>
          </p:spPr>
        </p:sp>
        <p:sp>
          <p:nvSpPr>
            <p:cNvPr id="64521" name="Line 48"/>
            <p:cNvSpPr/>
            <p:nvPr/>
          </p:nvSpPr>
          <p:spPr>
            <a:xfrm>
              <a:off x="672" y="3456"/>
              <a:ext cx="0" cy="240"/>
            </a:xfrm>
            <a:prstGeom prst="line">
              <a:avLst/>
            </a:prstGeom>
            <a:ln w="12700" cap="flat" cmpd="sng">
              <a:solidFill>
                <a:schemeClr val="tx1"/>
              </a:solidFill>
              <a:prstDash val="solid"/>
              <a:headEnd type="none" w="med" len="med"/>
              <a:tailEnd type="triangle" w="med" len="med"/>
            </a:ln>
          </p:spPr>
        </p:sp>
      </p:gr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79" name="Rectangle 35"/>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构造分类规则</a:t>
            </a:r>
          </a:p>
        </p:txBody>
      </p:sp>
      <p:sp>
        <p:nvSpPr>
          <p:cNvPr id="65538" name="Rectangle 36"/>
          <p:cNvSpPr>
            <a:spLocks noGrp="1"/>
          </p:cNvSpPr>
          <p:nvPr>
            <p:ph idx="1"/>
          </p:nvPr>
        </p:nvSpPr>
        <p:spPr/>
        <p:txBody>
          <a:bodyPr vert="horz" wrap="square" lIns="90488" tIns="44450" rIns="90488" bIns="44450" anchor="t"/>
          <a:lstStyle/>
          <a:p>
            <a:pPr eaLnBrk="1" hangingPunct="1"/>
            <a:r>
              <a:rPr lang="zh-CN" altLang="en-US" sz="2800"/>
              <a:t>直接方法</a:t>
            </a:r>
            <a:r>
              <a:rPr lang="en-US" altLang="zh-CN" sz="2800"/>
              <a:t>: </a:t>
            </a:r>
          </a:p>
          <a:p>
            <a:pPr lvl="2" eaLnBrk="1" hangingPunct="1"/>
            <a:r>
              <a:rPr lang="en-US" altLang="zh-CN"/>
              <a:t> </a:t>
            </a:r>
            <a:r>
              <a:rPr lang="zh-CN" altLang="en-US" sz="2800"/>
              <a:t>直接从数据中提取规则</a:t>
            </a:r>
          </a:p>
          <a:p>
            <a:pPr lvl="2" eaLnBrk="1" hangingPunct="1"/>
            <a:r>
              <a:rPr lang="zh-CN" sz="2800"/>
              <a:t>如</a:t>
            </a:r>
            <a:r>
              <a:rPr lang="en-US" altLang="zh-CN" sz="2800"/>
              <a:t>CN2, RIPPER</a:t>
            </a:r>
            <a:r>
              <a:rPr lang="zh-CN" altLang="en-US" sz="2800"/>
              <a:t>等</a:t>
            </a:r>
            <a:endParaRPr lang="en-US" altLang="zh-CN" sz="2800"/>
          </a:p>
          <a:p>
            <a:pPr eaLnBrk="1" hangingPunct="1">
              <a:lnSpc>
                <a:spcPct val="120000"/>
              </a:lnSpc>
              <a:buNone/>
            </a:pPr>
            <a:r>
              <a:rPr lang="zh-CN" altLang="en-US"/>
              <a:t>          </a:t>
            </a:r>
            <a:endParaRPr lang="en-US" altLang="zh-CN"/>
          </a:p>
          <a:p>
            <a:pPr eaLnBrk="1" hangingPunct="1"/>
            <a:r>
              <a:rPr lang="zh-CN" altLang="en-US" sz="2800"/>
              <a:t>间接方法</a:t>
            </a:r>
            <a:r>
              <a:rPr lang="en-US" altLang="zh-CN" sz="2800"/>
              <a:t>:</a:t>
            </a:r>
          </a:p>
          <a:p>
            <a:pPr lvl="2" eaLnBrk="1" hangingPunct="1"/>
            <a:r>
              <a:rPr lang="en-US" altLang="zh-CN"/>
              <a:t> </a:t>
            </a:r>
            <a:r>
              <a:rPr lang="zh-CN" altLang="en-US" sz="2800"/>
              <a:t>从其它分类模型中提取规则 </a:t>
            </a:r>
          </a:p>
          <a:p>
            <a:pPr lvl="2" eaLnBrk="1" hangingPunct="1"/>
            <a:r>
              <a:rPr lang="zh-CN" altLang="en-US" sz="2800"/>
              <a:t>如神经网络、决策树等</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62" name="Rectangle 34"/>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直接方法</a:t>
            </a:r>
            <a:r>
              <a:rPr lang="en-US" altLang="zh-CN" dirty="0">
                <a:solidFill>
                  <a:schemeClr val="accent2"/>
                </a:solidFill>
                <a:effectLst>
                  <a:outerShdw blurRad="38100" dist="38100" dir="2700000">
                    <a:srgbClr val="000000"/>
                  </a:outerShdw>
                </a:effectLst>
                <a:latin typeface="Palatino Linotype" panose="02040502050505030304" charset="0"/>
                <a:ea typeface="仿宋_GB2312" pitchFamily="49" charset="-122"/>
              </a:rPr>
              <a:t>: </a:t>
            </a:r>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顺序覆盖</a:t>
            </a:r>
          </a:p>
        </p:txBody>
      </p:sp>
      <p:sp>
        <p:nvSpPr>
          <p:cNvPr id="66562" name="Rectangle 35"/>
          <p:cNvSpPr>
            <a:spLocks noGrp="1"/>
          </p:cNvSpPr>
          <p:nvPr>
            <p:ph idx="1"/>
          </p:nvPr>
        </p:nvSpPr>
        <p:spPr/>
        <p:txBody>
          <a:bodyPr vert="horz" wrap="square" lIns="90488" tIns="44450" rIns="90488" bIns="44450" anchor="t"/>
          <a:lstStyle/>
          <a:p>
            <a:pPr marL="533400" indent="-533400" eaLnBrk="1" hangingPunct="1">
              <a:lnSpc>
                <a:spcPct val="150000"/>
              </a:lnSpc>
            </a:pPr>
            <a:r>
              <a:rPr lang="zh-CN" altLang="en-US" sz="2400"/>
              <a:t>顺序覆盖</a:t>
            </a:r>
            <a:r>
              <a:rPr lang="en-US" altLang="zh-CN" sz="2400"/>
              <a:t>(Sequential Covering)</a:t>
            </a:r>
          </a:p>
          <a:p>
            <a:pPr marL="533400" indent="-533400" eaLnBrk="1" hangingPunct="1">
              <a:lnSpc>
                <a:spcPct val="150000"/>
              </a:lnSpc>
              <a:buNone/>
            </a:pPr>
            <a:r>
              <a:rPr lang="zh-CN" altLang="en-US" sz="2400"/>
              <a:t>    顺序学习规则：</a:t>
            </a:r>
            <a:r>
              <a:rPr lang="en-US" altLang="zh-CN" sz="2400"/>
              <a:t> </a:t>
            </a:r>
            <a:r>
              <a:rPr lang="zh-CN" altLang="en-US" sz="2400"/>
              <a:t>对每个给定的类 </a:t>
            </a:r>
            <a:r>
              <a:rPr lang="en-US" altLang="zh-CN" sz="2400" err="1"/>
              <a:t>C</a:t>
            </a:r>
            <a:r>
              <a:rPr lang="en-US" altLang="zh-CN" sz="2400" baseline="-25000" err="1"/>
              <a:t>i</a:t>
            </a:r>
            <a:r>
              <a:rPr lang="en-US" altLang="zh-CN" sz="2400" baseline="-25000"/>
              <a:t> </a:t>
            </a:r>
            <a:r>
              <a:rPr lang="zh-CN" altLang="en-US" sz="2400"/>
              <a:t>希望规则可以覆盖该类</a:t>
            </a:r>
            <a:r>
              <a:rPr lang="en-US" altLang="zh-CN" sz="2400"/>
              <a:t> </a:t>
            </a:r>
            <a:r>
              <a:rPr lang="zh-CN" altLang="en-US" sz="2400"/>
              <a:t>的大多数元组，但不包括其它类的元组</a:t>
            </a:r>
            <a:r>
              <a:rPr lang="en-US" altLang="zh-CN" sz="2400"/>
              <a:t>(</a:t>
            </a:r>
            <a:r>
              <a:rPr lang="zh-CN" altLang="en-US" sz="2400"/>
              <a:t>或很少</a:t>
            </a:r>
            <a:r>
              <a:rPr lang="en-US" altLang="zh-CN" sz="2400"/>
              <a:t>) </a:t>
            </a:r>
          </a:p>
          <a:p>
            <a:pPr marL="533400" indent="-533400" eaLnBrk="1" hangingPunct="1">
              <a:lnSpc>
                <a:spcPct val="150000"/>
              </a:lnSpc>
              <a:buNone/>
            </a:pPr>
            <a:r>
              <a:rPr lang="en-US" altLang="zh-CN" sz="2400"/>
              <a:t>    (1) </a:t>
            </a:r>
            <a:r>
              <a:rPr lang="zh-CN" altLang="en-US" sz="2400"/>
              <a:t>初始值为空规则集</a:t>
            </a:r>
          </a:p>
          <a:p>
            <a:pPr marL="533400" indent="-533400" eaLnBrk="1" hangingPunct="1">
              <a:lnSpc>
                <a:spcPct val="150000"/>
              </a:lnSpc>
              <a:buNone/>
            </a:pPr>
            <a:r>
              <a:rPr lang="zh-CN" altLang="en-US" sz="2400"/>
              <a:t>    </a:t>
            </a:r>
            <a:r>
              <a:rPr lang="en-US" altLang="zh-CN" sz="2400"/>
              <a:t>(2) </a:t>
            </a:r>
            <a:r>
              <a:rPr lang="zh-CN" altLang="en-US" sz="2400"/>
              <a:t>使用</a:t>
            </a:r>
            <a:r>
              <a:rPr lang="en-US" altLang="zh-CN" sz="2400"/>
              <a:t>Learn-One-Rule</a:t>
            </a:r>
            <a:r>
              <a:rPr lang="zh-CN" altLang="en-US" sz="2400"/>
              <a:t>函数得到一条新规则</a:t>
            </a:r>
          </a:p>
          <a:p>
            <a:pPr marL="533400" indent="-533400" eaLnBrk="1" hangingPunct="1">
              <a:lnSpc>
                <a:spcPct val="150000"/>
              </a:lnSpc>
              <a:buNone/>
            </a:pPr>
            <a:r>
              <a:rPr lang="zh-CN" altLang="en-US" sz="2400"/>
              <a:t>    </a:t>
            </a:r>
            <a:r>
              <a:rPr lang="en-US" altLang="zh-CN" sz="2400"/>
              <a:t>(3) </a:t>
            </a:r>
            <a:r>
              <a:rPr lang="zh-CN" altLang="en-US" sz="2400"/>
              <a:t>从训练集中删去被新产生的规则所覆盖的实例</a:t>
            </a:r>
          </a:p>
          <a:p>
            <a:pPr marL="533400" indent="-533400" eaLnBrk="1" hangingPunct="1">
              <a:lnSpc>
                <a:spcPct val="150000"/>
              </a:lnSpc>
              <a:buNone/>
            </a:pPr>
            <a:r>
              <a:rPr lang="zh-CN" altLang="en-US" sz="2400"/>
              <a:t>    </a:t>
            </a:r>
            <a:r>
              <a:rPr lang="en-US" altLang="zh-CN" sz="2400"/>
              <a:t>(4) </a:t>
            </a:r>
            <a:r>
              <a:rPr lang="zh-CN" altLang="en-US" sz="2400"/>
              <a:t>重复步骤</a:t>
            </a:r>
            <a:r>
              <a:rPr lang="en-US" altLang="zh-CN" sz="2400"/>
              <a:t>(2)</a:t>
            </a:r>
            <a:r>
              <a:rPr lang="zh-CN" altLang="en-US" sz="2400"/>
              <a:t>和步骤</a:t>
            </a:r>
            <a:r>
              <a:rPr lang="en-US" altLang="zh-CN" sz="2400"/>
              <a:t>(3)</a:t>
            </a:r>
            <a:r>
              <a:rPr lang="zh-CN" altLang="en-US" sz="2400"/>
              <a:t>，直到满足停止标准为止。</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63" name="Rectangle 11"/>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a:ln>
                  <a:noFill/>
                </a:ln>
                <a:solidFill>
                  <a:schemeClr val="accent2"/>
                </a:solidFill>
                <a:effectLst>
                  <a:outerShdw blurRad="38100" dist="38100" dir="2700000" algn="tl">
                    <a:srgbClr val="C0C0C0"/>
                  </a:outerShdw>
                </a:effectLst>
                <a:uLnTx/>
                <a:uFillTx/>
                <a:latin typeface="Palatino Linotype" panose="02040502050505030304" charset="0"/>
                <a:ea typeface="仿宋_GB2312" pitchFamily="49" charset="-122"/>
                <a:cs typeface="+mj-cs"/>
              </a:rPr>
              <a:t>示例</a:t>
            </a:r>
          </a:p>
        </p:txBody>
      </p:sp>
      <p:sp>
        <p:nvSpPr>
          <p:cNvPr id="2" name="内容占位符 1"/>
          <p:cNvSpPr>
            <a:spLocks noGrp="1"/>
          </p:cNvSpPr>
          <p:nvPr>
            <p:ph idx="1"/>
          </p:nvPr>
        </p:nvSpPr>
        <p:spPr/>
        <p:txBody>
          <a:bodyPr/>
          <a:lstStyle/>
          <a:p>
            <a:endParaRPr lang="zh-CN" altLang="en-US"/>
          </a:p>
        </p:txBody>
      </p:sp>
      <p:graphicFrame>
        <p:nvGraphicFramePr>
          <p:cNvPr id="67586" name="Object 12"/>
          <p:cNvGraphicFramePr>
            <a:graphicFrameLocks noChangeAspect="1"/>
          </p:cNvGraphicFramePr>
          <p:nvPr/>
        </p:nvGraphicFramePr>
        <p:xfrm>
          <a:off x="609600" y="1492250"/>
          <a:ext cx="3235325" cy="3649663"/>
        </p:xfrm>
        <a:graphic>
          <a:graphicData uri="http://schemas.openxmlformats.org/presentationml/2006/ole">
            <mc:AlternateContent xmlns:mc="http://schemas.openxmlformats.org/markup-compatibility/2006">
              <mc:Choice xmlns:v="urn:schemas-microsoft-com:vml" Requires="v">
                <p:oleObj spid="_x0000_s5124" r:id="rId4" imgW="3227070" imgH="3565525" progId="Visio.Drawing.6">
                  <p:embed/>
                </p:oleObj>
              </mc:Choice>
              <mc:Fallback>
                <p:oleObj r:id="rId4" imgW="3227070" imgH="3565525" progId="Visio.Drawing.6">
                  <p:embed/>
                  <p:pic>
                    <p:nvPicPr>
                      <p:cNvPr id="0" name="图片 3086"/>
                      <p:cNvPicPr/>
                      <p:nvPr/>
                    </p:nvPicPr>
                    <p:blipFill>
                      <a:blip r:embed="rId5"/>
                      <a:stretch>
                        <a:fillRect/>
                      </a:stretch>
                    </p:blipFill>
                    <p:spPr>
                      <a:xfrm>
                        <a:off x="609600" y="1492250"/>
                        <a:ext cx="3235325" cy="3649663"/>
                      </a:xfrm>
                      <a:prstGeom prst="rect">
                        <a:avLst/>
                      </a:prstGeom>
                      <a:noFill/>
                      <a:ln w="38100">
                        <a:noFill/>
                        <a:miter/>
                      </a:ln>
                    </p:spPr>
                  </p:pic>
                </p:oleObj>
              </mc:Fallback>
            </mc:AlternateContent>
          </a:graphicData>
        </a:graphic>
      </p:graphicFrame>
      <p:graphicFrame>
        <p:nvGraphicFramePr>
          <p:cNvPr id="253965" name="Object 13"/>
          <p:cNvGraphicFramePr>
            <a:graphicFrameLocks noChangeAspect="1"/>
          </p:cNvGraphicFramePr>
          <p:nvPr>
            <p:extLst>
              <p:ext uri="{D42A27DB-BD31-4B8C-83A1-F6EECF244321}">
                <p14:modId xmlns:p14="http://schemas.microsoft.com/office/powerpoint/2010/main" val="2319532364"/>
              </p:ext>
            </p:extLst>
          </p:nvPr>
        </p:nvGraphicFramePr>
        <p:xfrm>
          <a:off x="5070475" y="1484313"/>
          <a:ext cx="3235325" cy="3649662"/>
        </p:xfrm>
        <a:graphic>
          <a:graphicData uri="http://schemas.openxmlformats.org/presentationml/2006/ole">
            <mc:AlternateContent xmlns:mc="http://schemas.openxmlformats.org/markup-compatibility/2006">
              <mc:Choice xmlns:v="urn:schemas-microsoft-com:vml" Requires="v">
                <p:oleObj spid="_x0000_s5125" r:id="rId6" imgW="3237230" imgH="3643630" progId="Visio.Drawing.6">
                  <p:embed/>
                </p:oleObj>
              </mc:Choice>
              <mc:Fallback>
                <p:oleObj r:id="rId6" imgW="3237230" imgH="3643630" progId="Visio.Drawing.6">
                  <p:embed/>
                  <p:pic>
                    <p:nvPicPr>
                      <p:cNvPr id="0" name="图片 3085"/>
                      <p:cNvPicPr/>
                      <p:nvPr/>
                    </p:nvPicPr>
                    <p:blipFill>
                      <a:blip r:embed="rId7"/>
                      <a:stretch>
                        <a:fillRect/>
                      </a:stretch>
                    </p:blipFill>
                    <p:spPr>
                      <a:xfrm>
                        <a:off x="5070475" y="1484313"/>
                        <a:ext cx="3235325" cy="3649662"/>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3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2</a:t>
            </a:fld>
            <a:endParaRPr lang="en-US" altLang="zh-CN" sz="1400" dirty="0">
              <a:latin typeface="Arial" panose="020B0604020202020204" pitchFamily="34" charset="0"/>
            </a:endParaRPr>
          </a:p>
        </p:txBody>
      </p:sp>
      <p:sp>
        <p:nvSpPr>
          <p:cNvPr id="123906" name="Rectangle 3"/>
          <p:cNvSpPr/>
          <p:nvPr/>
        </p:nvSpPr>
        <p:spPr>
          <a:xfrm>
            <a:off x="1962150" y="1762125"/>
            <a:ext cx="9144000" cy="0"/>
          </a:xfrm>
          <a:prstGeom prst="rect">
            <a:avLst/>
          </a:prstGeom>
          <a:noFill/>
          <a:ln w="9525">
            <a:noFill/>
          </a:ln>
        </p:spPr>
        <p:txBody>
          <a:bodyPr>
            <a:spAutoFit/>
          </a:bodyPr>
          <a:lstStyle/>
          <a:p>
            <a:pPr eaLnBrk="1" hangingPunct="1">
              <a:spcBef>
                <a:spcPct val="0"/>
              </a:spcBef>
              <a:buClrTx/>
              <a:buFontTx/>
            </a:pPr>
            <a:endParaRPr lang="zh-CN" altLang="en-US" sz="1800" dirty="0">
              <a:latin typeface="Arial" panose="020B0604020202020204" pitchFamily="34" charset="0"/>
            </a:endParaRPr>
          </a:p>
        </p:txBody>
      </p:sp>
      <p:graphicFrame>
        <p:nvGraphicFramePr>
          <p:cNvPr id="123907" name="Object 2"/>
          <p:cNvGraphicFramePr>
            <a:graphicFrameLocks noChangeAspect="1"/>
          </p:cNvGraphicFramePr>
          <p:nvPr/>
        </p:nvGraphicFramePr>
        <p:xfrm>
          <a:off x="215265" y="394335"/>
          <a:ext cx="9144000" cy="6248400"/>
        </p:xfrm>
        <a:graphic>
          <a:graphicData uri="http://schemas.openxmlformats.org/presentationml/2006/ole">
            <mc:AlternateContent xmlns:mc="http://schemas.openxmlformats.org/markup-compatibility/2006">
              <mc:Choice xmlns:v="urn:schemas-microsoft-com:vml" Requires="v">
                <p:oleObj spid="_x0000_s1027" r:id="rId4" imgW="7653655" imgH="4894580" progId="Visio.Drawing.6">
                  <p:embed/>
                </p:oleObj>
              </mc:Choice>
              <mc:Fallback>
                <p:oleObj r:id="rId4" imgW="7653655" imgH="4894580" progId="Visio.Drawing.6">
                  <p:embed/>
                  <p:pic>
                    <p:nvPicPr>
                      <p:cNvPr id="0" name="图片 3105"/>
                      <p:cNvPicPr/>
                      <p:nvPr/>
                    </p:nvPicPr>
                    <p:blipFill>
                      <a:blip r:embed="rId5"/>
                      <a:stretch>
                        <a:fillRect/>
                      </a:stretch>
                    </p:blipFill>
                    <p:spPr>
                      <a:xfrm>
                        <a:off x="215265" y="394335"/>
                        <a:ext cx="9144000" cy="62484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09" name="Object 12"/>
          <p:cNvGraphicFramePr>
            <a:graphicFrameLocks noChangeAspect="1"/>
          </p:cNvGraphicFramePr>
          <p:nvPr/>
        </p:nvGraphicFramePr>
        <p:xfrm>
          <a:off x="609600" y="1484313"/>
          <a:ext cx="3259138" cy="3584575"/>
        </p:xfrm>
        <a:graphic>
          <a:graphicData uri="http://schemas.openxmlformats.org/presentationml/2006/ole">
            <mc:AlternateContent xmlns:mc="http://schemas.openxmlformats.org/markup-compatibility/2006">
              <mc:Choice xmlns:v="urn:schemas-microsoft-com:vml" Requires="v">
                <p:oleObj spid="_x0000_s6148" r:id="rId3" imgW="3261360" imgH="3578225" progId="Visio.Drawing.6">
                  <p:embed/>
                </p:oleObj>
              </mc:Choice>
              <mc:Fallback>
                <p:oleObj r:id="rId3" imgW="3261360" imgH="3578225" progId="Visio.Drawing.6">
                  <p:embed/>
                  <p:pic>
                    <p:nvPicPr>
                      <p:cNvPr id="0" name="图片 3087"/>
                      <p:cNvPicPr/>
                      <p:nvPr/>
                    </p:nvPicPr>
                    <p:blipFill>
                      <a:blip r:embed="rId4"/>
                      <a:stretch>
                        <a:fillRect/>
                      </a:stretch>
                    </p:blipFill>
                    <p:spPr>
                      <a:xfrm>
                        <a:off x="609600" y="1484313"/>
                        <a:ext cx="3259138" cy="3584575"/>
                      </a:xfrm>
                      <a:prstGeom prst="rect">
                        <a:avLst/>
                      </a:prstGeom>
                      <a:noFill/>
                      <a:ln w="38100">
                        <a:noFill/>
                        <a:miter/>
                      </a:ln>
                    </p:spPr>
                  </p:pic>
                </p:oleObj>
              </mc:Fallback>
            </mc:AlternateContent>
          </a:graphicData>
        </a:graphic>
      </p:graphicFrame>
      <p:graphicFrame>
        <p:nvGraphicFramePr>
          <p:cNvPr id="254989" name="Object 13"/>
          <p:cNvGraphicFramePr>
            <a:graphicFrameLocks noChangeAspect="1"/>
          </p:cNvGraphicFramePr>
          <p:nvPr/>
        </p:nvGraphicFramePr>
        <p:xfrm>
          <a:off x="5029200" y="1484313"/>
          <a:ext cx="3284538" cy="3584575"/>
        </p:xfrm>
        <a:graphic>
          <a:graphicData uri="http://schemas.openxmlformats.org/presentationml/2006/ole">
            <mc:AlternateContent xmlns:mc="http://schemas.openxmlformats.org/markup-compatibility/2006">
              <mc:Choice xmlns:v="urn:schemas-microsoft-com:vml" Requires="v">
                <p:oleObj spid="_x0000_s6149" r:id="rId5" imgW="3285490" imgH="3578225" progId="Visio.Drawing.6">
                  <p:embed/>
                </p:oleObj>
              </mc:Choice>
              <mc:Fallback>
                <p:oleObj r:id="rId5" imgW="3285490" imgH="3578225" progId="Visio.Drawing.6">
                  <p:embed/>
                  <p:pic>
                    <p:nvPicPr>
                      <p:cNvPr id="0" name="图片 3084"/>
                      <p:cNvPicPr/>
                      <p:nvPr/>
                    </p:nvPicPr>
                    <p:blipFill>
                      <a:blip r:embed="rId6"/>
                      <a:stretch>
                        <a:fillRect/>
                      </a:stretch>
                    </p:blipFill>
                    <p:spPr>
                      <a:xfrm>
                        <a:off x="5029200" y="1484313"/>
                        <a:ext cx="3284538" cy="3584575"/>
                      </a:xfrm>
                      <a:prstGeom prst="rect">
                        <a:avLst/>
                      </a:prstGeom>
                      <a:noFill/>
                      <a:ln w="38100">
                        <a:noFill/>
                        <a:miter/>
                      </a:ln>
                    </p:spPr>
                  </p:pic>
                </p:oleObj>
              </mc:Fallback>
            </mc:AlternateContent>
          </a:graphicData>
        </a:graphic>
      </p:graphicFrame>
      <p:sp>
        <p:nvSpPr>
          <p:cNvPr id="254991" name="Rectangle 15"/>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a:ln>
                  <a:noFill/>
                </a:ln>
                <a:solidFill>
                  <a:schemeClr val="accent2"/>
                </a:solidFill>
                <a:effectLst>
                  <a:outerShdw blurRad="38100" dist="38100" dir="2700000" algn="tl">
                    <a:srgbClr val="C0C0C0"/>
                  </a:outerShdw>
                </a:effectLst>
                <a:uLnTx/>
                <a:uFillTx/>
                <a:latin typeface="Palatino Linotype" panose="02040502050505030304" charset="0"/>
                <a:ea typeface="仿宋_GB2312" pitchFamily="49" charset="-122"/>
                <a:cs typeface="+mj-cs"/>
              </a:rPr>
              <a:t>示例</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9" name="Rectangle 19"/>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顺序覆盖的要点</a:t>
            </a:r>
          </a:p>
        </p:txBody>
      </p:sp>
      <p:sp>
        <p:nvSpPr>
          <p:cNvPr id="69634" name="Rectangle 20"/>
          <p:cNvSpPr>
            <a:spLocks noGrp="1"/>
          </p:cNvSpPr>
          <p:nvPr>
            <p:ph idx="1"/>
          </p:nvPr>
        </p:nvSpPr>
        <p:spPr/>
        <p:txBody>
          <a:bodyPr vert="horz" wrap="square" lIns="90488" tIns="44450" rIns="90488" bIns="44450" anchor="t"/>
          <a:lstStyle/>
          <a:p>
            <a:pPr eaLnBrk="1" hangingPunct="1"/>
            <a:r>
              <a:rPr lang="zh-CN" altLang="en-US" dirty="0"/>
              <a:t>产生规则</a:t>
            </a:r>
          </a:p>
          <a:p>
            <a:pPr lvl="1" eaLnBrk="1" hangingPunct="1"/>
            <a:endParaRPr lang="zh-CN" altLang="en-US" dirty="0"/>
          </a:p>
          <a:p>
            <a:pPr eaLnBrk="1" hangingPunct="1"/>
            <a:r>
              <a:rPr lang="zh-CN" altLang="en-US" dirty="0"/>
              <a:t>消除实例</a:t>
            </a:r>
          </a:p>
          <a:p>
            <a:pPr eaLnBrk="1" hangingPunct="1"/>
            <a:endParaRPr lang="zh-CN" altLang="en-US" dirty="0"/>
          </a:p>
          <a:p>
            <a:pPr eaLnBrk="1" hangingPunct="1"/>
            <a:r>
              <a:rPr lang="zh-CN" altLang="en-US" dirty="0"/>
              <a:t>规则评价</a:t>
            </a:r>
          </a:p>
          <a:p>
            <a:pPr eaLnBrk="1" hangingPunct="1"/>
            <a:endParaRPr lang="zh-CN" altLang="en-US" dirty="0"/>
          </a:p>
          <a:p>
            <a:pPr eaLnBrk="1" hangingPunct="1"/>
            <a:r>
              <a:rPr lang="zh-CN" altLang="en-US" dirty="0"/>
              <a:t>停止标准</a:t>
            </a:r>
          </a:p>
          <a:p>
            <a:pPr eaLnBrk="1" hangingPunct="1"/>
            <a:endParaRPr lang="zh-CN" altLang="en-US" dirty="0"/>
          </a:p>
          <a:p>
            <a:pPr eaLnBrk="1" hangingPunct="1"/>
            <a:r>
              <a:rPr lang="zh-CN" altLang="en-US" dirty="0"/>
              <a:t>规则的剪枝</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85" name="Rectangle 61"/>
          <p:cNvSpPr>
            <a:spLocks noGrp="1" noChangeArrowheads="1"/>
          </p:cNvSpPr>
          <p:nvPr>
            <p:ph type="title"/>
          </p:nvPr>
        </p:nvSpPr>
        <p:spPr>
          <a:xfrm>
            <a:off x="628650" y="-89535"/>
            <a:ext cx="7886700" cy="1325563"/>
          </a:xfrm>
        </p:spPr>
        <p:txBody>
          <a:bodyPr vert="horz" wrap="square" lIns="90488" tIns="44450" rIns="90488" bIns="44450" numCol="1" anchor="ctr" anchorCtr="0" compatLnSpc="1"/>
          <a:lstStyle/>
          <a:p>
            <a:pPr algn="l" eaLnBrk="1" hangingPunct="1"/>
            <a:r>
              <a:rPr lang="zh-CN" altLang="en-US" sz="3600">
                <a:solidFill>
                  <a:schemeClr val="accent2"/>
                </a:solidFill>
                <a:effectLst>
                  <a:outerShdw blurRad="38100" dist="38100" dir="2700000">
                    <a:srgbClr val="000000"/>
                  </a:outerShdw>
                </a:effectLst>
                <a:latin typeface="Palatino Linotype" panose="02040502050505030304" charset="0"/>
                <a:ea typeface="仿宋_GB2312" pitchFamily="49" charset="-122"/>
              </a:rPr>
              <a:t>产生规则</a:t>
            </a:r>
          </a:p>
        </p:txBody>
      </p:sp>
      <p:sp>
        <p:nvSpPr>
          <p:cNvPr id="70658" name="Rectangle 62"/>
          <p:cNvSpPr>
            <a:spLocks noGrp="1"/>
          </p:cNvSpPr>
          <p:nvPr>
            <p:ph idx="1"/>
          </p:nvPr>
        </p:nvSpPr>
        <p:spPr/>
        <p:txBody>
          <a:bodyPr vert="horz" wrap="square" lIns="90488" tIns="44450" rIns="90488" bIns="44450" anchor="t"/>
          <a:lstStyle/>
          <a:p>
            <a:pPr eaLnBrk="1" hangingPunct="1">
              <a:buClr>
                <a:schemeClr val="hlink"/>
              </a:buClr>
              <a:buSzTx/>
              <a:buFont typeface="Wingdings" panose="05000000000000000000" pitchFamily="2" charset="2"/>
            </a:pPr>
            <a:r>
              <a:rPr lang="zh-CN" altLang="en-US" sz="3200"/>
              <a:t>两种常用方法 </a:t>
            </a:r>
          </a:p>
        </p:txBody>
      </p:sp>
      <p:graphicFrame>
        <p:nvGraphicFramePr>
          <p:cNvPr id="70659" name="Object 63"/>
          <p:cNvGraphicFramePr>
            <a:graphicFrameLocks noChangeAspect="1"/>
          </p:cNvGraphicFramePr>
          <p:nvPr/>
        </p:nvGraphicFramePr>
        <p:xfrm>
          <a:off x="790575" y="2276475"/>
          <a:ext cx="7021513" cy="4235450"/>
        </p:xfrm>
        <a:graphic>
          <a:graphicData uri="http://schemas.openxmlformats.org/presentationml/2006/ole">
            <mc:AlternateContent xmlns:mc="http://schemas.openxmlformats.org/markup-compatibility/2006">
              <mc:Choice xmlns:v="urn:schemas-microsoft-com:vml" Requires="v">
                <p:oleObj spid="_x0000_s7171" r:id="rId4" imgW="7184390" imgH="4333875" progId="Visio.Drawing.6">
                  <p:embed/>
                </p:oleObj>
              </mc:Choice>
              <mc:Fallback>
                <p:oleObj r:id="rId4" imgW="7184390" imgH="4333875" progId="Visio.Drawing.6">
                  <p:embed/>
                  <p:pic>
                    <p:nvPicPr>
                      <p:cNvPr id="0" name="图片 3088"/>
                      <p:cNvPicPr/>
                      <p:nvPr/>
                    </p:nvPicPr>
                    <p:blipFill>
                      <a:blip r:embed="rId5"/>
                      <a:stretch>
                        <a:fillRect/>
                      </a:stretch>
                    </p:blipFill>
                    <p:spPr>
                      <a:xfrm>
                        <a:off x="790575" y="2276475"/>
                        <a:ext cx="7021513" cy="423545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85" name="Rectangle 61"/>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sz="3600">
                <a:solidFill>
                  <a:schemeClr val="accent2"/>
                </a:solidFill>
                <a:effectLst>
                  <a:outerShdw blurRad="38100" dist="38100" dir="2700000">
                    <a:srgbClr val="000000"/>
                  </a:outerShdw>
                </a:effectLst>
                <a:latin typeface="Palatino Linotype" panose="02040502050505030304" charset="0"/>
                <a:ea typeface="仿宋_GB2312" pitchFamily="49" charset="-122"/>
              </a:rPr>
              <a:t>产生规则</a:t>
            </a:r>
          </a:p>
        </p:txBody>
      </p:sp>
      <p:sp>
        <p:nvSpPr>
          <p:cNvPr id="71682" name="Rectangle 62"/>
          <p:cNvSpPr>
            <a:spLocks noGrp="1"/>
          </p:cNvSpPr>
          <p:nvPr>
            <p:ph idx="1"/>
          </p:nvPr>
        </p:nvSpPr>
        <p:spPr/>
        <p:txBody>
          <a:bodyPr vert="horz" wrap="square" lIns="90488" tIns="44450" rIns="90488" bIns="44450" anchor="t"/>
          <a:lstStyle/>
          <a:p>
            <a:pPr eaLnBrk="1" hangingPunct="1">
              <a:buClr>
                <a:schemeClr val="hlink"/>
              </a:buClr>
              <a:buSzTx/>
              <a:buFont typeface="Wingdings" panose="05000000000000000000" pitchFamily="2" charset="2"/>
            </a:pPr>
            <a:r>
              <a:rPr lang="zh-CN" altLang="en-US" sz="3200"/>
              <a:t>两种常用方法 </a:t>
            </a:r>
          </a:p>
        </p:txBody>
      </p:sp>
      <p:graphicFrame>
        <p:nvGraphicFramePr>
          <p:cNvPr id="71683" name="Object 64"/>
          <p:cNvGraphicFramePr>
            <a:graphicFrameLocks noChangeAspect="1"/>
          </p:cNvGraphicFramePr>
          <p:nvPr/>
        </p:nvGraphicFramePr>
        <p:xfrm>
          <a:off x="1187450" y="2293938"/>
          <a:ext cx="6670675" cy="3656012"/>
        </p:xfrm>
        <a:graphic>
          <a:graphicData uri="http://schemas.openxmlformats.org/presentationml/2006/ole">
            <mc:AlternateContent xmlns:mc="http://schemas.openxmlformats.org/markup-compatibility/2006">
              <mc:Choice xmlns:v="urn:schemas-microsoft-com:vml" Requires="v">
                <p:oleObj spid="_x0000_s8195" r:id="rId3" imgW="5501640" imgH="3611245" progId="Visio.Drawing.6">
                  <p:embed/>
                </p:oleObj>
              </mc:Choice>
              <mc:Fallback>
                <p:oleObj r:id="rId3" imgW="5501640" imgH="3611245" progId="Visio.Drawing.6">
                  <p:embed/>
                  <p:pic>
                    <p:nvPicPr>
                      <p:cNvPr id="0" name="图片 3090"/>
                      <p:cNvPicPr/>
                      <p:nvPr/>
                    </p:nvPicPr>
                    <p:blipFill>
                      <a:blip r:embed="rId4"/>
                      <a:stretch>
                        <a:fillRect/>
                      </a:stretch>
                    </p:blipFill>
                    <p:spPr>
                      <a:xfrm>
                        <a:off x="1187450" y="2293938"/>
                        <a:ext cx="6670675" cy="3656012"/>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34" name="Rectangle 38"/>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dirty="0">
                <a:solidFill>
                  <a:schemeClr val="accent2"/>
                </a:solidFill>
                <a:effectLst>
                  <a:outerShdw blurRad="38100" dist="38100" dir="2700000">
                    <a:srgbClr val="000000"/>
                  </a:outerShdw>
                </a:effectLst>
                <a:latin typeface="Palatino Linotype" panose="02040502050505030304" charset="0"/>
                <a:ea typeface="仿宋_GB2312" pitchFamily="49" charset="-122"/>
              </a:rPr>
              <a:t>规则评价</a:t>
            </a:r>
          </a:p>
        </p:txBody>
      </p:sp>
      <p:sp>
        <p:nvSpPr>
          <p:cNvPr id="73730" name="Rectangle 39"/>
          <p:cNvSpPr>
            <a:spLocks noGrp="1"/>
          </p:cNvSpPr>
          <p:nvPr>
            <p:ph idx="1"/>
          </p:nvPr>
        </p:nvSpPr>
        <p:spPr>
          <a:xfrm>
            <a:off x="556895" y="1056641"/>
            <a:ext cx="7886700" cy="4474845"/>
          </a:xfrm>
        </p:spPr>
        <p:txBody>
          <a:bodyPr vert="horz" wrap="square" lIns="90488" tIns="44450" rIns="90488" bIns="44450" anchor="t">
            <a:noAutofit/>
          </a:bodyPr>
          <a:lstStyle/>
          <a:p>
            <a:pPr eaLnBrk="1" hangingPunct="1"/>
            <a:r>
              <a:rPr lang="zh-CN" altLang="en-US" sz="3600" dirty="0"/>
              <a:t>标准</a:t>
            </a:r>
            <a:r>
              <a:rPr lang="en-US" altLang="zh-CN" sz="3600" dirty="0"/>
              <a:t>:</a:t>
            </a:r>
          </a:p>
          <a:p>
            <a:pPr lvl="1" eaLnBrk="1" hangingPunct="1"/>
            <a:r>
              <a:rPr lang="en-US" altLang="zh-CN" sz="3600" dirty="0"/>
              <a:t>Accuracy</a:t>
            </a:r>
          </a:p>
          <a:p>
            <a:pPr lvl="1" eaLnBrk="1" hangingPunct="1"/>
            <a:endParaRPr lang="en-US" altLang="zh-CN" sz="3600" dirty="0"/>
          </a:p>
          <a:p>
            <a:pPr lvl="1" eaLnBrk="1" hangingPunct="1"/>
            <a:endParaRPr lang="en-US" altLang="zh-CN" sz="3600" dirty="0"/>
          </a:p>
          <a:p>
            <a:pPr lvl="1" eaLnBrk="1" hangingPunct="1"/>
            <a:r>
              <a:rPr lang="en-US" altLang="zh-CN" sz="3600" dirty="0"/>
              <a:t>Laplace</a:t>
            </a:r>
          </a:p>
          <a:p>
            <a:pPr lvl="1" eaLnBrk="1" hangingPunct="1"/>
            <a:endParaRPr lang="en-US" altLang="zh-CN" sz="3600" dirty="0"/>
          </a:p>
          <a:p>
            <a:pPr lvl="1" eaLnBrk="1" hangingPunct="1"/>
            <a:endParaRPr lang="en-US" altLang="zh-CN" sz="3600" dirty="0"/>
          </a:p>
          <a:p>
            <a:pPr lvl="1" eaLnBrk="1" hangingPunct="1"/>
            <a:r>
              <a:rPr lang="en-US" altLang="zh-CN" sz="3600" dirty="0"/>
              <a:t>M-estimate</a:t>
            </a:r>
          </a:p>
        </p:txBody>
      </p:sp>
      <p:graphicFrame>
        <p:nvGraphicFramePr>
          <p:cNvPr id="73731" name="Object 40"/>
          <p:cNvGraphicFramePr>
            <a:graphicFrameLocks noChangeAspect="1"/>
          </p:cNvGraphicFramePr>
          <p:nvPr/>
        </p:nvGraphicFramePr>
        <p:xfrm>
          <a:off x="3032125" y="2962275"/>
          <a:ext cx="1600200" cy="1209675"/>
        </p:xfrm>
        <a:graphic>
          <a:graphicData uri="http://schemas.openxmlformats.org/presentationml/2006/ole">
            <mc:AlternateContent xmlns:mc="http://schemas.openxmlformats.org/markup-compatibility/2006">
              <mc:Choice xmlns:v="urn:schemas-microsoft-com:vml" Requires="v">
                <p:oleObj spid="_x0000_s9221" r:id="rId3" imgW="520700" imgH="393700" progId="Equation.3">
                  <p:embed/>
                </p:oleObj>
              </mc:Choice>
              <mc:Fallback>
                <p:oleObj r:id="rId3" imgW="520700" imgH="393700" progId="Equation.3">
                  <p:embed/>
                  <p:pic>
                    <p:nvPicPr>
                      <p:cNvPr id="0" name="图片 3089"/>
                      <p:cNvPicPr/>
                      <p:nvPr/>
                    </p:nvPicPr>
                    <p:blipFill>
                      <a:blip r:embed="rId4"/>
                      <a:stretch>
                        <a:fillRect/>
                      </a:stretch>
                    </p:blipFill>
                    <p:spPr>
                      <a:xfrm>
                        <a:off x="3032125" y="2962275"/>
                        <a:ext cx="1600200" cy="1209675"/>
                      </a:xfrm>
                      <a:prstGeom prst="rect">
                        <a:avLst/>
                      </a:prstGeom>
                      <a:noFill/>
                      <a:ln w="38100">
                        <a:noFill/>
                        <a:miter/>
                      </a:ln>
                    </p:spPr>
                  </p:pic>
                </p:oleObj>
              </mc:Fallback>
            </mc:AlternateContent>
          </a:graphicData>
        </a:graphic>
      </p:graphicFrame>
      <p:graphicFrame>
        <p:nvGraphicFramePr>
          <p:cNvPr id="73732" name="Object 41"/>
          <p:cNvGraphicFramePr>
            <a:graphicFrameLocks noChangeAspect="1"/>
          </p:cNvGraphicFramePr>
          <p:nvPr/>
        </p:nvGraphicFramePr>
        <p:xfrm>
          <a:off x="3565525" y="4541838"/>
          <a:ext cx="1905000" cy="1230312"/>
        </p:xfrm>
        <a:graphic>
          <a:graphicData uri="http://schemas.openxmlformats.org/presentationml/2006/ole">
            <mc:AlternateContent xmlns:mc="http://schemas.openxmlformats.org/markup-compatibility/2006">
              <mc:Choice xmlns:v="urn:schemas-microsoft-com:vml" Requires="v">
                <p:oleObj spid="_x0000_s9222" r:id="rId5" imgW="609600" imgH="393700" progId="Equation.3">
                  <p:embed/>
                </p:oleObj>
              </mc:Choice>
              <mc:Fallback>
                <p:oleObj r:id="rId5" imgW="609600" imgH="393700" progId="Equation.3">
                  <p:embed/>
                  <p:pic>
                    <p:nvPicPr>
                      <p:cNvPr id="0" name="图片 3092"/>
                      <p:cNvPicPr/>
                      <p:nvPr/>
                    </p:nvPicPr>
                    <p:blipFill>
                      <a:blip r:embed="rId6"/>
                      <a:stretch>
                        <a:fillRect/>
                      </a:stretch>
                    </p:blipFill>
                    <p:spPr>
                      <a:xfrm>
                        <a:off x="3565525" y="4541838"/>
                        <a:ext cx="1905000" cy="1230312"/>
                      </a:xfrm>
                      <a:prstGeom prst="rect">
                        <a:avLst/>
                      </a:prstGeom>
                      <a:noFill/>
                      <a:ln w="38100">
                        <a:noFill/>
                        <a:miter/>
                      </a:ln>
                    </p:spPr>
                  </p:pic>
                </p:oleObj>
              </mc:Fallback>
            </mc:AlternateContent>
          </a:graphicData>
        </a:graphic>
      </p:graphicFrame>
      <p:sp>
        <p:nvSpPr>
          <p:cNvPr id="73733" name="Text Box 42"/>
          <p:cNvSpPr txBox="1"/>
          <p:nvPr/>
        </p:nvSpPr>
        <p:spPr>
          <a:xfrm>
            <a:off x="5964238" y="1412875"/>
            <a:ext cx="2819400" cy="4340225"/>
          </a:xfrm>
          <a:prstGeom prst="rect">
            <a:avLst/>
          </a:prstGeom>
          <a:noFill/>
          <a:ln w="12700">
            <a:noFill/>
          </a:ln>
        </p:spPr>
        <p:txBody>
          <a:bodyPr>
            <a:spAutoFit/>
          </a:bodyPr>
          <a:lstStyle/>
          <a:p>
            <a:pPr>
              <a:spcBef>
                <a:spcPct val="50000"/>
              </a:spcBef>
            </a:pPr>
            <a:r>
              <a:rPr lang="en-US" altLang="zh-CN" sz="2400" i="1">
                <a:latin typeface="Arial" panose="020B0604020202020204" pitchFamily="34" charset="0"/>
                <a:ea typeface="굴림" charset="-127"/>
              </a:rPr>
              <a:t>n : </a:t>
            </a:r>
            <a:r>
              <a:rPr lang="en-US" altLang="zh-CN" sz="2400">
                <a:latin typeface="Arial" panose="020B0604020202020204" pitchFamily="34" charset="0"/>
                <a:ea typeface="굴림" charset="-127"/>
              </a:rPr>
              <a:t>Number of instances covered by rule</a:t>
            </a:r>
          </a:p>
          <a:p>
            <a:pPr>
              <a:spcBef>
                <a:spcPct val="50000"/>
              </a:spcBef>
            </a:pPr>
            <a:r>
              <a:rPr lang="en-US" altLang="zh-CN" sz="2400" i="1" err="1">
                <a:latin typeface="Arial" panose="020B0604020202020204" pitchFamily="34" charset="0"/>
                <a:ea typeface="굴림" charset="-127"/>
              </a:rPr>
              <a:t>n</a:t>
            </a:r>
            <a:r>
              <a:rPr lang="en-US" altLang="zh-CN" sz="2400" i="1" baseline="-25000" err="1">
                <a:latin typeface="Arial" panose="020B0604020202020204" pitchFamily="34" charset="0"/>
                <a:ea typeface="굴림" charset="-127"/>
              </a:rPr>
              <a:t>c</a:t>
            </a:r>
            <a:r>
              <a:rPr lang="en-US" altLang="zh-CN" sz="2400" i="1">
                <a:latin typeface="Arial" panose="020B0604020202020204" pitchFamily="34" charset="0"/>
                <a:ea typeface="굴림" charset="-127"/>
              </a:rPr>
              <a:t> : </a:t>
            </a:r>
            <a:r>
              <a:rPr lang="en-US" altLang="zh-CN" sz="2400">
                <a:latin typeface="Arial" panose="020B0604020202020204" pitchFamily="34" charset="0"/>
                <a:ea typeface="굴림" charset="-127"/>
              </a:rPr>
              <a:t>Number of instances corrected classified by rule</a:t>
            </a:r>
          </a:p>
          <a:p>
            <a:pPr>
              <a:spcBef>
                <a:spcPct val="50000"/>
              </a:spcBef>
            </a:pPr>
            <a:r>
              <a:rPr lang="en-US" altLang="zh-CN" sz="2400" i="1">
                <a:latin typeface="Arial" panose="020B0604020202020204" pitchFamily="34" charset="0"/>
                <a:ea typeface="굴림" charset="-127"/>
              </a:rPr>
              <a:t>k</a:t>
            </a:r>
            <a:r>
              <a:rPr lang="en-US" altLang="zh-CN" sz="2400">
                <a:latin typeface="Arial" panose="020B0604020202020204" pitchFamily="34" charset="0"/>
                <a:ea typeface="굴림" charset="-127"/>
              </a:rPr>
              <a:t> : Number of classes</a:t>
            </a:r>
          </a:p>
          <a:p>
            <a:pPr>
              <a:spcBef>
                <a:spcPct val="50000"/>
              </a:spcBef>
              <a:spcAft>
                <a:spcPct val="80000"/>
              </a:spcAft>
            </a:pPr>
            <a:r>
              <a:rPr lang="en-US" altLang="zh-CN" sz="2400" i="1">
                <a:latin typeface="Arial" panose="020B0604020202020204" pitchFamily="34" charset="0"/>
                <a:ea typeface="굴림" charset="-127"/>
              </a:rPr>
              <a:t>p</a:t>
            </a:r>
            <a:r>
              <a:rPr lang="en-US" altLang="zh-CN" sz="2400">
                <a:latin typeface="Arial" panose="020B0604020202020204" pitchFamily="34" charset="0"/>
                <a:ea typeface="굴림" charset="-127"/>
              </a:rPr>
              <a:t> : Prior probability</a:t>
            </a:r>
          </a:p>
        </p:txBody>
      </p:sp>
      <p:graphicFrame>
        <p:nvGraphicFramePr>
          <p:cNvPr id="73734" name="Object 43"/>
          <p:cNvGraphicFramePr>
            <a:graphicFrameLocks noChangeAspect="1"/>
          </p:cNvGraphicFramePr>
          <p:nvPr>
            <p:extLst>
              <p:ext uri="{D42A27DB-BD31-4B8C-83A1-F6EECF244321}">
                <p14:modId xmlns:p14="http://schemas.microsoft.com/office/powerpoint/2010/main" val="2871968039"/>
              </p:ext>
            </p:extLst>
          </p:nvPr>
        </p:nvGraphicFramePr>
        <p:xfrm>
          <a:off x="3260725" y="1352550"/>
          <a:ext cx="1085850" cy="1295400"/>
        </p:xfrm>
        <a:graphic>
          <a:graphicData uri="http://schemas.openxmlformats.org/presentationml/2006/ole">
            <mc:AlternateContent xmlns:mc="http://schemas.openxmlformats.org/markup-compatibility/2006">
              <mc:Choice xmlns:v="urn:schemas-microsoft-com:vml" Requires="v">
                <p:oleObj spid="_x0000_s9223" r:id="rId7" imgW="330200" imgH="393700" progId="Equation.3">
                  <p:embed/>
                </p:oleObj>
              </mc:Choice>
              <mc:Fallback>
                <p:oleObj r:id="rId7" imgW="330200" imgH="393700" progId="Equation.3">
                  <p:embed/>
                  <p:pic>
                    <p:nvPicPr>
                      <p:cNvPr id="0" name="图片 3091"/>
                      <p:cNvPicPr/>
                      <p:nvPr/>
                    </p:nvPicPr>
                    <p:blipFill>
                      <a:blip r:embed="rId8"/>
                      <a:stretch>
                        <a:fillRect/>
                      </a:stretch>
                    </p:blipFill>
                    <p:spPr>
                      <a:xfrm>
                        <a:off x="3260725" y="1352550"/>
                        <a:ext cx="1085850" cy="12954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59" name="Rectangle 39"/>
          <p:cNvSpPr>
            <a:spLocks noGrp="1" noChangeArrowheads="1"/>
          </p:cNvSpPr>
          <p:nvPr>
            <p:ph type="title"/>
          </p:nvPr>
        </p:nvSpPr>
        <p:spPr>
          <a:xfrm>
            <a:off x="628650" y="-89535"/>
            <a:ext cx="7886700" cy="1325563"/>
          </a:xfrm>
        </p:spPr>
        <p:txBody>
          <a:bodyPr vert="horz" wrap="square" lIns="90488" tIns="44450" rIns="90488" bIns="44450" numCol="1" anchor="ctr" anchorCtr="0" compatLnSpc="1"/>
          <a:lstStyle/>
          <a:p>
            <a:pPr algn="l" eaLnBrk="1" hangingPunct="1"/>
            <a:r>
              <a:rPr lang="zh-CN" altLang="en-US" sz="3600" dirty="0">
                <a:solidFill>
                  <a:schemeClr val="accent2"/>
                </a:solidFill>
                <a:effectLst>
                  <a:outerShdw blurRad="38100" dist="38100" dir="2700000">
                    <a:srgbClr val="000000"/>
                  </a:outerShdw>
                </a:effectLst>
                <a:latin typeface="Palatino Linotype" panose="02040502050505030304" charset="0"/>
                <a:ea typeface="仿宋_GB2312" pitchFamily="49" charset="-122"/>
              </a:rPr>
              <a:t>停止标准</a:t>
            </a:r>
          </a:p>
        </p:txBody>
      </p:sp>
      <p:sp>
        <p:nvSpPr>
          <p:cNvPr id="23555" name="Rectangle 40"/>
          <p:cNvSpPr>
            <a:spLocks noGrp="1" noChangeArrowheads="1"/>
          </p:cNvSpPr>
          <p:nvPr>
            <p:ph idx="1"/>
          </p:nvPr>
        </p:nvSpPr>
        <p:spPr/>
        <p:txBody>
          <a:bodyPr vert="horz" wrap="square" lIns="90488" tIns="44450" rIns="90488" bIns="44450" numCol="1" anchor="t" anchorCtr="0" compatLnSpc="1"/>
          <a:lstStyle/>
          <a:p>
            <a:pPr eaLnBrk="1" hangingPunct="1"/>
            <a:r>
              <a:rPr lang="zh-CN" altLang="en-US" sz="3200" dirty="0"/>
              <a:t>停止标准</a:t>
            </a:r>
          </a:p>
          <a:p>
            <a:pPr lvl="1" eaLnBrk="1" hangingPunct="1"/>
            <a:r>
              <a:rPr lang="zh-CN" altLang="en-US" sz="2800" dirty="0"/>
              <a:t>计算增益</a:t>
            </a:r>
          </a:p>
          <a:p>
            <a:pPr lvl="1" eaLnBrk="1" hangingPunct="1"/>
            <a:r>
              <a:rPr lang="zh-CN" altLang="en-US" sz="2800" dirty="0"/>
              <a:t>若增益不显著，则舍弃新规则</a:t>
            </a:r>
          </a:p>
          <a:p>
            <a:pPr lvl="1" eaLnBrk="1" hangingPunct="1"/>
            <a:endParaRPr lang="zh-CN" altLang="en-US" sz="1000" dirty="0"/>
          </a:p>
          <a:p>
            <a:pPr eaLnBrk="1" hangingPunct="1"/>
            <a:r>
              <a:rPr lang="zh-CN" altLang="en-US" sz="3200" dirty="0"/>
              <a:t>规则剪枝</a:t>
            </a:r>
          </a:p>
          <a:p>
            <a:pPr lvl="1" eaLnBrk="1" hangingPunct="1"/>
            <a:r>
              <a:rPr lang="zh-CN" altLang="en-US" sz="2800" dirty="0"/>
              <a:t>与决策树的后剪枝相似</a:t>
            </a:r>
          </a:p>
          <a:p>
            <a:pPr lvl="1" eaLnBrk="1" hangingPunct="1"/>
            <a:r>
              <a:rPr lang="zh-CN" altLang="en-US" sz="2800" dirty="0"/>
              <a:t>降低错误剪枝</a:t>
            </a:r>
            <a:r>
              <a:rPr lang="en-US" altLang="zh-CN" sz="2800" dirty="0"/>
              <a:t>: </a:t>
            </a:r>
          </a:p>
          <a:p>
            <a:pPr lvl="2" eaLnBrk="1" hangingPunct="1"/>
            <a:r>
              <a:rPr lang="zh-CN" altLang="en-US" sz="2400" dirty="0"/>
              <a:t>删去规则的一个合取支</a:t>
            </a:r>
            <a:r>
              <a:rPr lang="en-US" altLang="zh-CN" sz="2400" dirty="0"/>
              <a:t>(conjunct)</a:t>
            </a:r>
          </a:p>
          <a:p>
            <a:pPr lvl="2" eaLnBrk="1" hangingPunct="1"/>
            <a:r>
              <a:rPr lang="zh-CN" altLang="en-US" sz="2400" dirty="0"/>
              <a:t>在测试集上比较剪枝前后的错误率</a:t>
            </a:r>
          </a:p>
          <a:p>
            <a:pPr lvl="2" eaLnBrk="1" hangingPunct="1"/>
            <a:r>
              <a:rPr lang="zh-CN" altLang="en-US" sz="2400" dirty="0"/>
              <a:t>若出错率降低，则剪掉这一合取支</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2" name="Rectangle 8"/>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r>
              <a:rPr lang="zh-CN" altLang="en-US">
                <a:solidFill>
                  <a:schemeClr val="accent2"/>
                </a:solidFill>
                <a:effectLst>
                  <a:outerShdw blurRad="38100" dist="38100" dir="2700000">
                    <a:srgbClr val="000000"/>
                  </a:outerShdw>
                </a:effectLst>
                <a:latin typeface="Palatino Linotype" panose="02040502050505030304" charset="0"/>
                <a:ea typeface="仿宋_GB2312" pitchFamily="49" charset="-122"/>
              </a:rPr>
              <a:t>直接方法流程</a:t>
            </a:r>
          </a:p>
        </p:txBody>
      </p:sp>
      <p:sp>
        <p:nvSpPr>
          <p:cNvPr id="75778" name="Rectangle 9"/>
          <p:cNvSpPr>
            <a:spLocks noGrp="1"/>
          </p:cNvSpPr>
          <p:nvPr>
            <p:ph idx="1"/>
          </p:nvPr>
        </p:nvSpPr>
        <p:spPr/>
        <p:txBody>
          <a:bodyPr vert="horz" wrap="square" lIns="90488" tIns="44450" rIns="90488" bIns="44450" anchor="t"/>
          <a:lstStyle/>
          <a:p>
            <a:pPr eaLnBrk="1" hangingPunct="1"/>
            <a:r>
              <a:rPr lang="zh-CN" altLang="en-US" dirty="0"/>
              <a:t>产生一条单一规则</a:t>
            </a:r>
          </a:p>
          <a:p>
            <a:pPr eaLnBrk="1" hangingPunct="1"/>
            <a:endParaRPr lang="zh-CN" altLang="en-US" dirty="0"/>
          </a:p>
          <a:p>
            <a:pPr eaLnBrk="1" hangingPunct="1"/>
            <a:r>
              <a:rPr lang="zh-CN" altLang="en-US" dirty="0"/>
              <a:t>删除规则覆盖到的元组</a:t>
            </a:r>
          </a:p>
          <a:p>
            <a:pPr eaLnBrk="1" hangingPunct="1"/>
            <a:endParaRPr lang="zh-CN" altLang="en-US" dirty="0"/>
          </a:p>
          <a:p>
            <a:pPr eaLnBrk="1" hangingPunct="1"/>
            <a:r>
              <a:rPr lang="zh-CN" altLang="en-US" dirty="0"/>
              <a:t>若需要，对规则进行剪枝</a:t>
            </a:r>
          </a:p>
          <a:p>
            <a:pPr eaLnBrk="1" hangingPunct="1"/>
            <a:endParaRPr lang="zh-CN" altLang="en-US" dirty="0"/>
          </a:p>
          <a:p>
            <a:pPr eaLnBrk="1" hangingPunct="1"/>
            <a:r>
              <a:rPr lang="zh-CN" altLang="en-US" dirty="0"/>
              <a:t>将规则添加到当前的规则集中</a:t>
            </a:r>
          </a:p>
          <a:p>
            <a:pPr eaLnBrk="1" hangingPunct="1"/>
            <a:endParaRPr lang="zh-CN" altLang="en-US" dirty="0"/>
          </a:p>
          <a:p>
            <a:pPr eaLnBrk="1" hangingPunct="1"/>
            <a:r>
              <a:rPr lang="zh-CN" altLang="en-US" dirty="0"/>
              <a:t>重复，直到满足某种停止条件为止，如无训练</a:t>
            </a:r>
            <a:endParaRPr lang="en-US" altLang="zh-CN" dirty="0"/>
          </a:p>
          <a:p>
            <a:pPr eaLnBrk="1" hangingPunct="1">
              <a:buNone/>
            </a:pPr>
            <a:r>
              <a:rPr lang="en-US" altLang="zh-CN" dirty="0"/>
              <a:t> </a:t>
            </a:r>
            <a:r>
              <a:rPr lang="zh-CN" altLang="en-US" dirty="0"/>
              <a:t>样本或规则质量低于用户指定的门限</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3" name="Rectangle 13"/>
          <p:cNvSpPr>
            <a:spLocks noGrp="1" noChangeArrowheads="1"/>
          </p:cNvSpPr>
          <p:nvPr>
            <p:ph type="title"/>
          </p:nvPr>
        </p:nvSpPr>
        <p:spPr>
          <a:xfrm>
            <a:off x="628650" y="-17780"/>
            <a:ext cx="7886700" cy="1325563"/>
          </a:xfrm>
        </p:spPr>
        <p:txBody>
          <a:bodyPr vert="horz" wrap="square" lIns="90488" tIns="44450" rIns="90488" bIns="44450" numCol="1" anchor="ctr" anchorCtr="0" compatLnSpc="1"/>
          <a:lstStyle/>
          <a:p>
            <a:pPr algn="l" eaLnBrk="1" hangingPunct="1">
              <a:buClrTx/>
              <a:buSzTx/>
              <a:buFontTx/>
            </a:pPr>
            <a:r>
              <a:rPr lang="zh-CN" altLang="en-US">
                <a:solidFill>
                  <a:schemeClr val="accent2"/>
                </a:solidFill>
                <a:effectLst>
                  <a:outerShdw blurRad="38100" dist="38100" dir="2700000">
                    <a:srgbClr val="000000"/>
                  </a:outerShdw>
                </a:effectLst>
                <a:latin typeface="Palatino Linotype" panose="02040502050505030304" charset="0"/>
                <a:ea typeface="仿宋_GB2312" pitchFamily="49" charset="-122"/>
              </a:rPr>
              <a:t>间接方法</a:t>
            </a:r>
          </a:p>
        </p:txBody>
      </p:sp>
      <p:graphicFrame>
        <p:nvGraphicFramePr>
          <p:cNvPr id="76802" name="Object 14"/>
          <p:cNvGraphicFramePr>
            <a:graphicFrameLocks noChangeAspect="1"/>
          </p:cNvGraphicFramePr>
          <p:nvPr/>
        </p:nvGraphicFramePr>
        <p:xfrm>
          <a:off x="717550" y="1341438"/>
          <a:ext cx="7893050" cy="3524250"/>
        </p:xfrm>
        <a:graphic>
          <a:graphicData uri="http://schemas.openxmlformats.org/presentationml/2006/ole">
            <mc:AlternateContent xmlns:mc="http://schemas.openxmlformats.org/markup-compatibility/2006">
              <mc:Choice xmlns:v="urn:schemas-microsoft-com:vml" Requires="v">
                <p:oleObj spid="_x0000_s10243" r:id="rId3" imgW="9551035" imgH="4272280" progId="Visio.Drawing.6">
                  <p:embed/>
                </p:oleObj>
              </mc:Choice>
              <mc:Fallback>
                <p:oleObj r:id="rId3" imgW="9551035" imgH="4272280" progId="Visio.Drawing.6">
                  <p:embed/>
                  <p:pic>
                    <p:nvPicPr>
                      <p:cNvPr id="0" name="图片 3094"/>
                      <p:cNvPicPr/>
                      <p:nvPr/>
                    </p:nvPicPr>
                    <p:blipFill>
                      <a:blip r:embed="rId4"/>
                      <a:stretch>
                        <a:fillRect/>
                      </a:stretch>
                    </p:blipFill>
                    <p:spPr>
                      <a:xfrm>
                        <a:off x="717550" y="1341438"/>
                        <a:ext cx="7893050" cy="352425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a:xfrm>
            <a:off x="628650" y="-89535"/>
            <a:ext cx="7886700" cy="1325563"/>
          </a:xfrm>
        </p:spPr>
        <p:txBody>
          <a:bodyPr vert="horz" wrap="square" lIns="91440" tIns="45720" rIns="91440" bIns="45720" numCol="1" anchor="ctr" anchorCtr="0" compatLnSpc="1"/>
          <a:lstStyle/>
          <a:p>
            <a:pPr algn="l" eaLnBrk="1" hangingPunct="1">
              <a:buClrTx/>
              <a:buSzTx/>
              <a:buFontTx/>
            </a:pPr>
            <a:r>
              <a:rPr lang="zh-CN" altLang="en-US">
                <a:solidFill>
                  <a:schemeClr val="accent2"/>
                </a:solidFill>
                <a:effectLst>
                  <a:outerShdw blurRad="38100" dist="38100" dir="2700000">
                    <a:srgbClr val="000000"/>
                  </a:outerShdw>
                </a:effectLst>
                <a:latin typeface="Palatino Linotype" panose="02040502050505030304" charset="0"/>
                <a:ea typeface="仿宋_GB2312" pitchFamily="49" charset="-122"/>
              </a:rPr>
              <a:t>从决策树提取规则</a:t>
            </a:r>
          </a:p>
        </p:txBody>
      </p:sp>
      <p:sp>
        <p:nvSpPr>
          <p:cNvPr id="77826" name="Rectangle 3"/>
          <p:cNvSpPr>
            <a:spLocks noGrp="1"/>
          </p:cNvSpPr>
          <p:nvPr>
            <p:ph idx="1"/>
          </p:nvPr>
        </p:nvSpPr>
        <p:spPr>
          <a:xfrm>
            <a:off x="628650" y="1200150"/>
            <a:ext cx="6344285" cy="4474845"/>
          </a:xfrm>
        </p:spPr>
        <p:txBody>
          <a:bodyPr vert="horz" wrap="square" lIns="91440" tIns="45720" rIns="91440" bIns="45720" anchor="t"/>
          <a:lstStyle/>
          <a:p>
            <a:pPr eaLnBrk="1" hangingPunct="1"/>
            <a:r>
              <a:rPr lang="zh-CN" altLang="en-US" sz="2400"/>
              <a:t>规则易于理解</a:t>
            </a:r>
          </a:p>
          <a:p>
            <a:pPr eaLnBrk="1" hangingPunct="1"/>
            <a:r>
              <a:rPr lang="zh-CN" altLang="en-US" sz="2400"/>
              <a:t>从根到树的叶节点的每条路径创建一个规则</a:t>
            </a:r>
          </a:p>
          <a:p>
            <a:pPr eaLnBrk="1" hangingPunct="1"/>
            <a:r>
              <a:rPr lang="zh-CN" altLang="en-US" sz="2400"/>
              <a:t>沿每个划分准则的逻辑</a:t>
            </a:r>
            <a:r>
              <a:rPr lang="en-US" altLang="zh-CN" sz="2400"/>
              <a:t>AND</a:t>
            </a:r>
            <a:r>
              <a:rPr lang="zh-CN" altLang="en-US" sz="2400"/>
              <a:t>形成规则的前提，存放类预测的叶节点形成规则后件</a:t>
            </a:r>
          </a:p>
          <a:p>
            <a:pPr eaLnBrk="1" hangingPunct="1"/>
            <a:r>
              <a:rPr lang="zh-CN" altLang="en-US" sz="2400"/>
              <a:t>规则间是互斥或穷举的</a:t>
            </a:r>
            <a:endParaRPr lang="en-US" altLang="zh-CN" sz="2400"/>
          </a:p>
          <a:p>
            <a:pPr eaLnBrk="1" hangingPunct="1"/>
            <a:r>
              <a:rPr lang="zh-CN" altLang="en-US" sz="2400"/>
              <a:t>决策树归纳</a:t>
            </a:r>
            <a:r>
              <a:rPr lang="en-US" altLang="zh-CN" sz="2400"/>
              <a:t>: </a:t>
            </a:r>
            <a:r>
              <a:rPr lang="zh-CN" altLang="en-US" sz="2400"/>
              <a:t>同时学习一组规则</a:t>
            </a:r>
          </a:p>
        </p:txBody>
      </p:sp>
      <p:sp>
        <p:nvSpPr>
          <p:cNvPr id="77827" name="Rectangle 4"/>
          <p:cNvSpPr/>
          <p:nvPr/>
        </p:nvSpPr>
        <p:spPr>
          <a:xfrm>
            <a:off x="179388" y="3863340"/>
            <a:ext cx="9040812" cy="2362200"/>
          </a:xfrm>
          <a:prstGeom prst="rect">
            <a:avLst/>
          </a:prstGeom>
          <a:noFill/>
          <a:ln w="9525">
            <a:noFill/>
          </a:ln>
        </p:spPr>
        <p:txBody>
          <a:bodyPr/>
          <a:lstStyle/>
          <a:p>
            <a:pPr marL="342900" indent="-342900" eaLnBrk="1" hangingPunct="1">
              <a:lnSpc>
                <a:spcPct val="120000"/>
              </a:lnSpc>
              <a:buClr>
                <a:srgbClr val="003366"/>
              </a:buClr>
            </a:pPr>
            <a:r>
              <a:rPr lang="en-US" altLang="zh-CN" sz="2000">
                <a:solidFill>
                  <a:srgbClr val="003366"/>
                </a:solidFill>
                <a:latin typeface="Arial" panose="020B0604020202020204" pitchFamily="34" charset="0"/>
              </a:rPr>
              <a:t>   Example: </a:t>
            </a:r>
            <a:r>
              <a:rPr lang="zh-CN" altLang="en-US" sz="2000">
                <a:solidFill>
                  <a:srgbClr val="003366"/>
                </a:solidFill>
                <a:latin typeface="Arial" panose="020B0604020202020204" pitchFamily="34" charset="0"/>
              </a:rPr>
              <a:t>从 </a:t>
            </a:r>
            <a:r>
              <a:rPr lang="en-US" altLang="zh-CN" sz="2000" i="1" err="1">
                <a:solidFill>
                  <a:srgbClr val="003366"/>
                </a:solidFill>
                <a:latin typeface="Arial" panose="020B0604020202020204" pitchFamily="34" charset="0"/>
              </a:rPr>
              <a:t>buys_computer</a:t>
            </a:r>
            <a:r>
              <a:rPr lang="en-US" altLang="zh-CN" sz="2000">
                <a:solidFill>
                  <a:srgbClr val="003366"/>
                </a:solidFill>
                <a:latin typeface="Arial" panose="020B0604020202020204" pitchFamily="34" charset="0"/>
              </a:rPr>
              <a:t> </a:t>
            </a:r>
            <a:r>
              <a:rPr lang="zh-CN" altLang="en-US" sz="2000">
                <a:solidFill>
                  <a:srgbClr val="003366"/>
                </a:solidFill>
                <a:latin typeface="Arial" panose="020B0604020202020204" pitchFamily="34" charset="0"/>
              </a:rPr>
              <a:t>决策树提取的规则</a:t>
            </a:r>
          </a:p>
          <a:p>
            <a:pPr marL="742950" lvl="1" indent="-285750" eaLnBrk="1" hangingPunct="1">
              <a:lnSpc>
                <a:spcPct val="120000"/>
              </a:lnSpc>
              <a:spcBef>
                <a:spcPct val="40000"/>
              </a:spcBef>
              <a:buClr>
                <a:schemeClr val="hlink"/>
              </a:buClr>
            </a:pPr>
            <a:r>
              <a:rPr lang="en-US" altLang="zh-CN" sz="1800">
                <a:solidFill>
                  <a:srgbClr val="003366"/>
                </a:solidFill>
                <a:latin typeface="Arial" panose="020B0604020202020204" pitchFamily="34" charset="0"/>
              </a:rPr>
              <a:t>IF </a:t>
            </a:r>
            <a:r>
              <a:rPr lang="en-US" altLang="zh-CN" sz="1800" i="1">
                <a:solidFill>
                  <a:srgbClr val="003366"/>
                </a:solidFill>
                <a:latin typeface="Arial" panose="020B0604020202020204" pitchFamily="34" charset="0"/>
              </a:rPr>
              <a:t>age</a:t>
            </a:r>
            <a:r>
              <a:rPr lang="en-US" altLang="zh-CN" sz="1800">
                <a:solidFill>
                  <a:srgbClr val="003366"/>
                </a:solidFill>
                <a:latin typeface="Arial" panose="020B0604020202020204" pitchFamily="34" charset="0"/>
              </a:rPr>
              <a:t> = young AND </a:t>
            </a:r>
            <a:r>
              <a:rPr lang="en-US" altLang="zh-CN" sz="1800" i="1">
                <a:solidFill>
                  <a:srgbClr val="003366"/>
                </a:solidFill>
                <a:latin typeface="Arial" panose="020B0604020202020204" pitchFamily="34" charset="0"/>
              </a:rPr>
              <a:t>student</a:t>
            </a:r>
            <a:r>
              <a:rPr lang="en-US" altLang="zh-CN" sz="1800">
                <a:solidFill>
                  <a:srgbClr val="003366"/>
                </a:solidFill>
                <a:latin typeface="Arial" panose="020B0604020202020204" pitchFamily="34" charset="0"/>
              </a:rPr>
              <a:t> = </a:t>
            </a:r>
            <a:r>
              <a:rPr lang="en-US" altLang="zh-CN" sz="1800" i="1">
                <a:solidFill>
                  <a:srgbClr val="003366"/>
                </a:solidFill>
                <a:latin typeface="Arial" panose="020B0604020202020204" pitchFamily="34" charset="0"/>
              </a:rPr>
              <a:t>no</a:t>
            </a:r>
            <a:r>
              <a:rPr lang="en-US" altLang="zh-CN" sz="1800">
                <a:solidFill>
                  <a:srgbClr val="003366"/>
                </a:solidFill>
                <a:latin typeface="Arial" panose="020B0604020202020204" pitchFamily="34" charset="0"/>
              </a:rPr>
              <a:t>             THEN </a:t>
            </a:r>
            <a:r>
              <a:rPr lang="en-US" altLang="zh-CN" sz="1800" i="1" err="1">
                <a:solidFill>
                  <a:srgbClr val="003366"/>
                </a:solidFill>
                <a:latin typeface="Arial" panose="020B0604020202020204" pitchFamily="34" charset="0"/>
              </a:rPr>
              <a:t>buys_computer</a:t>
            </a:r>
            <a:r>
              <a:rPr lang="en-US" altLang="zh-CN" sz="1800">
                <a:solidFill>
                  <a:srgbClr val="003366"/>
                </a:solidFill>
                <a:latin typeface="Arial" panose="020B0604020202020204" pitchFamily="34" charset="0"/>
              </a:rPr>
              <a:t> = </a:t>
            </a:r>
            <a:r>
              <a:rPr lang="en-US" altLang="zh-CN" sz="1800" i="1">
                <a:solidFill>
                  <a:srgbClr val="003366"/>
                </a:solidFill>
                <a:latin typeface="Arial" panose="020B0604020202020204" pitchFamily="34" charset="0"/>
              </a:rPr>
              <a:t>no</a:t>
            </a:r>
            <a:endParaRPr lang="en-US" altLang="zh-CN" sz="1800">
              <a:solidFill>
                <a:srgbClr val="003366"/>
              </a:solidFill>
              <a:latin typeface="Arial" panose="020B0604020202020204" pitchFamily="34" charset="0"/>
            </a:endParaRPr>
          </a:p>
          <a:p>
            <a:pPr marL="742950" lvl="1" indent="-285750" eaLnBrk="1" hangingPunct="1">
              <a:lnSpc>
                <a:spcPct val="120000"/>
              </a:lnSpc>
              <a:buClr>
                <a:schemeClr val="hlink"/>
              </a:buClr>
            </a:pPr>
            <a:r>
              <a:rPr lang="en-US" altLang="zh-CN" sz="1800">
                <a:solidFill>
                  <a:srgbClr val="003366"/>
                </a:solidFill>
                <a:latin typeface="Arial" panose="020B0604020202020204" pitchFamily="34" charset="0"/>
              </a:rPr>
              <a:t>IF </a:t>
            </a:r>
            <a:r>
              <a:rPr lang="en-US" altLang="zh-CN" sz="1800" i="1">
                <a:solidFill>
                  <a:srgbClr val="003366"/>
                </a:solidFill>
                <a:latin typeface="Arial" panose="020B0604020202020204" pitchFamily="34" charset="0"/>
              </a:rPr>
              <a:t>age</a:t>
            </a:r>
            <a:r>
              <a:rPr lang="en-US" altLang="zh-CN" sz="1800">
                <a:solidFill>
                  <a:srgbClr val="003366"/>
                </a:solidFill>
                <a:latin typeface="Arial" panose="020B0604020202020204" pitchFamily="34" charset="0"/>
              </a:rPr>
              <a:t> = young AND </a:t>
            </a:r>
            <a:r>
              <a:rPr lang="en-US" altLang="zh-CN" sz="1800" i="1">
                <a:solidFill>
                  <a:srgbClr val="003366"/>
                </a:solidFill>
                <a:latin typeface="Arial" panose="020B0604020202020204" pitchFamily="34" charset="0"/>
              </a:rPr>
              <a:t>student</a:t>
            </a:r>
            <a:r>
              <a:rPr lang="en-US" altLang="zh-CN" sz="1800">
                <a:solidFill>
                  <a:srgbClr val="003366"/>
                </a:solidFill>
                <a:latin typeface="Arial" panose="020B0604020202020204" pitchFamily="34" charset="0"/>
              </a:rPr>
              <a:t> = </a:t>
            </a:r>
            <a:r>
              <a:rPr lang="en-US" altLang="zh-CN" sz="1800" i="1">
                <a:solidFill>
                  <a:srgbClr val="003366"/>
                </a:solidFill>
                <a:latin typeface="Arial" panose="020B0604020202020204" pitchFamily="34" charset="0"/>
              </a:rPr>
              <a:t>yes</a:t>
            </a:r>
            <a:r>
              <a:rPr lang="en-US" altLang="zh-CN" sz="1800">
                <a:solidFill>
                  <a:srgbClr val="003366"/>
                </a:solidFill>
                <a:latin typeface="Arial" panose="020B0604020202020204" pitchFamily="34" charset="0"/>
              </a:rPr>
              <a:t>            THEN </a:t>
            </a:r>
            <a:r>
              <a:rPr lang="en-US" altLang="zh-CN" sz="1800" i="1" err="1">
                <a:solidFill>
                  <a:srgbClr val="003366"/>
                </a:solidFill>
                <a:latin typeface="Arial" panose="020B0604020202020204" pitchFamily="34" charset="0"/>
              </a:rPr>
              <a:t>buys_computer</a:t>
            </a:r>
            <a:r>
              <a:rPr lang="en-US" altLang="zh-CN" sz="1800">
                <a:solidFill>
                  <a:srgbClr val="003366"/>
                </a:solidFill>
                <a:latin typeface="Arial" panose="020B0604020202020204" pitchFamily="34" charset="0"/>
              </a:rPr>
              <a:t> = </a:t>
            </a:r>
            <a:r>
              <a:rPr lang="en-US" altLang="zh-CN" sz="1800" i="1">
                <a:solidFill>
                  <a:srgbClr val="003366"/>
                </a:solidFill>
                <a:latin typeface="Arial" panose="020B0604020202020204" pitchFamily="34" charset="0"/>
              </a:rPr>
              <a:t>yes</a:t>
            </a:r>
            <a:endParaRPr lang="en-US" altLang="zh-CN" sz="1800">
              <a:solidFill>
                <a:srgbClr val="003366"/>
              </a:solidFill>
              <a:latin typeface="Arial" panose="020B0604020202020204" pitchFamily="34" charset="0"/>
            </a:endParaRPr>
          </a:p>
          <a:p>
            <a:pPr marL="742950" lvl="1" indent="-285750" eaLnBrk="1" hangingPunct="1">
              <a:lnSpc>
                <a:spcPct val="120000"/>
              </a:lnSpc>
              <a:buClr>
                <a:schemeClr val="hlink"/>
              </a:buClr>
            </a:pPr>
            <a:r>
              <a:rPr lang="en-US" altLang="zh-CN" sz="1800">
                <a:solidFill>
                  <a:srgbClr val="003366"/>
                </a:solidFill>
                <a:latin typeface="Arial" panose="020B0604020202020204" pitchFamily="34" charset="0"/>
              </a:rPr>
              <a:t>IF </a:t>
            </a:r>
            <a:r>
              <a:rPr lang="en-US" altLang="zh-CN" sz="1800" i="1">
                <a:solidFill>
                  <a:srgbClr val="003366"/>
                </a:solidFill>
                <a:latin typeface="Arial" panose="020B0604020202020204" pitchFamily="34" charset="0"/>
              </a:rPr>
              <a:t>age</a:t>
            </a:r>
            <a:r>
              <a:rPr lang="en-US" altLang="zh-CN" sz="1800">
                <a:solidFill>
                  <a:srgbClr val="003366"/>
                </a:solidFill>
                <a:latin typeface="Arial" panose="020B0604020202020204" pitchFamily="34" charset="0"/>
              </a:rPr>
              <a:t> = mid-age 	                     THEN </a:t>
            </a:r>
            <a:r>
              <a:rPr lang="en-US" altLang="zh-CN" sz="1800" i="1" err="1">
                <a:solidFill>
                  <a:srgbClr val="003366"/>
                </a:solidFill>
                <a:latin typeface="Arial" panose="020B0604020202020204" pitchFamily="34" charset="0"/>
              </a:rPr>
              <a:t>buys_computer</a:t>
            </a:r>
            <a:r>
              <a:rPr lang="en-US" altLang="zh-CN" sz="1800">
                <a:solidFill>
                  <a:srgbClr val="003366"/>
                </a:solidFill>
                <a:latin typeface="Arial" panose="020B0604020202020204" pitchFamily="34" charset="0"/>
              </a:rPr>
              <a:t> = </a:t>
            </a:r>
            <a:r>
              <a:rPr lang="en-US" altLang="zh-CN" sz="1800" i="1">
                <a:solidFill>
                  <a:srgbClr val="003366"/>
                </a:solidFill>
                <a:latin typeface="Arial" panose="020B0604020202020204" pitchFamily="34" charset="0"/>
              </a:rPr>
              <a:t>yes</a:t>
            </a:r>
            <a:endParaRPr lang="en-US" altLang="zh-CN" sz="1800">
              <a:solidFill>
                <a:srgbClr val="003366"/>
              </a:solidFill>
              <a:latin typeface="Arial" panose="020B0604020202020204" pitchFamily="34" charset="0"/>
            </a:endParaRPr>
          </a:p>
          <a:p>
            <a:pPr marL="742950" lvl="1" indent="-285750" eaLnBrk="1" hangingPunct="1">
              <a:lnSpc>
                <a:spcPct val="120000"/>
              </a:lnSpc>
              <a:buClr>
                <a:schemeClr val="hlink"/>
              </a:buClr>
            </a:pPr>
            <a:r>
              <a:rPr lang="en-US" altLang="zh-CN" sz="1800">
                <a:solidFill>
                  <a:srgbClr val="003366"/>
                </a:solidFill>
                <a:latin typeface="Arial" panose="020B0604020202020204" pitchFamily="34" charset="0"/>
              </a:rPr>
              <a:t>IF </a:t>
            </a:r>
            <a:r>
              <a:rPr lang="en-US" altLang="zh-CN" sz="1800" i="1">
                <a:solidFill>
                  <a:srgbClr val="003366"/>
                </a:solidFill>
                <a:latin typeface="Arial" panose="020B0604020202020204" pitchFamily="34" charset="0"/>
              </a:rPr>
              <a:t>age</a:t>
            </a:r>
            <a:r>
              <a:rPr lang="en-US" altLang="zh-CN" sz="1800">
                <a:solidFill>
                  <a:srgbClr val="003366"/>
                </a:solidFill>
                <a:latin typeface="Arial" panose="020B0604020202020204" pitchFamily="34" charset="0"/>
              </a:rPr>
              <a:t> = old AND </a:t>
            </a:r>
            <a:r>
              <a:rPr lang="en-US" altLang="zh-CN" sz="1800" i="1" err="1">
                <a:solidFill>
                  <a:srgbClr val="003366"/>
                </a:solidFill>
                <a:latin typeface="Arial" panose="020B0604020202020204" pitchFamily="34" charset="0"/>
              </a:rPr>
              <a:t>credit_rating</a:t>
            </a:r>
            <a:r>
              <a:rPr lang="en-US" altLang="zh-CN" sz="1800">
                <a:solidFill>
                  <a:srgbClr val="003366"/>
                </a:solidFill>
                <a:latin typeface="Arial" panose="020B0604020202020204" pitchFamily="34" charset="0"/>
              </a:rPr>
              <a:t> = </a:t>
            </a:r>
            <a:r>
              <a:rPr lang="en-US" altLang="zh-CN" sz="1800" i="1">
                <a:solidFill>
                  <a:srgbClr val="003366"/>
                </a:solidFill>
                <a:latin typeface="Arial" panose="020B0604020202020204" pitchFamily="34" charset="0"/>
              </a:rPr>
              <a:t>excellent</a:t>
            </a:r>
            <a:r>
              <a:rPr lang="en-US" altLang="zh-CN" sz="1800">
                <a:solidFill>
                  <a:srgbClr val="003366"/>
                </a:solidFill>
                <a:latin typeface="Arial" panose="020B0604020202020204" pitchFamily="34" charset="0"/>
              </a:rPr>
              <a:t>  THEN </a:t>
            </a:r>
            <a:r>
              <a:rPr lang="en-US" altLang="zh-CN" sz="1800" i="1" err="1">
                <a:solidFill>
                  <a:srgbClr val="003366"/>
                </a:solidFill>
                <a:latin typeface="Arial" panose="020B0604020202020204" pitchFamily="34" charset="0"/>
              </a:rPr>
              <a:t>buys_computer</a:t>
            </a:r>
            <a:r>
              <a:rPr lang="en-US" altLang="zh-CN" sz="1800" i="1">
                <a:solidFill>
                  <a:srgbClr val="003366"/>
                </a:solidFill>
                <a:latin typeface="Arial" panose="020B0604020202020204" pitchFamily="34" charset="0"/>
              </a:rPr>
              <a:t> </a:t>
            </a:r>
            <a:r>
              <a:rPr lang="en-US" altLang="zh-CN" sz="1800">
                <a:solidFill>
                  <a:srgbClr val="003366"/>
                </a:solidFill>
                <a:latin typeface="Arial" panose="020B0604020202020204" pitchFamily="34" charset="0"/>
              </a:rPr>
              <a:t>= </a:t>
            </a:r>
            <a:r>
              <a:rPr lang="en-US" altLang="zh-CN" sz="1800" i="1">
                <a:solidFill>
                  <a:srgbClr val="003366"/>
                </a:solidFill>
                <a:latin typeface="Arial" panose="020B0604020202020204" pitchFamily="34" charset="0"/>
              </a:rPr>
              <a:t>yes</a:t>
            </a:r>
            <a:endParaRPr lang="en-US" altLang="zh-CN" sz="1800">
              <a:solidFill>
                <a:srgbClr val="003366"/>
              </a:solidFill>
              <a:latin typeface="Arial" panose="020B0604020202020204" pitchFamily="34" charset="0"/>
            </a:endParaRPr>
          </a:p>
          <a:p>
            <a:pPr marL="742950" lvl="1" indent="-285750" eaLnBrk="1" hangingPunct="1">
              <a:lnSpc>
                <a:spcPct val="120000"/>
              </a:lnSpc>
              <a:buClr>
                <a:schemeClr val="hlink"/>
              </a:buClr>
            </a:pPr>
            <a:r>
              <a:rPr lang="en-US" altLang="zh-CN" sz="1800">
                <a:solidFill>
                  <a:srgbClr val="003366"/>
                </a:solidFill>
                <a:latin typeface="Arial" panose="020B0604020202020204" pitchFamily="34" charset="0"/>
              </a:rPr>
              <a:t>IF </a:t>
            </a:r>
            <a:r>
              <a:rPr lang="en-US" altLang="zh-CN" sz="1800" i="1">
                <a:solidFill>
                  <a:srgbClr val="003366"/>
                </a:solidFill>
                <a:latin typeface="Arial" panose="020B0604020202020204" pitchFamily="34" charset="0"/>
              </a:rPr>
              <a:t>age</a:t>
            </a:r>
            <a:r>
              <a:rPr lang="en-US" altLang="zh-CN" sz="1800">
                <a:solidFill>
                  <a:srgbClr val="003366"/>
                </a:solidFill>
                <a:latin typeface="Arial" panose="020B0604020202020204" pitchFamily="34" charset="0"/>
              </a:rPr>
              <a:t> = young AND </a:t>
            </a:r>
            <a:r>
              <a:rPr lang="en-US" altLang="zh-CN" sz="1800" i="1" err="1">
                <a:solidFill>
                  <a:srgbClr val="003366"/>
                </a:solidFill>
                <a:latin typeface="Arial" panose="020B0604020202020204" pitchFamily="34" charset="0"/>
              </a:rPr>
              <a:t>credit_rating</a:t>
            </a:r>
            <a:r>
              <a:rPr lang="en-US" altLang="zh-CN" sz="1800">
                <a:solidFill>
                  <a:srgbClr val="003366"/>
                </a:solidFill>
                <a:latin typeface="Arial" panose="020B0604020202020204" pitchFamily="34" charset="0"/>
              </a:rPr>
              <a:t> = </a:t>
            </a:r>
            <a:r>
              <a:rPr lang="en-US" altLang="zh-CN" sz="1800" i="1">
                <a:solidFill>
                  <a:srgbClr val="003366"/>
                </a:solidFill>
                <a:latin typeface="Arial" panose="020B0604020202020204" pitchFamily="34" charset="0"/>
              </a:rPr>
              <a:t>fair</a:t>
            </a:r>
            <a:r>
              <a:rPr lang="en-US" altLang="zh-CN" sz="1800">
                <a:solidFill>
                  <a:srgbClr val="003366"/>
                </a:solidFill>
                <a:latin typeface="Arial" panose="020B0604020202020204" pitchFamily="34" charset="0"/>
              </a:rPr>
              <a:t>     THEN </a:t>
            </a:r>
            <a:r>
              <a:rPr lang="en-US" altLang="zh-CN" sz="1800" i="1" err="1">
                <a:solidFill>
                  <a:srgbClr val="003366"/>
                </a:solidFill>
                <a:latin typeface="Arial" panose="020B0604020202020204" pitchFamily="34" charset="0"/>
              </a:rPr>
              <a:t>buys_computer</a:t>
            </a:r>
            <a:r>
              <a:rPr lang="en-US" altLang="zh-CN" sz="1800">
                <a:solidFill>
                  <a:srgbClr val="003366"/>
                </a:solidFill>
                <a:latin typeface="Arial" panose="020B0604020202020204" pitchFamily="34" charset="0"/>
              </a:rPr>
              <a:t> = </a:t>
            </a:r>
            <a:r>
              <a:rPr lang="en-US" altLang="zh-CN" sz="1800" i="1">
                <a:solidFill>
                  <a:srgbClr val="003366"/>
                </a:solidFill>
                <a:latin typeface="Arial" panose="020B0604020202020204" pitchFamily="34" charset="0"/>
              </a:rPr>
              <a:t>no</a:t>
            </a:r>
          </a:p>
        </p:txBody>
      </p:sp>
      <p:grpSp>
        <p:nvGrpSpPr>
          <p:cNvPr id="77828" name="Group 5"/>
          <p:cNvGrpSpPr/>
          <p:nvPr/>
        </p:nvGrpSpPr>
        <p:grpSpPr>
          <a:xfrm>
            <a:off x="5716588" y="2098040"/>
            <a:ext cx="3319462" cy="1981200"/>
            <a:chOff x="3504" y="144"/>
            <a:chExt cx="2091" cy="1248"/>
          </a:xfrm>
        </p:grpSpPr>
        <p:sp>
          <p:nvSpPr>
            <p:cNvPr id="77829" name="Rectangle 6"/>
            <p:cNvSpPr/>
            <p:nvPr/>
          </p:nvSpPr>
          <p:spPr>
            <a:xfrm>
              <a:off x="4272" y="144"/>
              <a:ext cx="336" cy="200"/>
            </a:xfrm>
            <a:prstGeom prst="rect">
              <a:avLst/>
            </a:prstGeom>
            <a:solidFill>
              <a:srgbClr val="00CCFF"/>
            </a:solidFill>
            <a:ln w="12700" cap="flat" cmpd="sng">
              <a:solidFill>
                <a:schemeClr val="tx1"/>
              </a:solidFill>
              <a:prstDash val="solid"/>
              <a:miter/>
              <a:headEnd type="none" w="med" len="med"/>
              <a:tailEnd type="none" w="med" len="med"/>
            </a:ln>
          </p:spPr>
          <p:txBody>
            <a:bodyPr lIns="92075" tIns="46038" rIns="92075" bIns="46038">
              <a:spAutoFit/>
            </a:bodyPr>
            <a:lstStyle/>
            <a:p>
              <a:pPr algn="ctr"/>
              <a:r>
                <a:rPr lang="en-US" altLang="zh-CN" sz="1400" dirty="0">
                  <a:latin typeface="Times New Roman" panose="02020603050405020304" charset="0"/>
                </a:rPr>
                <a:t>age?</a:t>
              </a:r>
            </a:p>
          </p:txBody>
        </p:sp>
        <p:grpSp>
          <p:nvGrpSpPr>
            <p:cNvPr id="77830" name="Group 7"/>
            <p:cNvGrpSpPr/>
            <p:nvPr/>
          </p:nvGrpSpPr>
          <p:grpSpPr>
            <a:xfrm>
              <a:off x="3504" y="290"/>
              <a:ext cx="2091" cy="1102"/>
              <a:chOff x="3504" y="144"/>
              <a:chExt cx="2091" cy="1102"/>
            </a:xfrm>
          </p:grpSpPr>
          <p:sp>
            <p:nvSpPr>
              <p:cNvPr id="77831" name="Rectangle 8"/>
              <p:cNvSpPr/>
              <p:nvPr/>
            </p:nvSpPr>
            <p:spPr>
              <a:xfrm>
                <a:off x="3717" y="528"/>
                <a:ext cx="498" cy="200"/>
              </a:xfrm>
              <a:prstGeom prst="rect">
                <a:avLst/>
              </a:prstGeom>
              <a:solidFill>
                <a:srgbClr val="00FFCC"/>
              </a:solidFill>
              <a:ln w="12700" cap="flat" cmpd="sng">
                <a:solidFill>
                  <a:schemeClr val="tx1"/>
                </a:solidFill>
                <a:prstDash val="solid"/>
                <a:miter/>
                <a:headEnd type="none" w="med" len="med"/>
                <a:tailEnd type="none" w="med" len="med"/>
              </a:ln>
            </p:spPr>
            <p:txBody>
              <a:bodyPr wrap="none" lIns="92075" tIns="46038" rIns="92075" bIns="46038">
                <a:spAutoFit/>
              </a:bodyPr>
              <a:lstStyle/>
              <a:p>
                <a:pPr algn="ctr"/>
                <a:r>
                  <a:rPr lang="en-US" altLang="zh-CN" sz="1400" dirty="0">
                    <a:latin typeface="Times New Roman" panose="02020603050405020304" charset="0"/>
                  </a:rPr>
                  <a:t>student?</a:t>
                </a:r>
              </a:p>
            </p:txBody>
          </p:sp>
          <p:sp>
            <p:nvSpPr>
              <p:cNvPr id="77832" name="Rectangle 9"/>
              <p:cNvSpPr/>
              <p:nvPr/>
            </p:nvSpPr>
            <p:spPr>
              <a:xfrm>
                <a:off x="4824" y="528"/>
                <a:ext cx="718" cy="200"/>
              </a:xfrm>
              <a:prstGeom prst="rect">
                <a:avLst/>
              </a:prstGeom>
              <a:solidFill>
                <a:srgbClr val="99CCFF"/>
              </a:solidFill>
              <a:ln w="12700" cap="flat" cmpd="sng">
                <a:solidFill>
                  <a:schemeClr val="tx1"/>
                </a:solidFill>
                <a:prstDash val="solid"/>
                <a:miter/>
                <a:headEnd type="none" w="med" len="med"/>
                <a:tailEnd type="none" w="med" len="med"/>
              </a:ln>
            </p:spPr>
            <p:txBody>
              <a:bodyPr wrap="none" lIns="92075" tIns="46038" rIns="92075" bIns="46038">
                <a:spAutoFit/>
              </a:bodyPr>
              <a:lstStyle/>
              <a:p>
                <a:pPr algn="ctr"/>
                <a:r>
                  <a:rPr lang="en-US" altLang="zh-CN" sz="1400" dirty="0">
                    <a:latin typeface="Times New Roman" panose="02020603050405020304" charset="0"/>
                  </a:rPr>
                  <a:t>credit rating?</a:t>
                </a:r>
              </a:p>
            </p:txBody>
          </p:sp>
          <p:sp>
            <p:nvSpPr>
              <p:cNvPr id="77833" name="Line 10"/>
              <p:cNvSpPr/>
              <p:nvPr/>
            </p:nvSpPr>
            <p:spPr>
              <a:xfrm flipH="1">
                <a:off x="3971" y="155"/>
                <a:ext cx="317" cy="416"/>
              </a:xfrm>
              <a:prstGeom prst="line">
                <a:avLst/>
              </a:prstGeom>
              <a:ln w="12700" cap="flat" cmpd="sng">
                <a:solidFill>
                  <a:srgbClr val="000000"/>
                </a:solidFill>
                <a:prstDash val="solid"/>
                <a:headEnd type="none" w="sm" len="sm"/>
                <a:tailEnd type="none" w="sm" len="sm"/>
              </a:ln>
            </p:spPr>
          </p:sp>
          <p:sp>
            <p:nvSpPr>
              <p:cNvPr id="77834" name="Line 11"/>
              <p:cNvSpPr/>
              <p:nvPr/>
            </p:nvSpPr>
            <p:spPr>
              <a:xfrm flipH="1">
                <a:off x="4481" y="169"/>
                <a:ext cx="0" cy="172"/>
              </a:xfrm>
              <a:prstGeom prst="line">
                <a:avLst/>
              </a:prstGeom>
              <a:ln w="12700" cap="flat" cmpd="sng">
                <a:solidFill>
                  <a:srgbClr val="000000"/>
                </a:solidFill>
                <a:prstDash val="solid"/>
                <a:headEnd type="none" w="sm" len="sm"/>
                <a:tailEnd type="none" w="sm" len="sm"/>
              </a:ln>
            </p:spPr>
          </p:sp>
          <p:sp>
            <p:nvSpPr>
              <p:cNvPr id="77835" name="Line 12"/>
              <p:cNvSpPr/>
              <p:nvPr/>
            </p:nvSpPr>
            <p:spPr>
              <a:xfrm>
                <a:off x="4636" y="144"/>
                <a:ext cx="534" cy="447"/>
              </a:xfrm>
              <a:prstGeom prst="line">
                <a:avLst/>
              </a:prstGeom>
              <a:ln w="12700" cap="flat" cmpd="sng">
                <a:solidFill>
                  <a:srgbClr val="000000"/>
                </a:solidFill>
                <a:prstDash val="solid"/>
                <a:headEnd type="none" w="sm" len="sm"/>
                <a:tailEnd type="none" w="sm" len="sm"/>
              </a:ln>
            </p:spPr>
          </p:sp>
          <p:sp>
            <p:nvSpPr>
              <p:cNvPr id="77836" name="Rectangle 13"/>
              <p:cNvSpPr/>
              <p:nvPr/>
            </p:nvSpPr>
            <p:spPr>
              <a:xfrm>
                <a:off x="3889" y="288"/>
                <a:ext cx="330" cy="181"/>
              </a:xfrm>
              <a:prstGeom prst="rect">
                <a:avLst/>
              </a:prstGeom>
              <a:solidFill>
                <a:srgbClr val="FFFF00"/>
              </a:solidFill>
              <a:ln w="12700" cap="flat" cmpd="sng">
                <a:solidFill>
                  <a:schemeClr val="bg1"/>
                </a:solidFill>
                <a:prstDash val="solid"/>
                <a:miter/>
                <a:headEnd type="none" w="med" len="med"/>
                <a:tailEnd type="none" w="med" len="med"/>
              </a:ln>
            </p:spPr>
            <p:txBody>
              <a:bodyPr wrap="none" lIns="92075" tIns="46038" rIns="92075" bIns="46038">
                <a:spAutoFit/>
              </a:bodyPr>
              <a:lstStyle/>
              <a:p>
                <a:pPr algn="ctr"/>
                <a:r>
                  <a:rPr lang="en-US" altLang="zh-CN" sz="1200" b="1" dirty="0">
                    <a:latin typeface="Times New Roman" panose="02020603050405020304" charset="0"/>
                  </a:rPr>
                  <a:t>&lt;=30</a:t>
                </a:r>
                <a:endParaRPr lang="en-US" altLang="zh-CN" sz="1200" dirty="0">
                  <a:latin typeface="Times New Roman" panose="02020603050405020304" charset="0"/>
                </a:endParaRPr>
              </a:p>
            </p:txBody>
          </p:sp>
          <p:sp>
            <p:nvSpPr>
              <p:cNvPr id="77837" name="Rectangle 14"/>
              <p:cNvSpPr/>
              <p:nvPr/>
            </p:nvSpPr>
            <p:spPr>
              <a:xfrm>
                <a:off x="4828" y="325"/>
                <a:ext cx="267" cy="173"/>
              </a:xfrm>
              <a:prstGeom prst="rect">
                <a:avLst/>
              </a:prstGeom>
              <a:solidFill>
                <a:srgbClr val="FFFF00"/>
              </a:solidFill>
              <a:ln w="9525">
                <a:noFill/>
              </a:ln>
            </p:spPr>
            <p:txBody>
              <a:bodyPr wrap="none" lIns="92075" tIns="46038" rIns="92075" bIns="46038">
                <a:spAutoFit/>
              </a:bodyPr>
              <a:lstStyle/>
              <a:p>
                <a:pPr algn="ctr"/>
                <a:r>
                  <a:rPr lang="en-US" altLang="zh-CN" sz="1200" b="1" dirty="0">
                    <a:latin typeface="Times New Roman" panose="02020603050405020304" charset="0"/>
                  </a:rPr>
                  <a:t>&gt;40</a:t>
                </a:r>
                <a:endParaRPr lang="en-US" altLang="zh-CN" sz="1200" dirty="0">
                  <a:latin typeface="Times New Roman" panose="02020603050405020304" charset="0"/>
                </a:endParaRPr>
              </a:p>
            </p:txBody>
          </p:sp>
          <p:sp>
            <p:nvSpPr>
              <p:cNvPr id="77838" name="Line 15"/>
              <p:cNvSpPr/>
              <p:nvPr/>
            </p:nvSpPr>
            <p:spPr>
              <a:xfrm flipH="1">
                <a:off x="3636" y="743"/>
                <a:ext cx="268" cy="311"/>
              </a:xfrm>
              <a:prstGeom prst="line">
                <a:avLst/>
              </a:prstGeom>
              <a:ln w="12700" cap="flat" cmpd="sng">
                <a:solidFill>
                  <a:srgbClr val="000000"/>
                </a:solidFill>
                <a:prstDash val="solid"/>
                <a:headEnd type="none" w="sm" len="sm"/>
                <a:tailEnd type="none" w="sm" len="sm"/>
              </a:ln>
            </p:spPr>
          </p:sp>
          <p:sp>
            <p:nvSpPr>
              <p:cNvPr id="77839" name="Line 16"/>
              <p:cNvSpPr/>
              <p:nvPr/>
            </p:nvSpPr>
            <p:spPr>
              <a:xfrm>
                <a:off x="4026" y="743"/>
                <a:ext cx="244" cy="311"/>
              </a:xfrm>
              <a:prstGeom prst="line">
                <a:avLst/>
              </a:prstGeom>
              <a:ln w="12700" cap="flat" cmpd="sng">
                <a:solidFill>
                  <a:srgbClr val="000000"/>
                </a:solidFill>
                <a:prstDash val="solid"/>
                <a:headEnd type="none" w="sm" len="sm"/>
                <a:tailEnd type="none" w="sm" len="sm"/>
              </a:ln>
            </p:spPr>
          </p:sp>
          <p:sp>
            <p:nvSpPr>
              <p:cNvPr id="77840" name="Line 17"/>
              <p:cNvSpPr/>
              <p:nvPr/>
            </p:nvSpPr>
            <p:spPr>
              <a:xfrm flipH="1">
                <a:off x="4856" y="743"/>
                <a:ext cx="244" cy="287"/>
              </a:xfrm>
              <a:prstGeom prst="line">
                <a:avLst/>
              </a:prstGeom>
              <a:ln w="12700" cap="flat" cmpd="sng">
                <a:solidFill>
                  <a:srgbClr val="000000"/>
                </a:solidFill>
                <a:prstDash val="solid"/>
                <a:headEnd type="none" w="sm" len="sm"/>
                <a:tailEnd type="none" w="sm" len="sm"/>
              </a:ln>
            </p:spPr>
          </p:sp>
          <p:sp>
            <p:nvSpPr>
              <p:cNvPr id="77841" name="Line 18"/>
              <p:cNvSpPr/>
              <p:nvPr/>
            </p:nvSpPr>
            <p:spPr>
              <a:xfrm>
                <a:off x="5246" y="743"/>
                <a:ext cx="220" cy="287"/>
              </a:xfrm>
              <a:prstGeom prst="line">
                <a:avLst/>
              </a:prstGeom>
              <a:ln w="12700" cap="flat" cmpd="sng">
                <a:solidFill>
                  <a:srgbClr val="000000"/>
                </a:solidFill>
                <a:prstDash val="solid"/>
                <a:headEnd type="none" w="sm" len="sm"/>
                <a:tailEnd type="none" w="sm" len="sm"/>
              </a:ln>
            </p:spPr>
          </p:sp>
          <p:sp>
            <p:nvSpPr>
              <p:cNvPr id="77842" name="Line 19"/>
              <p:cNvSpPr/>
              <p:nvPr/>
            </p:nvSpPr>
            <p:spPr>
              <a:xfrm>
                <a:off x="4481" y="438"/>
                <a:ext cx="0" cy="138"/>
              </a:xfrm>
              <a:prstGeom prst="line">
                <a:avLst/>
              </a:prstGeom>
              <a:ln w="12700" cap="flat" cmpd="sng">
                <a:solidFill>
                  <a:srgbClr val="000000"/>
                </a:solidFill>
                <a:prstDash val="solid"/>
                <a:headEnd type="none" w="sm" len="sm"/>
                <a:tailEnd type="none" w="sm" len="sm"/>
              </a:ln>
            </p:spPr>
          </p:sp>
          <p:sp>
            <p:nvSpPr>
              <p:cNvPr id="77843" name="Rectangle 20"/>
              <p:cNvSpPr/>
              <p:nvPr/>
            </p:nvSpPr>
            <p:spPr>
              <a:xfrm>
                <a:off x="3504" y="1054"/>
                <a:ext cx="228" cy="192"/>
              </a:xfrm>
              <a:prstGeom prst="rect">
                <a:avLst/>
              </a:prstGeom>
              <a:solidFill>
                <a:srgbClr val="FFCC99"/>
              </a:solidFill>
              <a:ln w="9525">
                <a:noFill/>
              </a:ln>
            </p:spPr>
            <p:txBody>
              <a:bodyPr wrap="none" lIns="92075" tIns="46038" rIns="92075" bIns="46038">
                <a:spAutoFit/>
              </a:bodyPr>
              <a:lstStyle/>
              <a:p>
                <a:pPr algn="ctr"/>
                <a:r>
                  <a:rPr lang="en-US" altLang="zh-CN" sz="1400" dirty="0">
                    <a:latin typeface="Times New Roman" panose="02020603050405020304" charset="0"/>
                  </a:rPr>
                  <a:t>no</a:t>
                </a:r>
              </a:p>
            </p:txBody>
          </p:sp>
          <p:sp>
            <p:nvSpPr>
              <p:cNvPr id="77844" name="Rectangle 21"/>
              <p:cNvSpPr/>
              <p:nvPr/>
            </p:nvSpPr>
            <p:spPr>
              <a:xfrm>
                <a:off x="4139" y="1054"/>
                <a:ext cx="266" cy="192"/>
              </a:xfrm>
              <a:prstGeom prst="rect">
                <a:avLst/>
              </a:prstGeom>
              <a:solidFill>
                <a:srgbClr val="00FF00"/>
              </a:solidFill>
              <a:ln w="9525">
                <a:noFill/>
              </a:ln>
            </p:spPr>
            <p:txBody>
              <a:bodyPr wrap="none" lIns="92075" tIns="46038" rIns="92075" bIns="46038">
                <a:spAutoFit/>
              </a:bodyPr>
              <a:lstStyle/>
              <a:p>
                <a:pPr algn="ctr"/>
                <a:r>
                  <a:rPr lang="en-US" altLang="zh-CN" sz="1400" dirty="0">
                    <a:latin typeface="Times New Roman" panose="02020603050405020304" charset="0"/>
                  </a:rPr>
                  <a:t>yes</a:t>
                </a:r>
              </a:p>
            </p:txBody>
          </p:sp>
          <p:sp>
            <p:nvSpPr>
              <p:cNvPr id="77845" name="Rectangle 22"/>
              <p:cNvSpPr/>
              <p:nvPr/>
            </p:nvSpPr>
            <p:spPr>
              <a:xfrm>
                <a:off x="5329" y="1030"/>
                <a:ext cx="266" cy="192"/>
              </a:xfrm>
              <a:prstGeom prst="rect">
                <a:avLst/>
              </a:prstGeom>
              <a:solidFill>
                <a:srgbClr val="00FF00"/>
              </a:solidFill>
              <a:ln w="9525">
                <a:noFill/>
              </a:ln>
            </p:spPr>
            <p:txBody>
              <a:bodyPr wrap="none" lIns="92075" tIns="46038" rIns="92075" bIns="46038">
                <a:spAutoFit/>
              </a:bodyPr>
              <a:lstStyle/>
              <a:p>
                <a:pPr algn="ctr"/>
                <a:r>
                  <a:rPr lang="en-US" altLang="zh-CN" sz="1400" dirty="0">
                    <a:latin typeface="Times New Roman" panose="02020603050405020304" charset="0"/>
                  </a:rPr>
                  <a:t>yes</a:t>
                </a:r>
              </a:p>
            </p:txBody>
          </p:sp>
          <p:sp>
            <p:nvSpPr>
              <p:cNvPr id="77846" name="Rectangle 23"/>
              <p:cNvSpPr/>
              <p:nvPr/>
            </p:nvSpPr>
            <p:spPr>
              <a:xfrm>
                <a:off x="4348" y="595"/>
                <a:ext cx="266" cy="192"/>
              </a:xfrm>
              <a:prstGeom prst="rect">
                <a:avLst/>
              </a:prstGeom>
              <a:solidFill>
                <a:srgbClr val="00FF00"/>
              </a:solidFill>
              <a:ln w="9525">
                <a:noFill/>
              </a:ln>
            </p:spPr>
            <p:txBody>
              <a:bodyPr wrap="none" lIns="92075" tIns="46038" rIns="92075" bIns="46038">
                <a:spAutoFit/>
              </a:bodyPr>
              <a:lstStyle/>
              <a:p>
                <a:pPr algn="ctr"/>
                <a:r>
                  <a:rPr lang="en-US" altLang="zh-CN" sz="1400" dirty="0">
                    <a:latin typeface="Times New Roman" panose="02020603050405020304" charset="0"/>
                  </a:rPr>
                  <a:t>yes</a:t>
                </a:r>
              </a:p>
            </p:txBody>
          </p:sp>
          <p:sp>
            <p:nvSpPr>
              <p:cNvPr id="77847" name="Rectangle 24"/>
              <p:cNvSpPr/>
              <p:nvPr/>
            </p:nvSpPr>
            <p:spPr>
              <a:xfrm>
                <a:off x="4295" y="335"/>
                <a:ext cx="341" cy="96"/>
              </a:xfrm>
              <a:prstGeom prst="rect">
                <a:avLst/>
              </a:prstGeom>
              <a:solidFill>
                <a:srgbClr val="FFFF00"/>
              </a:solidFill>
              <a:ln w="12700">
                <a:noFill/>
              </a:ln>
            </p:spPr>
            <p:txBody>
              <a:bodyPr wrap="none" anchor="ctr"/>
              <a:lstStyle/>
              <a:p>
                <a:pPr algn="ctr"/>
                <a:r>
                  <a:rPr lang="en-US" altLang="zh-CN" sz="1200" b="1" dirty="0">
                    <a:latin typeface="Times New Roman" panose="02020603050405020304" charset="0"/>
                  </a:rPr>
                  <a:t>31..40</a:t>
                </a:r>
                <a:endParaRPr lang="en-US" altLang="zh-CN" sz="1200" dirty="0">
                  <a:latin typeface="Times New Roman" panose="02020603050405020304" charset="0"/>
                </a:endParaRPr>
              </a:p>
            </p:txBody>
          </p:sp>
          <p:sp>
            <p:nvSpPr>
              <p:cNvPr id="77848" name="Rectangle 25"/>
              <p:cNvSpPr/>
              <p:nvPr/>
            </p:nvSpPr>
            <p:spPr>
              <a:xfrm rot="-143156">
                <a:off x="4723" y="1030"/>
                <a:ext cx="228" cy="192"/>
              </a:xfrm>
              <a:prstGeom prst="rect">
                <a:avLst/>
              </a:prstGeom>
              <a:solidFill>
                <a:srgbClr val="FFCC99"/>
              </a:solidFill>
              <a:ln w="9525">
                <a:noFill/>
              </a:ln>
            </p:spPr>
            <p:txBody>
              <a:bodyPr wrap="none" lIns="92075" tIns="46038" rIns="92075" bIns="46038">
                <a:spAutoFit/>
              </a:bodyPr>
              <a:lstStyle/>
              <a:p>
                <a:pPr algn="ctr"/>
                <a:r>
                  <a:rPr lang="en-US" altLang="zh-CN" sz="1400" dirty="0">
                    <a:latin typeface="Times New Roman" panose="02020603050405020304" charset="0"/>
                  </a:rPr>
                  <a:t>no</a:t>
                </a:r>
              </a:p>
            </p:txBody>
          </p:sp>
          <p:sp>
            <p:nvSpPr>
              <p:cNvPr id="77849" name="Rectangle 26"/>
              <p:cNvSpPr/>
              <p:nvPr/>
            </p:nvSpPr>
            <p:spPr>
              <a:xfrm>
                <a:off x="5242" y="815"/>
                <a:ext cx="250" cy="173"/>
              </a:xfrm>
              <a:prstGeom prst="rect">
                <a:avLst/>
              </a:prstGeom>
              <a:solidFill>
                <a:srgbClr val="FFFF00"/>
              </a:solidFill>
              <a:ln w="9525">
                <a:noFill/>
              </a:ln>
            </p:spPr>
            <p:txBody>
              <a:bodyPr wrap="none" lIns="92075" tIns="46038" rIns="92075" bIns="46038">
                <a:spAutoFit/>
              </a:bodyPr>
              <a:lstStyle/>
              <a:p>
                <a:pPr algn="ctr"/>
                <a:r>
                  <a:rPr lang="en-US" altLang="zh-CN" sz="1200" dirty="0">
                    <a:latin typeface="Times New Roman" panose="02020603050405020304" charset="0"/>
                  </a:rPr>
                  <a:t>fair</a:t>
                </a:r>
              </a:p>
            </p:txBody>
          </p:sp>
          <p:sp>
            <p:nvSpPr>
              <p:cNvPr id="77850" name="Rectangle 27"/>
              <p:cNvSpPr/>
              <p:nvPr/>
            </p:nvSpPr>
            <p:spPr>
              <a:xfrm>
                <a:off x="4682" y="815"/>
                <a:ext cx="465" cy="173"/>
              </a:xfrm>
              <a:prstGeom prst="rect">
                <a:avLst/>
              </a:prstGeom>
              <a:solidFill>
                <a:srgbClr val="FFFF00"/>
              </a:solidFill>
              <a:ln w="9525">
                <a:noFill/>
              </a:ln>
            </p:spPr>
            <p:txBody>
              <a:bodyPr wrap="none" lIns="92075" tIns="46038" rIns="92075" bIns="46038">
                <a:spAutoFit/>
              </a:bodyPr>
              <a:lstStyle/>
              <a:p>
                <a:pPr algn="ctr"/>
                <a:r>
                  <a:rPr lang="en-US" altLang="zh-CN" sz="1200" dirty="0">
                    <a:latin typeface="Times New Roman" panose="02020603050405020304" charset="0"/>
                  </a:rPr>
                  <a:t>excellent</a:t>
                </a:r>
              </a:p>
            </p:txBody>
          </p:sp>
          <p:sp>
            <p:nvSpPr>
              <p:cNvPr id="77851" name="Rectangle 28"/>
              <p:cNvSpPr/>
              <p:nvPr/>
            </p:nvSpPr>
            <p:spPr>
              <a:xfrm>
                <a:off x="4070" y="839"/>
                <a:ext cx="244" cy="173"/>
              </a:xfrm>
              <a:prstGeom prst="rect">
                <a:avLst/>
              </a:prstGeom>
              <a:solidFill>
                <a:srgbClr val="FFFF00"/>
              </a:solidFill>
              <a:ln w="9525">
                <a:noFill/>
              </a:ln>
            </p:spPr>
            <p:txBody>
              <a:bodyPr wrap="none" lIns="92075" tIns="46038" rIns="92075" bIns="46038">
                <a:spAutoFit/>
              </a:bodyPr>
              <a:lstStyle/>
              <a:p>
                <a:pPr algn="ctr"/>
                <a:r>
                  <a:rPr lang="en-US" altLang="zh-CN" sz="1200" dirty="0">
                    <a:latin typeface="Times New Roman" panose="02020603050405020304" charset="0"/>
                  </a:rPr>
                  <a:t>yes</a:t>
                </a:r>
              </a:p>
            </p:txBody>
          </p:sp>
          <p:sp>
            <p:nvSpPr>
              <p:cNvPr id="77852" name="Rectangle 29"/>
              <p:cNvSpPr/>
              <p:nvPr/>
            </p:nvSpPr>
            <p:spPr>
              <a:xfrm>
                <a:off x="3637" y="839"/>
                <a:ext cx="218" cy="173"/>
              </a:xfrm>
              <a:prstGeom prst="rect">
                <a:avLst/>
              </a:prstGeom>
              <a:solidFill>
                <a:srgbClr val="FFFF00"/>
              </a:solidFill>
              <a:ln w="9525">
                <a:noFill/>
              </a:ln>
            </p:spPr>
            <p:txBody>
              <a:bodyPr lIns="92075" tIns="46038" rIns="92075" bIns="46038">
                <a:spAutoFit/>
              </a:bodyPr>
              <a:lstStyle/>
              <a:p>
                <a:pPr algn="ctr"/>
                <a:r>
                  <a:rPr lang="en-US" altLang="zh-CN" sz="1200" dirty="0">
                    <a:latin typeface="Times New Roman" panose="02020603050405020304" charset="0"/>
                  </a:rPr>
                  <a:t>no</a:t>
                </a:r>
              </a:p>
            </p:txBody>
          </p:sp>
        </p:grpSp>
      </p:gr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27" name="Rectangle 15"/>
          <p:cNvSpPr>
            <a:spLocks noGrp="1" noChangeArrowheads="1"/>
          </p:cNvSpPr>
          <p:nvPr>
            <p:ph type="title"/>
          </p:nvPr>
        </p:nvSpPr>
        <p:spPr>
          <a:xfrm>
            <a:off x="628650" y="-89535"/>
            <a:ext cx="7886700" cy="1325563"/>
          </a:xfrm>
        </p:spPr>
        <p:txBody>
          <a:bodyPr vert="horz" wrap="square" lIns="90488" tIns="44450" rIns="90488" bIns="44450" numCol="1" anchor="ctr" anchorCtr="0" compatLnSpc="1"/>
          <a:lstStyle/>
          <a:p>
            <a:pPr algn="l" eaLnBrk="1" hangingPunct="1"/>
            <a:r>
              <a:rPr lang="zh-CN" altLang="en-US">
                <a:solidFill>
                  <a:schemeClr val="accent2"/>
                </a:solidFill>
                <a:effectLst>
                  <a:outerShdw blurRad="38100" dist="38100" dir="2700000">
                    <a:srgbClr val="000000"/>
                  </a:outerShdw>
                </a:effectLst>
                <a:latin typeface="Palatino Linotype" panose="02040502050505030304" charset="0"/>
                <a:ea typeface="仿宋_GB2312" pitchFamily="49" charset="-122"/>
              </a:rPr>
              <a:t>基于规则的分类器的特点</a:t>
            </a:r>
          </a:p>
        </p:txBody>
      </p:sp>
      <p:sp>
        <p:nvSpPr>
          <p:cNvPr id="78850" name="Rectangle 16"/>
          <p:cNvSpPr>
            <a:spLocks noGrp="1"/>
          </p:cNvSpPr>
          <p:nvPr>
            <p:ph idx="1"/>
          </p:nvPr>
        </p:nvSpPr>
        <p:spPr/>
        <p:txBody>
          <a:bodyPr vert="horz" wrap="square" lIns="90488" tIns="44450" rIns="90488" bIns="44450" anchor="t"/>
          <a:lstStyle/>
          <a:p>
            <a:pPr eaLnBrk="1" hangingPunct="1"/>
            <a:r>
              <a:rPr lang="zh-CN" altLang="en-US">
                <a:solidFill>
                  <a:srgbClr val="C00000"/>
                </a:solidFill>
              </a:rPr>
              <a:t>适合于规模小的数据集</a:t>
            </a:r>
            <a:endParaRPr lang="en-US" altLang="zh-CN">
              <a:solidFill>
                <a:srgbClr val="C00000"/>
              </a:solidFill>
            </a:endParaRPr>
          </a:p>
          <a:p>
            <a:pPr eaLnBrk="1" hangingPunct="1"/>
            <a:endParaRPr lang="en-US" altLang="zh-CN"/>
          </a:p>
          <a:p>
            <a:pPr eaLnBrk="1" hangingPunct="1"/>
            <a:r>
              <a:rPr lang="zh-CN" altLang="en-US"/>
              <a:t>具有良好的表达能力</a:t>
            </a:r>
          </a:p>
          <a:p>
            <a:pPr eaLnBrk="1" hangingPunct="1"/>
            <a:endParaRPr lang="zh-CN" altLang="en-US"/>
          </a:p>
          <a:p>
            <a:pPr eaLnBrk="1" hangingPunct="1"/>
            <a:r>
              <a:rPr lang="zh-CN" altLang="en-US"/>
              <a:t>易于构造</a:t>
            </a:r>
          </a:p>
          <a:p>
            <a:pPr eaLnBrk="1" hangingPunct="1"/>
            <a:endParaRPr lang="zh-CN" altLang="en-US"/>
          </a:p>
          <a:p>
            <a:pPr eaLnBrk="1" hangingPunct="1"/>
            <a:r>
              <a:rPr lang="zh-CN" altLang="en-US"/>
              <a:t>分类效率高</a:t>
            </a:r>
          </a:p>
          <a:p>
            <a:pPr eaLnBrk="1" hangingPunct="1"/>
            <a:endParaRPr lang="zh-CN" altLang="en-US"/>
          </a:p>
          <a:p>
            <a:pPr eaLnBrk="1" hangingPunct="1"/>
            <a:r>
              <a:rPr lang="zh-CN" altLang="en-US"/>
              <a:t>与决策树的性能相当</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7360" y="332740"/>
            <a:ext cx="5989320" cy="521970"/>
          </a:xfrm>
          <a:prstGeom prst="rect">
            <a:avLst/>
          </a:prstGeom>
          <a:noFill/>
        </p:spPr>
        <p:txBody>
          <a:bodyPr wrap="none" rtlCol="0" anchor="t">
            <a:spAutoFit/>
          </a:bodyPr>
          <a:lstStyle/>
          <a:p>
            <a:r>
              <a:rPr lang="zh-CN" altLang="en-US">
                <a:sym typeface="+mn-ea"/>
              </a:rPr>
              <a:t>辨析：人工智能</a:t>
            </a:r>
            <a:r>
              <a:rPr lang="en-US" altLang="zh-CN">
                <a:sym typeface="+mn-ea"/>
              </a:rPr>
              <a:t>--</a:t>
            </a:r>
            <a:r>
              <a:rPr lang="zh-CN" altLang="en-US">
                <a:sym typeface="+mn-ea"/>
              </a:rPr>
              <a:t>机器学习</a:t>
            </a:r>
            <a:r>
              <a:rPr lang="en-US" altLang="zh-CN">
                <a:sym typeface="+mn-ea"/>
              </a:rPr>
              <a:t>--</a:t>
            </a:r>
            <a:r>
              <a:rPr lang="zh-CN" altLang="en-US">
                <a:sym typeface="+mn-ea"/>
              </a:rPr>
              <a:t>模式识别</a:t>
            </a:r>
          </a:p>
        </p:txBody>
      </p:sp>
      <p:pic>
        <p:nvPicPr>
          <p:cNvPr id="102" name="图片 101"/>
          <p:cNvPicPr/>
          <p:nvPr/>
        </p:nvPicPr>
        <p:blipFill>
          <a:blip r:embed="rId2"/>
          <a:stretch>
            <a:fillRect/>
          </a:stretch>
        </p:blipFill>
        <p:spPr>
          <a:xfrm>
            <a:off x="142240" y="925195"/>
            <a:ext cx="7827645" cy="5789295"/>
          </a:xfrm>
          <a:prstGeom prst="rect">
            <a:avLst/>
          </a:prstGeom>
          <a:noFill/>
          <a:ln w="9525">
            <a:noFill/>
          </a:ln>
        </p:spPr>
      </p:pic>
      <p:sp>
        <p:nvSpPr>
          <p:cNvPr id="8" name="文本框 7"/>
          <p:cNvSpPr txBox="1"/>
          <p:nvPr/>
        </p:nvSpPr>
        <p:spPr>
          <a:xfrm>
            <a:off x="6228080" y="4005580"/>
            <a:ext cx="2190750" cy="1876425"/>
          </a:xfrm>
          <a:prstGeom prst="rect">
            <a:avLst/>
          </a:prstGeom>
          <a:noFill/>
        </p:spPr>
        <p:txBody>
          <a:bodyPr wrap="square" rtlCol="0">
            <a:spAutoFit/>
          </a:bodyPr>
          <a:lstStyle/>
          <a:p>
            <a:r>
              <a:rPr lang="zh-CN" altLang="en-US" sz="2000">
                <a:solidFill>
                  <a:srgbClr val="FF0000"/>
                </a:solidFill>
              </a:rPr>
              <a:t>人工智能</a:t>
            </a:r>
          </a:p>
          <a:p>
            <a:r>
              <a:rPr lang="zh-CN" altLang="en-US" sz="2000">
                <a:solidFill>
                  <a:srgbClr val="FF0000"/>
                </a:solidFill>
              </a:rPr>
              <a:t>源于计算机科学</a:t>
            </a:r>
          </a:p>
          <a:p>
            <a:endParaRPr lang="zh-CN" altLang="en-US" sz="2000">
              <a:solidFill>
                <a:srgbClr val="FF0000"/>
              </a:solidFill>
            </a:endParaRPr>
          </a:p>
          <a:p>
            <a:r>
              <a:rPr lang="zh-CN" altLang="en-US" sz="2000">
                <a:solidFill>
                  <a:srgbClr val="FF0000"/>
                </a:solidFill>
              </a:rPr>
              <a:t>模式识别</a:t>
            </a:r>
          </a:p>
          <a:p>
            <a:r>
              <a:rPr lang="zh-CN" altLang="en-US" sz="2000">
                <a:solidFill>
                  <a:srgbClr val="FF0000"/>
                </a:solidFill>
              </a:rPr>
              <a:t>源于工程应用</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597624D-F87B-293E-851E-A20F4EC2D67B}"/>
              </a:ext>
            </a:extLst>
          </p:cNvPr>
          <p:cNvSpPr>
            <a:spLocks noGrp="1"/>
          </p:cNvSpPr>
          <p:nvPr>
            <p:ph idx="1"/>
          </p:nvPr>
        </p:nvSpPr>
        <p:spPr/>
        <p:txBody>
          <a:bodyPr>
            <a:normAutofit/>
          </a:bodyPr>
          <a:lstStyle/>
          <a:p>
            <a:pPr marL="0" indent="0" algn="ctr">
              <a:buNone/>
            </a:pPr>
            <a:r>
              <a:rPr lang="zh-CN" altLang="en-US" sz="4400" dirty="0">
                <a:solidFill>
                  <a:srgbClr val="990033"/>
                </a:solidFill>
                <a:effectLst>
                  <a:outerShdw blurRad="38100" dist="38100" dir="2700000">
                    <a:srgbClr val="000000"/>
                  </a:outerShdw>
                </a:effectLst>
                <a:latin typeface="+mj-lt"/>
                <a:ea typeface="+mj-ea"/>
                <a:cs typeface="宋体" panose="02010600030101010101" pitchFamily="2" charset="-122"/>
              </a:rPr>
              <a:t>基于决策树的分类</a:t>
            </a:r>
            <a:endParaRPr kumimoji="1" lang="zh-CN" altLang="en-US" sz="4400" dirty="0"/>
          </a:p>
        </p:txBody>
      </p:sp>
    </p:spTree>
    <p:extLst>
      <p:ext uri="{BB962C8B-B14F-4D97-AF65-F5344CB8AC3E}">
        <p14:creationId xmlns:p14="http://schemas.microsoft.com/office/powerpoint/2010/main" val="3181806425"/>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p:cNvSpPr>
          <p:nvPr>
            <p:ph type="subTitle" idx="1"/>
          </p:nvPr>
        </p:nvSpPr>
        <p:spPr>
          <a:xfrm>
            <a:off x="628650" y="998856"/>
            <a:ext cx="7886700" cy="1655445"/>
          </a:xfrm>
          <a:solidFill>
            <a:schemeClr val="bg1">
              <a:alpha val="100000"/>
            </a:schemeClr>
          </a:solidFill>
        </p:spPr>
        <p:txBody>
          <a:bodyPr vert="horz" wrap="square" lIns="91440" tIns="45720" rIns="91440" bIns="45720" anchor="t">
            <a:noAutofit/>
          </a:bodyPr>
          <a:lstStyle/>
          <a:p>
            <a:pPr algn="l">
              <a:buNone/>
            </a:pPr>
            <a:endParaRPr lang="zh-CN" altLang="en-US" sz="2400" dirty="0">
              <a:gradFill>
                <a:gsLst>
                  <a:gs pos="0">
                    <a:srgbClr val="007BD3"/>
                  </a:gs>
                  <a:gs pos="100000">
                    <a:srgbClr val="034373"/>
                  </a:gs>
                </a:gsLst>
                <a:lin scaled="0"/>
              </a:gradFill>
            </a:endParaRPr>
          </a:p>
          <a:p>
            <a:pPr algn="l">
              <a:buNone/>
            </a:pPr>
            <a:r>
              <a:rPr lang="en-US" altLang="zh-CN" sz="2400" dirty="0">
                <a:solidFill>
                  <a:schemeClr val="tx1"/>
                </a:solidFill>
              </a:rPr>
              <a:t>      </a:t>
            </a:r>
            <a:r>
              <a:rPr lang="zh-CN" altLang="en-US" sz="2400" dirty="0">
                <a:solidFill>
                  <a:schemeClr val="tx1"/>
                </a:solidFill>
              </a:rPr>
              <a:t>决策树学习是归纳推理算法。它是一种逼近离散函数的方法，且对噪声数据有很好的健壮性。在这种方法中学习到的知识被表示为决策树，决策树也能再被表示为多个</a:t>
            </a:r>
            <a:r>
              <a:rPr lang="en-US" altLang="zh-CN" sz="2400" dirty="0">
                <a:solidFill>
                  <a:schemeClr val="tx1"/>
                </a:solidFill>
              </a:rPr>
              <a:t>if-then</a:t>
            </a:r>
            <a:r>
              <a:rPr lang="zh-CN" altLang="en-US" sz="2400" dirty="0">
                <a:solidFill>
                  <a:schemeClr val="tx1"/>
                </a:solidFill>
              </a:rPr>
              <a:t>的规则，以提高可读性。</a:t>
            </a:r>
          </a:p>
          <a:p>
            <a:pPr algn="l">
              <a:buNone/>
            </a:pPr>
            <a:r>
              <a:rPr lang="en-US" altLang="zh-CN" sz="2400" dirty="0">
                <a:solidFill>
                  <a:schemeClr val="tx1"/>
                </a:solidFill>
              </a:rPr>
              <a:t>      </a:t>
            </a:r>
            <a:r>
              <a:rPr lang="zh-CN" altLang="en-US" sz="2400" dirty="0">
                <a:solidFill>
                  <a:schemeClr val="tx1"/>
                </a:solidFill>
              </a:rPr>
              <a:t>基本决策树算法就是一个贪心算法。它采用自上而下、分而制之的递归方式来构造一个决策树。</a:t>
            </a:r>
          </a:p>
          <a:p>
            <a:pPr algn="l">
              <a:buNone/>
            </a:pPr>
            <a:r>
              <a:rPr lang="en-US" altLang="zh-CN" sz="2400" dirty="0">
                <a:solidFill>
                  <a:schemeClr val="tx1"/>
                </a:solidFill>
              </a:rPr>
              <a:t>      </a:t>
            </a:r>
            <a:r>
              <a:rPr lang="zh-CN" altLang="en-US" sz="2400" dirty="0">
                <a:solidFill>
                  <a:schemeClr val="tx1"/>
                </a:solidFill>
              </a:rPr>
              <a:t>通常，决策树是一种自顶向下增长树的贪婪算法，在每个结点选取能最好地分类样例的属性。继续这个过程直到这棵树能完美分类训练样例，或所有的属性都已使用。</a:t>
            </a:r>
          </a:p>
          <a:p>
            <a:pPr algn="l">
              <a:buNone/>
            </a:pPr>
            <a:r>
              <a:rPr lang="en-US" altLang="zh-CN" sz="2400" dirty="0">
                <a:solidFill>
                  <a:schemeClr val="tx1"/>
                </a:solidFill>
              </a:rPr>
              <a:t>   </a:t>
            </a:r>
            <a:r>
              <a:rPr lang="zh-CN" altLang="en-US" sz="2400" dirty="0">
                <a:solidFill>
                  <a:schemeClr val="tx1"/>
                </a:solidFill>
              </a:rPr>
              <a:t>“信息增益” 用于衡量属性的价值。熵（</a:t>
            </a:r>
            <a:r>
              <a:rPr lang="en-US" altLang="zh-CN" sz="2400" dirty="0">
                <a:solidFill>
                  <a:schemeClr val="tx1"/>
                </a:solidFill>
              </a:rPr>
              <a:t>entropy</a:t>
            </a:r>
            <a:r>
              <a:rPr lang="zh-CN" altLang="en-US" sz="2400" dirty="0">
                <a:solidFill>
                  <a:schemeClr val="tx1"/>
                </a:solidFill>
              </a:rPr>
              <a:t>）是一种度量信息增益的指标，它描述了样本的纯度（</a:t>
            </a:r>
            <a:r>
              <a:rPr lang="en-US" altLang="zh-CN" sz="2400" dirty="0">
                <a:solidFill>
                  <a:schemeClr val="tx1"/>
                </a:solidFill>
              </a:rPr>
              <a:t>purity</a:t>
            </a:r>
            <a:r>
              <a:rPr lang="zh-CN" altLang="en-US" sz="2400" dirty="0">
                <a:solidFill>
                  <a:schemeClr val="tx1"/>
                </a:solidFill>
              </a:rPr>
              <a:t>）。下面是熵的定义：</a:t>
            </a:r>
          </a:p>
          <a:p>
            <a:pPr algn="l">
              <a:buNone/>
            </a:pPr>
            <a:r>
              <a:rPr lang="en-US" altLang="zh-CN" sz="2400" dirty="0">
                <a:solidFill>
                  <a:schemeClr val="tx1"/>
                </a:solidFill>
              </a:rPr>
              <a:t>Entropy = -∑Pi  log2  Pi</a:t>
            </a:r>
          </a:p>
        </p:txBody>
      </p:sp>
      <p:sp>
        <p:nvSpPr>
          <p:cNvPr id="4" name="文本框 3"/>
          <p:cNvSpPr txBox="1"/>
          <p:nvPr/>
        </p:nvSpPr>
        <p:spPr>
          <a:xfrm>
            <a:off x="628650" y="241935"/>
            <a:ext cx="4770120" cy="521970"/>
          </a:xfrm>
          <a:prstGeom prst="rect">
            <a:avLst/>
          </a:prstGeom>
          <a:noFill/>
        </p:spPr>
        <p:txBody>
          <a:bodyPr wrap="square" rtlCol="0">
            <a:spAutoFit/>
          </a:bodyPr>
          <a:lstStyle/>
          <a:p>
            <a:r>
              <a:rPr lang="zh-CN" altLang="en-US" b="1">
                <a:gradFill>
                  <a:gsLst>
                    <a:gs pos="0">
                      <a:srgbClr val="007BD3"/>
                    </a:gs>
                    <a:gs pos="100000">
                      <a:srgbClr val="034373"/>
                    </a:gs>
                  </a:gsLst>
                  <a:lin scaled="0"/>
                </a:gradFill>
              </a:rPr>
              <a:t>决策树</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82E61-2651-B6BA-6EA9-997B9E643A17}"/>
              </a:ext>
            </a:extLst>
          </p:cNvPr>
          <p:cNvSpPr>
            <a:spLocks noGrp="1"/>
          </p:cNvSpPr>
          <p:nvPr>
            <p:ph type="title"/>
          </p:nvPr>
        </p:nvSpPr>
        <p:spPr>
          <a:xfrm>
            <a:off x="628650" y="197485"/>
            <a:ext cx="7886700" cy="639227"/>
          </a:xfrm>
        </p:spPr>
        <p:txBody>
          <a:bodyPr/>
          <a:lstStyle/>
          <a:p>
            <a:r>
              <a:rPr lang="zh-CN" altLang="en-US" b="1" i="0" dirty="0">
                <a:solidFill>
                  <a:srgbClr val="121212"/>
                </a:solidFill>
                <a:effectLst/>
                <a:latin typeface="-apple-system"/>
              </a:rPr>
              <a:t>信息熵</a:t>
            </a:r>
            <a:endParaRPr kumimoji="1" lang="zh-CN" altLang="en-US" dirty="0"/>
          </a:p>
        </p:txBody>
      </p:sp>
      <p:sp>
        <p:nvSpPr>
          <p:cNvPr id="3" name="内容占位符 2">
            <a:extLst>
              <a:ext uri="{FF2B5EF4-FFF2-40B4-BE49-F238E27FC236}">
                <a16:creationId xmlns:a16="http://schemas.microsoft.com/office/drawing/2014/main" id="{4D392F95-3DDD-166D-2AFD-51179DCA6CA5}"/>
              </a:ext>
            </a:extLst>
          </p:cNvPr>
          <p:cNvSpPr>
            <a:spLocks noGrp="1"/>
          </p:cNvSpPr>
          <p:nvPr>
            <p:ph idx="1"/>
          </p:nvPr>
        </p:nvSpPr>
        <p:spPr>
          <a:xfrm>
            <a:off x="467544" y="1191577"/>
            <a:ext cx="7886700" cy="4474845"/>
          </a:xfrm>
        </p:spPr>
        <p:txBody>
          <a:bodyPr/>
          <a:lstStyle/>
          <a:p>
            <a:r>
              <a:rPr lang="zh-CN" altLang="en-US" b="1" i="0" dirty="0">
                <a:solidFill>
                  <a:srgbClr val="121212"/>
                </a:solidFill>
                <a:effectLst/>
                <a:latin typeface="-apple-system"/>
              </a:rPr>
              <a:t>熵</a:t>
            </a:r>
            <a:r>
              <a:rPr lang="zh-CN" altLang="en-US" b="0" i="0" dirty="0">
                <a:solidFill>
                  <a:srgbClr val="121212"/>
                </a:solidFill>
                <a:effectLst/>
                <a:latin typeface="-apple-system"/>
              </a:rPr>
              <a:t>在信息论中被用来度量</a:t>
            </a:r>
            <a:r>
              <a:rPr lang="zh-CN" altLang="en-US" b="1" i="0" dirty="0">
                <a:solidFill>
                  <a:srgbClr val="121212"/>
                </a:solidFill>
                <a:effectLst/>
                <a:latin typeface="-apple-system"/>
              </a:rPr>
              <a:t>信息量</a:t>
            </a:r>
            <a:r>
              <a:rPr lang="zh-CN" altLang="en-US" b="0" i="0" dirty="0">
                <a:solidFill>
                  <a:srgbClr val="121212"/>
                </a:solidFill>
                <a:effectLst/>
                <a:latin typeface="-apple-system"/>
              </a:rPr>
              <a:t>，</a:t>
            </a:r>
            <a:r>
              <a:rPr lang="zh-CN" altLang="en-US" b="0" i="0" dirty="0">
                <a:solidFill>
                  <a:srgbClr val="121212"/>
                </a:solidFill>
                <a:effectLst/>
                <a:highlight>
                  <a:srgbClr val="FFFF00"/>
                </a:highlight>
                <a:latin typeface="-apple-system"/>
              </a:rPr>
              <a:t>熵越大，所含的有用信息越多，其不确定性就越大</a:t>
            </a:r>
            <a:r>
              <a:rPr lang="zh-CN" altLang="en-US" b="0" i="0" dirty="0">
                <a:solidFill>
                  <a:srgbClr val="121212"/>
                </a:solidFill>
                <a:effectLst/>
                <a:latin typeface="-apple-system"/>
              </a:rPr>
              <a:t>；而熵越小，有用信息越少，确定性越大。</a:t>
            </a:r>
            <a:endParaRPr lang="en-US" altLang="zh-CN" b="0" i="0" dirty="0">
              <a:solidFill>
                <a:srgbClr val="121212"/>
              </a:solidFill>
              <a:effectLst/>
              <a:latin typeface="-apple-system"/>
            </a:endParaRPr>
          </a:p>
          <a:p>
            <a:endParaRPr lang="en-US" altLang="zh-CN" dirty="0">
              <a:solidFill>
                <a:srgbClr val="121212"/>
              </a:solidFill>
              <a:latin typeface="-apple-system"/>
            </a:endParaRPr>
          </a:p>
          <a:p>
            <a:r>
              <a:rPr lang="zh-CN" altLang="en-US" b="0" i="0" dirty="0">
                <a:solidFill>
                  <a:srgbClr val="121212"/>
                </a:solidFill>
                <a:effectLst/>
                <a:latin typeface="-apple-system"/>
              </a:rPr>
              <a:t>例如“太阳东升西落”这句话非常确定，是常识，其含有的信息量很少，所以熵的值就很小。</a:t>
            </a:r>
            <a:endParaRPr lang="en-US" altLang="zh-CN" b="0" i="0" dirty="0">
              <a:solidFill>
                <a:srgbClr val="121212"/>
              </a:solidFill>
              <a:effectLst/>
              <a:latin typeface="-apple-system"/>
            </a:endParaRPr>
          </a:p>
          <a:p>
            <a:endParaRPr lang="en-US" altLang="zh-CN" dirty="0">
              <a:solidFill>
                <a:srgbClr val="121212"/>
              </a:solidFill>
              <a:latin typeface="-apple-system"/>
            </a:endParaRPr>
          </a:p>
          <a:p>
            <a:r>
              <a:rPr lang="zh-CN" altLang="en-US" b="0" i="0" dirty="0">
                <a:solidFill>
                  <a:srgbClr val="121212"/>
                </a:solidFill>
                <a:effectLst/>
                <a:latin typeface="-apple-system"/>
              </a:rPr>
              <a:t>在决策树中，</a:t>
            </a:r>
            <a:r>
              <a:rPr lang="zh-CN" altLang="en-US" b="1" i="0" dirty="0">
                <a:solidFill>
                  <a:srgbClr val="121212"/>
                </a:solidFill>
                <a:effectLst/>
                <a:latin typeface="-apple-system"/>
              </a:rPr>
              <a:t>用熵来表示样本集的不纯度</a:t>
            </a:r>
            <a:r>
              <a:rPr lang="zh-CN" altLang="en-US" b="0" i="0" dirty="0">
                <a:solidFill>
                  <a:srgbClr val="121212"/>
                </a:solidFill>
                <a:effectLst/>
                <a:latin typeface="-apple-system"/>
              </a:rPr>
              <a:t>，如果某个样本集合中只有一个类别，其确定性最高，熵为</a:t>
            </a:r>
            <a:r>
              <a:rPr lang="en-US" altLang="zh-CN" b="0" i="0" dirty="0">
                <a:solidFill>
                  <a:srgbClr val="121212"/>
                </a:solidFill>
                <a:effectLst/>
                <a:latin typeface="-apple-system"/>
              </a:rPr>
              <a:t>0</a:t>
            </a:r>
            <a:r>
              <a:rPr lang="zh-CN" altLang="en-US" b="0" i="0" dirty="0">
                <a:solidFill>
                  <a:srgbClr val="121212"/>
                </a:solidFill>
                <a:effectLst/>
                <a:latin typeface="-apple-system"/>
              </a:rPr>
              <a:t>；反之，熵越大，越不确定，表示样本集中的分类越多样。</a:t>
            </a:r>
            <a:endParaRPr lang="en-US" altLang="zh-CN" b="0" i="0" dirty="0">
              <a:solidFill>
                <a:srgbClr val="121212"/>
              </a:solidFill>
              <a:effectLst/>
              <a:latin typeface="-apple-system"/>
            </a:endParaRPr>
          </a:p>
          <a:p>
            <a:endParaRPr lang="en-US" altLang="zh-CN" dirty="0">
              <a:solidFill>
                <a:srgbClr val="121212"/>
              </a:solidFill>
              <a:latin typeface="-apple-system"/>
            </a:endParaRPr>
          </a:p>
          <a:p>
            <a:r>
              <a:rPr lang="zh-CN" altLang="en-US" b="0" i="0" dirty="0">
                <a:solidFill>
                  <a:srgbClr val="121212"/>
                </a:solidFill>
                <a:effectLst/>
                <a:latin typeface="-apple-system"/>
              </a:rPr>
              <a:t>所以信息量的大小，</a:t>
            </a:r>
            <a:r>
              <a:rPr lang="zh-CN" altLang="en-US" b="1" i="0" dirty="0">
                <a:solidFill>
                  <a:srgbClr val="121212"/>
                </a:solidFill>
                <a:effectLst/>
                <a:latin typeface="-apple-system"/>
              </a:rPr>
              <a:t>并不是数据量的大小</a:t>
            </a:r>
            <a:r>
              <a:rPr lang="zh-CN" altLang="en-US" b="0" i="0" dirty="0">
                <a:solidFill>
                  <a:srgbClr val="121212"/>
                </a:solidFill>
                <a:effectLst/>
                <a:latin typeface="-apple-system"/>
              </a:rPr>
              <a:t>，而是不确定性</a:t>
            </a:r>
            <a:r>
              <a:rPr lang="en-US" altLang="zh-CN" b="0" i="0" dirty="0">
                <a:solidFill>
                  <a:srgbClr val="121212"/>
                </a:solidFill>
                <a:effectLst/>
                <a:latin typeface="-apple-system"/>
              </a:rPr>
              <a:t>(</a:t>
            </a:r>
            <a:r>
              <a:rPr lang="zh-CN" altLang="en-US" b="0" i="0" dirty="0">
                <a:solidFill>
                  <a:srgbClr val="121212"/>
                </a:solidFill>
                <a:effectLst/>
                <a:latin typeface="-apple-system"/>
              </a:rPr>
              <a:t>不纯度</a:t>
            </a:r>
            <a:r>
              <a:rPr lang="en-US" altLang="zh-CN" b="0" i="0" dirty="0">
                <a:solidFill>
                  <a:srgbClr val="121212"/>
                </a:solidFill>
                <a:effectLst/>
                <a:latin typeface="-apple-system"/>
              </a:rPr>
              <a:t>)</a:t>
            </a:r>
            <a:r>
              <a:rPr lang="zh-CN" altLang="en-US" b="0" i="0" dirty="0">
                <a:solidFill>
                  <a:srgbClr val="121212"/>
                </a:solidFill>
                <a:effectLst/>
                <a:latin typeface="-apple-system"/>
              </a:rPr>
              <a:t>的大小。</a:t>
            </a:r>
            <a:endParaRPr kumimoji="1" lang="zh-CN" altLang="en-US" dirty="0"/>
          </a:p>
        </p:txBody>
      </p:sp>
    </p:spTree>
    <p:extLst>
      <p:ext uri="{BB962C8B-B14F-4D97-AF65-F5344CB8AC3E}">
        <p14:creationId xmlns:p14="http://schemas.microsoft.com/office/powerpoint/2010/main" val="2580398717"/>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82E61-2651-B6BA-6EA9-997B9E643A17}"/>
              </a:ext>
            </a:extLst>
          </p:cNvPr>
          <p:cNvSpPr>
            <a:spLocks noGrp="1"/>
          </p:cNvSpPr>
          <p:nvPr>
            <p:ph type="title"/>
          </p:nvPr>
        </p:nvSpPr>
        <p:spPr>
          <a:xfrm>
            <a:off x="628650" y="197485"/>
            <a:ext cx="7886700" cy="639227"/>
          </a:xfrm>
        </p:spPr>
        <p:txBody>
          <a:bodyPr/>
          <a:lstStyle/>
          <a:p>
            <a:pPr algn="l"/>
            <a:r>
              <a:rPr lang="zh-CN" altLang="en-US" b="1" i="0" dirty="0">
                <a:solidFill>
                  <a:srgbClr val="121212"/>
                </a:solidFill>
                <a:effectLst/>
                <a:latin typeface="-apple-system"/>
              </a:rPr>
              <a:t>计算信息熵</a:t>
            </a:r>
          </a:p>
        </p:txBody>
      </p:sp>
      <p:sp>
        <p:nvSpPr>
          <p:cNvPr id="3" name="内容占位符 2">
            <a:extLst>
              <a:ext uri="{FF2B5EF4-FFF2-40B4-BE49-F238E27FC236}">
                <a16:creationId xmlns:a16="http://schemas.microsoft.com/office/drawing/2014/main" id="{4D392F95-3DDD-166D-2AFD-51179DCA6CA5}"/>
              </a:ext>
            </a:extLst>
          </p:cNvPr>
          <p:cNvSpPr>
            <a:spLocks noGrp="1"/>
          </p:cNvSpPr>
          <p:nvPr>
            <p:ph idx="1"/>
          </p:nvPr>
        </p:nvSpPr>
        <p:spPr>
          <a:xfrm>
            <a:off x="467544" y="1191577"/>
            <a:ext cx="7886700" cy="4474845"/>
          </a:xfrm>
        </p:spPr>
        <p:txBody>
          <a:bodyPr/>
          <a:lstStyle/>
          <a:p>
            <a:r>
              <a:rPr lang="zh-CN" altLang="en-US" b="0" i="0" dirty="0">
                <a:solidFill>
                  <a:srgbClr val="121212"/>
                </a:solidFill>
                <a:effectLst/>
                <a:latin typeface="-apple-system"/>
              </a:rPr>
              <a:t>信息熵公式：</a:t>
            </a:r>
            <a:endParaRPr lang="en-US" altLang="zh-CN" b="0" i="0" dirty="0">
              <a:solidFill>
                <a:srgbClr val="121212"/>
              </a:solidFill>
              <a:effectLst/>
              <a:latin typeface="-apple-system"/>
            </a:endParaRPr>
          </a:p>
          <a:p>
            <a:pPr marL="0" indent="0">
              <a:buNone/>
            </a:pPr>
            <a:endParaRPr kumimoji="1" lang="zh-CN" altLang="en-US" dirty="0"/>
          </a:p>
        </p:txBody>
      </p:sp>
      <p:pic>
        <p:nvPicPr>
          <p:cNvPr id="4" name="图片 3">
            <a:extLst>
              <a:ext uri="{FF2B5EF4-FFF2-40B4-BE49-F238E27FC236}">
                <a16:creationId xmlns:a16="http://schemas.microsoft.com/office/drawing/2014/main" id="{19D60AE1-FBC8-A2B0-69D7-6221B2A1E364}"/>
              </a:ext>
            </a:extLst>
          </p:cNvPr>
          <p:cNvPicPr>
            <a:picLocks noChangeAspect="1"/>
          </p:cNvPicPr>
          <p:nvPr/>
        </p:nvPicPr>
        <p:blipFill>
          <a:blip r:embed="rId2"/>
          <a:stretch>
            <a:fillRect/>
          </a:stretch>
        </p:blipFill>
        <p:spPr>
          <a:xfrm>
            <a:off x="467544" y="1704005"/>
            <a:ext cx="3199754" cy="401763"/>
          </a:xfrm>
          <a:prstGeom prst="rect">
            <a:avLst/>
          </a:prstGeom>
        </p:spPr>
      </p:pic>
      <p:graphicFrame>
        <p:nvGraphicFramePr>
          <p:cNvPr id="9" name="表格 8">
            <a:extLst>
              <a:ext uri="{FF2B5EF4-FFF2-40B4-BE49-F238E27FC236}">
                <a16:creationId xmlns:a16="http://schemas.microsoft.com/office/drawing/2014/main" id="{80C57B58-EE42-B9CB-BCE2-A2260E2E88AB}"/>
              </a:ext>
            </a:extLst>
          </p:cNvPr>
          <p:cNvGraphicFramePr>
            <a:graphicFrameLocks noGrp="1"/>
          </p:cNvGraphicFramePr>
          <p:nvPr>
            <p:extLst>
              <p:ext uri="{D42A27DB-BD31-4B8C-83A1-F6EECF244321}">
                <p14:modId xmlns:p14="http://schemas.microsoft.com/office/powerpoint/2010/main" val="1160221813"/>
              </p:ext>
            </p:extLst>
          </p:nvPr>
        </p:nvGraphicFramePr>
        <p:xfrm>
          <a:off x="3926575" y="197485"/>
          <a:ext cx="5256580" cy="4482196"/>
        </p:xfrm>
        <a:graphic>
          <a:graphicData uri="http://schemas.openxmlformats.org/drawingml/2006/table">
            <a:tbl>
              <a:tblPr/>
              <a:tblGrid>
                <a:gridCol w="525658">
                  <a:extLst>
                    <a:ext uri="{9D8B030D-6E8A-4147-A177-3AD203B41FA5}">
                      <a16:colId xmlns:a16="http://schemas.microsoft.com/office/drawing/2014/main" val="3694751143"/>
                    </a:ext>
                  </a:extLst>
                </a:gridCol>
                <a:gridCol w="525658">
                  <a:extLst>
                    <a:ext uri="{9D8B030D-6E8A-4147-A177-3AD203B41FA5}">
                      <a16:colId xmlns:a16="http://schemas.microsoft.com/office/drawing/2014/main" val="2912858252"/>
                    </a:ext>
                  </a:extLst>
                </a:gridCol>
                <a:gridCol w="525658">
                  <a:extLst>
                    <a:ext uri="{9D8B030D-6E8A-4147-A177-3AD203B41FA5}">
                      <a16:colId xmlns:a16="http://schemas.microsoft.com/office/drawing/2014/main" val="3447922358"/>
                    </a:ext>
                  </a:extLst>
                </a:gridCol>
                <a:gridCol w="525658">
                  <a:extLst>
                    <a:ext uri="{9D8B030D-6E8A-4147-A177-3AD203B41FA5}">
                      <a16:colId xmlns:a16="http://schemas.microsoft.com/office/drawing/2014/main" val="2386651245"/>
                    </a:ext>
                  </a:extLst>
                </a:gridCol>
                <a:gridCol w="525658">
                  <a:extLst>
                    <a:ext uri="{9D8B030D-6E8A-4147-A177-3AD203B41FA5}">
                      <a16:colId xmlns:a16="http://schemas.microsoft.com/office/drawing/2014/main" val="1211891215"/>
                    </a:ext>
                  </a:extLst>
                </a:gridCol>
                <a:gridCol w="525658">
                  <a:extLst>
                    <a:ext uri="{9D8B030D-6E8A-4147-A177-3AD203B41FA5}">
                      <a16:colId xmlns:a16="http://schemas.microsoft.com/office/drawing/2014/main" val="3537082731"/>
                    </a:ext>
                  </a:extLst>
                </a:gridCol>
                <a:gridCol w="525658">
                  <a:extLst>
                    <a:ext uri="{9D8B030D-6E8A-4147-A177-3AD203B41FA5}">
                      <a16:colId xmlns:a16="http://schemas.microsoft.com/office/drawing/2014/main" val="4263804808"/>
                    </a:ext>
                  </a:extLst>
                </a:gridCol>
                <a:gridCol w="525658">
                  <a:extLst>
                    <a:ext uri="{9D8B030D-6E8A-4147-A177-3AD203B41FA5}">
                      <a16:colId xmlns:a16="http://schemas.microsoft.com/office/drawing/2014/main" val="1816663704"/>
                    </a:ext>
                  </a:extLst>
                </a:gridCol>
                <a:gridCol w="525658">
                  <a:extLst>
                    <a:ext uri="{9D8B030D-6E8A-4147-A177-3AD203B41FA5}">
                      <a16:colId xmlns:a16="http://schemas.microsoft.com/office/drawing/2014/main" val="586433662"/>
                    </a:ext>
                  </a:extLst>
                </a:gridCol>
                <a:gridCol w="525658">
                  <a:extLst>
                    <a:ext uri="{9D8B030D-6E8A-4147-A177-3AD203B41FA5}">
                      <a16:colId xmlns:a16="http://schemas.microsoft.com/office/drawing/2014/main" val="1951885410"/>
                    </a:ext>
                  </a:extLst>
                </a:gridCol>
              </a:tblGrid>
              <a:tr h="0">
                <a:tc>
                  <a:txBody>
                    <a:bodyPr/>
                    <a:lstStyle/>
                    <a:p>
                      <a:r>
                        <a:rPr lang="zh-CN" altLang="en-US" sz="1000" dirty="0">
                          <a:effectLst/>
                        </a:rPr>
                        <a:t>编号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色泽</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根蒂</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敲声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纹理</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脐部</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触感</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密度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含糖率</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是否好瓜</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54127351"/>
                  </a:ext>
                </a:extLst>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1</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青绿</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蜷缩</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凹陷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0.697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0.46</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406081352"/>
                  </a:ext>
                </a:extLst>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2</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乌黑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蜷缩</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沉闷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凹陷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0.774</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0.376</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12616053"/>
                  </a:ext>
                </a:extLst>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3</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乌黑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蜷缩</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凹陷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0.634</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0.264</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326744832"/>
                  </a:ext>
                </a:extLst>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4</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青绿</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蜷缩</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沉闷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凹陷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0.608</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0.318</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251198512"/>
                  </a:ext>
                </a:extLst>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5</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浅白</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蜷缩</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凹陷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0.556</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0.215</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932291"/>
                  </a:ext>
                </a:extLst>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6</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青绿</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稍蜷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软粘</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0.403</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0.237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736971051"/>
                  </a:ext>
                </a:extLst>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乌黑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稍糊</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软粘</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0.481</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0.149</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742115143"/>
                  </a:ext>
                </a:extLst>
              </a:tr>
              <a:tr h="247785">
                <a:tc>
                  <a:txBody>
                    <a:bodyPr/>
                    <a:lstStyle/>
                    <a:p>
                      <a:pPr marL="0" algn="l" defTabSz="685800" rtl="0" eaLnBrk="1" latinLnBrk="0" hangingPunct="1"/>
                      <a:r>
                        <a:rPr lang="en-US" altLang="zh-CN" sz="1000" kern="1200" dirty="0">
                          <a:solidFill>
                            <a:schemeClr val="tx1"/>
                          </a:solidFill>
                          <a:effectLst/>
                          <a:latin typeface="+mn-lt"/>
                          <a:ea typeface="+mn-ea"/>
                          <a:cs typeface="+mn-cs"/>
                        </a:rPr>
                        <a:t>8</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乌黑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0.437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0.211</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是</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190856540"/>
                  </a:ext>
                </a:extLst>
              </a:tr>
              <a:tr h="247785">
                <a:tc>
                  <a:txBody>
                    <a:bodyPr/>
                    <a:lstStyle/>
                    <a:p>
                      <a:pPr marL="0" algn="l" defTabSz="685800" rtl="0" eaLnBrk="1" latinLnBrk="0" hangingPunct="1"/>
                      <a:r>
                        <a:rPr lang="en-US" altLang="zh-CN" sz="1000" kern="1200">
                          <a:solidFill>
                            <a:schemeClr val="tx1"/>
                          </a:solidFill>
                          <a:effectLst/>
                          <a:latin typeface="+mn-lt"/>
                          <a:ea typeface="+mn-ea"/>
                          <a:cs typeface="+mn-cs"/>
                        </a:rPr>
                        <a:t>9</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乌黑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沉闷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稍糊</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0.666</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0.091</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288084673"/>
                  </a:ext>
                </a:extLst>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10</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青绿</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硬挺</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清脆</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平坦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软粘</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0.243</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0.267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58090303"/>
                  </a:ext>
                </a:extLst>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11</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浅白</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硬挺</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清脆</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模糊</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平坦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0.245</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0.057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73494676"/>
                  </a:ext>
                </a:extLst>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12</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浅白</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蜷缩</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模糊</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平坦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软粘</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0.343</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0.099</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006697119"/>
                  </a:ext>
                </a:extLst>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13</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青绿</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稍糊</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凹陷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0.639</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0.161</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485297473"/>
                  </a:ext>
                </a:extLst>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14</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浅白</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沉闷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稍糊</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凹陷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0.657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0.198</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999078543"/>
                  </a:ext>
                </a:extLst>
              </a:tr>
              <a:tr h="139001">
                <a:tc>
                  <a:txBody>
                    <a:bodyPr/>
                    <a:lstStyle/>
                    <a:p>
                      <a:pPr marL="0" algn="l" defTabSz="685800" rtl="0" eaLnBrk="1" latinLnBrk="0" hangingPunct="1"/>
                      <a:r>
                        <a:rPr lang="en-US" altLang="zh-CN" sz="1000" kern="1200">
                          <a:solidFill>
                            <a:schemeClr val="tx1"/>
                          </a:solidFill>
                          <a:effectLst/>
                          <a:latin typeface="+mn-lt"/>
                          <a:ea typeface="+mn-ea"/>
                          <a:cs typeface="+mn-cs"/>
                        </a:rPr>
                        <a:t>15</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乌黑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清晰</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软粘</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0.36</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0.37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173486584"/>
                  </a:ext>
                </a:extLst>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16</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浅白</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蜷缩</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浊响</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模糊</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平坦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dirty="0">
                          <a:solidFill>
                            <a:schemeClr val="tx1"/>
                          </a:solidFill>
                          <a:effectLst/>
                          <a:latin typeface="+mn-lt"/>
                          <a:ea typeface="+mn-ea"/>
                          <a:cs typeface="+mn-cs"/>
                        </a:rPr>
                        <a:t>0.593</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a:solidFill>
                            <a:schemeClr val="tx1"/>
                          </a:solidFill>
                          <a:effectLst/>
                          <a:latin typeface="+mn-lt"/>
                          <a:ea typeface="+mn-ea"/>
                          <a:cs typeface="+mn-cs"/>
                        </a:rPr>
                        <a:t>0.042</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097374858"/>
                  </a:ext>
                </a:extLst>
              </a:tr>
              <a:tr h="247785">
                <a:tc>
                  <a:txBody>
                    <a:bodyPr/>
                    <a:lstStyle/>
                    <a:p>
                      <a:pPr marL="0" algn="l" defTabSz="685800" rtl="0" eaLnBrk="1" latinLnBrk="0" hangingPunct="1"/>
                      <a:r>
                        <a:rPr lang="en-US" altLang="zh-CN" sz="1000" kern="1200">
                          <a:solidFill>
                            <a:schemeClr val="tx1"/>
                          </a:solidFill>
                          <a:effectLst/>
                          <a:latin typeface="+mn-lt"/>
                          <a:ea typeface="+mn-ea"/>
                          <a:cs typeface="+mn-cs"/>
                        </a:rPr>
                        <a:t>17</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青绿</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蜷缩</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沉闷</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稍糊</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稍凹</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a:solidFill>
                            <a:schemeClr val="tx1"/>
                          </a:solidFill>
                          <a:effectLst/>
                          <a:latin typeface="+mn-lt"/>
                          <a:ea typeface="+mn-ea"/>
                          <a:cs typeface="+mn-cs"/>
                        </a:rPr>
                        <a:t>硬滑</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dirty="0">
                          <a:solidFill>
                            <a:schemeClr val="tx1"/>
                          </a:solidFill>
                          <a:effectLst/>
                          <a:latin typeface="+mn-lt"/>
                          <a:ea typeface="+mn-ea"/>
                          <a:cs typeface="+mn-cs"/>
                        </a:rPr>
                        <a:t>0.719</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000" kern="1200" dirty="0">
                          <a:solidFill>
                            <a:schemeClr val="tx1"/>
                          </a:solidFill>
                          <a:effectLst/>
                          <a:latin typeface="+mn-lt"/>
                          <a:ea typeface="+mn-ea"/>
                          <a:cs typeface="+mn-cs"/>
                        </a:rPr>
                        <a:t>0.103</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000" kern="1200" dirty="0">
                          <a:solidFill>
                            <a:schemeClr val="tx1"/>
                          </a:solidFill>
                          <a:effectLst/>
                          <a:latin typeface="+mn-lt"/>
                          <a:ea typeface="+mn-ea"/>
                          <a:cs typeface="+mn-cs"/>
                        </a:rPr>
                        <a:t>否</a:t>
                      </a:r>
                    </a:p>
                  </a:txBody>
                  <a:tcPr marL="60435" marR="60435" marT="15109" marB="15109"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735179049"/>
                  </a:ext>
                </a:extLst>
              </a:tr>
            </a:tbl>
          </a:graphicData>
        </a:graphic>
      </p:graphicFrame>
      <p:sp>
        <p:nvSpPr>
          <p:cNvPr id="11" name="文本框 10">
            <a:extLst>
              <a:ext uri="{FF2B5EF4-FFF2-40B4-BE49-F238E27FC236}">
                <a16:creationId xmlns:a16="http://schemas.microsoft.com/office/drawing/2014/main" id="{276E4764-1EF5-8643-084C-66A657088927}"/>
              </a:ext>
            </a:extLst>
          </p:cNvPr>
          <p:cNvSpPr txBox="1"/>
          <p:nvPr/>
        </p:nvSpPr>
        <p:spPr>
          <a:xfrm>
            <a:off x="179512" y="2259752"/>
            <a:ext cx="3672408" cy="2246769"/>
          </a:xfrm>
          <a:prstGeom prst="rect">
            <a:avLst/>
          </a:prstGeom>
          <a:noFill/>
        </p:spPr>
        <p:txBody>
          <a:bodyPr wrap="square">
            <a:spAutoFit/>
          </a:bodyPr>
          <a:lstStyle/>
          <a:p>
            <a:r>
              <a:rPr lang="zh-CN" altLang="en-US" sz="2000" b="0" i="0" dirty="0">
                <a:solidFill>
                  <a:srgbClr val="121212"/>
                </a:solidFill>
                <a:effectLst/>
                <a:latin typeface="-apple-system"/>
              </a:rPr>
              <a:t>直接举例解释，如表共有</a:t>
            </a:r>
            <a:r>
              <a:rPr lang="en-US" altLang="zh-CN" sz="2000" b="0" i="0" dirty="0">
                <a:solidFill>
                  <a:srgbClr val="121212"/>
                </a:solidFill>
                <a:effectLst/>
                <a:latin typeface="-apple-system"/>
              </a:rPr>
              <a:t>17</a:t>
            </a:r>
            <a:r>
              <a:rPr lang="zh-CN" altLang="en-US" sz="2000" b="0" i="0" dirty="0">
                <a:solidFill>
                  <a:srgbClr val="121212"/>
                </a:solidFill>
                <a:effectLst/>
                <a:latin typeface="-apple-system"/>
              </a:rPr>
              <a:t>个数据样本，计“是否好瓜”这个变量为</a:t>
            </a:r>
            <a:r>
              <a:rPr lang="en" altLang="zh-CN" sz="2000" b="0" i="0" dirty="0">
                <a:solidFill>
                  <a:srgbClr val="121212"/>
                </a:solidFill>
                <a:effectLst/>
                <a:latin typeface="-apple-system"/>
              </a:rPr>
              <a:t>A</a:t>
            </a:r>
            <a:r>
              <a:rPr lang="zh-CN" altLang="en" sz="2000" b="0" i="0" dirty="0">
                <a:solidFill>
                  <a:srgbClr val="121212"/>
                </a:solidFill>
                <a:effectLst/>
                <a:latin typeface="-apple-system"/>
              </a:rPr>
              <a:t>，</a:t>
            </a:r>
            <a:r>
              <a:rPr lang="zh-CN" altLang="en-US" sz="2000" b="0" i="0" dirty="0">
                <a:solidFill>
                  <a:srgbClr val="121212"/>
                </a:solidFill>
                <a:effectLst/>
                <a:latin typeface="-apple-system"/>
              </a:rPr>
              <a:t>其中是好瓜样本数</a:t>
            </a:r>
            <a:r>
              <a:rPr lang="en-US" altLang="zh-CN" sz="2000" b="0" i="0" dirty="0">
                <a:solidFill>
                  <a:srgbClr val="121212"/>
                </a:solidFill>
                <a:effectLst/>
                <a:latin typeface="-apple-system"/>
              </a:rPr>
              <a:t>8</a:t>
            </a:r>
            <a:r>
              <a:rPr lang="zh-CN" altLang="en-US" sz="2000" b="0" i="0" dirty="0">
                <a:solidFill>
                  <a:srgbClr val="121212"/>
                </a:solidFill>
                <a:effectLst/>
                <a:latin typeface="-apple-system"/>
              </a:rPr>
              <a:t>个，不是好瓜样本数</a:t>
            </a:r>
            <a:r>
              <a:rPr lang="en-US" altLang="zh-CN" sz="2000" b="0" i="0" dirty="0">
                <a:solidFill>
                  <a:srgbClr val="121212"/>
                </a:solidFill>
                <a:effectLst/>
                <a:latin typeface="-apple-system"/>
              </a:rPr>
              <a:t>9</a:t>
            </a:r>
            <a:r>
              <a:rPr lang="zh-CN" altLang="en-US" sz="2000" b="0" i="0" dirty="0">
                <a:solidFill>
                  <a:srgbClr val="121212"/>
                </a:solidFill>
                <a:effectLst/>
                <a:latin typeface="-apple-system"/>
              </a:rPr>
              <a:t>个。那么，是好瓜概率为</a:t>
            </a:r>
            <a:r>
              <a:rPr lang="en-US" altLang="zh-CN" sz="2000" b="0" i="0" dirty="0">
                <a:solidFill>
                  <a:srgbClr val="121212"/>
                </a:solidFill>
                <a:effectLst/>
                <a:latin typeface="-apple-system"/>
              </a:rPr>
              <a:t>8/17</a:t>
            </a:r>
            <a:r>
              <a:rPr lang="zh-CN" altLang="en-US" sz="2000" b="0" i="0" dirty="0">
                <a:solidFill>
                  <a:srgbClr val="121212"/>
                </a:solidFill>
                <a:effectLst/>
                <a:latin typeface="-apple-system"/>
              </a:rPr>
              <a:t>，不是好瓜的概率</a:t>
            </a:r>
            <a:r>
              <a:rPr lang="en-US" altLang="zh-CN" sz="2000" b="0" i="0" dirty="0">
                <a:solidFill>
                  <a:srgbClr val="121212"/>
                </a:solidFill>
                <a:effectLst/>
                <a:latin typeface="-apple-system"/>
              </a:rPr>
              <a:t>9/17</a:t>
            </a:r>
            <a:r>
              <a:rPr lang="zh-CN" altLang="en-US" sz="2000" b="0" i="0" dirty="0">
                <a:solidFill>
                  <a:srgbClr val="121212"/>
                </a:solidFill>
                <a:effectLst/>
                <a:latin typeface="-apple-system"/>
              </a:rPr>
              <a:t>，那么</a:t>
            </a:r>
            <a:r>
              <a:rPr lang="zh-CN" altLang="en-US" sz="2000" b="1" i="0" dirty="0">
                <a:solidFill>
                  <a:srgbClr val="121212"/>
                </a:solidFill>
                <a:effectLst/>
                <a:latin typeface="-apple-system"/>
              </a:rPr>
              <a:t>信息熵</a:t>
            </a:r>
            <a:r>
              <a:rPr lang="zh-CN" altLang="en-US" sz="2000" b="0" i="0" dirty="0">
                <a:solidFill>
                  <a:srgbClr val="121212"/>
                </a:solidFill>
                <a:effectLst/>
                <a:latin typeface="-apple-system"/>
              </a:rPr>
              <a:t>计算如下：</a:t>
            </a:r>
            <a:endParaRPr lang="zh-CN" altLang="en-US" sz="2000" dirty="0"/>
          </a:p>
        </p:txBody>
      </p:sp>
      <p:pic>
        <p:nvPicPr>
          <p:cNvPr id="12" name="图片 11">
            <a:extLst>
              <a:ext uri="{FF2B5EF4-FFF2-40B4-BE49-F238E27FC236}">
                <a16:creationId xmlns:a16="http://schemas.microsoft.com/office/drawing/2014/main" id="{214F0E98-F2DA-01D6-FDE9-14672D3BD1F1}"/>
              </a:ext>
            </a:extLst>
          </p:cNvPr>
          <p:cNvPicPr>
            <a:picLocks noChangeAspect="1"/>
          </p:cNvPicPr>
          <p:nvPr/>
        </p:nvPicPr>
        <p:blipFill>
          <a:blip r:embed="rId3"/>
          <a:stretch>
            <a:fillRect/>
          </a:stretch>
        </p:blipFill>
        <p:spPr>
          <a:xfrm>
            <a:off x="395536" y="4940741"/>
            <a:ext cx="6056541" cy="681757"/>
          </a:xfrm>
          <a:prstGeom prst="rect">
            <a:avLst/>
          </a:prstGeom>
        </p:spPr>
      </p:pic>
    </p:spTree>
    <p:extLst>
      <p:ext uri="{BB962C8B-B14F-4D97-AF65-F5344CB8AC3E}">
        <p14:creationId xmlns:p14="http://schemas.microsoft.com/office/powerpoint/2010/main" val="1088239781"/>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82E61-2651-B6BA-6EA9-997B9E643A17}"/>
              </a:ext>
            </a:extLst>
          </p:cNvPr>
          <p:cNvSpPr>
            <a:spLocks noGrp="1"/>
          </p:cNvSpPr>
          <p:nvPr>
            <p:ph type="title"/>
          </p:nvPr>
        </p:nvSpPr>
        <p:spPr>
          <a:xfrm>
            <a:off x="628650" y="197485"/>
            <a:ext cx="7886700" cy="639227"/>
          </a:xfrm>
        </p:spPr>
        <p:txBody>
          <a:bodyPr/>
          <a:lstStyle/>
          <a:p>
            <a:pPr algn="l"/>
            <a:r>
              <a:rPr lang="zh-CN" altLang="en-US" b="1" i="0" dirty="0">
                <a:solidFill>
                  <a:srgbClr val="121212"/>
                </a:solidFill>
                <a:effectLst/>
                <a:latin typeface="-apple-system"/>
              </a:rPr>
              <a:t>信息增益</a:t>
            </a:r>
          </a:p>
        </p:txBody>
      </p:sp>
      <p:sp>
        <p:nvSpPr>
          <p:cNvPr id="3" name="内容占位符 2">
            <a:extLst>
              <a:ext uri="{FF2B5EF4-FFF2-40B4-BE49-F238E27FC236}">
                <a16:creationId xmlns:a16="http://schemas.microsoft.com/office/drawing/2014/main" id="{4D392F95-3DDD-166D-2AFD-51179DCA6CA5}"/>
              </a:ext>
            </a:extLst>
          </p:cNvPr>
          <p:cNvSpPr>
            <a:spLocks noGrp="1"/>
          </p:cNvSpPr>
          <p:nvPr>
            <p:ph idx="1"/>
          </p:nvPr>
        </p:nvSpPr>
        <p:spPr>
          <a:xfrm>
            <a:off x="467544" y="1191577"/>
            <a:ext cx="7886700" cy="4474845"/>
          </a:xfrm>
        </p:spPr>
        <p:txBody>
          <a:bodyPr/>
          <a:lstStyle/>
          <a:p>
            <a:pPr algn="l"/>
            <a:r>
              <a:rPr lang="zh-CN" altLang="en-US" b="0" i="0" dirty="0">
                <a:solidFill>
                  <a:srgbClr val="121212"/>
                </a:solidFill>
                <a:effectLst/>
                <a:latin typeface="-apple-system"/>
              </a:rPr>
              <a:t>熵表示随机变量的不确定性。</a:t>
            </a:r>
          </a:p>
          <a:p>
            <a:pPr algn="l"/>
            <a:r>
              <a:rPr lang="zh-CN" altLang="en-US" b="0" i="0" dirty="0">
                <a:solidFill>
                  <a:srgbClr val="121212"/>
                </a:solidFill>
                <a:effectLst/>
                <a:latin typeface="-apple-system"/>
              </a:rPr>
              <a:t>条件熵表示在一个条件下，随机变量的不确定性。</a:t>
            </a:r>
          </a:p>
          <a:p>
            <a:pPr algn="l"/>
            <a:r>
              <a:rPr lang="zh-CN" altLang="en-US" b="1" i="1" dirty="0">
                <a:solidFill>
                  <a:srgbClr val="121212"/>
                </a:solidFill>
                <a:effectLst/>
                <a:latin typeface="-apple-system"/>
              </a:rPr>
              <a:t>信息增益：熵 </a:t>
            </a:r>
            <a:r>
              <a:rPr lang="en-US" altLang="zh-CN" b="1" i="1" dirty="0">
                <a:solidFill>
                  <a:srgbClr val="121212"/>
                </a:solidFill>
                <a:effectLst/>
                <a:latin typeface="-apple-system"/>
              </a:rPr>
              <a:t>- </a:t>
            </a:r>
            <a:r>
              <a:rPr lang="zh-CN" altLang="en-US" b="1" i="1" dirty="0">
                <a:solidFill>
                  <a:srgbClr val="121212"/>
                </a:solidFill>
                <a:effectLst/>
                <a:latin typeface="-apple-system"/>
              </a:rPr>
              <a:t>条件熵。</a:t>
            </a:r>
            <a:r>
              <a:rPr lang="zh-CN" altLang="en-US" b="0" i="0" dirty="0">
                <a:solidFill>
                  <a:srgbClr val="121212"/>
                </a:solidFill>
                <a:effectLst/>
                <a:latin typeface="-apple-system"/>
              </a:rPr>
              <a:t>表示在一个条件下，信息不确定性减少的程度。</a:t>
            </a:r>
            <a:endParaRPr lang="en-US" altLang="zh-CN" b="0" i="0" dirty="0">
              <a:solidFill>
                <a:srgbClr val="121212"/>
              </a:solidFill>
              <a:effectLst/>
              <a:latin typeface="-apple-system"/>
            </a:endParaRPr>
          </a:p>
          <a:p>
            <a:pPr algn="l"/>
            <a:endParaRPr lang="en-US" altLang="zh-CN" dirty="0">
              <a:solidFill>
                <a:srgbClr val="121212"/>
              </a:solidFill>
              <a:latin typeface="-apple-system"/>
            </a:endParaRPr>
          </a:p>
          <a:p>
            <a:r>
              <a:rPr lang="zh-CN" altLang="en-US" b="1" i="0" dirty="0">
                <a:solidFill>
                  <a:srgbClr val="121212"/>
                </a:solidFill>
                <a:effectLst/>
                <a:latin typeface="-apple-system"/>
              </a:rPr>
              <a:t>如何计算信息增益？</a:t>
            </a:r>
          </a:p>
          <a:p>
            <a:pPr algn="l"/>
            <a:r>
              <a:rPr lang="zh-CN" altLang="en-US" b="0" i="0" dirty="0">
                <a:solidFill>
                  <a:srgbClr val="121212"/>
                </a:solidFill>
                <a:effectLst/>
                <a:latin typeface="-apple-system"/>
              </a:rPr>
              <a:t>计算</a:t>
            </a:r>
            <a:r>
              <a:rPr lang="zh-CN" altLang="en-US" b="1" i="0" dirty="0">
                <a:solidFill>
                  <a:srgbClr val="121212"/>
                </a:solidFill>
                <a:effectLst/>
                <a:latin typeface="-apple-system"/>
              </a:rPr>
              <a:t>条件熵</a:t>
            </a:r>
            <a:endParaRPr lang="zh-CN" altLang="en-US" b="0" i="0" dirty="0">
              <a:solidFill>
                <a:srgbClr val="121212"/>
              </a:solidFill>
              <a:effectLst/>
              <a:latin typeface="-apple-system"/>
            </a:endParaRPr>
          </a:p>
          <a:p>
            <a:pPr marL="0" indent="0">
              <a:buNone/>
            </a:pPr>
            <a:r>
              <a:rPr lang="zh-CN" altLang="en-US" b="0" i="0" dirty="0">
                <a:solidFill>
                  <a:srgbClr val="121212"/>
                </a:solidFill>
                <a:effectLst/>
                <a:latin typeface="-apple-system"/>
              </a:rPr>
              <a:t>在上面（如何计算信息熵）计算出了“是否好瓜”这个变量的信息熵</a:t>
            </a:r>
            <a:r>
              <a:rPr lang="en-US" altLang="zh-CN" b="0" i="0" dirty="0">
                <a:solidFill>
                  <a:srgbClr val="121212"/>
                </a:solidFill>
                <a:effectLst/>
                <a:latin typeface="-apple-system"/>
              </a:rPr>
              <a:t>0.9975</a:t>
            </a:r>
            <a:r>
              <a:rPr lang="zh-CN" altLang="en-US" b="0" i="0" dirty="0">
                <a:solidFill>
                  <a:srgbClr val="121212"/>
                </a:solidFill>
                <a:effectLst/>
                <a:latin typeface="-apple-system"/>
              </a:rPr>
              <a:t>。现在引入“敲声”这个变量，来判断“是否好瓜”，降低判断是否好瓜的不确定性。在“敲声”这个条件下计算“是否好瓜”的熵，叫做</a:t>
            </a:r>
            <a:r>
              <a:rPr lang="zh-CN" altLang="en-US" b="1" i="0" dirty="0">
                <a:solidFill>
                  <a:srgbClr val="121212"/>
                </a:solidFill>
                <a:effectLst/>
                <a:latin typeface="-apple-system"/>
              </a:rPr>
              <a:t>条件熵</a:t>
            </a:r>
            <a:r>
              <a:rPr lang="zh-CN" altLang="en-US" b="0" i="0" dirty="0">
                <a:solidFill>
                  <a:srgbClr val="121212"/>
                </a:solidFill>
                <a:effectLst/>
                <a:latin typeface="-apple-system"/>
              </a:rPr>
              <a:t>。计“敲声”这个变量为</a:t>
            </a:r>
            <a:r>
              <a:rPr lang="en" altLang="zh-CN" b="0" i="0" dirty="0">
                <a:solidFill>
                  <a:srgbClr val="121212"/>
                </a:solidFill>
                <a:effectLst/>
                <a:latin typeface="-apple-system"/>
              </a:rPr>
              <a:t>B</a:t>
            </a:r>
            <a:r>
              <a:rPr lang="zh-CN" altLang="en" b="0" i="0" dirty="0">
                <a:solidFill>
                  <a:srgbClr val="121212"/>
                </a:solidFill>
                <a:effectLst/>
                <a:latin typeface="-apple-system"/>
              </a:rPr>
              <a:t>，</a:t>
            </a:r>
            <a:r>
              <a:rPr lang="zh-CN" altLang="en-US" b="0" i="0" dirty="0">
                <a:solidFill>
                  <a:srgbClr val="121212"/>
                </a:solidFill>
                <a:effectLst/>
                <a:latin typeface="-apple-system"/>
              </a:rPr>
              <a:t>那么</a:t>
            </a:r>
            <a:r>
              <a:rPr lang="zh-CN" altLang="en-US" b="1" i="0" dirty="0">
                <a:solidFill>
                  <a:srgbClr val="121212"/>
                </a:solidFill>
                <a:effectLst/>
                <a:latin typeface="-apple-system"/>
              </a:rPr>
              <a:t>条件熵</a:t>
            </a:r>
            <a:r>
              <a:rPr lang="zh-CN" altLang="en-US" b="0" i="0" dirty="0">
                <a:solidFill>
                  <a:srgbClr val="121212"/>
                </a:solidFill>
                <a:effectLst/>
                <a:latin typeface="-apple-system"/>
              </a:rPr>
              <a:t>的公式为：</a:t>
            </a:r>
            <a:endParaRPr kumimoji="1" lang="zh-CN" altLang="en-US" dirty="0"/>
          </a:p>
        </p:txBody>
      </p:sp>
      <p:pic>
        <p:nvPicPr>
          <p:cNvPr id="5" name="图片 4">
            <a:extLst>
              <a:ext uri="{FF2B5EF4-FFF2-40B4-BE49-F238E27FC236}">
                <a16:creationId xmlns:a16="http://schemas.microsoft.com/office/drawing/2014/main" id="{6956DF91-E6E1-F069-9031-9B97806CE266}"/>
              </a:ext>
            </a:extLst>
          </p:cNvPr>
          <p:cNvPicPr>
            <a:picLocks noChangeAspect="1"/>
          </p:cNvPicPr>
          <p:nvPr/>
        </p:nvPicPr>
        <p:blipFill>
          <a:blip r:embed="rId2"/>
          <a:stretch>
            <a:fillRect/>
          </a:stretch>
        </p:blipFill>
        <p:spPr>
          <a:xfrm>
            <a:off x="1691680" y="5445224"/>
            <a:ext cx="4146798" cy="864802"/>
          </a:xfrm>
          <a:prstGeom prst="rect">
            <a:avLst/>
          </a:prstGeom>
        </p:spPr>
      </p:pic>
    </p:spTree>
    <p:extLst>
      <p:ext uri="{BB962C8B-B14F-4D97-AF65-F5344CB8AC3E}">
        <p14:creationId xmlns:p14="http://schemas.microsoft.com/office/powerpoint/2010/main" val="514088539"/>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28255-6C10-4394-5FD7-40993149A4BA}"/>
              </a:ext>
            </a:extLst>
          </p:cNvPr>
          <p:cNvSpPr>
            <a:spLocks noGrp="1"/>
          </p:cNvSpPr>
          <p:nvPr>
            <p:ph type="title"/>
          </p:nvPr>
        </p:nvSpPr>
        <p:spPr>
          <a:xfrm>
            <a:off x="628650" y="197485"/>
            <a:ext cx="7886700" cy="639227"/>
          </a:xfrm>
        </p:spPr>
        <p:txBody>
          <a:bodyPr/>
          <a:lstStyle/>
          <a:p>
            <a:r>
              <a:rPr lang="zh-CN" altLang="en-US" b="1" i="0" dirty="0">
                <a:solidFill>
                  <a:srgbClr val="121212"/>
                </a:solidFill>
                <a:effectLst/>
                <a:latin typeface="-apple-system"/>
              </a:rPr>
              <a:t>信息增益</a:t>
            </a:r>
            <a:endParaRPr kumimoji="1" lang="zh-CN" altLang="en-US" dirty="0"/>
          </a:p>
        </p:txBody>
      </p:sp>
      <p:sp>
        <p:nvSpPr>
          <p:cNvPr id="3" name="内容占位符 2">
            <a:extLst>
              <a:ext uri="{FF2B5EF4-FFF2-40B4-BE49-F238E27FC236}">
                <a16:creationId xmlns:a16="http://schemas.microsoft.com/office/drawing/2014/main" id="{4112F916-5464-D125-0DF3-D4C705B27984}"/>
              </a:ext>
            </a:extLst>
          </p:cNvPr>
          <p:cNvSpPr>
            <a:spLocks noGrp="1"/>
          </p:cNvSpPr>
          <p:nvPr>
            <p:ph idx="1"/>
          </p:nvPr>
        </p:nvSpPr>
        <p:spPr>
          <a:xfrm>
            <a:off x="628650" y="1196752"/>
            <a:ext cx="7886700" cy="4980529"/>
          </a:xfrm>
        </p:spPr>
        <p:txBody>
          <a:bodyPr/>
          <a:lstStyle/>
          <a:p>
            <a:pPr algn="l"/>
            <a:r>
              <a:rPr lang="zh-CN" altLang="en-US" b="0" i="0" dirty="0">
                <a:solidFill>
                  <a:srgbClr val="121212"/>
                </a:solidFill>
                <a:effectLst/>
                <a:latin typeface="-apple-system"/>
              </a:rPr>
              <a:t>先来计算</a:t>
            </a:r>
            <a:r>
              <a:rPr lang="zh-CN" altLang="en-US" b="1" i="0" dirty="0">
                <a:solidFill>
                  <a:srgbClr val="121212"/>
                </a:solidFill>
                <a:effectLst/>
                <a:latin typeface="-apple-system"/>
              </a:rPr>
              <a:t>敲声</a:t>
            </a:r>
            <a:r>
              <a:rPr lang="zh-CN" altLang="en-US" b="0" i="0" dirty="0">
                <a:solidFill>
                  <a:srgbClr val="121212"/>
                </a:solidFill>
                <a:effectLst/>
                <a:latin typeface="-apple-system"/>
              </a:rPr>
              <a:t>为</a:t>
            </a:r>
            <a:r>
              <a:rPr lang="zh-CN" altLang="en-US" b="1" i="0" dirty="0">
                <a:solidFill>
                  <a:srgbClr val="121212"/>
                </a:solidFill>
                <a:effectLst/>
                <a:latin typeface="-apple-system"/>
              </a:rPr>
              <a:t>清脆</a:t>
            </a:r>
            <a:r>
              <a:rPr lang="zh-CN" altLang="en-US" b="0" i="0" dirty="0">
                <a:solidFill>
                  <a:srgbClr val="121212"/>
                </a:solidFill>
                <a:effectLst/>
                <a:latin typeface="-apple-system"/>
              </a:rPr>
              <a:t>的数据，那么         即为敲声清脆的样本数</a:t>
            </a:r>
            <a:r>
              <a:rPr lang="en-US" altLang="zh-CN" b="0" i="0" dirty="0">
                <a:solidFill>
                  <a:srgbClr val="121212"/>
                </a:solidFill>
                <a:effectLst/>
                <a:latin typeface="-apple-system"/>
              </a:rPr>
              <a:t>2</a:t>
            </a:r>
            <a:r>
              <a:rPr lang="zh-CN" altLang="en-US" b="0" i="0" dirty="0">
                <a:solidFill>
                  <a:srgbClr val="121212"/>
                </a:solidFill>
                <a:effectLst/>
                <a:latin typeface="-apple-system"/>
              </a:rPr>
              <a:t>， </a:t>
            </a:r>
            <a:r>
              <a:rPr lang="en-US" altLang="zh-CN" b="0" i="0" dirty="0">
                <a:solidFill>
                  <a:srgbClr val="121212"/>
                </a:solidFill>
                <a:effectLst/>
                <a:latin typeface="-apple-system"/>
              </a:rPr>
              <a:t>|A| </a:t>
            </a:r>
            <a:r>
              <a:rPr lang="zh-CN" altLang="en-US" b="0" i="0" dirty="0">
                <a:solidFill>
                  <a:srgbClr val="121212"/>
                </a:solidFill>
                <a:effectLst/>
                <a:latin typeface="-apple-system"/>
              </a:rPr>
              <a:t>为总样本数</a:t>
            </a:r>
            <a:r>
              <a:rPr lang="en-US" altLang="zh-CN" b="0" i="0" dirty="0">
                <a:solidFill>
                  <a:srgbClr val="121212"/>
                </a:solidFill>
                <a:effectLst/>
                <a:latin typeface="-apple-system"/>
              </a:rPr>
              <a:t>17</a:t>
            </a:r>
            <a:r>
              <a:rPr lang="zh-CN" altLang="en-US" b="0" i="0" dirty="0">
                <a:solidFill>
                  <a:srgbClr val="121212"/>
                </a:solidFill>
                <a:effectLst/>
                <a:latin typeface="-apple-system"/>
              </a:rPr>
              <a:t>，因为只有坏瓜，概率为</a:t>
            </a:r>
            <a:r>
              <a:rPr lang="en-US" altLang="zh-CN" b="0" i="0" dirty="0">
                <a:solidFill>
                  <a:srgbClr val="121212"/>
                </a:solidFill>
                <a:effectLst/>
                <a:latin typeface="-apple-system"/>
              </a:rPr>
              <a:t>1</a:t>
            </a:r>
            <a:r>
              <a:rPr lang="zh-CN" altLang="en-US" b="0" i="0" dirty="0">
                <a:solidFill>
                  <a:srgbClr val="121212"/>
                </a:solidFill>
                <a:effectLst/>
                <a:latin typeface="-apple-system"/>
              </a:rPr>
              <a:t>，所以当敲声为清脆时是否好瓜这个变量的</a:t>
            </a:r>
            <a:r>
              <a:rPr lang="zh-CN" altLang="en-US" b="1" i="0" dirty="0">
                <a:solidFill>
                  <a:srgbClr val="121212"/>
                </a:solidFill>
                <a:effectLst/>
                <a:latin typeface="-apple-system"/>
              </a:rPr>
              <a:t>信息熵</a:t>
            </a:r>
            <a:r>
              <a:rPr lang="zh-CN" altLang="en-US" b="0" i="0" dirty="0">
                <a:solidFill>
                  <a:srgbClr val="121212"/>
                </a:solidFill>
                <a:effectLst/>
                <a:latin typeface="-apple-system"/>
              </a:rPr>
              <a:t>   </a:t>
            </a:r>
            <a:br>
              <a:rPr lang="zh-CN" altLang="en-US" dirty="0"/>
            </a:br>
            <a:endParaRPr lang="en-US" altLang="zh-CN" dirty="0"/>
          </a:p>
          <a:p>
            <a:pPr algn="l"/>
            <a:endParaRPr kumimoji="1" lang="en-US" altLang="zh-CN" dirty="0"/>
          </a:p>
          <a:p>
            <a:pPr algn="l"/>
            <a:r>
              <a:rPr kumimoji="1" lang="zh-CN" altLang="en-US" dirty="0"/>
              <a:t>所以：</a:t>
            </a:r>
          </a:p>
        </p:txBody>
      </p:sp>
      <p:pic>
        <p:nvPicPr>
          <p:cNvPr id="4" name="图片 3">
            <a:extLst>
              <a:ext uri="{FF2B5EF4-FFF2-40B4-BE49-F238E27FC236}">
                <a16:creationId xmlns:a16="http://schemas.microsoft.com/office/drawing/2014/main" id="{7C02C0CD-59A6-CE68-C196-5161853C57BF}"/>
              </a:ext>
            </a:extLst>
          </p:cNvPr>
          <p:cNvPicPr>
            <a:picLocks noChangeAspect="1"/>
          </p:cNvPicPr>
          <p:nvPr/>
        </p:nvPicPr>
        <p:blipFill>
          <a:blip r:embed="rId2"/>
          <a:stretch>
            <a:fillRect/>
          </a:stretch>
        </p:blipFill>
        <p:spPr>
          <a:xfrm>
            <a:off x="4932040" y="1196752"/>
            <a:ext cx="501650" cy="304800"/>
          </a:xfrm>
          <a:prstGeom prst="rect">
            <a:avLst/>
          </a:prstGeom>
        </p:spPr>
      </p:pic>
      <p:pic>
        <p:nvPicPr>
          <p:cNvPr id="5" name="图片 4">
            <a:extLst>
              <a:ext uri="{FF2B5EF4-FFF2-40B4-BE49-F238E27FC236}">
                <a16:creationId xmlns:a16="http://schemas.microsoft.com/office/drawing/2014/main" id="{1F1A7293-134E-10F8-66CB-814CD6B4D670}"/>
              </a:ext>
            </a:extLst>
          </p:cNvPr>
          <p:cNvPicPr>
            <a:picLocks noChangeAspect="1"/>
          </p:cNvPicPr>
          <p:nvPr/>
        </p:nvPicPr>
        <p:blipFill>
          <a:blip r:embed="rId3"/>
          <a:stretch>
            <a:fillRect/>
          </a:stretch>
        </p:blipFill>
        <p:spPr>
          <a:xfrm>
            <a:off x="1198446" y="2276872"/>
            <a:ext cx="3371850" cy="349250"/>
          </a:xfrm>
          <a:prstGeom prst="rect">
            <a:avLst/>
          </a:prstGeom>
        </p:spPr>
      </p:pic>
      <p:pic>
        <p:nvPicPr>
          <p:cNvPr id="6" name="图片 5">
            <a:extLst>
              <a:ext uri="{FF2B5EF4-FFF2-40B4-BE49-F238E27FC236}">
                <a16:creationId xmlns:a16="http://schemas.microsoft.com/office/drawing/2014/main" id="{611BAABC-8698-FE46-DFAC-37D42E69657A}"/>
              </a:ext>
            </a:extLst>
          </p:cNvPr>
          <p:cNvPicPr>
            <a:picLocks noChangeAspect="1"/>
          </p:cNvPicPr>
          <p:nvPr/>
        </p:nvPicPr>
        <p:blipFill>
          <a:blip r:embed="rId4"/>
          <a:stretch>
            <a:fillRect/>
          </a:stretch>
        </p:blipFill>
        <p:spPr>
          <a:xfrm>
            <a:off x="1693912" y="2656345"/>
            <a:ext cx="5182344" cy="827433"/>
          </a:xfrm>
          <a:prstGeom prst="rect">
            <a:avLst/>
          </a:prstGeom>
        </p:spPr>
      </p:pic>
      <p:graphicFrame>
        <p:nvGraphicFramePr>
          <p:cNvPr id="7" name="表格 6">
            <a:extLst>
              <a:ext uri="{FF2B5EF4-FFF2-40B4-BE49-F238E27FC236}">
                <a16:creationId xmlns:a16="http://schemas.microsoft.com/office/drawing/2014/main" id="{7B2658FF-B3DC-047D-E4E5-9751B3285BE7}"/>
              </a:ext>
            </a:extLst>
          </p:cNvPr>
          <p:cNvGraphicFramePr>
            <a:graphicFrameLocks noGrp="1"/>
          </p:cNvGraphicFramePr>
          <p:nvPr>
            <p:extLst>
              <p:ext uri="{D42A27DB-BD31-4B8C-83A1-F6EECF244321}">
                <p14:modId xmlns:p14="http://schemas.microsoft.com/office/powerpoint/2010/main" val="1156369978"/>
              </p:ext>
            </p:extLst>
          </p:nvPr>
        </p:nvGraphicFramePr>
        <p:xfrm>
          <a:off x="875972" y="3698756"/>
          <a:ext cx="6572250" cy="1405890"/>
        </p:xfrm>
        <a:graphic>
          <a:graphicData uri="http://schemas.openxmlformats.org/drawingml/2006/table">
            <a:tbl>
              <a:tblPr/>
              <a:tblGrid>
                <a:gridCol w="657225">
                  <a:extLst>
                    <a:ext uri="{9D8B030D-6E8A-4147-A177-3AD203B41FA5}">
                      <a16:colId xmlns:a16="http://schemas.microsoft.com/office/drawing/2014/main" val="3712816264"/>
                    </a:ext>
                  </a:extLst>
                </a:gridCol>
                <a:gridCol w="657225">
                  <a:extLst>
                    <a:ext uri="{9D8B030D-6E8A-4147-A177-3AD203B41FA5}">
                      <a16:colId xmlns:a16="http://schemas.microsoft.com/office/drawing/2014/main" val="1259992302"/>
                    </a:ext>
                  </a:extLst>
                </a:gridCol>
                <a:gridCol w="657225">
                  <a:extLst>
                    <a:ext uri="{9D8B030D-6E8A-4147-A177-3AD203B41FA5}">
                      <a16:colId xmlns:a16="http://schemas.microsoft.com/office/drawing/2014/main" val="3084458425"/>
                    </a:ext>
                  </a:extLst>
                </a:gridCol>
                <a:gridCol w="657225">
                  <a:extLst>
                    <a:ext uri="{9D8B030D-6E8A-4147-A177-3AD203B41FA5}">
                      <a16:colId xmlns:a16="http://schemas.microsoft.com/office/drawing/2014/main" val="1858567354"/>
                    </a:ext>
                  </a:extLst>
                </a:gridCol>
                <a:gridCol w="657225">
                  <a:extLst>
                    <a:ext uri="{9D8B030D-6E8A-4147-A177-3AD203B41FA5}">
                      <a16:colId xmlns:a16="http://schemas.microsoft.com/office/drawing/2014/main" val="1403936499"/>
                    </a:ext>
                  </a:extLst>
                </a:gridCol>
                <a:gridCol w="657225">
                  <a:extLst>
                    <a:ext uri="{9D8B030D-6E8A-4147-A177-3AD203B41FA5}">
                      <a16:colId xmlns:a16="http://schemas.microsoft.com/office/drawing/2014/main" val="2998796937"/>
                    </a:ext>
                  </a:extLst>
                </a:gridCol>
                <a:gridCol w="657225">
                  <a:extLst>
                    <a:ext uri="{9D8B030D-6E8A-4147-A177-3AD203B41FA5}">
                      <a16:colId xmlns:a16="http://schemas.microsoft.com/office/drawing/2014/main" val="326584522"/>
                    </a:ext>
                  </a:extLst>
                </a:gridCol>
                <a:gridCol w="657225">
                  <a:extLst>
                    <a:ext uri="{9D8B030D-6E8A-4147-A177-3AD203B41FA5}">
                      <a16:colId xmlns:a16="http://schemas.microsoft.com/office/drawing/2014/main" val="2427945593"/>
                    </a:ext>
                  </a:extLst>
                </a:gridCol>
                <a:gridCol w="657225">
                  <a:extLst>
                    <a:ext uri="{9D8B030D-6E8A-4147-A177-3AD203B41FA5}">
                      <a16:colId xmlns:a16="http://schemas.microsoft.com/office/drawing/2014/main" val="3492936047"/>
                    </a:ext>
                  </a:extLst>
                </a:gridCol>
                <a:gridCol w="657225">
                  <a:extLst>
                    <a:ext uri="{9D8B030D-6E8A-4147-A177-3AD203B41FA5}">
                      <a16:colId xmlns:a16="http://schemas.microsoft.com/office/drawing/2014/main" val="3056412054"/>
                    </a:ext>
                  </a:extLst>
                </a:gridCol>
              </a:tblGrid>
              <a:tr h="228600">
                <a:tc>
                  <a:txBody>
                    <a:bodyPr/>
                    <a:lstStyle/>
                    <a:p>
                      <a:r>
                        <a:rPr lang="zh-CN" altLang="en-US">
                          <a:effectLst/>
                        </a:rPr>
                        <a:t>编号</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色泽</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根蒂</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敲声</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纹理</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脐部</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触感</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密度</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含糖率</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是否好瓜</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454819706"/>
                  </a:ext>
                </a:extLst>
              </a:tr>
              <a:tr h="228600">
                <a:tc>
                  <a:txBody>
                    <a:bodyPr/>
                    <a:lstStyle/>
                    <a:p>
                      <a:r>
                        <a:rPr lang="en-US" altLang="zh-CN">
                          <a:effectLst/>
                        </a:rPr>
                        <a:t>10</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青绿</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硬挺</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清脆</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清晰</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平坦</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软粘</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en-US" altLang="zh-CN">
                          <a:effectLst/>
                        </a:rPr>
                        <a:t>0.243</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en-US" altLang="zh-CN">
                          <a:effectLst/>
                        </a:rPr>
                        <a:t>0.267</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否</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106076418"/>
                  </a:ext>
                </a:extLst>
              </a:tr>
              <a:tr h="228600">
                <a:tc>
                  <a:txBody>
                    <a:bodyPr/>
                    <a:lstStyle/>
                    <a:p>
                      <a:r>
                        <a:rPr lang="en-US" altLang="zh-CN">
                          <a:effectLst/>
                        </a:rPr>
                        <a:t>11</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浅白</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硬挺</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清脆</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模糊</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平坦</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a:effectLst/>
                        </a:rPr>
                        <a:t>硬滑</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en-US" altLang="zh-CN">
                          <a:effectLst/>
                        </a:rPr>
                        <a:t>0.245</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en-US" altLang="zh-CN">
                          <a:effectLst/>
                        </a:rPr>
                        <a:t>0.057</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r>
                        <a:rPr lang="zh-CN" altLang="en-US" dirty="0">
                          <a:effectLst/>
                        </a:rPr>
                        <a:t>否</a:t>
                      </a:r>
                    </a:p>
                  </a:txBody>
                  <a:tcPr marL="114300" marR="114300" marT="28575" marB="2857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137685996"/>
                  </a:ext>
                </a:extLst>
              </a:tr>
            </a:tbl>
          </a:graphicData>
        </a:graphic>
      </p:graphicFrame>
    </p:spTree>
    <p:extLst>
      <p:ext uri="{BB962C8B-B14F-4D97-AF65-F5344CB8AC3E}">
        <p14:creationId xmlns:p14="http://schemas.microsoft.com/office/powerpoint/2010/main" val="1355974041"/>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28255-6C10-4394-5FD7-40993149A4BA}"/>
              </a:ext>
            </a:extLst>
          </p:cNvPr>
          <p:cNvSpPr>
            <a:spLocks noGrp="1"/>
          </p:cNvSpPr>
          <p:nvPr>
            <p:ph type="title"/>
          </p:nvPr>
        </p:nvSpPr>
        <p:spPr>
          <a:xfrm>
            <a:off x="628650" y="197485"/>
            <a:ext cx="7886700" cy="639227"/>
          </a:xfrm>
        </p:spPr>
        <p:txBody>
          <a:bodyPr/>
          <a:lstStyle/>
          <a:p>
            <a:r>
              <a:rPr lang="zh-CN" altLang="en-US" b="1" i="0" dirty="0">
                <a:solidFill>
                  <a:srgbClr val="121212"/>
                </a:solidFill>
                <a:effectLst/>
                <a:latin typeface="-apple-system"/>
              </a:rPr>
              <a:t>信息增益</a:t>
            </a:r>
            <a:endParaRPr kumimoji="1" lang="zh-CN" altLang="en-US" dirty="0"/>
          </a:p>
        </p:txBody>
      </p:sp>
      <p:sp>
        <p:nvSpPr>
          <p:cNvPr id="3" name="内容占位符 2">
            <a:extLst>
              <a:ext uri="{FF2B5EF4-FFF2-40B4-BE49-F238E27FC236}">
                <a16:creationId xmlns:a16="http://schemas.microsoft.com/office/drawing/2014/main" id="{4112F916-5464-D125-0DF3-D4C705B27984}"/>
              </a:ext>
            </a:extLst>
          </p:cNvPr>
          <p:cNvSpPr>
            <a:spLocks noGrp="1"/>
          </p:cNvSpPr>
          <p:nvPr>
            <p:ph idx="1"/>
          </p:nvPr>
        </p:nvSpPr>
        <p:spPr>
          <a:xfrm>
            <a:off x="628650" y="1196752"/>
            <a:ext cx="7886700" cy="4980529"/>
          </a:xfrm>
        </p:spPr>
        <p:txBody>
          <a:bodyPr>
            <a:normAutofit/>
          </a:bodyPr>
          <a:lstStyle/>
          <a:p>
            <a:pPr algn="l"/>
            <a:r>
              <a:rPr lang="zh-CN" altLang="en-US" b="0" i="0" dirty="0">
                <a:solidFill>
                  <a:srgbClr val="121212"/>
                </a:solidFill>
                <a:effectLst/>
                <a:latin typeface="-apple-system"/>
              </a:rPr>
              <a:t>依次计算出敲声的所有状态（清脆、沉闷、浊响）下的信息熵，加和得到条件熵：</a:t>
            </a:r>
            <a:endParaRPr lang="en-US" altLang="zh-CN" b="0" i="0" dirty="0">
              <a:solidFill>
                <a:srgbClr val="121212"/>
              </a:solidFill>
              <a:effectLst/>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marL="0" indent="0" algn="l">
              <a:buNone/>
            </a:pPr>
            <a:r>
              <a:rPr lang="zh-CN" altLang="en-US" b="1" i="0" dirty="0">
                <a:solidFill>
                  <a:srgbClr val="121212"/>
                </a:solidFill>
                <a:effectLst/>
                <a:latin typeface="-apple-system"/>
              </a:rPr>
              <a:t>计算信息增益</a:t>
            </a:r>
            <a:endParaRPr lang="en-US" altLang="zh-CN" dirty="0"/>
          </a:p>
          <a:p>
            <a:pPr algn="l"/>
            <a:endParaRPr kumimoji="1" lang="en-US" altLang="zh-CN" dirty="0"/>
          </a:p>
        </p:txBody>
      </p:sp>
      <p:pic>
        <p:nvPicPr>
          <p:cNvPr id="4" name="图片 3">
            <a:extLst>
              <a:ext uri="{FF2B5EF4-FFF2-40B4-BE49-F238E27FC236}">
                <a16:creationId xmlns:a16="http://schemas.microsoft.com/office/drawing/2014/main" id="{7C02C0CD-59A6-CE68-C196-5161853C57BF}"/>
              </a:ext>
            </a:extLst>
          </p:cNvPr>
          <p:cNvPicPr>
            <a:picLocks noChangeAspect="1"/>
          </p:cNvPicPr>
          <p:nvPr/>
        </p:nvPicPr>
        <p:blipFill>
          <a:blip r:embed="rId2"/>
          <a:stretch>
            <a:fillRect/>
          </a:stretch>
        </p:blipFill>
        <p:spPr>
          <a:xfrm>
            <a:off x="4932040" y="1196752"/>
            <a:ext cx="501650" cy="304800"/>
          </a:xfrm>
          <a:prstGeom prst="rect">
            <a:avLst/>
          </a:prstGeom>
        </p:spPr>
      </p:pic>
      <p:pic>
        <p:nvPicPr>
          <p:cNvPr id="8" name="图片 7">
            <a:extLst>
              <a:ext uri="{FF2B5EF4-FFF2-40B4-BE49-F238E27FC236}">
                <a16:creationId xmlns:a16="http://schemas.microsoft.com/office/drawing/2014/main" id="{7E054BEF-BA2D-EF56-1F88-081569FD1F54}"/>
              </a:ext>
            </a:extLst>
          </p:cNvPr>
          <p:cNvPicPr>
            <a:picLocks noChangeAspect="1"/>
          </p:cNvPicPr>
          <p:nvPr/>
        </p:nvPicPr>
        <p:blipFill>
          <a:blip r:embed="rId3"/>
          <a:stretch>
            <a:fillRect/>
          </a:stretch>
        </p:blipFill>
        <p:spPr>
          <a:xfrm>
            <a:off x="908137" y="2075194"/>
            <a:ext cx="7327726" cy="3223644"/>
          </a:xfrm>
          <a:prstGeom prst="rect">
            <a:avLst/>
          </a:prstGeom>
        </p:spPr>
      </p:pic>
      <p:pic>
        <p:nvPicPr>
          <p:cNvPr id="9" name="图片 8">
            <a:extLst>
              <a:ext uri="{FF2B5EF4-FFF2-40B4-BE49-F238E27FC236}">
                <a16:creationId xmlns:a16="http://schemas.microsoft.com/office/drawing/2014/main" id="{C93A30EC-1981-83B6-D772-73C2AAC0B825}"/>
              </a:ext>
            </a:extLst>
          </p:cNvPr>
          <p:cNvPicPr>
            <a:picLocks noChangeAspect="1"/>
          </p:cNvPicPr>
          <p:nvPr/>
        </p:nvPicPr>
        <p:blipFill>
          <a:blip r:embed="rId4"/>
          <a:stretch>
            <a:fillRect/>
          </a:stretch>
        </p:blipFill>
        <p:spPr>
          <a:xfrm>
            <a:off x="937183" y="5871597"/>
            <a:ext cx="5798840" cy="600231"/>
          </a:xfrm>
          <a:prstGeom prst="rect">
            <a:avLst/>
          </a:prstGeom>
        </p:spPr>
      </p:pic>
    </p:spTree>
    <p:extLst>
      <p:ext uri="{BB962C8B-B14F-4D97-AF65-F5344CB8AC3E}">
        <p14:creationId xmlns:p14="http://schemas.microsoft.com/office/powerpoint/2010/main" val="1930577717"/>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28255-6C10-4394-5FD7-40993149A4BA}"/>
              </a:ext>
            </a:extLst>
          </p:cNvPr>
          <p:cNvSpPr>
            <a:spLocks noGrp="1"/>
          </p:cNvSpPr>
          <p:nvPr>
            <p:ph type="title"/>
          </p:nvPr>
        </p:nvSpPr>
        <p:spPr>
          <a:xfrm>
            <a:off x="628650" y="197485"/>
            <a:ext cx="7886700" cy="639227"/>
          </a:xfrm>
        </p:spPr>
        <p:txBody>
          <a:bodyPr/>
          <a:lstStyle/>
          <a:p>
            <a:pPr algn="l"/>
            <a:r>
              <a:rPr lang="zh-CN" altLang="en-US" b="1" i="0" dirty="0">
                <a:solidFill>
                  <a:srgbClr val="121212"/>
                </a:solidFill>
                <a:effectLst/>
                <a:latin typeface="-apple-system"/>
              </a:rPr>
              <a:t>信息增益率</a:t>
            </a:r>
          </a:p>
        </p:txBody>
      </p:sp>
      <p:sp>
        <p:nvSpPr>
          <p:cNvPr id="11" name="内容占位符 2">
            <a:extLst>
              <a:ext uri="{FF2B5EF4-FFF2-40B4-BE49-F238E27FC236}">
                <a16:creationId xmlns:a16="http://schemas.microsoft.com/office/drawing/2014/main" id="{B36DDDEE-27D3-CC28-22E2-5D54BF03E85D}"/>
              </a:ext>
            </a:extLst>
          </p:cNvPr>
          <p:cNvSpPr>
            <a:spLocks noGrp="1"/>
          </p:cNvSpPr>
          <p:nvPr>
            <p:ph idx="1"/>
          </p:nvPr>
        </p:nvSpPr>
        <p:spPr>
          <a:xfrm>
            <a:off x="628650" y="1196752"/>
            <a:ext cx="7886700" cy="4980529"/>
          </a:xfrm>
        </p:spPr>
        <p:txBody>
          <a:bodyPr>
            <a:normAutofit/>
          </a:bodyPr>
          <a:lstStyle/>
          <a:p>
            <a:pPr algn="l"/>
            <a:r>
              <a:rPr lang="zh-CN" altLang="en-US" b="0" i="0" dirty="0">
                <a:solidFill>
                  <a:srgbClr val="121212"/>
                </a:solidFill>
                <a:effectLst/>
                <a:latin typeface="-apple-system"/>
              </a:rPr>
              <a:t>信息增益率</a:t>
            </a:r>
            <a:r>
              <a:rPr lang="en-US" altLang="zh-CN" b="0" i="0" dirty="0">
                <a:solidFill>
                  <a:srgbClr val="121212"/>
                </a:solidFill>
                <a:effectLst/>
                <a:latin typeface="-apple-system"/>
              </a:rPr>
              <a:t>=</a:t>
            </a:r>
            <a:r>
              <a:rPr lang="zh-CN" altLang="en-US" b="0" i="0" dirty="0">
                <a:solidFill>
                  <a:srgbClr val="121212"/>
                </a:solidFill>
                <a:effectLst/>
                <a:latin typeface="-apple-system"/>
              </a:rPr>
              <a:t>信息增益</a:t>
            </a:r>
            <a:r>
              <a:rPr lang="en-US" altLang="zh-CN" b="0" i="0" dirty="0">
                <a:solidFill>
                  <a:srgbClr val="121212"/>
                </a:solidFill>
                <a:effectLst/>
                <a:latin typeface="-apple-system"/>
              </a:rPr>
              <a:t>/</a:t>
            </a:r>
            <a:r>
              <a:rPr lang="zh-CN" altLang="en-US" b="0" i="0" dirty="0">
                <a:solidFill>
                  <a:srgbClr val="121212"/>
                </a:solidFill>
                <a:effectLst/>
                <a:latin typeface="-apple-system"/>
              </a:rPr>
              <a:t>条件的信息熵，条件的信息熵有时候我们也叫条件或者属性的分类信息度量。</a:t>
            </a:r>
            <a:endParaRPr lang="en-US" altLang="zh-CN" dirty="0">
              <a:solidFill>
                <a:srgbClr val="121212"/>
              </a:solidFill>
              <a:latin typeface="-apple-system"/>
            </a:endParaRPr>
          </a:p>
          <a:p>
            <a:pPr algn="l"/>
            <a:endParaRPr lang="en-US" altLang="zh-CN" dirty="0">
              <a:solidFill>
                <a:srgbClr val="121212"/>
              </a:solidFill>
              <a:latin typeface="-apple-system"/>
            </a:endParaRPr>
          </a:p>
          <a:p>
            <a:pPr algn="l"/>
            <a:r>
              <a:rPr lang="zh-CN" altLang="en-US" b="0" i="0" dirty="0">
                <a:solidFill>
                  <a:srgbClr val="121212"/>
                </a:solidFill>
                <a:effectLst/>
                <a:latin typeface="-apple-system"/>
              </a:rPr>
              <a:t>已经计算出信息增益</a:t>
            </a:r>
            <a:r>
              <a:rPr lang="en" altLang="zh-CN" b="0" i="0" dirty="0">
                <a:solidFill>
                  <a:srgbClr val="121212"/>
                </a:solidFill>
                <a:effectLst/>
                <a:latin typeface="-apple-system"/>
              </a:rPr>
              <a:t>Gain(A,B)</a:t>
            </a:r>
            <a:r>
              <a:rPr lang="zh-CN" altLang="en" b="0" i="0" dirty="0">
                <a:solidFill>
                  <a:srgbClr val="121212"/>
                </a:solidFill>
                <a:effectLst/>
                <a:latin typeface="-apple-system"/>
              </a:rPr>
              <a:t>，</a:t>
            </a:r>
            <a:r>
              <a:rPr lang="zh-CN" altLang="en-US" b="0" i="0" dirty="0">
                <a:solidFill>
                  <a:srgbClr val="121212"/>
                </a:solidFill>
                <a:effectLst/>
                <a:latin typeface="-apple-system"/>
              </a:rPr>
              <a:t>只需再要在计算出“敲声”变量</a:t>
            </a:r>
            <a:r>
              <a:rPr lang="en" altLang="zh-CN" b="0" i="0" dirty="0">
                <a:solidFill>
                  <a:srgbClr val="121212"/>
                </a:solidFill>
                <a:effectLst/>
                <a:latin typeface="-apple-system"/>
              </a:rPr>
              <a:t>B</a:t>
            </a:r>
            <a:r>
              <a:rPr lang="zh-CN" altLang="en-US" b="0" i="0" dirty="0">
                <a:solidFill>
                  <a:srgbClr val="121212"/>
                </a:solidFill>
                <a:effectLst/>
                <a:latin typeface="-apple-system"/>
              </a:rPr>
              <a:t>的信息熵，或者说分类信息度量</a:t>
            </a:r>
            <a:r>
              <a:rPr lang="en" altLang="zh-CN" b="0" i="0" dirty="0">
                <a:solidFill>
                  <a:srgbClr val="121212"/>
                </a:solidFill>
                <a:effectLst/>
                <a:latin typeface="-apple-system"/>
              </a:rPr>
              <a:t>H(B)</a:t>
            </a:r>
            <a:r>
              <a:rPr lang="zh-CN" altLang="en" b="0" i="0" dirty="0">
                <a:solidFill>
                  <a:srgbClr val="121212"/>
                </a:solidFill>
                <a:effectLst/>
                <a:latin typeface="-apple-system"/>
              </a:rPr>
              <a:t>，</a:t>
            </a:r>
            <a:r>
              <a:rPr lang="zh-CN" altLang="en-US" b="0" i="0" dirty="0">
                <a:solidFill>
                  <a:srgbClr val="121212"/>
                </a:solidFill>
                <a:effectLst/>
                <a:latin typeface="-apple-system"/>
              </a:rPr>
              <a:t>即可计算出信息增益率：</a:t>
            </a:r>
            <a:endParaRPr lang="en-US" altLang="zh-CN" b="0" i="0" dirty="0">
              <a:solidFill>
                <a:srgbClr val="121212"/>
              </a:solidFill>
              <a:effectLst/>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lang="en-US" altLang="zh-CN" dirty="0">
              <a:solidFill>
                <a:srgbClr val="121212"/>
              </a:solidFill>
              <a:latin typeface="-apple-system"/>
            </a:endParaRPr>
          </a:p>
          <a:p>
            <a:pPr algn="l"/>
            <a:endParaRPr kumimoji="1" lang="en-US" altLang="zh-CN" dirty="0"/>
          </a:p>
        </p:txBody>
      </p:sp>
      <p:pic>
        <p:nvPicPr>
          <p:cNvPr id="12" name="图片 11">
            <a:extLst>
              <a:ext uri="{FF2B5EF4-FFF2-40B4-BE49-F238E27FC236}">
                <a16:creationId xmlns:a16="http://schemas.microsoft.com/office/drawing/2014/main" id="{44F00CB7-BEC4-27DB-3EED-D9C2DFD0A564}"/>
              </a:ext>
            </a:extLst>
          </p:cNvPr>
          <p:cNvPicPr>
            <a:picLocks noChangeAspect="1"/>
          </p:cNvPicPr>
          <p:nvPr/>
        </p:nvPicPr>
        <p:blipFill>
          <a:blip r:embed="rId2"/>
          <a:stretch>
            <a:fillRect/>
          </a:stretch>
        </p:blipFill>
        <p:spPr>
          <a:xfrm>
            <a:off x="1475656" y="3286966"/>
            <a:ext cx="5600700" cy="800100"/>
          </a:xfrm>
          <a:prstGeom prst="rect">
            <a:avLst/>
          </a:prstGeom>
        </p:spPr>
      </p:pic>
      <p:pic>
        <p:nvPicPr>
          <p:cNvPr id="13" name="图片 12">
            <a:extLst>
              <a:ext uri="{FF2B5EF4-FFF2-40B4-BE49-F238E27FC236}">
                <a16:creationId xmlns:a16="http://schemas.microsoft.com/office/drawing/2014/main" id="{02DAC50C-ECD4-1393-1690-0AD5D9AECD82}"/>
              </a:ext>
            </a:extLst>
          </p:cNvPr>
          <p:cNvPicPr>
            <a:picLocks noChangeAspect="1"/>
          </p:cNvPicPr>
          <p:nvPr/>
        </p:nvPicPr>
        <p:blipFill>
          <a:blip r:embed="rId3"/>
          <a:stretch>
            <a:fillRect/>
          </a:stretch>
        </p:blipFill>
        <p:spPr>
          <a:xfrm>
            <a:off x="710171" y="4149080"/>
            <a:ext cx="7772400" cy="898422"/>
          </a:xfrm>
          <a:prstGeom prst="rect">
            <a:avLst/>
          </a:prstGeom>
        </p:spPr>
      </p:pic>
      <p:pic>
        <p:nvPicPr>
          <p:cNvPr id="14" name="图片 13">
            <a:extLst>
              <a:ext uri="{FF2B5EF4-FFF2-40B4-BE49-F238E27FC236}">
                <a16:creationId xmlns:a16="http://schemas.microsoft.com/office/drawing/2014/main" id="{E2B667C7-96F7-A42B-8975-5719B031F3D5}"/>
              </a:ext>
            </a:extLst>
          </p:cNvPr>
          <p:cNvPicPr>
            <a:picLocks noChangeAspect="1"/>
          </p:cNvPicPr>
          <p:nvPr/>
        </p:nvPicPr>
        <p:blipFill>
          <a:blip r:embed="rId4"/>
          <a:stretch>
            <a:fillRect/>
          </a:stretch>
        </p:blipFill>
        <p:spPr>
          <a:xfrm>
            <a:off x="685789" y="5096611"/>
            <a:ext cx="7772400" cy="1468337"/>
          </a:xfrm>
          <a:prstGeom prst="rect">
            <a:avLst/>
          </a:prstGeom>
        </p:spPr>
      </p:pic>
    </p:spTree>
    <p:extLst>
      <p:ext uri="{BB962C8B-B14F-4D97-AF65-F5344CB8AC3E}">
        <p14:creationId xmlns:p14="http://schemas.microsoft.com/office/powerpoint/2010/main" val="423273331"/>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674370"/>
          </a:xfrm>
        </p:spPr>
        <p:txBody>
          <a:bodyPr/>
          <a:lstStyle/>
          <a:p>
            <a:r>
              <a:rPr lang="zh-CN" altLang="en-US">
                <a:sym typeface="+mn-ea"/>
              </a:rPr>
              <a:t>C4.5</a:t>
            </a:r>
            <a:endParaRPr lang="zh-CN" altLang="en-US"/>
          </a:p>
        </p:txBody>
      </p:sp>
      <p:sp>
        <p:nvSpPr>
          <p:cNvPr id="3" name="内容占位符 2"/>
          <p:cNvSpPr>
            <a:spLocks noGrp="1"/>
          </p:cNvSpPr>
          <p:nvPr>
            <p:ph idx="1"/>
          </p:nvPr>
        </p:nvSpPr>
        <p:spPr>
          <a:xfrm>
            <a:off x="611505" y="1124585"/>
            <a:ext cx="7886700" cy="4727575"/>
          </a:xfrm>
        </p:spPr>
        <p:txBody>
          <a:bodyPr>
            <a:normAutofit/>
          </a:bodyPr>
          <a:lstStyle/>
          <a:p>
            <a:pPr>
              <a:lnSpc>
                <a:spcPct val="150000"/>
              </a:lnSpc>
            </a:pPr>
            <a:r>
              <a:rPr lang="zh-CN" altLang="en-US" sz="1800"/>
              <a:t>C4.5是决策树算法的一种。决策树算法作为一种分类算法，目标就是将具有p维特征的n个样本分到c个类别中去。</a:t>
            </a:r>
          </a:p>
          <a:p>
            <a:pPr>
              <a:lnSpc>
                <a:spcPct val="150000"/>
              </a:lnSpc>
            </a:pPr>
            <a:r>
              <a:rPr lang="zh-CN" altLang="en-US" sz="1800"/>
              <a:t>将样本经过一种变换赋予一种类别标签。决策树为了达到这一目的，可以把分类的过程表示成一棵树，每次通过选择一个特征pi来进行分叉。</a:t>
            </a:r>
          </a:p>
          <a:p>
            <a:pPr>
              <a:lnSpc>
                <a:spcPct val="150000"/>
              </a:lnSpc>
            </a:pPr>
            <a:r>
              <a:rPr lang="zh-CN" altLang="en-US" sz="1800">
                <a:solidFill>
                  <a:srgbClr val="C00000"/>
                </a:solidFill>
              </a:rPr>
              <a:t>关键问题：如何选择分叉的特征，可以最快最准确的对样本分类？</a:t>
            </a:r>
          </a:p>
        </p:txBody>
      </p:sp>
      <p:pic>
        <p:nvPicPr>
          <p:cNvPr id="4" name="图片 3" descr="20160611223231104"/>
          <p:cNvPicPr>
            <a:picLocks noChangeAspect="1"/>
          </p:cNvPicPr>
          <p:nvPr/>
        </p:nvPicPr>
        <p:blipFill>
          <a:blip r:embed="rId2">
            <a:lum contrast="36000"/>
          </a:blip>
          <a:srcRect r="53303"/>
          <a:stretch>
            <a:fillRect/>
          </a:stretch>
        </p:blipFill>
        <p:spPr>
          <a:xfrm>
            <a:off x="755650" y="3644900"/>
            <a:ext cx="7580630" cy="2470785"/>
          </a:xfrm>
          <a:prstGeom prst="rect">
            <a:avLst/>
          </a:prstGeom>
          <a:ln>
            <a:solidFill>
              <a:srgbClr val="000000"/>
            </a:solidFill>
          </a:ln>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234440"/>
            <a:ext cx="7886700" cy="4942840"/>
          </a:xfrm>
        </p:spPr>
        <p:txBody>
          <a:bodyPr/>
          <a:lstStyle/>
          <a:p>
            <a:r>
              <a:rPr lang="zh-CN" altLang="en-US"/>
              <a:t>数据集实例：有四个属性，属性集合A={ 天气，温度，湿度，风速}， 类别标签有两个，类别集合</a:t>
            </a:r>
            <a:r>
              <a:rPr lang="en-US" altLang="zh-CN"/>
              <a:t>C</a:t>
            </a:r>
            <a:r>
              <a:rPr lang="zh-CN" altLang="en-US"/>
              <a:t>={进行，取消}。</a:t>
            </a:r>
          </a:p>
        </p:txBody>
      </p:sp>
      <p:pic>
        <p:nvPicPr>
          <p:cNvPr id="4" name="图片 3" descr="20160611211334168"/>
          <p:cNvPicPr>
            <a:picLocks noChangeAspect="1"/>
          </p:cNvPicPr>
          <p:nvPr/>
        </p:nvPicPr>
        <p:blipFill>
          <a:blip r:embed="rId2"/>
          <a:srcRect t="28924" r="38166" b="27161"/>
          <a:stretch>
            <a:fillRect/>
          </a:stretch>
        </p:blipFill>
        <p:spPr>
          <a:xfrm>
            <a:off x="213360" y="1914525"/>
            <a:ext cx="8771890" cy="4776470"/>
          </a:xfrm>
          <a:prstGeom prst="rect">
            <a:avLst/>
          </a:prstGeom>
        </p:spPr>
      </p:pic>
      <p:sp>
        <p:nvSpPr>
          <p:cNvPr id="5" name="标题 4"/>
          <p:cNvSpPr>
            <a:spLocks noGrp="1"/>
          </p:cNvSpPr>
          <p:nvPr>
            <p:ph type="title"/>
          </p:nvPr>
        </p:nvSpPr>
        <p:spPr>
          <a:xfrm>
            <a:off x="628650" y="197485"/>
            <a:ext cx="7886700" cy="674370"/>
          </a:xfrm>
        </p:spPr>
        <p:txBody>
          <a:bodyPr/>
          <a:lstStyle/>
          <a:p>
            <a:r>
              <a:rPr lang="zh-CN" altLang="en-US">
                <a:sym typeface="+mn-ea"/>
              </a:rPr>
              <a:t>C4.5</a:t>
            </a:r>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41070"/>
            <a:ext cx="7886700" cy="5236210"/>
          </a:xfrm>
        </p:spPr>
        <p:txBody>
          <a:bodyPr>
            <a:noAutofit/>
          </a:bodyPr>
          <a:lstStyle/>
          <a:p>
            <a:pPr marL="0" indent="0">
              <a:buNone/>
            </a:pPr>
            <a:r>
              <a:rPr lang="en-US" altLang="zh-CN" sz="1800" dirty="0">
                <a:solidFill>
                  <a:srgbClr val="FF0000"/>
                </a:solidFill>
              </a:rPr>
              <a:t>1</a:t>
            </a:r>
            <a:r>
              <a:rPr lang="zh-CN" altLang="en-US" sz="1800" dirty="0">
                <a:solidFill>
                  <a:srgbClr val="FF0000"/>
                </a:solidFill>
              </a:rPr>
              <a:t>、有监督学习：</a:t>
            </a:r>
            <a:r>
              <a:rPr lang="zh-CN" altLang="en-US" sz="1800" dirty="0"/>
              <a:t>通过已有的训练样本去训练得到一个最优模型，再利用这个模型将所有的输入映射为相应的输出，对输出进行简单的判断从而实现预测和分类的目的，也就具有了对未知数据进行预测和分类的能力。模型越来越准确，判断也越来越准确。</a:t>
            </a:r>
          </a:p>
          <a:p>
            <a:pPr marL="0" indent="0">
              <a:buNone/>
            </a:pPr>
            <a:r>
              <a:rPr lang="zh-CN" altLang="en-US" sz="1800" dirty="0"/>
              <a:t>有监督学习可分为回归和分类。</a:t>
            </a:r>
          </a:p>
          <a:p>
            <a:pPr marL="0" indent="0">
              <a:buNone/>
            </a:pPr>
            <a:endParaRPr lang="zh-CN" altLang="en-US" sz="1800" dirty="0"/>
          </a:p>
          <a:p>
            <a:pPr marL="0" indent="0">
              <a:buNone/>
            </a:pPr>
            <a:r>
              <a:rPr lang="zh-CN" altLang="en-US" sz="1800" dirty="0"/>
              <a:t>回归：即给出一堆自变量X和因变量Y，拟合出一个函数，这些自变量X就是特征向量，因变量Y就是标签。 而且标签的值连续的，例LR。</a:t>
            </a:r>
          </a:p>
          <a:p>
            <a:pPr marL="0" indent="0">
              <a:buNone/>
            </a:pPr>
            <a:endParaRPr lang="zh-CN" altLang="en-US" sz="1800" dirty="0"/>
          </a:p>
          <a:p>
            <a:pPr marL="0" indent="0">
              <a:buNone/>
            </a:pPr>
            <a:r>
              <a:rPr lang="zh-CN" altLang="en-US" sz="1800" dirty="0"/>
              <a:t>分类：其数据集，由特征向量X和它们的标签Y组成，当你利用数据训练出模型后，给定一个只知道特征向量不知道标签的数据，求它的标签是哪一个？其输出结果是离散的。例如logistics、SVM、KNN等。</a:t>
            </a:r>
          </a:p>
          <a:p>
            <a:pPr marL="0" indent="0">
              <a:buNone/>
            </a:pPr>
            <a:endParaRPr lang="zh-CN" altLang="en-US" sz="1800" dirty="0"/>
          </a:p>
          <a:p>
            <a:pPr marL="0" indent="0">
              <a:buNone/>
            </a:pPr>
            <a:r>
              <a:rPr lang="zh-CN" altLang="en-US" sz="1800" dirty="0">
                <a:solidFill>
                  <a:srgbClr val="FF0000"/>
                </a:solidFill>
              </a:rPr>
              <a:t>2、无监督学习：</a:t>
            </a:r>
            <a:r>
              <a:rPr lang="zh-CN" altLang="en-US" sz="1800" dirty="0"/>
              <a:t>事先没有任何训练样本，而需要直接对数据进行建模。无监督学习主要算法是聚类，聚类目的在于把相似的东西聚在一起，主要通过计算样本间和群体间距离得到，主要算法包括Kmeans、层次聚类、EM算法。</a:t>
            </a:r>
          </a:p>
          <a:p>
            <a:pPr marL="0" indent="0">
              <a:buNone/>
            </a:pPr>
            <a:endParaRPr lang="zh-CN" altLang="en-US" sz="1800" dirty="0"/>
          </a:p>
          <a:p>
            <a:pPr marL="0" indent="0">
              <a:buNone/>
            </a:pPr>
            <a:endParaRPr lang="zh-CN" altLang="en-US" sz="1800" dirty="0"/>
          </a:p>
        </p:txBody>
      </p:sp>
      <p:sp>
        <p:nvSpPr>
          <p:cNvPr id="6" name="文本框 5"/>
          <p:cNvSpPr txBox="1"/>
          <p:nvPr/>
        </p:nvSpPr>
        <p:spPr>
          <a:xfrm>
            <a:off x="467360" y="332740"/>
            <a:ext cx="5041900" cy="521970"/>
          </a:xfrm>
          <a:prstGeom prst="rect">
            <a:avLst/>
          </a:prstGeom>
          <a:noFill/>
        </p:spPr>
        <p:txBody>
          <a:bodyPr wrap="none" rtlCol="0" anchor="t">
            <a:spAutoFit/>
          </a:bodyPr>
          <a:lstStyle/>
          <a:p>
            <a:r>
              <a:rPr lang="zh-CN" altLang="en-US">
                <a:sym typeface="+mn-ea"/>
              </a:rPr>
              <a:t>辨析：有</a:t>
            </a:r>
            <a:r>
              <a:rPr lang="zh-CN">
                <a:sym typeface="+mn-ea"/>
              </a:rPr>
              <a:t>监督学习</a:t>
            </a:r>
            <a:r>
              <a:rPr lang="en-US" altLang="zh-CN">
                <a:sym typeface="+mn-ea"/>
              </a:rPr>
              <a:t>--</a:t>
            </a:r>
            <a:r>
              <a:rPr lang="zh-CN" altLang="en-US">
                <a:sym typeface="+mn-ea"/>
              </a:rPr>
              <a:t>无监督学习</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0160611221842349"/>
          <p:cNvPicPr>
            <a:picLocks noChangeAspect="1"/>
          </p:cNvPicPr>
          <p:nvPr/>
        </p:nvPicPr>
        <p:blipFill>
          <a:blip r:embed="rId2">
            <a:lum bright="6000" contrast="6000"/>
          </a:blip>
          <a:stretch>
            <a:fillRect/>
          </a:stretch>
        </p:blipFill>
        <p:spPr>
          <a:xfrm>
            <a:off x="323215" y="4435475"/>
            <a:ext cx="8848725" cy="1693545"/>
          </a:xfrm>
          <a:prstGeom prst="rect">
            <a:avLst/>
          </a:prstGeom>
        </p:spPr>
      </p:pic>
      <p:pic>
        <p:nvPicPr>
          <p:cNvPr id="5" name="图片 4" descr="20160611221836609"/>
          <p:cNvPicPr>
            <a:picLocks noChangeAspect="1"/>
          </p:cNvPicPr>
          <p:nvPr/>
        </p:nvPicPr>
        <p:blipFill>
          <a:blip r:embed="rId3">
            <a:lum contrast="12000"/>
          </a:blip>
          <a:srcRect r="47423"/>
          <a:stretch>
            <a:fillRect/>
          </a:stretch>
        </p:blipFill>
        <p:spPr>
          <a:xfrm>
            <a:off x="539115" y="1774190"/>
            <a:ext cx="6757670" cy="523240"/>
          </a:xfrm>
          <a:prstGeom prst="rect">
            <a:avLst/>
          </a:prstGeom>
        </p:spPr>
      </p:pic>
      <p:sp>
        <p:nvSpPr>
          <p:cNvPr id="6" name="文本框 5"/>
          <p:cNvSpPr txBox="1"/>
          <p:nvPr/>
        </p:nvSpPr>
        <p:spPr>
          <a:xfrm>
            <a:off x="323850" y="980440"/>
            <a:ext cx="8094345" cy="829945"/>
          </a:xfrm>
          <a:prstGeom prst="rect">
            <a:avLst/>
          </a:prstGeom>
          <a:noFill/>
        </p:spPr>
        <p:txBody>
          <a:bodyPr wrap="square" rtlCol="0" anchor="t">
            <a:spAutoFit/>
          </a:bodyPr>
          <a:lstStyle/>
          <a:p>
            <a:r>
              <a:rPr lang="zh-CN" altLang="en-US" sz="2400" b="1">
                <a:solidFill>
                  <a:srgbClr val="C00000"/>
                </a:solidFill>
              </a:rPr>
              <a:t>1. 计算类别信息熵：</a:t>
            </a:r>
            <a:r>
              <a:rPr lang="zh-CN" altLang="en-US" sz="2400" b="1"/>
              <a:t>类别信息熵表示的是所有样本中各种类别出现的不确定性之和。</a:t>
            </a:r>
          </a:p>
        </p:txBody>
      </p:sp>
      <p:sp>
        <p:nvSpPr>
          <p:cNvPr id="7" name="文本框 6"/>
          <p:cNvSpPr txBox="1"/>
          <p:nvPr/>
        </p:nvSpPr>
        <p:spPr>
          <a:xfrm>
            <a:off x="395605" y="2682240"/>
            <a:ext cx="8437880" cy="1642110"/>
          </a:xfrm>
          <a:prstGeom prst="rect">
            <a:avLst/>
          </a:prstGeom>
          <a:noFill/>
        </p:spPr>
        <p:txBody>
          <a:bodyPr wrap="square" rtlCol="0" anchor="t">
            <a:spAutoFit/>
          </a:bodyPr>
          <a:lstStyle/>
          <a:p>
            <a:pPr algn="l">
              <a:buSzTx/>
            </a:pPr>
            <a:r>
              <a:rPr lang="zh-CN" altLang="en-US" sz="2400" b="1">
                <a:solidFill>
                  <a:srgbClr val="C00000"/>
                </a:solidFill>
              </a:rPr>
              <a:t>2. 计算每个属性的信息熵</a:t>
            </a:r>
          </a:p>
          <a:p>
            <a:pPr algn="l">
              <a:buSzTx/>
            </a:pPr>
            <a:r>
              <a:rPr lang="zh-CN" altLang="en-US" sz="2400" b="1"/>
              <a:t>每个属性的信息熵相当于一种条件熵，表示的是在某种属性的条件下，各种类别出现的不确定性之和。属性的信息熵越大，表示这个属性中拥有的样本类别越“不纯”。</a:t>
            </a:r>
          </a:p>
        </p:txBody>
      </p:sp>
      <p:sp>
        <p:nvSpPr>
          <p:cNvPr id="8" name="标题 7"/>
          <p:cNvSpPr>
            <a:spLocks noGrp="1"/>
          </p:cNvSpPr>
          <p:nvPr>
            <p:ph type="title"/>
          </p:nvPr>
        </p:nvSpPr>
        <p:spPr>
          <a:xfrm>
            <a:off x="628650" y="197485"/>
            <a:ext cx="7886700" cy="674370"/>
          </a:xfrm>
        </p:spPr>
        <p:txBody>
          <a:bodyPr/>
          <a:lstStyle/>
          <a:p>
            <a:r>
              <a:rPr lang="zh-CN" altLang="en-US">
                <a:sym typeface="+mn-ea"/>
              </a:rPr>
              <a:t>C4.5</a:t>
            </a:r>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46785"/>
            <a:ext cx="7886700" cy="5015230"/>
          </a:xfrm>
        </p:spPr>
        <p:txBody>
          <a:bodyPr>
            <a:noAutofit/>
          </a:bodyPr>
          <a:lstStyle/>
          <a:p>
            <a:pPr marL="0" indent="0">
              <a:lnSpc>
                <a:spcPct val="110000"/>
              </a:lnSpc>
              <a:buNone/>
            </a:pPr>
            <a:r>
              <a:rPr lang="zh-CN" altLang="en-US" sz="1800">
                <a:solidFill>
                  <a:srgbClr val="C00000"/>
                </a:solidFill>
              </a:rPr>
              <a:t>3. 计算信息增益</a:t>
            </a:r>
          </a:p>
          <a:p>
            <a:pPr>
              <a:lnSpc>
                <a:spcPct val="110000"/>
              </a:lnSpc>
            </a:pPr>
            <a:r>
              <a:rPr lang="zh-CN" altLang="en-US" sz="1800"/>
              <a:t>信息增益的 = 熵 - 条件熵，在这里就是 类别信息熵 - 属性信息熵，它表示的是信息不确定性减少的程度。如果一个属性的信息增益越大，就表示用这个属性进行样本划分可以更好的减少划分后样本的不确定性，当然，选择该属性就可以更快更好地完成我们的分类目标。</a:t>
            </a:r>
          </a:p>
          <a:p>
            <a:pPr>
              <a:lnSpc>
                <a:spcPct val="110000"/>
              </a:lnSpc>
            </a:pPr>
            <a:endParaRPr lang="zh-CN" altLang="en-US" sz="1800"/>
          </a:p>
          <a:p>
            <a:pPr>
              <a:lnSpc>
                <a:spcPct val="110000"/>
              </a:lnSpc>
            </a:pPr>
            <a:endParaRPr lang="zh-CN" altLang="en-US" sz="1800"/>
          </a:p>
          <a:p>
            <a:pPr>
              <a:lnSpc>
                <a:spcPct val="110000"/>
              </a:lnSpc>
            </a:pPr>
            <a:endParaRPr lang="zh-CN" altLang="en-US" sz="1800">
              <a:solidFill>
                <a:srgbClr val="C00000"/>
              </a:solidFill>
            </a:endParaRPr>
          </a:p>
          <a:p>
            <a:pPr marL="0" indent="0">
              <a:lnSpc>
                <a:spcPct val="110000"/>
              </a:lnSpc>
              <a:buNone/>
            </a:pPr>
            <a:r>
              <a:rPr lang="zh-CN" altLang="en-US" sz="1800">
                <a:solidFill>
                  <a:srgbClr val="C00000"/>
                </a:solidFill>
              </a:rPr>
              <a:t>4.计算属性分裂信息度量</a:t>
            </a:r>
          </a:p>
          <a:p>
            <a:pPr>
              <a:lnSpc>
                <a:spcPct val="110000"/>
              </a:lnSpc>
            </a:pPr>
            <a:r>
              <a:rPr lang="zh-CN" altLang="en-US" sz="1800"/>
              <a:t>用分裂信息度量来考虑某种属性进行分裂时分支的数量信息和尺寸信息（属性的内在信息）。</a:t>
            </a:r>
          </a:p>
          <a:p>
            <a:pPr>
              <a:lnSpc>
                <a:spcPct val="110000"/>
              </a:lnSpc>
            </a:pPr>
            <a:r>
              <a:rPr lang="zh-CN" altLang="en-US" sz="1800"/>
              <a:t>信息增益率用信息增益 / 内在信息，会导致属性的重要性随着内在信息的增大而减小。这个属性不确定性越大，就越不倾向于选取它。</a:t>
            </a:r>
          </a:p>
          <a:p>
            <a:pPr>
              <a:lnSpc>
                <a:spcPct val="110000"/>
              </a:lnSpc>
            </a:pPr>
            <a:endParaRPr lang="zh-CN" altLang="en-US" sz="1800"/>
          </a:p>
        </p:txBody>
      </p:sp>
      <p:pic>
        <p:nvPicPr>
          <p:cNvPr id="4" name="图片 3" descr="20160611221847422"/>
          <p:cNvPicPr>
            <a:picLocks noChangeAspect="1"/>
          </p:cNvPicPr>
          <p:nvPr/>
        </p:nvPicPr>
        <p:blipFill>
          <a:blip r:embed="rId2">
            <a:lum contrast="12000"/>
          </a:blip>
          <a:srcRect r="62631" b="4242"/>
          <a:stretch>
            <a:fillRect/>
          </a:stretch>
        </p:blipFill>
        <p:spPr>
          <a:xfrm>
            <a:off x="899160" y="2635885"/>
            <a:ext cx="6585585" cy="807085"/>
          </a:xfrm>
          <a:prstGeom prst="rect">
            <a:avLst/>
          </a:prstGeom>
        </p:spPr>
      </p:pic>
      <p:pic>
        <p:nvPicPr>
          <p:cNvPr id="5" name="图片 4" descr="20160611221851021"/>
          <p:cNvPicPr>
            <a:picLocks noChangeAspect="1"/>
          </p:cNvPicPr>
          <p:nvPr/>
        </p:nvPicPr>
        <p:blipFill>
          <a:blip r:embed="rId3">
            <a:lum contrast="12000"/>
          </a:blip>
          <a:srcRect r="49921" b="-32736"/>
          <a:stretch>
            <a:fillRect/>
          </a:stretch>
        </p:blipFill>
        <p:spPr>
          <a:xfrm>
            <a:off x="844550" y="5589905"/>
            <a:ext cx="6851015" cy="1277620"/>
          </a:xfrm>
          <a:prstGeom prst="rect">
            <a:avLst/>
          </a:prstGeom>
        </p:spPr>
      </p:pic>
      <p:sp>
        <p:nvSpPr>
          <p:cNvPr id="6" name="标题 5"/>
          <p:cNvSpPr>
            <a:spLocks noGrp="1"/>
          </p:cNvSpPr>
          <p:nvPr>
            <p:ph type="title"/>
          </p:nvPr>
        </p:nvSpPr>
        <p:spPr>
          <a:xfrm>
            <a:off x="628650" y="125730"/>
            <a:ext cx="7886700" cy="674370"/>
          </a:xfrm>
        </p:spPr>
        <p:txBody>
          <a:bodyPr/>
          <a:lstStyle/>
          <a:p>
            <a:r>
              <a:rPr lang="zh-CN" altLang="en-US">
                <a:sym typeface="+mn-ea"/>
              </a:rPr>
              <a:t>C4.5</a:t>
            </a:r>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13131"/>
            <a:ext cx="7886700" cy="4474845"/>
          </a:xfrm>
        </p:spPr>
        <p:txBody>
          <a:bodyPr/>
          <a:lstStyle/>
          <a:p>
            <a:r>
              <a:rPr lang="zh-CN" altLang="en-US">
                <a:solidFill>
                  <a:srgbClr val="C00000"/>
                </a:solidFill>
              </a:rPr>
              <a:t>5. 计算信息增益率</a:t>
            </a:r>
          </a:p>
          <a:p>
            <a:endParaRPr lang="zh-CN" altLang="en-US"/>
          </a:p>
          <a:p>
            <a:endParaRPr lang="zh-CN" altLang="en-US"/>
          </a:p>
          <a:p>
            <a:r>
              <a:rPr lang="zh-CN" altLang="en-US" sz="1800"/>
              <a:t>天气的信息增益率最高，选择天气为分裂属性。</a:t>
            </a:r>
          </a:p>
          <a:p>
            <a:r>
              <a:rPr lang="zh-CN" altLang="en-US" sz="1800"/>
              <a:t>分裂之后，天气为“阴”的条件下，类别唯一，则它定义为叶子节点</a:t>
            </a:r>
          </a:p>
          <a:p>
            <a:r>
              <a:rPr lang="zh-CN" altLang="en-US" sz="1800"/>
              <a:t>然后，选择不“纯”的结点继续分裂。</a:t>
            </a:r>
          </a:p>
          <a:p>
            <a:endParaRPr lang="zh-CN" altLang="en-US" sz="1800"/>
          </a:p>
          <a:p>
            <a:pPr marL="0" indent="0">
              <a:buNone/>
            </a:pPr>
            <a:r>
              <a:rPr lang="en-US" altLang="zh-CN" sz="1800"/>
              <a:t>                              </a:t>
            </a:r>
            <a:endParaRPr lang="zh-CN" altLang="en-US" sz="1800"/>
          </a:p>
        </p:txBody>
      </p:sp>
      <p:pic>
        <p:nvPicPr>
          <p:cNvPr id="6" name="图片 5" descr="20160611211339152"/>
          <p:cNvPicPr>
            <a:picLocks noChangeAspect="1"/>
          </p:cNvPicPr>
          <p:nvPr/>
        </p:nvPicPr>
        <p:blipFill>
          <a:blip r:embed="rId2"/>
          <a:srcRect t="6079"/>
          <a:stretch>
            <a:fillRect/>
          </a:stretch>
        </p:blipFill>
        <p:spPr>
          <a:xfrm>
            <a:off x="252095" y="4368165"/>
            <a:ext cx="4292600" cy="2334895"/>
          </a:xfrm>
          <a:prstGeom prst="rect">
            <a:avLst/>
          </a:prstGeom>
        </p:spPr>
      </p:pic>
      <p:pic>
        <p:nvPicPr>
          <p:cNvPr id="7" name="图片 6" descr="20160611211344059"/>
          <p:cNvPicPr>
            <a:picLocks noChangeAspect="1"/>
          </p:cNvPicPr>
          <p:nvPr/>
        </p:nvPicPr>
        <p:blipFill>
          <a:blip r:embed="rId3"/>
          <a:stretch>
            <a:fillRect/>
          </a:stretch>
        </p:blipFill>
        <p:spPr>
          <a:xfrm>
            <a:off x="4373245" y="4367530"/>
            <a:ext cx="4504055" cy="2385695"/>
          </a:xfrm>
          <a:prstGeom prst="rect">
            <a:avLst/>
          </a:prstGeom>
        </p:spPr>
      </p:pic>
      <p:grpSp>
        <p:nvGrpSpPr>
          <p:cNvPr id="9" name="组合 8"/>
          <p:cNvGrpSpPr/>
          <p:nvPr/>
        </p:nvGrpSpPr>
        <p:grpSpPr>
          <a:xfrm>
            <a:off x="683260" y="1252220"/>
            <a:ext cx="7795260" cy="906780"/>
            <a:chOff x="1076" y="1972"/>
            <a:chExt cx="12276" cy="1428"/>
          </a:xfrm>
        </p:grpSpPr>
        <p:pic>
          <p:nvPicPr>
            <p:cNvPr id="4" name="图片 3" descr="20160611222004158"/>
            <p:cNvPicPr>
              <a:picLocks noChangeAspect="1"/>
            </p:cNvPicPr>
            <p:nvPr/>
          </p:nvPicPr>
          <p:blipFill>
            <a:blip r:embed="rId4">
              <a:lum bright="6000"/>
            </a:blip>
            <a:srcRect r="53393" b="-10053"/>
            <a:stretch>
              <a:fillRect/>
            </a:stretch>
          </p:blipFill>
          <p:spPr>
            <a:xfrm>
              <a:off x="1076" y="2002"/>
              <a:ext cx="12277" cy="1399"/>
            </a:xfrm>
            <a:prstGeom prst="rect">
              <a:avLst/>
            </a:prstGeom>
          </p:spPr>
        </p:pic>
        <p:sp>
          <p:nvSpPr>
            <p:cNvPr id="8" name="文本框 7"/>
            <p:cNvSpPr txBox="1"/>
            <p:nvPr/>
          </p:nvSpPr>
          <p:spPr>
            <a:xfrm>
              <a:off x="3129" y="1972"/>
              <a:ext cx="896" cy="1296"/>
            </a:xfrm>
            <a:prstGeom prst="rect">
              <a:avLst/>
            </a:prstGeom>
            <a:solidFill>
              <a:schemeClr val="bg1"/>
            </a:solidFill>
          </p:spPr>
          <p:txBody>
            <a:bodyPr wrap="square" rtlCol="0">
              <a:spAutoFit/>
            </a:bodyPr>
            <a:lstStyle/>
            <a:p>
              <a:pPr>
                <a:lnSpc>
                  <a:spcPct val="70000"/>
                </a:lnSpc>
              </a:pPr>
              <a:r>
                <a:rPr lang="en-US" altLang="zh-CN" sz="1400"/>
                <a:t>Gain</a:t>
              </a:r>
            </a:p>
            <a:p>
              <a:pPr>
                <a:lnSpc>
                  <a:spcPct val="70000"/>
                </a:lnSpc>
              </a:pPr>
              <a:r>
                <a:rPr lang="en-US" altLang="zh-CN" sz="1400">
                  <a:sym typeface="+mn-ea"/>
                </a:rPr>
                <a:t>Gain</a:t>
              </a:r>
            </a:p>
            <a:p>
              <a:pPr>
                <a:lnSpc>
                  <a:spcPct val="70000"/>
                </a:lnSpc>
              </a:pPr>
              <a:r>
                <a:rPr lang="en-US" altLang="zh-CN" sz="1400">
                  <a:sym typeface="+mn-ea"/>
                </a:rPr>
                <a:t>Gain</a:t>
              </a:r>
            </a:p>
            <a:p>
              <a:pPr>
                <a:lnSpc>
                  <a:spcPct val="70000"/>
                </a:lnSpc>
              </a:pPr>
              <a:r>
                <a:rPr lang="en-US" altLang="zh-CN" sz="1400">
                  <a:sym typeface="+mn-ea"/>
                </a:rPr>
                <a:t>Gain</a:t>
              </a:r>
              <a:endParaRPr lang="en-US" altLang="zh-CN" sz="1400"/>
            </a:p>
          </p:txBody>
        </p:sp>
      </p:grpSp>
      <p:pic>
        <p:nvPicPr>
          <p:cNvPr id="10" name="图片 9" descr="20160611211334168"/>
          <p:cNvPicPr>
            <a:picLocks noChangeAspect="1"/>
          </p:cNvPicPr>
          <p:nvPr/>
        </p:nvPicPr>
        <p:blipFill>
          <a:blip r:embed="rId5"/>
          <a:srcRect l="72347" t="34767" r="-686" b="44260"/>
          <a:stretch>
            <a:fillRect/>
          </a:stretch>
        </p:blipFill>
        <p:spPr>
          <a:xfrm>
            <a:off x="2886710" y="3067685"/>
            <a:ext cx="3520440" cy="1254125"/>
          </a:xfrm>
          <a:prstGeom prst="rect">
            <a:avLst/>
          </a:prstGeom>
        </p:spPr>
      </p:pic>
      <p:sp>
        <p:nvSpPr>
          <p:cNvPr id="12" name="标题 11"/>
          <p:cNvSpPr>
            <a:spLocks noGrp="1"/>
          </p:cNvSpPr>
          <p:nvPr>
            <p:ph type="title"/>
          </p:nvPr>
        </p:nvSpPr>
        <p:spPr>
          <a:xfrm>
            <a:off x="628650" y="197485"/>
            <a:ext cx="7886700" cy="674370"/>
          </a:xfrm>
        </p:spPr>
        <p:txBody>
          <a:bodyPr/>
          <a:lstStyle/>
          <a:p>
            <a:r>
              <a:rPr lang="zh-CN" altLang="en-US">
                <a:sym typeface="+mn-ea"/>
              </a:rPr>
              <a:t>C4.5</a:t>
            </a:r>
            <a:endParaRPr lang="zh-CN" altLang="en-US"/>
          </a:p>
        </p:txBody>
      </p:sp>
      <p:sp>
        <p:nvSpPr>
          <p:cNvPr id="2" name="文本框 1"/>
          <p:cNvSpPr txBox="1"/>
          <p:nvPr/>
        </p:nvSpPr>
        <p:spPr>
          <a:xfrm>
            <a:off x="2160905" y="3481705"/>
            <a:ext cx="748030" cy="398780"/>
          </a:xfrm>
          <a:prstGeom prst="rect">
            <a:avLst/>
          </a:prstGeom>
          <a:noFill/>
        </p:spPr>
        <p:txBody>
          <a:bodyPr wrap="square" rtlCol="0">
            <a:spAutoFit/>
          </a:bodyPr>
          <a:lstStyle/>
          <a:p>
            <a:r>
              <a:rPr lang="zh-CN" altLang="en-US" sz="2000"/>
              <a:t>阴</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260" y="5228590"/>
            <a:ext cx="7886700" cy="977900"/>
          </a:xfrm>
        </p:spPr>
        <p:txBody>
          <a:bodyPr>
            <a:normAutofit fontScale="97500"/>
          </a:bodyPr>
          <a:lstStyle/>
          <a:p>
            <a:pPr>
              <a:lnSpc>
                <a:spcPct val="110000"/>
              </a:lnSpc>
            </a:pPr>
            <a:r>
              <a:rPr lang="zh-CN" altLang="en-US"/>
              <a:t>风速属性的信息增益率最高，所以选择风速作为分裂结点，分裂之后，发现子结点都是纯的，因此子节点均为叶子节点，分裂结束。</a:t>
            </a:r>
          </a:p>
        </p:txBody>
      </p:sp>
      <p:pic>
        <p:nvPicPr>
          <p:cNvPr id="4" name="图片 3" descr="20160611223109484"/>
          <p:cNvPicPr>
            <a:picLocks noChangeAspect="1"/>
          </p:cNvPicPr>
          <p:nvPr/>
        </p:nvPicPr>
        <p:blipFill>
          <a:blip r:embed="rId2">
            <a:lum bright="12000"/>
          </a:blip>
          <a:srcRect r="58716" b="36782"/>
          <a:stretch>
            <a:fillRect/>
          </a:stretch>
        </p:blipFill>
        <p:spPr>
          <a:xfrm>
            <a:off x="683895" y="1558290"/>
            <a:ext cx="6197600" cy="275590"/>
          </a:xfrm>
          <a:prstGeom prst="rect">
            <a:avLst/>
          </a:prstGeom>
        </p:spPr>
      </p:pic>
      <p:pic>
        <p:nvPicPr>
          <p:cNvPr id="5" name="图片 4" descr="20160611223125047"/>
          <p:cNvPicPr>
            <a:picLocks noChangeAspect="1"/>
          </p:cNvPicPr>
          <p:nvPr/>
        </p:nvPicPr>
        <p:blipFill>
          <a:blip r:embed="rId3">
            <a:lum bright="12000"/>
          </a:blip>
          <a:srcRect r="8831"/>
          <a:stretch>
            <a:fillRect/>
          </a:stretch>
        </p:blipFill>
        <p:spPr>
          <a:xfrm>
            <a:off x="755015" y="2279015"/>
            <a:ext cx="8258175" cy="910590"/>
          </a:xfrm>
          <a:prstGeom prst="rect">
            <a:avLst/>
          </a:prstGeom>
        </p:spPr>
      </p:pic>
      <p:pic>
        <p:nvPicPr>
          <p:cNvPr id="6" name="图片 5" descr="20160611223137813"/>
          <p:cNvPicPr>
            <a:picLocks noChangeAspect="1"/>
          </p:cNvPicPr>
          <p:nvPr/>
        </p:nvPicPr>
        <p:blipFill>
          <a:blip r:embed="rId4">
            <a:lum bright="12000"/>
          </a:blip>
          <a:srcRect r="54023" b="9333"/>
          <a:stretch>
            <a:fillRect/>
          </a:stretch>
        </p:blipFill>
        <p:spPr>
          <a:xfrm>
            <a:off x="755650" y="3432810"/>
            <a:ext cx="6828155" cy="741680"/>
          </a:xfrm>
          <a:prstGeom prst="rect">
            <a:avLst/>
          </a:prstGeom>
        </p:spPr>
      </p:pic>
      <p:grpSp>
        <p:nvGrpSpPr>
          <p:cNvPr id="9" name="组合 8"/>
          <p:cNvGrpSpPr/>
          <p:nvPr/>
        </p:nvGrpSpPr>
        <p:grpSpPr>
          <a:xfrm>
            <a:off x="755650" y="4582795"/>
            <a:ext cx="4980940" cy="753110"/>
            <a:chOff x="1190" y="8121"/>
            <a:chExt cx="7844" cy="1186"/>
          </a:xfrm>
        </p:grpSpPr>
        <p:pic>
          <p:nvPicPr>
            <p:cNvPr id="7" name="图片 6" descr="20160611223200423"/>
            <p:cNvPicPr>
              <a:picLocks noChangeAspect="1"/>
            </p:cNvPicPr>
            <p:nvPr/>
          </p:nvPicPr>
          <p:blipFill>
            <a:blip r:embed="rId5">
              <a:lum bright="12000"/>
            </a:blip>
            <a:srcRect r="59759" b="-177647"/>
            <a:stretch>
              <a:fillRect/>
            </a:stretch>
          </p:blipFill>
          <p:spPr>
            <a:xfrm>
              <a:off x="1190" y="8121"/>
              <a:ext cx="7845" cy="1186"/>
            </a:xfrm>
            <a:prstGeom prst="rect">
              <a:avLst/>
            </a:prstGeom>
          </p:spPr>
        </p:pic>
        <p:sp>
          <p:nvSpPr>
            <p:cNvPr id="8" name="文本框 7"/>
            <p:cNvSpPr txBox="1"/>
            <p:nvPr/>
          </p:nvSpPr>
          <p:spPr>
            <a:xfrm>
              <a:off x="2880" y="8187"/>
              <a:ext cx="905" cy="381"/>
            </a:xfrm>
            <a:prstGeom prst="rect">
              <a:avLst/>
            </a:prstGeom>
            <a:solidFill>
              <a:schemeClr val="bg1"/>
            </a:solidFill>
          </p:spPr>
          <p:txBody>
            <a:bodyPr wrap="square" rtlCol="0">
              <a:spAutoFit/>
            </a:bodyPr>
            <a:lstStyle/>
            <a:p>
              <a:pPr>
                <a:lnSpc>
                  <a:spcPct val="70000"/>
                </a:lnSpc>
              </a:pPr>
              <a:r>
                <a:rPr lang="en-US" altLang="zh-CN" sz="1400"/>
                <a:t>Gain</a:t>
              </a:r>
            </a:p>
          </p:txBody>
        </p:sp>
      </p:grpSp>
      <p:sp>
        <p:nvSpPr>
          <p:cNvPr id="10" name="标题 9"/>
          <p:cNvSpPr>
            <a:spLocks noGrp="1"/>
          </p:cNvSpPr>
          <p:nvPr>
            <p:ph type="title"/>
          </p:nvPr>
        </p:nvSpPr>
        <p:spPr>
          <a:xfrm>
            <a:off x="628650" y="197485"/>
            <a:ext cx="7886700" cy="674370"/>
          </a:xfrm>
        </p:spPr>
        <p:txBody>
          <a:bodyPr/>
          <a:lstStyle/>
          <a:p>
            <a:r>
              <a:rPr lang="zh-CN" altLang="en-US">
                <a:sym typeface="+mn-ea"/>
              </a:rPr>
              <a:t>C4.5</a:t>
            </a:r>
            <a:endParaRPr lang="zh-CN" altLang="en-US"/>
          </a:p>
        </p:txBody>
      </p:sp>
      <p:sp>
        <p:nvSpPr>
          <p:cNvPr id="11" name="文本框 10"/>
          <p:cNvSpPr txBox="1"/>
          <p:nvPr/>
        </p:nvSpPr>
        <p:spPr>
          <a:xfrm>
            <a:off x="827405" y="908685"/>
            <a:ext cx="5313680" cy="414020"/>
          </a:xfrm>
          <a:prstGeom prst="rect">
            <a:avLst/>
          </a:prstGeom>
          <a:noFill/>
        </p:spPr>
        <p:txBody>
          <a:bodyPr wrap="square" rtlCol="0" anchor="t">
            <a:spAutoFit/>
          </a:bodyPr>
          <a:lstStyle/>
          <a:p>
            <a:r>
              <a:rPr lang="zh-CN" altLang="en-US" sz="2100">
                <a:latin typeface="+mn-lt"/>
                <a:ea typeface="+mn-ea"/>
              </a:rPr>
              <a:t>接着，再以天气=“雨”的子结点为例：</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3A942-2374-83B9-7FFF-5C8A13F26D65}"/>
              </a:ext>
            </a:extLst>
          </p:cNvPr>
          <p:cNvSpPr>
            <a:spLocks noGrp="1"/>
          </p:cNvSpPr>
          <p:nvPr>
            <p:ph type="title"/>
          </p:nvPr>
        </p:nvSpPr>
        <p:spPr>
          <a:xfrm>
            <a:off x="628650" y="2103437"/>
            <a:ext cx="7886700" cy="1325563"/>
          </a:xfrm>
        </p:spPr>
        <p:txBody>
          <a:bodyPr>
            <a:normAutofit/>
          </a:bodyPr>
          <a:lstStyle/>
          <a:p>
            <a:pPr algn="ctr"/>
            <a:r>
              <a:rPr lang="zh-CN" altLang="en-US" sz="4400" dirty="0">
                <a:solidFill>
                  <a:srgbClr val="990033"/>
                </a:solidFill>
                <a:effectLst>
                  <a:outerShdw blurRad="38100" dist="38100" dir="2700000">
                    <a:srgbClr val="000000"/>
                  </a:outerShdw>
                </a:effectLst>
                <a:latin typeface="+mj-lt"/>
                <a:ea typeface="+mj-ea"/>
                <a:cs typeface="宋体" panose="02010600030101010101" pitchFamily="2" charset="-122"/>
              </a:rPr>
              <a:t>基于贝叶斯的分类</a:t>
            </a:r>
            <a:endParaRPr kumimoji="1" lang="zh-CN" altLang="en-US" sz="4400" dirty="0"/>
          </a:p>
        </p:txBody>
      </p:sp>
    </p:spTree>
    <p:extLst>
      <p:ext uri="{BB962C8B-B14F-4D97-AF65-F5344CB8AC3E}">
        <p14:creationId xmlns:p14="http://schemas.microsoft.com/office/powerpoint/2010/main" val="3564281797"/>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p:cNvSpPr>
          <p:nvPr>
            <p:ph type="subTitle" idx="1"/>
          </p:nvPr>
        </p:nvSpPr>
        <p:spPr>
          <a:xfrm>
            <a:off x="628650" y="1019175"/>
            <a:ext cx="7886700" cy="5838825"/>
          </a:xfrm>
          <a:solidFill>
            <a:schemeClr val="bg1">
              <a:alpha val="100000"/>
            </a:schemeClr>
          </a:solidFill>
        </p:spPr>
        <p:txBody>
          <a:bodyPr vert="horz" wrap="square" lIns="91440" tIns="45720" rIns="91440" bIns="45720" anchor="t"/>
          <a:lstStyle/>
          <a:p>
            <a:pPr algn="l">
              <a:buNone/>
            </a:pPr>
            <a:r>
              <a:rPr lang="zh-CN" altLang="en-US" sz="2400" dirty="0"/>
              <a:t>朴素贝叶斯分类器是一种基于贝叶斯理论的分类器。它的特点是以概率形式表达所有形式的不确定，学习和推理都由概率规则实现，学习的结果可以解释为对不同可能的信任程度。 </a:t>
            </a:r>
          </a:p>
          <a:p>
            <a:pPr algn="l">
              <a:buNone/>
            </a:pPr>
            <a:r>
              <a:rPr lang="en-US" altLang="zh-CN" sz="2400" dirty="0"/>
              <a:t>P(H)</a:t>
            </a:r>
            <a:r>
              <a:rPr lang="zh-CN" altLang="en-US" sz="2400" dirty="0"/>
              <a:t>是先验概率，或</a:t>
            </a:r>
            <a:r>
              <a:rPr lang="en-US" altLang="zh-CN" sz="2400" dirty="0"/>
              <a:t>H</a:t>
            </a:r>
            <a:r>
              <a:rPr lang="zh-CN" altLang="en-US" sz="2400" dirty="0"/>
              <a:t>的先验概率。</a:t>
            </a:r>
            <a:r>
              <a:rPr lang="en-US" altLang="zh-CN" sz="2400" dirty="0"/>
              <a:t>P(H|X)</a:t>
            </a:r>
            <a:r>
              <a:rPr lang="zh-CN" altLang="en-US" sz="2400" dirty="0"/>
              <a:t>是后验概率，或条件</a:t>
            </a:r>
            <a:r>
              <a:rPr lang="en-US" altLang="zh-CN" sz="2400" dirty="0"/>
              <a:t>X</a:t>
            </a:r>
            <a:r>
              <a:rPr lang="zh-CN" altLang="en-US" sz="2400" dirty="0"/>
              <a:t>下，</a:t>
            </a:r>
            <a:r>
              <a:rPr lang="en-US" altLang="zh-CN" sz="2400" dirty="0"/>
              <a:t>H</a:t>
            </a:r>
            <a:r>
              <a:rPr lang="zh-CN" altLang="en-US" sz="2400" dirty="0"/>
              <a:t>的后验概率。后验概率</a:t>
            </a:r>
            <a:r>
              <a:rPr lang="en-US" altLang="zh-CN" sz="2400" dirty="0"/>
              <a:t>P(H|X)</a:t>
            </a:r>
            <a:r>
              <a:rPr lang="zh-CN" altLang="en-US" sz="2400" dirty="0"/>
              <a:t>比先验概率</a:t>
            </a:r>
            <a:r>
              <a:rPr lang="en-US" altLang="zh-CN" sz="2400" dirty="0"/>
              <a:t>P(H)</a:t>
            </a:r>
            <a:r>
              <a:rPr lang="zh-CN" altLang="en-US" sz="2400" dirty="0"/>
              <a:t>基于更多的信息。</a:t>
            </a:r>
            <a:r>
              <a:rPr lang="en-US" altLang="zh-CN" sz="2400" dirty="0"/>
              <a:t>P(H)</a:t>
            </a:r>
            <a:r>
              <a:rPr lang="zh-CN" altLang="en-US" sz="2400" dirty="0"/>
              <a:t>是独立于</a:t>
            </a:r>
            <a:r>
              <a:rPr lang="en-US" altLang="zh-CN" sz="2400" dirty="0"/>
              <a:t>X</a:t>
            </a:r>
            <a:r>
              <a:rPr lang="zh-CN" altLang="en-US" sz="2400" dirty="0"/>
              <a:t>的。</a:t>
            </a:r>
          </a:p>
          <a:p>
            <a:pPr algn="l">
              <a:buNone/>
            </a:pPr>
            <a:endParaRPr lang="zh-CN" altLang="en-US" sz="2400" dirty="0"/>
          </a:p>
          <a:p>
            <a:pPr algn="l">
              <a:buNone/>
            </a:pPr>
            <a:endParaRPr lang="zh-CN" altLang="en-US" sz="2400" dirty="0"/>
          </a:p>
          <a:p>
            <a:pPr algn="l">
              <a:buNone/>
            </a:pPr>
            <a:endParaRPr lang="zh-CN" altLang="en-US" sz="2400" dirty="0"/>
          </a:p>
          <a:p>
            <a:pPr algn="l">
              <a:buNone/>
            </a:pPr>
            <a:r>
              <a:rPr lang="zh-CN" altLang="en-US" sz="2400" dirty="0"/>
              <a:t>假定数据样本世界由水果组成，用它们的颜色和形状描述。假定</a:t>
            </a:r>
            <a:r>
              <a:rPr lang="en-US" altLang="zh-CN" sz="2400" dirty="0"/>
              <a:t>X</a:t>
            </a:r>
            <a:r>
              <a:rPr lang="zh-CN" altLang="en-US" sz="2400" dirty="0"/>
              <a:t>表示红色和圆的，</a:t>
            </a:r>
            <a:r>
              <a:rPr lang="en-US" altLang="zh-CN" sz="2400" dirty="0"/>
              <a:t>H</a:t>
            </a:r>
            <a:r>
              <a:rPr lang="zh-CN" altLang="en-US" sz="2400" dirty="0"/>
              <a:t>表示假定</a:t>
            </a:r>
            <a:r>
              <a:rPr lang="en-US" altLang="zh-CN" sz="2400" dirty="0"/>
              <a:t>X</a:t>
            </a:r>
            <a:r>
              <a:rPr lang="zh-CN" altLang="en-US" sz="2400" dirty="0"/>
              <a:t>是苹果，则</a:t>
            </a:r>
            <a:r>
              <a:rPr lang="en-US" altLang="zh-CN" sz="2400" dirty="0"/>
              <a:t>P(H|X)</a:t>
            </a:r>
            <a:r>
              <a:rPr lang="zh-CN" altLang="en-US" sz="2400" dirty="0"/>
              <a:t>反映当我们看到</a:t>
            </a:r>
            <a:r>
              <a:rPr lang="en-US" altLang="zh-CN" sz="2400" dirty="0"/>
              <a:t>X</a:t>
            </a:r>
            <a:r>
              <a:rPr lang="zh-CN" altLang="en-US" sz="2400" dirty="0"/>
              <a:t>是红色并是圆的时，我们对</a:t>
            </a:r>
            <a:r>
              <a:rPr lang="en-US" altLang="zh-CN" sz="2400" dirty="0"/>
              <a:t>X</a:t>
            </a:r>
            <a:r>
              <a:rPr lang="zh-CN" altLang="en-US" sz="2400" dirty="0"/>
              <a:t>是苹果的确信程度。</a:t>
            </a:r>
          </a:p>
        </p:txBody>
      </p:sp>
      <p:sp>
        <p:nvSpPr>
          <p:cNvPr id="81922" name="Rectangle 3"/>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81923" name="Rectangle 4"/>
          <p:cNvSpPr/>
          <p:nvPr/>
        </p:nvSpPr>
        <p:spPr>
          <a:xfrm>
            <a:off x="0" y="342900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81924" name="Rectangle 5"/>
          <p:cNvSpPr/>
          <p:nvPr/>
        </p:nvSpPr>
        <p:spPr>
          <a:xfrm>
            <a:off x="0" y="3148013"/>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81925" name="Rectangle 6"/>
          <p:cNvSpPr/>
          <p:nvPr/>
        </p:nvSpPr>
        <p:spPr>
          <a:xfrm>
            <a:off x="0" y="316230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7" name="图片 6"/>
          <p:cNvPicPr>
            <a:picLocks noChangeAspect="1"/>
          </p:cNvPicPr>
          <p:nvPr/>
        </p:nvPicPr>
        <p:blipFill>
          <a:blip r:embed="rId2"/>
          <a:srcRect l="21137" t="52135" r="43441" b="32118"/>
          <a:stretch>
            <a:fillRect/>
          </a:stretch>
        </p:blipFill>
        <p:spPr>
          <a:xfrm>
            <a:off x="824230" y="3500120"/>
            <a:ext cx="7526020" cy="1151890"/>
          </a:xfrm>
          <a:prstGeom prst="rect">
            <a:avLst/>
          </a:prstGeom>
        </p:spPr>
      </p:pic>
      <p:sp>
        <p:nvSpPr>
          <p:cNvPr id="8" name="文本框 7"/>
          <p:cNvSpPr txBox="1"/>
          <p:nvPr/>
        </p:nvSpPr>
        <p:spPr>
          <a:xfrm>
            <a:off x="628650" y="248920"/>
            <a:ext cx="5734050" cy="521970"/>
          </a:xfrm>
          <a:prstGeom prst="rect">
            <a:avLst/>
          </a:prstGeom>
          <a:noFill/>
        </p:spPr>
        <p:txBody>
          <a:bodyPr wrap="none" rtlCol="0" anchor="t">
            <a:spAutoFit/>
          </a:bodyPr>
          <a:lstStyle/>
          <a:p>
            <a:pPr algn="l">
              <a:buNone/>
            </a:pPr>
            <a:r>
              <a:rPr lang="zh-CN" altLang="en-US" dirty="0">
                <a:solidFill>
                  <a:srgbClr val="0070C0"/>
                </a:solidFill>
                <a:sym typeface="+mn-ea"/>
              </a:rPr>
              <a:t>朴素贝叶斯（</a:t>
            </a:r>
            <a:r>
              <a:rPr lang="en-US" altLang="zh-CN" dirty="0">
                <a:solidFill>
                  <a:srgbClr val="0070C0"/>
                </a:solidFill>
                <a:sym typeface="+mn-ea"/>
              </a:rPr>
              <a:t>Naive Bayes</a:t>
            </a:r>
            <a:r>
              <a:rPr lang="zh-CN" altLang="en-US" dirty="0">
                <a:solidFill>
                  <a:srgbClr val="0070C0"/>
                </a:solidFill>
                <a:sym typeface="+mn-ea"/>
              </a:rPr>
              <a:t>）分类器</a:t>
            </a:r>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9AC618A-12C5-B615-A3AA-37E0879F46D0}"/>
              </a:ext>
            </a:extLst>
          </p:cNvPr>
          <p:cNvSpPr>
            <a:spLocks noGrp="1" noChangeArrowheads="1"/>
          </p:cNvSpPr>
          <p:nvPr>
            <p:ph type="title" idx="4294967295"/>
          </p:nvPr>
        </p:nvSpPr>
        <p:spPr>
          <a:xfrm>
            <a:off x="628650" y="365127"/>
            <a:ext cx="7886700" cy="471586"/>
          </a:xfrm>
          <a:ln/>
        </p:spPr>
        <p:txBody>
          <a:bodyPr>
            <a:normAutofit fontScale="90000"/>
          </a:bodyPr>
          <a:lstStyle/>
          <a:p>
            <a:r>
              <a:rPr lang="zh-CN" altLang="zh-CN" dirty="0"/>
              <a:t>一个医疗诊断问题</a:t>
            </a:r>
          </a:p>
        </p:txBody>
      </p:sp>
      <p:sp>
        <p:nvSpPr>
          <p:cNvPr id="6147" name="Text Box 3">
            <a:extLst>
              <a:ext uri="{FF2B5EF4-FFF2-40B4-BE49-F238E27FC236}">
                <a16:creationId xmlns:a16="http://schemas.microsoft.com/office/drawing/2014/main" id="{74DF9F8D-E522-B734-B4AA-974C776A4DBA}"/>
              </a:ext>
            </a:extLst>
          </p:cNvPr>
          <p:cNvSpPr txBox="1">
            <a:spLocks noChangeArrowheads="1"/>
          </p:cNvSpPr>
          <p:nvPr/>
        </p:nvSpPr>
        <p:spPr bwMode="auto">
          <a:xfrm>
            <a:off x="462892" y="1196752"/>
            <a:ext cx="7943850" cy="457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dirty="0">
                <a:solidFill>
                  <a:schemeClr val="tx2"/>
                </a:solidFill>
              </a:rPr>
              <a:t>有两个可选的假设：病人有癌症、病人无癌症</a:t>
            </a:r>
          </a:p>
          <a:p>
            <a:r>
              <a:rPr lang="zh-CN" altLang="zh-CN" sz="2800" b="1" dirty="0">
                <a:solidFill>
                  <a:schemeClr val="tx2"/>
                </a:solidFill>
              </a:rPr>
              <a:t>可用数据来自化验结果：正+和负-</a:t>
            </a:r>
          </a:p>
          <a:p>
            <a:r>
              <a:rPr lang="zh-CN" altLang="zh-CN" sz="2800" b="1" dirty="0">
                <a:solidFill>
                  <a:schemeClr val="tx2"/>
                </a:solidFill>
              </a:rPr>
              <a:t>有先验知识：在所有人口中，患病率是0.008</a:t>
            </a:r>
          </a:p>
          <a:p>
            <a:r>
              <a:rPr lang="zh-CN" altLang="zh-CN" sz="2800" b="1" dirty="0">
                <a:solidFill>
                  <a:schemeClr val="tx2"/>
                </a:solidFill>
              </a:rPr>
              <a:t>对确实有病的患者的化验准确率为98%，对确实无病的患者的化验准确率为97%</a:t>
            </a:r>
          </a:p>
          <a:p>
            <a:r>
              <a:rPr lang="zh-CN" altLang="zh-CN" sz="2800" b="1" dirty="0">
                <a:solidFill>
                  <a:schemeClr val="tx2"/>
                </a:solidFill>
              </a:rPr>
              <a:t>总结如下</a:t>
            </a:r>
          </a:p>
          <a:p>
            <a:r>
              <a:rPr lang="zh-CN" altLang="zh-CN" b="1" dirty="0">
                <a:solidFill>
                  <a:schemeClr val="tx2"/>
                </a:solidFill>
              </a:rPr>
              <a:t>P(cancer)=0.008, P(</a:t>
            </a:r>
            <a:r>
              <a:rPr lang="zh-CN" altLang="zh-CN" b="1" dirty="0">
                <a:solidFill>
                  <a:schemeClr val="tx2"/>
                </a:solidFill>
                <a:sym typeface="Symbol" pitchFamily="2" charset="2"/>
              </a:rPr>
              <a:t>cancer)=0.992</a:t>
            </a:r>
          </a:p>
          <a:p>
            <a:r>
              <a:rPr lang="zh-CN" altLang="zh-CN" b="1" dirty="0">
                <a:solidFill>
                  <a:schemeClr val="tx2"/>
                </a:solidFill>
              </a:rPr>
              <a:t>P(+|cancer)=0.98, P(-|cancer)=0.02</a:t>
            </a:r>
          </a:p>
          <a:p>
            <a:r>
              <a:rPr lang="zh-CN" altLang="zh-CN" b="1" dirty="0">
                <a:solidFill>
                  <a:schemeClr val="tx2"/>
                </a:solidFill>
              </a:rPr>
              <a:t>P(+|</a:t>
            </a:r>
            <a:r>
              <a:rPr lang="zh-CN" altLang="zh-CN" b="1" dirty="0">
                <a:solidFill>
                  <a:schemeClr val="tx2"/>
                </a:solidFill>
                <a:sym typeface="Symbol" pitchFamily="2" charset="2"/>
              </a:rPr>
              <a:t>cancer)=0.03, P(-|cancer)=0.9</a:t>
            </a:r>
            <a:r>
              <a:rPr lang="en-US" altLang="zh-CN" b="1" dirty="0">
                <a:solidFill>
                  <a:schemeClr val="tx2"/>
                </a:solidFill>
                <a:sym typeface="Symbol" pitchFamily="2" charset="2"/>
              </a:rPr>
              <a:t>7</a:t>
            </a:r>
            <a:endParaRPr lang="zh-CN" altLang="zh-CN" b="1" dirty="0">
              <a:solidFill>
                <a:schemeClr val="tx2"/>
              </a:solidFill>
            </a:endParaRPr>
          </a:p>
        </p:txBody>
      </p:sp>
    </p:spTree>
  </p:cSld>
  <p:clrMapOvr>
    <a:masterClrMapping/>
  </p:clrMapOvr>
  <p:transition spd="med">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2">
            <a:extLst>
              <a:ext uri="{FF2B5EF4-FFF2-40B4-BE49-F238E27FC236}">
                <a16:creationId xmlns:a16="http://schemas.microsoft.com/office/drawing/2014/main" id="{4D8A7BE4-7FB1-D109-9870-FE1F357A0B2C}"/>
              </a:ext>
            </a:extLst>
          </p:cNvPr>
          <p:cNvSpPr>
            <a:spLocks noGrp="1" noChangeArrowheads="1"/>
          </p:cNvSpPr>
          <p:nvPr>
            <p:ph type="title" idx="4294967295"/>
          </p:nvPr>
        </p:nvSpPr>
        <p:spPr>
          <a:xfrm>
            <a:off x="611560" y="1556792"/>
            <a:ext cx="7772400" cy="1362075"/>
          </a:xfrm>
          <a:ln/>
        </p:spPr>
        <p:txBody>
          <a:bodyPr anchor="t">
            <a:normAutofit fontScale="90000"/>
          </a:bodyPr>
          <a:lstStyle/>
          <a:p>
            <a:pPr algn="l"/>
            <a:r>
              <a:rPr lang="zh-CN" altLang="zh-CN" dirty="0">
                <a:solidFill>
                  <a:srgbClr val="FF0000"/>
                </a:solidFill>
                <a:sym typeface="Symbol" pitchFamily="2" charset="2"/>
              </a:rPr>
              <a:t>问题：假定有一个新病人，化验结果为正，是否应将病人断定为有癌症？</a:t>
            </a:r>
            <a:r>
              <a:rPr lang="zh-CN" altLang="zh-CN" dirty="0">
                <a:solidFill>
                  <a:schemeClr val="tx1"/>
                </a:solidFill>
                <a:sym typeface="Symbol" pitchFamily="2" charset="2"/>
              </a:rPr>
              <a:t>求后验概率P(cancer|+)和P(cancer|+)</a:t>
            </a:r>
          </a:p>
        </p:txBody>
      </p:sp>
    </p:spTree>
  </p:cSld>
  <p:clrMapOvr>
    <a:masterClrMapping/>
  </p:clrMapOvr>
  <p:transition spd="med">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2">
            <a:extLst>
              <a:ext uri="{FF2B5EF4-FFF2-40B4-BE49-F238E27FC236}">
                <a16:creationId xmlns:a16="http://schemas.microsoft.com/office/drawing/2014/main" id="{978E0C61-3515-447B-0684-B32A850F5C26}"/>
              </a:ext>
            </a:extLst>
          </p:cNvPr>
          <p:cNvSpPr>
            <a:spLocks noChangeArrowheads="1"/>
          </p:cNvSpPr>
          <p:nvPr/>
        </p:nvSpPr>
        <p:spPr bwMode="auto">
          <a:xfrm>
            <a:off x="6266135" y="4052317"/>
            <a:ext cx="1546225" cy="955675"/>
          </a:xfrm>
          <a:prstGeom prst="ellipse">
            <a:avLst/>
          </a:prstGeom>
          <a:solidFill>
            <a:srgbClr val="FFFF00"/>
          </a:solidFill>
          <a:ln w="9525"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195" name="Text Box 3">
            <a:extLst>
              <a:ext uri="{FF2B5EF4-FFF2-40B4-BE49-F238E27FC236}">
                <a16:creationId xmlns:a16="http://schemas.microsoft.com/office/drawing/2014/main" id="{4902F4B7-277D-EFAE-1DD3-4E8B8EA27C76}"/>
              </a:ext>
            </a:extLst>
          </p:cNvPr>
          <p:cNvSpPr txBox="1">
            <a:spLocks noChangeArrowheads="1"/>
          </p:cNvSpPr>
          <p:nvPr/>
        </p:nvSpPr>
        <p:spPr bwMode="auto">
          <a:xfrm>
            <a:off x="2627313" y="933450"/>
            <a:ext cx="35036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4000" b="1">
                <a:solidFill>
                  <a:schemeClr val="accent2"/>
                </a:solidFill>
              </a:rPr>
              <a:t>贝叶斯定理</a:t>
            </a:r>
          </a:p>
        </p:txBody>
      </p:sp>
      <p:sp>
        <p:nvSpPr>
          <p:cNvPr id="8196" name="Text Box 4">
            <a:extLst>
              <a:ext uri="{FF2B5EF4-FFF2-40B4-BE49-F238E27FC236}">
                <a16:creationId xmlns:a16="http://schemas.microsoft.com/office/drawing/2014/main" id="{89C50AFD-F6E1-99E8-14B8-D6E3187711F9}"/>
              </a:ext>
            </a:extLst>
          </p:cNvPr>
          <p:cNvSpPr txBox="1">
            <a:spLocks noChangeArrowheads="1"/>
          </p:cNvSpPr>
          <p:nvPr/>
        </p:nvSpPr>
        <p:spPr bwMode="auto">
          <a:xfrm>
            <a:off x="1187624" y="2105026"/>
            <a:ext cx="71072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solidFill>
                  <a:schemeClr val="accent2"/>
                </a:solidFill>
              </a:rPr>
              <a:t>       解决上面的问题：已知某条件概率，如何得到两个事件交换后的概率，也就是在已知P(A|B)的情况下如何求得P(B|A)。</a:t>
            </a:r>
          </a:p>
        </p:txBody>
      </p:sp>
      <p:cxnSp>
        <p:nvCxnSpPr>
          <p:cNvPr id="8197" name="AutoShape 5">
            <a:extLst>
              <a:ext uri="{FF2B5EF4-FFF2-40B4-BE49-F238E27FC236}">
                <a16:creationId xmlns:a16="http://schemas.microsoft.com/office/drawing/2014/main" id="{84070810-8E3C-2CBF-2D48-74830F3CEC47}"/>
              </a:ext>
            </a:extLst>
          </p:cNvPr>
          <p:cNvCxnSpPr>
            <a:cxnSpLocks noChangeShapeType="1"/>
          </p:cNvCxnSpPr>
          <p:nvPr/>
        </p:nvCxnSpPr>
        <p:spPr bwMode="auto">
          <a:xfrm flipV="1">
            <a:off x="1536328" y="3515841"/>
            <a:ext cx="534987" cy="592137"/>
          </a:xfrm>
          <a:prstGeom prst="straightConnector1">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8" name="箭头 60">
            <a:extLst>
              <a:ext uri="{FF2B5EF4-FFF2-40B4-BE49-F238E27FC236}">
                <a16:creationId xmlns:a16="http://schemas.microsoft.com/office/drawing/2014/main" id="{CAD49BB9-B70B-559B-5EE1-0A394BB2D57A}"/>
              </a:ext>
            </a:extLst>
          </p:cNvPr>
          <p:cNvSpPr>
            <a:spLocks noChangeShapeType="1"/>
          </p:cNvSpPr>
          <p:nvPr/>
        </p:nvSpPr>
        <p:spPr bwMode="auto">
          <a:xfrm flipH="1" flipV="1">
            <a:off x="2593603" y="3538066"/>
            <a:ext cx="511175" cy="852487"/>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9" name="Oval 7">
            <a:extLst>
              <a:ext uri="{FF2B5EF4-FFF2-40B4-BE49-F238E27FC236}">
                <a16:creationId xmlns:a16="http://schemas.microsoft.com/office/drawing/2014/main" id="{95F73D10-A62D-7433-1C4B-EF8D4B7D029C}"/>
              </a:ext>
            </a:extLst>
          </p:cNvPr>
          <p:cNvSpPr>
            <a:spLocks noChangeArrowheads="1"/>
          </p:cNvSpPr>
          <p:nvPr/>
        </p:nvSpPr>
        <p:spPr bwMode="auto">
          <a:xfrm>
            <a:off x="364753" y="4085753"/>
            <a:ext cx="1695450" cy="885825"/>
          </a:xfrm>
          <a:prstGeom prst="ellipse">
            <a:avLst/>
          </a:prstGeom>
          <a:solidFill>
            <a:schemeClr val="bg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00" name="Oval 8">
            <a:extLst>
              <a:ext uri="{FF2B5EF4-FFF2-40B4-BE49-F238E27FC236}">
                <a16:creationId xmlns:a16="http://schemas.microsoft.com/office/drawing/2014/main" id="{F46DD46F-312F-827E-15A6-1AA9A5500547}"/>
              </a:ext>
            </a:extLst>
          </p:cNvPr>
          <p:cNvSpPr>
            <a:spLocks noChangeArrowheads="1"/>
          </p:cNvSpPr>
          <p:nvPr/>
        </p:nvSpPr>
        <p:spPr bwMode="auto">
          <a:xfrm>
            <a:off x="2377703" y="4392141"/>
            <a:ext cx="1546225" cy="955675"/>
          </a:xfrm>
          <a:prstGeom prst="ellipse">
            <a:avLst/>
          </a:prstGeom>
          <a:solidFill>
            <a:schemeClr val="bg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01" name="Text Box 9">
            <a:extLst>
              <a:ext uri="{FF2B5EF4-FFF2-40B4-BE49-F238E27FC236}">
                <a16:creationId xmlns:a16="http://schemas.microsoft.com/office/drawing/2014/main" id="{85A92677-86FB-9720-8BA9-8646AD8BEDBC}"/>
              </a:ext>
            </a:extLst>
          </p:cNvPr>
          <p:cNvSpPr txBox="1">
            <a:spLocks noChangeArrowheads="1"/>
          </p:cNvSpPr>
          <p:nvPr/>
        </p:nvSpPr>
        <p:spPr bwMode="auto">
          <a:xfrm>
            <a:off x="602878" y="4323878"/>
            <a:ext cx="1068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t>癌症</a:t>
            </a:r>
          </a:p>
        </p:txBody>
      </p:sp>
      <p:sp>
        <p:nvSpPr>
          <p:cNvPr id="8202" name="Text Box 10">
            <a:extLst>
              <a:ext uri="{FF2B5EF4-FFF2-40B4-BE49-F238E27FC236}">
                <a16:creationId xmlns:a16="http://schemas.microsoft.com/office/drawing/2014/main" id="{CCB48B94-1F7C-7E89-A1AB-C529341E2788}"/>
              </a:ext>
            </a:extLst>
          </p:cNvPr>
          <p:cNvSpPr txBox="1">
            <a:spLocks noChangeArrowheads="1"/>
          </p:cNvSpPr>
          <p:nvPr/>
        </p:nvSpPr>
        <p:spPr bwMode="auto">
          <a:xfrm>
            <a:off x="2670878" y="4406988"/>
            <a:ext cx="1158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t>诊断正确</a:t>
            </a:r>
          </a:p>
        </p:txBody>
      </p:sp>
      <p:cxnSp>
        <p:nvCxnSpPr>
          <p:cNvPr id="8203" name="AutoShape 11">
            <a:extLst>
              <a:ext uri="{FF2B5EF4-FFF2-40B4-BE49-F238E27FC236}">
                <a16:creationId xmlns:a16="http://schemas.microsoft.com/office/drawing/2014/main" id="{549EDB3B-7405-D293-42E2-01E4AFB7078D}"/>
              </a:ext>
            </a:extLst>
          </p:cNvPr>
          <p:cNvCxnSpPr>
            <a:cxnSpLocks noChangeShapeType="1"/>
          </p:cNvCxnSpPr>
          <p:nvPr/>
        </p:nvCxnSpPr>
        <p:spPr bwMode="auto">
          <a:xfrm flipV="1">
            <a:off x="5400947" y="3449067"/>
            <a:ext cx="534988" cy="592138"/>
          </a:xfrm>
          <a:prstGeom prst="straightConnector1">
            <a:avLst/>
          </a:prstGeom>
          <a:noFill/>
          <a:ln w="9525" cap="flat"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04" name="Oval 12">
            <a:extLst>
              <a:ext uri="{FF2B5EF4-FFF2-40B4-BE49-F238E27FC236}">
                <a16:creationId xmlns:a16="http://schemas.microsoft.com/office/drawing/2014/main" id="{0F5F3B84-822D-574F-1B52-0C3DD64DE5D3}"/>
              </a:ext>
            </a:extLst>
          </p:cNvPr>
          <p:cNvSpPr>
            <a:spLocks noChangeArrowheads="1"/>
          </p:cNvSpPr>
          <p:nvPr/>
        </p:nvSpPr>
        <p:spPr bwMode="auto">
          <a:xfrm>
            <a:off x="4318272" y="4084067"/>
            <a:ext cx="1774825" cy="876300"/>
          </a:xfrm>
          <a:prstGeom prst="ellipse">
            <a:avLst/>
          </a:prstGeom>
          <a:solidFill>
            <a:srgbClr val="FFFF00"/>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205" name="Text Box 13">
            <a:extLst>
              <a:ext uri="{FF2B5EF4-FFF2-40B4-BE49-F238E27FC236}">
                <a16:creationId xmlns:a16="http://schemas.microsoft.com/office/drawing/2014/main" id="{65009AE9-80C8-0C20-2979-FC0134C6DA03}"/>
              </a:ext>
            </a:extLst>
          </p:cNvPr>
          <p:cNvSpPr txBox="1">
            <a:spLocks noChangeArrowheads="1"/>
          </p:cNvSpPr>
          <p:nvPr/>
        </p:nvSpPr>
        <p:spPr bwMode="auto">
          <a:xfrm>
            <a:off x="4719400" y="4057367"/>
            <a:ext cx="1160462"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1" dirty="0"/>
              <a:t>诊断正确</a:t>
            </a:r>
          </a:p>
        </p:txBody>
      </p:sp>
      <p:sp>
        <p:nvSpPr>
          <p:cNvPr id="8206" name="Text Box 14">
            <a:extLst>
              <a:ext uri="{FF2B5EF4-FFF2-40B4-BE49-F238E27FC236}">
                <a16:creationId xmlns:a16="http://schemas.microsoft.com/office/drawing/2014/main" id="{50E77D02-ECA9-05FC-FE9F-59F8531336F5}"/>
              </a:ext>
            </a:extLst>
          </p:cNvPr>
          <p:cNvSpPr txBox="1">
            <a:spLocks noChangeArrowheads="1"/>
          </p:cNvSpPr>
          <p:nvPr/>
        </p:nvSpPr>
        <p:spPr bwMode="auto">
          <a:xfrm>
            <a:off x="6594747" y="4325367"/>
            <a:ext cx="1069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1"/>
              <a:t>癌症</a:t>
            </a:r>
          </a:p>
        </p:txBody>
      </p:sp>
      <p:sp>
        <p:nvSpPr>
          <p:cNvPr id="8207" name="箭头 72">
            <a:extLst>
              <a:ext uri="{FF2B5EF4-FFF2-40B4-BE49-F238E27FC236}">
                <a16:creationId xmlns:a16="http://schemas.microsoft.com/office/drawing/2014/main" id="{0E565CEA-36A5-7DA4-916E-19B56045E809}"/>
              </a:ext>
            </a:extLst>
          </p:cNvPr>
          <p:cNvSpPr>
            <a:spLocks noChangeShapeType="1"/>
          </p:cNvSpPr>
          <p:nvPr/>
        </p:nvSpPr>
        <p:spPr bwMode="auto">
          <a:xfrm flipH="1" flipV="1">
            <a:off x="6456635" y="3356992"/>
            <a:ext cx="603250" cy="6604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2B043ED-EA03-ED66-B16A-2BBF3AC82103}"/>
              </a:ext>
            </a:extLst>
          </p:cNvPr>
          <p:cNvSpPr>
            <a:spLocks noGrp="1" noChangeArrowheads="1"/>
          </p:cNvSpPr>
          <p:nvPr>
            <p:ph type="title"/>
          </p:nvPr>
        </p:nvSpPr>
        <p:spPr/>
        <p:txBody>
          <a:bodyPr/>
          <a:lstStyle/>
          <a:p>
            <a:r>
              <a:rPr lang="zh-CN" altLang="en-US">
                <a:solidFill>
                  <a:schemeClr val="accent2"/>
                </a:solidFill>
              </a:rPr>
              <a:t>贝叶斯定理</a:t>
            </a:r>
          </a:p>
        </p:txBody>
      </p:sp>
      <p:sp>
        <p:nvSpPr>
          <p:cNvPr id="9219" name="Rectangle 3">
            <a:extLst>
              <a:ext uri="{FF2B5EF4-FFF2-40B4-BE49-F238E27FC236}">
                <a16:creationId xmlns:a16="http://schemas.microsoft.com/office/drawing/2014/main" id="{FC3A7E33-139F-DBA2-97A4-E10E3C184CFD}"/>
              </a:ext>
            </a:extLst>
          </p:cNvPr>
          <p:cNvSpPr>
            <a:spLocks noGrp="1" noChangeArrowheads="1"/>
          </p:cNvSpPr>
          <p:nvPr>
            <p:ph type="body" idx="1"/>
          </p:nvPr>
        </p:nvSpPr>
        <p:spPr/>
        <p:txBody>
          <a:bodyPr/>
          <a:lstStyle/>
          <a:p>
            <a:r>
              <a:rPr lang="zh-CN" altLang="zh-CN"/>
              <a:t>这里先解释什么是条件概率</a:t>
            </a:r>
          </a:p>
        </p:txBody>
      </p:sp>
      <p:graphicFrame>
        <p:nvGraphicFramePr>
          <p:cNvPr id="9220" name="Object 4">
            <a:extLst>
              <a:ext uri="{FF2B5EF4-FFF2-40B4-BE49-F238E27FC236}">
                <a16:creationId xmlns:a16="http://schemas.microsoft.com/office/drawing/2014/main" id="{2219EBF7-272C-BC2D-1587-FF58785D4F9F}"/>
              </a:ext>
            </a:extLst>
          </p:cNvPr>
          <p:cNvGraphicFramePr>
            <a:graphicFrameLocks noChangeAspect="1"/>
          </p:cNvGraphicFramePr>
          <p:nvPr/>
        </p:nvGraphicFramePr>
        <p:xfrm>
          <a:off x="577850" y="2752725"/>
          <a:ext cx="1276350" cy="671513"/>
        </p:xfrm>
        <a:graphic>
          <a:graphicData uri="http://schemas.openxmlformats.org/presentationml/2006/ole">
            <mc:AlternateContent xmlns:mc="http://schemas.openxmlformats.org/markup-compatibility/2006">
              <mc:Choice xmlns:v="urn:schemas-microsoft-com:vml" Requires="v">
                <p:oleObj spid="_x0000_s11269" r:id="rId3" imgW="11112500" imgH="5854700" progId="Equation.3">
                  <p:embed/>
                </p:oleObj>
              </mc:Choice>
              <mc:Fallback>
                <p:oleObj r:id="rId3" imgW="11112500" imgH="5854700" progId="Equation.3">
                  <p:embed/>
                  <p:pic>
                    <p:nvPicPr>
                      <p:cNvPr id="9220" name="Object 4">
                        <a:extLst>
                          <a:ext uri="{FF2B5EF4-FFF2-40B4-BE49-F238E27FC236}">
                            <a16:creationId xmlns:a16="http://schemas.microsoft.com/office/drawing/2014/main" id="{2219EBF7-272C-BC2D-1587-FF58785D4F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2752725"/>
                        <a:ext cx="127635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1" name="Text Box 5">
            <a:extLst>
              <a:ext uri="{FF2B5EF4-FFF2-40B4-BE49-F238E27FC236}">
                <a16:creationId xmlns:a16="http://schemas.microsoft.com/office/drawing/2014/main" id="{124B01DA-8FC5-F1F4-F8E8-543837F5C3A3}"/>
              </a:ext>
            </a:extLst>
          </p:cNvPr>
          <p:cNvSpPr txBox="1">
            <a:spLocks noChangeArrowheads="1"/>
          </p:cNvSpPr>
          <p:nvPr/>
        </p:nvSpPr>
        <p:spPr bwMode="auto">
          <a:xfrm>
            <a:off x="2012950" y="2843213"/>
            <a:ext cx="61976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chemeClr val="accent2"/>
                </a:solidFill>
              </a:rPr>
              <a:t>在事情B发生的条件下A发生的条件概率，其求解公式为</a:t>
            </a:r>
          </a:p>
        </p:txBody>
      </p:sp>
      <p:graphicFrame>
        <p:nvGraphicFramePr>
          <p:cNvPr id="9222" name="Object 6">
            <a:extLst>
              <a:ext uri="{FF2B5EF4-FFF2-40B4-BE49-F238E27FC236}">
                <a16:creationId xmlns:a16="http://schemas.microsoft.com/office/drawing/2014/main" id="{4669A880-37F0-873C-6DDE-A4C95720C025}"/>
              </a:ext>
            </a:extLst>
          </p:cNvPr>
          <p:cNvGraphicFramePr>
            <a:graphicFrameLocks noChangeAspect="1"/>
          </p:cNvGraphicFramePr>
          <p:nvPr/>
        </p:nvGraphicFramePr>
        <p:xfrm>
          <a:off x="1443038" y="3889375"/>
          <a:ext cx="3367087" cy="933450"/>
        </p:xfrm>
        <a:graphic>
          <a:graphicData uri="http://schemas.openxmlformats.org/presentationml/2006/ole">
            <mc:AlternateContent xmlns:mc="http://schemas.openxmlformats.org/markup-compatibility/2006">
              <mc:Choice xmlns:v="urn:schemas-microsoft-com:vml" Requires="v">
                <p:oleObj spid="_x0000_s11270" r:id="rId5" imgW="24282400" imgH="9652000" progId="Equation.3">
                  <p:embed/>
                </p:oleObj>
              </mc:Choice>
              <mc:Fallback>
                <p:oleObj r:id="rId5" imgW="24282400" imgH="9652000" progId="Equation.3">
                  <p:embed/>
                  <p:pic>
                    <p:nvPicPr>
                      <p:cNvPr id="9222" name="Object 6">
                        <a:extLst>
                          <a:ext uri="{FF2B5EF4-FFF2-40B4-BE49-F238E27FC236}">
                            <a16:creationId xmlns:a16="http://schemas.microsoft.com/office/drawing/2014/main" id="{4669A880-37F0-873C-6DDE-A4C95720C0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038" y="3889375"/>
                        <a:ext cx="3367087"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3" name="Object 7">
            <a:extLst>
              <a:ext uri="{FF2B5EF4-FFF2-40B4-BE49-F238E27FC236}">
                <a16:creationId xmlns:a16="http://schemas.microsoft.com/office/drawing/2014/main" id="{73F3B168-B2A1-A564-384C-026405926ACB}"/>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1271" r:id="rId7" imgW="2628900" imgH="4978400" progId="Equation.3">
                  <p:embed/>
                </p:oleObj>
              </mc:Choice>
              <mc:Fallback>
                <p:oleObj r:id="rId7" imgW="2628900" imgH="4978400" progId="Equation.3">
                  <p:embed/>
                  <p:pic>
                    <p:nvPicPr>
                      <p:cNvPr id="9223" name="Object 7">
                        <a:extLst>
                          <a:ext uri="{FF2B5EF4-FFF2-40B4-BE49-F238E27FC236}">
                            <a16:creationId xmlns:a16="http://schemas.microsoft.com/office/drawing/2014/main" id="{73F3B168-B2A1-A564-384C-026405926A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AutoShape 2"/>
          <p:cNvSpPr>
            <a:spLocks noGrp="1" noChangeArrowheads="1"/>
          </p:cNvSpPr>
          <p:nvPr>
            <p:ph type="ctrTitle"/>
          </p:nvPr>
        </p:nvSpPr>
        <p:spPr/>
        <p:txBody>
          <a:bodyPr vert="horz" wrap="square" lIns="91440" tIns="45720" rIns="91440" bIns="45720" numCol="1" anchor="ctr" anchorCtr="0" compatLnSpc="1"/>
          <a:lstStyle/>
          <a:p>
            <a:pPr marL="342900" indent="-342900" eaLnBrk="1" hangingPunct="1">
              <a:lnSpc>
                <a:spcPct val="80000"/>
              </a:lnSpc>
              <a:buClrTx/>
              <a:buSzTx/>
              <a:buFontTx/>
            </a:pPr>
            <a:r>
              <a:rPr lang="zh-CN" altLang="en-US" sz="4800" dirty="0">
                <a:solidFill>
                  <a:srgbClr val="990033"/>
                </a:solidFill>
                <a:effectLst>
                  <a:outerShdw blurRad="38100" dist="38100" dir="2700000">
                    <a:srgbClr val="000000"/>
                  </a:outerShdw>
                </a:effectLst>
                <a:latin typeface="+mj-lt"/>
                <a:ea typeface="+mj-ea"/>
                <a:cs typeface="宋体" panose="02010600030101010101" pitchFamily="2" charset="-122"/>
              </a:rPr>
              <a:t>基于规则的分类</a:t>
            </a:r>
          </a:p>
        </p:txBody>
      </p:sp>
      <p:sp>
        <p:nvSpPr>
          <p:cNvPr id="2" name="副标题 1"/>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728B09C-3678-3B95-B46A-B1E935393D9A}"/>
              </a:ext>
            </a:extLst>
          </p:cNvPr>
          <p:cNvSpPr>
            <a:spLocks noGrp="1" noChangeArrowheads="1"/>
          </p:cNvSpPr>
          <p:nvPr>
            <p:ph type="title"/>
          </p:nvPr>
        </p:nvSpPr>
        <p:spPr/>
        <p:txBody>
          <a:bodyPr/>
          <a:lstStyle/>
          <a:p>
            <a:r>
              <a:rPr lang="zh-CN" altLang="en-US"/>
              <a:t>贝叶斯定理</a:t>
            </a:r>
          </a:p>
        </p:txBody>
      </p:sp>
      <p:sp>
        <p:nvSpPr>
          <p:cNvPr id="10243" name="Rectangle 3">
            <a:extLst>
              <a:ext uri="{FF2B5EF4-FFF2-40B4-BE49-F238E27FC236}">
                <a16:creationId xmlns:a16="http://schemas.microsoft.com/office/drawing/2014/main" id="{FE7AEA8B-6663-ACFA-2343-3AF7A3F0AD46}"/>
              </a:ext>
            </a:extLst>
          </p:cNvPr>
          <p:cNvSpPr>
            <a:spLocks noGrp="1" noChangeArrowheads="1"/>
          </p:cNvSpPr>
          <p:nvPr>
            <p:ph type="body" idx="1"/>
          </p:nvPr>
        </p:nvSpPr>
        <p:spPr/>
        <p:txBody>
          <a:bodyPr/>
          <a:lstStyle/>
          <a:p>
            <a:r>
              <a:rPr lang="zh-CN" altLang="en-US" sz="3200" dirty="0"/>
              <a:t>贝叶斯定理的意义在于，我们在生活中经常遇到这种情况：我们可以很容易直接得出P(A|B)，P(B|A)则很难直接得出，但我们更关心P(B|A)，贝叶斯定理就为我们打通从P(A|B)获得P(B|A)的道路。</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8D8927F-D33C-ABF8-2BC1-1B22467A220D}"/>
              </a:ext>
            </a:extLst>
          </p:cNvPr>
          <p:cNvSpPr>
            <a:spLocks noGrp="1" noChangeArrowheads="1"/>
          </p:cNvSpPr>
          <p:nvPr>
            <p:ph type="title"/>
          </p:nvPr>
        </p:nvSpPr>
        <p:spPr/>
        <p:txBody>
          <a:bodyPr/>
          <a:lstStyle/>
          <a:p>
            <a:r>
              <a:rPr lang="zh-CN" altLang="en-US"/>
              <a:t>贝叶斯定理</a:t>
            </a:r>
          </a:p>
        </p:txBody>
      </p:sp>
      <p:sp>
        <p:nvSpPr>
          <p:cNvPr id="11268" name="Text Box 4">
            <a:extLst>
              <a:ext uri="{FF2B5EF4-FFF2-40B4-BE49-F238E27FC236}">
                <a16:creationId xmlns:a16="http://schemas.microsoft.com/office/drawing/2014/main" id="{9165F131-CAE6-EB23-26FB-DCEE4F495FC1}"/>
              </a:ext>
            </a:extLst>
          </p:cNvPr>
          <p:cNvSpPr txBox="1">
            <a:spLocks noChangeArrowheads="1"/>
          </p:cNvSpPr>
          <p:nvPr/>
        </p:nvSpPr>
        <p:spPr bwMode="auto">
          <a:xfrm>
            <a:off x="750888" y="2058988"/>
            <a:ext cx="6765925"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a:solidFill>
                  <a:srgbClr val="FF0000"/>
                </a:solidFill>
              </a:rPr>
              <a:t>下面不加证明给出贝叶斯定理公式</a:t>
            </a:r>
          </a:p>
        </p:txBody>
      </p:sp>
      <p:pic>
        <p:nvPicPr>
          <p:cNvPr id="2" name="图片 1">
            <a:extLst>
              <a:ext uri="{FF2B5EF4-FFF2-40B4-BE49-F238E27FC236}">
                <a16:creationId xmlns:a16="http://schemas.microsoft.com/office/drawing/2014/main" id="{38B1B1F7-50CF-6595-84C8-4C5C4706FDBB}"/>
              </a:ext>
            </a:extLst>
          </p:cNvPr>
          <p:cNvPicPr>
            <a:picLocks noChangeAspect="1"/>
          </p:cNvPicPr>
          <p:nvPr/>
        </p:nvPicPr>
        <p:blipFill>
          <a:blip r:embed="rId2"/>
          <a:stretch>
            <a:fillRect/>
          </a:stretch>
        </p:blipFill>
        <p:spPr>
          <a:xfrm>
            <a:off x="2483768" y="3933056"/>
            <a:ext cx="3594100" cy="1409700"/>
          </a:xfrm>
          <a:prstGeom prst="rect">
            <a:avLst/>
          </a:prstGeom>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4E94B42-183E-3791-C628-3ED08A1AED4E}"/>
              </a:ext>
            </a:extLst>
          </p:cNvPr>
          <p:cNvSpPr>
            <a:spLocks noGrp="1" noChangeArrowheads="1"/>
          </p:cNvSpPr>
          <p:nvPr>
            <p:ph type="title"/>
          </p:nvPr>
        </p:nvSpPr>
        <p:spPr/>
        <p:txBody>
          <a:bodyPr/>
          <a:lstStyle/>
          <a:p>
            <a:r>
              <a:rPr lang="zh-CN" altLang="en-US"/>
              <a:t>机器语言中的定义</a:t>
            </a:r>
          </a:p>
        </p:txBody>
      </p:sp>
      <p:graphicFrame>
        <p:nvGraphicFramePr>
          <p:cNvPr id="12291" name="Object 3">
            <a:extLst>
              <a:ext uri="{FF2B5EF4-FFF2-40B4-BE49-F238E27FC236}">
                <a16:creationId xmlns:a16="http://schemas.microsoft.com/office/drawing/2014/main" id="{7FA9A169-E84E-7EDE-DC7B-E566A73A24BB}"/>
              </a:ext>
            </a:extLst>
          </p:cNvPr>
          <p:cNvGraphicFramePr>
            <a:graphicFrameLocks noChangeAspect="1"/>
          </p:cNvGraphicFramePr>
          <p:nvPr/>
        </p:nvGraphicFramePr>
        <p:xfrm>
          <a:off x="849313" y="2219325"/>
          <a:ext cx="1071562" cy="612775"/>
        </p:xfrm>
        <a:graphic>
          <a:graphicData uri="http://schemas.openxmlformats.org/presentationml/2006/ole">
            <mc:AlternateContent xmlns:mc="http://schemas.openxmlformats.org/markup-compatibility/2006">
              <mc:Choice xmlns:v="urn:schemas-microsoft-com:vml" Requires="v">
                <p:oleObj spid="_x0000_s12292" r:id="rId3" imgW="8191500" imgH="4686300" progId="Equation.3">
                  <p:embed/>
                </p:oleObj>
              </mc:Choice>
              <mc:Fallback>
                <p:oleObj r:id="rId3" imgW="8191500" imgH="4686300" progId="Equation.3">
                  <p:embed/>
                  <p:pic>
                    <p:nvPicPr>
                      <p:cNvPr id="12291" name="Object 3">
                        <a:extLst>
                          <a:ext uri="{FF2B5EF4-FFF2-40B4-BE49-F238E27FC236}">
                            <a16:creationId xmlns:a16="http://schemas.microsoft.com/office/drawing/2014/main" id="{7FA9A169-E84E-7EDE-DC7B-E566A73A2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313" y="2219325"/>
                        <a:ext cx="1071562"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2" name="Text Box 4">
            <a:extLst>
              <a:ext uri="{FF2B5EF4-FFF2-40B4-BE49-F238E27FC236}">
                <a16:creationId xmlns:a16="http://schemas.microsoft.com/office/drawing/2014/main" id="{8EF72DFC-F4EC-3A9C-FC83-F4A6354038EC}"/>
              </a:ext>
            </a:extLst>
          </p:cNvPr>
          <p:cNvSpPr txBox="1">
            <a:spLocks noChangeArrowheads="1"/>
          </p:cNvSpPr>
          <p:nvPr/>
        </p:nvSpPr>
        <p:spPr bwMode="auto">
          <a:xfrm>
            <a:off x="2483768" y="2044005"/>
            <a:ext cx="55832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表示在没有训练数据前假设A拥有的初始概率。P(A)被称为A的先验概率.</a:t>
            </a:r>
          </a:p>
        </p:txBody>
      </p:sp>
      <p:graphicFrame>
        <p:nvGraphicFramePr>
          <p:cNvPr id="12293" name="Object 5">
            <a:extLst>
              <a:ext uri="{FF2B5EF4-FFF2-40B4-BE49-F238E27FC236}">
                <a16:creationId xmlns:a16="http://schemas.microsoft.com/office/drawing/2014/main" id="{135C446E-8CF2-6393-D983-B8A28D7B05EC}"/>
              </a:ext>
            </a:extLst>
          </p:cNvPr>
          <p:cNvGraphicFramePr>
            <a:graphicFrameLocks noChangeAspect="1"/>
          </p:cNvGraphicFramePr>
          <p:nvPr/>
        </p:nvGraphicFramePr>
        <p:xfrm>
          <a:off x="838200" y="3730625"/>
          <a:ext cx="1339850" cy="706438"/>
        </p:xfrm>
        <a:graphic>
          <a:graphicData uri="http://schemas.openxmlformats.org/presentationml/2006/ole">
            <mc:AlternateContent xmlns:mc="http://schemas.openxmlformats.org/markup-compatibility/2006">
              <mc:Choice xmlns:v="urn:schemas-microsoft-com:vml" Requires="v">
                <p:oleObj spid="_x0000_s12293" r:id="rId5" imgW="11112500" imgH="5854700" progId="Equation.3">
                  <p:embed/>
                </p:oleObj>
              </mc:Choice>
              <mc:Fallback>
                <p:oleObj r:id="rId5" imgW="11112500" imgH="5854700" progId="Equation.3">
                  <p:embed/>
                  <p:pic>
                    <p:nvPicPr>
                      <p:cNvPr id="12293" name="Object 5">
                        <a:extLst>
                          <a:ext uri="{FF2B5EF4-FFF2-40B4-BE49-F238E27FC236}">
                            <a16:creationId xmlns:a16="http://schemas.microsoft.com/office/drawing/2014/main" id="{135C446E-8CF2-6393-D983-B8A28D7B05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730625"/>
                        <a:ext cx="13398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Text Box 6">
            <a:extLst>
              <a:ext uri="{FF2B5EF4-FFF2-40B4-BE49-F238E27FC236}">
                <a16:creationId xmlns:a16="http://schemas.microsoft.com/office/drawing/2014/main" id="{4372969F-4FDA-30FF-9851-C0E809267928}"/>
              </a:ext>
            </a:extLst>
          </p:cNvPr>
          <p:cNvSpPr txBox="1">
            <a:spLocks noChangeArrowheads="1"/>
          </p:cNvSpPr>
          <p:nvPr/>
        </p:nvSpPr>
        <p:spPr bwMode="auto">
          <a:xfrm>
            <a:off x="2670316" y="3645024"/>
            <a:ext cx="5060950" cy="285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P(A|B)表示假设B成立时A的概率</a:t>
            </a:r>
          </a:p>
          <a:p>
            <a:r>
              <a:rPr lang="zh-CN" altLang="en-US" dirty="0"/>
              <a:t>机器学习中我们关心的是P(B|A)，即给定A时B的成立的概率，称为B的后验概率</a:t>
            </a:r>
          </a:p>
          <a:p>
            <a:r>
              <a:rPr lang="zh-CN" altLang="en-US" dirty="0">
                <a:solidFill>
                  <a:srgbClr val="FFFF00"/>
                </a:solidFill>
              </a:rPr>
              <a:t>，</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a:extLst>
              <a:ext uri="{FF2B5EF4-FFF2-40B4-BE49-F238E27FC236}">
                <a16:creationId xmlns:a16="http://schemas.microsoft.com/office/drawing/2014/main" id="{873DCA59-4ACE-3FE3-946E-EBE23EA3014F}"/>
              </a:ext>
            </a:extLst>
          </p:cNvPr>
          <p:cNvSpPr txBox="1">
            <a:spLocks noChangeArrowheads="1"/>
          </p:cNvSpPr>
          <p:nvPr/>
        </p:nvSpPr>
        <p:spPr bwMode="auto">
          <a:xfrm>
            <a:off x="2092325" y="1000125"/>
            <a:ext cx="4651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dirty="0"/>
              <a:t>贝叶斯定理的解释</a:t>
            </a:r>
          </a:p>
        </p:txBody>
      </p:sp>
      <p:sp>
        <p:nvSpPr>
          <p:cNvPr id="13316" name="Text Box 4">
            <a:extLst>
              <a:ext uri="{FF2B5EF4-FFF2-40B4-BE49-F238E27FC236}">
                <a16:creationId xmlns:a16="http://schemas.microsoft.com/office/drawing/2014/main" id="{A8FC8769-9448-422B-C31F-BA546F0E7FCA}"/>
              </a:ext>
            </a:extLst>
          </p:cNvPr>
          <p:cNvSpPr txBox="1">
            <a:spLocks noChangeArrowheads="1"/>
          </p:cNvSpPr>
          <p:nvPr/>
        </p:nvSpPr>
        <p:spPr bwMode="auto">
          <a:xfrm>
            <a:off x="1216025" y="3116263"/>
            <a:ext cx="7018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  </a:t>
            </a:r>
          </a:p>
        </p:txBody>
      </p:sp>
      <p:sp>
        <p:nvSpPr>
          <p:cNvPr id="13317" name="Text Box 5">
            <a:extLst>
              <a:ext uri="{FF2B5EF4-FFF2-40B4-BE49-F238E27FC236}">
                <a16:creationId xmlns:a16="http://schemas.microsoft.com/office/drawing/2014/main" id="{27448EE4-B1A9-35C0-AADF-614DD8457C31}"/>
              </a:ext>
            </a:extLst>
          </p:cNvPr>
          <p:cNvSpPr txBox="1">
            <a:spLocks noChangeArrowheads="1"/>
          </p:cNvSpPr>
          <p:nvPr/>
        </p:nvSpPr>
        <p:spPr bwMode="auto">
          <a:xfrm>
            <a:off x="1524000" y="3355975"/>
            <a:ext cx="659606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       P(B|A)随着P(B)和P(A|B)的增长而增长，随着P(A)的增长而减少，即如果A独立于B时被观察到的可能性越大，那么B对A的支持度越小.</a:t>
            </a:r>
          </a:p>
        </p:txBody>
      </p:sp>
      <p:pic>
        <p:nvPicPr>
          <p:cNvPr id="11" name="图片 10">
            <a:extLst>
              <a:ext uri="{FF2B5EF4-FFF2-40B4-BE49-F238E27FC236}">
                <a16:creationId xmlns:a16="http://schemas.microsoft.com/office/drawing/2014/main" id="{8EFFA306-ABB8-D913-6608-EE888F2DB8E2}"/>
              </a:ext>
            </a:extLst>
          </p:cNvPr>
          <p:cNvPicPr>
            <a:picLocks noChangeAspect="1"/>
          </p:cNvPicPr>
          <p:nvPr/>
        </p:nvPicPr>
        <p:blipFill>
          <a:blip r:embed="rId2"/>
          <a:stretch>
            <a:fillRect/>
          </a:stretch>
        </p:blipFill>
        <p:spPr>
          <a:xfrm>
            <a:off x="2555776" y="1757581"/>
            <a:ext cx="3594100" cy="1409700"/>
          </a:xfrm>
          <a:prstGeom prst="rect">
            <a:avLst/>
          </a:prstGeom>
        </p:spPr>
      </p:pic>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87F898E-FF76-0E55-812E-A9EA60DB4DD3}"/>
              </a:ext>
            </a:extLst>
          </p:cNvPr>
          <p:cNvSpPr>
            <a:spLocks noGrp="1" noChangeArrowheads="1"/>
          </p:cNvSpPr>
          <p:nvPr>
            <p:ph type="title"/>
          </p:nvPr>
        </p:nvSpPr>
        <p:spPr>
          <a:xfrm>
            <a:off x="628650" y="197485"/>
            <a:ext cx="7886700" cy="639227"/>
          </a:xfrm>
        </p:spPr>
        <p:txBody>
          <a:bodyPr/>
          <a:lstStyle/>
          <a:p>
            <a:r>
              <a:rPr lang="zh-CN" altLang="en-US" dirty="0"/>
              <a:t>朴素贝叶斯分类器</a:t>
            </a:r>
          </a:p>
        </p:txBody>
      </p:sp>
      <p:sp>
        <p:nvSpPr>
          <p:cNvPr id="16387" name="Text Box 3">
            <a:extLst>
              <a:ext uri="{FF2B5EF4-FFF2-40B4-BE49-F238E27FC236}">
                <a16:creationId xmlns:a16="http://schemas.microsoft.com/office/drawing/2014/main" id="{9DD09B14-CF60-7B58-6F1F-8ECB60843CCD}"/>
              </a:ext>
            </a:extLst>
          </p:cNvPr>
          <p:cNvSpPr txBox="1">
            <a:spLocks noChangeArrowheads="1"/>
          </p:cNvSpPr>
          <p:nvPr/>
        </p:nvSpPr>
        <p:spPr bwMode="auto">
          <a:xfrm>
            <a:off x="683568" y="1151284"/>
            <a:ext cx="271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t>1、条件独立性</a:t>
            </a:r>
          </a:p>
        </p:txBody>
      </p:sp>
      <p:sp>
        <p:nvSpPr>
          <p:cNvPr id="16388" name="Text Box 4">
            <a:extLst>
              <a:ext uri="{FF2B5EF4-FFF2-40B4-BE49-F238E27FC236}">
                <a16:creationId xmlns:a16="http://schemas.microsoft.com/office/drawing/2014/main" id="{18A1634E-D055-5783-7F2F-4B20F7E925A8}"/>
              </a:ext>
            </a:extLst>
          </p:cNvPr>
          <p:cNvSpPr txBox="1">
            <a:spLocks noChangeArrowheads="1"/>
          </p:cNvSpPr>
          <p:nvPr/>
        </p:nvSpPr>
        <p:spPr bwMode="auto">
          <a:xfrm>
            <a:off x="688974" y="1952625"/>
            <a:ext cx="813149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dirty="0"/>
              <a:t>给定类标号y，朴素贝叶斯分类器在估计类条件概率时假设属性之间条件独立。条件独立假设可以形式化的表达如下：</a:t>
            </a:r>
          </a:p>
        </p:txBody>
      </p:sp>
      <p:graphicFrame>
        <p:nvGraphicFramePr>
          <p:cNvPr id="16389" name="Object 5">
            <a:extLst>
              <a:ext uri="{FF2B5EF4-FFF2-40B4-BE49-F238E27FC236}">
                <a16:creationId xmlns:a16="http://schemas.microsoft.com/office/drawing/2014/main" id="{7E042FA2-4572-674E-D026-E9E586264287}"/>
              </a:ext>
            </a:extLst>
          </p:cNvPr>
          <p:cNvGraphicFramePr>
            <a:graphicFrameLocks noChangeAspect="1"/>
          </p:cNvGraphicFramePr>
          <p:nvPr/>
        </p:nvGraphicFramePr>
        <p:xfrm>
          <a:off x="4114800" y="3321050"/>
          <a:ext cx="165100" cy="177800"/>
        </p:xfrm>
        <a:graphic>
          <a:graphicData uri="http://schemas.openxmlformats.org/presentationml/2006/ole">
            <mc:AlternateContent xmlns:mc="http://schemas.openxmlformats.org/markup-compatibility/2006">
              <mc:Choice xmlns:v="urn:schemas-microsoft-com:vml" Requires="v">
                <p:oleObj spid="_x0000_s13316" r:id="rId3" imgW="3797300" imgH="4102100" progId="Equation.3">
                  <p:embed/>
                </p:oleObj>
              </mc:Choice>
              <mc:Fallback>
                <p:oleObj r:id="rId3" imgW="3797300" imgH="4102100" progId="Equation.3">
                  <p:embed/>
                  <p:pic>
                    <p:nvPicPr>
                      <p:cNvPr id="16389" name="Object 5">
                        <a:extLst>
                          <a:ext uri="{FF2B5EF4-FFF2-40B4-BE49-F238E27FC236}">
                            <a16:creationId xmlns:a16="http://schemas.microsoft.com/office/drawing/2014/main" id="{7E042FA2-4572-674E-D026-E9E5862642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1651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0" name="Object 6">
            <a:extLst>
              <a:ext uri="{FF2B5EF4-FFF2-40B4-BE49-F238E27FC236}">
                <a16:creationId xmlns:a16="http://schemas.microsoft.com/office/drawing/2014/main" id="{0C7B465D-8DA8-2FB9-C8D2-82B5D7BFBD7C}"/>
              </a:ext>
            </a:extLst>
          </p:cNvPr>
          <p:cNvGraphicFramePr>
            <a:graphicFrameLocks noChangeAspect="1"/>
          </p:cNvGraphicFramePr>
          <p:nvPr>
            <p:extLst>
              <p:ext uri="{D42A27DB-BD31-4B8C-83A1-F6EECF244321}">
                <p14:modId xmlns:p14="http://schemas.microsoft.com/office/powerpoint/2010/main" val="76519314"/>
              </p:ext>
            </p:extLst>
          </p:nvPr>
        </p:nvGraphicFramePr>
        <p:xfrm>
          <a:off x="952500" y="3594824"/>
          <a:ext cx="3619500" cy="931863"/>
        </p:xfrm>
        <a:graphic>
          <a:graphicData uri="http://schemas.openxmlformats.org/presentationml/2006/ole">
            <mc:AlternateContent xmlns:mc="http://schemas.openxmlformats.org/markup-compatibility/2006">
              <mc:Choice xmlns:v="urn:schemas-microsoft-com:vml" Requires="v">
                <p:oleObj spid="_x0000_s13317" r:id="rId5" imgW="43891200" imgH="9944100" progId="Equation.3">
                  <p:embed/>
                </p:oleObj>
              </mc:Choice>
              <mc:Fallback>
                <p:oleObj r:id="rId5" imgW="43891200" imgH="9944100" progId="Equation.3">
                  <p:embed/>
                  <p:pic>
                    <p:nvPicPr>
                      <p:cNvPr id="16390" name="Object 6">
                        <a:extLst>
                          <a:ext uri="{FF2B5EF4-FFF2-40B4-BE49-F238E27FC236}">
                            <a16:creationId xmlns:a16="http://schemas.microsoft.com/office/drawing/2014/main" id="{0C7B465D-8DA8-2FB9-C8D2-82B5D7BFBD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00" y="3594824"/>
                        <a:ext cx="36195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1" name="Text Box 7">
            <a:extLst>
              <a:ext uri="{FF2B5EF4-FFF2-40B4-BE49-F238E27FC236}">
                <a16:creationId xmlns:a16="http://schemas.microsoft.com/office/drawing/2014/main" id="{67FF56E4-E573-D2D7-D8AB-C35EB77CB283}"/>
              </a:ext>
            </a:extLst>
          </p:cNvPr>
          <p:cNvSpPr txBox="1">
            <a:spLocks noChangeArrowheads="1"/>
          </p:cNvSpPr>
          <p:nvPr/>
        </p:nvSpPr>
        <p:spPr bwMode="auto">
          <a:xfrm>
            <a:off x="822324" y="4706045"/>
            <a:ext cx="813149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dirty="0"/>
              <a:t>其中每个训练样本可用一个属性向量X=(x1,x2,x3,„,xn)表示，各个属性之间条件独立。 </a:t>
            </a:r>
          </a:p>
        </p:txBody>
      </p:sp>
    </p:spTree>
    <p:extLst>
      <p:ext uri="{BB962C8B-B14F-4D97-AF65-F5344CB8AC3E}">
        <p14:creationId xmlns:p14="http://schemas.microsoft.com/office/powerpoint/2010/main" val="3364300025"/>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4C84EDF-190E-6C4F-67D8-4AD2512363B3}"/>
              </a:ext>
            </a:extLst>
          </p:cNvPr>
          <p:cNvSpPr>
            <a:spLocks noGrp="1" noChangeArrowheads="1"/>
          </p:cNvSpPr>
          <p:nvPr>
            <p:ph type="title"/>
          </p:nvPr>
        </p:nvSpPr>
        <p:spPr>
          <a:xfrm>
            <a:off x="628650" y="197485"/>
            <a:ext cx="7886700" cy="639227"/>
          </a:xfrm>
        </p:spPr>
        <p:txBody>
          <a:bodyPr/>
          <a:lstStyle/>
          <a:p>
            <a:r>
              <a:rPr lang="zh-CN" altLang="en-US" dirty="0"/>
              <a:t>朴素贝叶斯分类器</a:t>
            </a:r>
          </a:p>
        </p:txBody>
      </p:sp>
      <p:sp>
        <p:nvSpPr>
          <p:cNvPr id="17411" name="Rectangle 3">
            <a:extLst>
              <a:ext uri="{FF2B5EF4-FFF2-40B4-BE49-F238E27FC236}">
                <a16:creationId xmlns:a16="http://schemas.microsoft.com/office/drawing/2014/main" id="{59C14BD5-1941-0F9A-6D39-3A2996FA5A7C}"/>
              </a:ext>
            </a:extLst>
          </p:cNvPr>
          <p:cNvSpPr>
            <a:spLocks noGrp="1" noChangeArrowheads="1"/>
          </p:cNvSpPr>
          <p:nvPr>
            <p:ph type="body" idx="1"/>
          </p:nvPr>
        </p:nvSpPr>
        <p:spPr>
          <a:xfrm>
            <a:off x="662302" y="1204284"/>
            <a:ext cx="7772400" cy="889000"/>
          </a:xfrm>
        </p:spPr>
        <p:txBody>
          <a:bodyPr/>
          <a:lstStyle/>
          <a:p>
            <a:r>
              <a:rPr lang="zh-CN" altLang="en-US" sz="2400" dirty="0"/>
              <a:t>比如，对于一篇文章</a:t>
            </a:r>
            <a:r>
              <a:rPr lang="zh-CN" altLang="en-US" sz="2400" dirty="0">
                <a:latin typeface="Arial" panose="020B0604020202020204" pitchFamily="34" charset="0"/>
              </a:rPr>
              <a:t>“</a:t>
            </a:r>
            <a:r>
              <a:rPr lang="zh-CN" altLang="en-US" sz="2400" dirty="0"/>
              <a:t>Good good study,Day day up.</a:t>
            </a:r>
            <a:r>
              <a:rPr lang="zh-CN" altLang="en-US" sz="2400" dirty="0">
                <a:latin typeface="Arial" panose="020B0604020202020204" pitchFamily="34" charset="0"/>
              </a:rPr>
              <a:t>”</a:t>
            </a:r>
            <a:endParaRPr lang="zh-CN" altLang="en-US" sz="2400" dirty="0"/>
          </a:p>
          <a:p>
            <a:pPr algn="ctr"/>
            <a:r>
              <a:rPr lang="zh-CN" altLang="en-US" sz="1800" dirty="0"/>
              <a:t>                     </a:t>
            </a:r>
          </a:p>
        </p:txBody>
      </p:sp>
      <p:sp>
        <p:nvSpPr>
          <p:cNvPr id="17412" name="Text Box 4">
            <a:extLst>
              <a:ext uri="{FF2B5EF4-FFF2-40B4-BE49-F238E27FC236}">
                <a16:creationId xmlns:a16="http://schemas.microsoft.com/office/drawing/2014/main" id="{5EBFEAD9-E51E-04A9-59A3-E2AEEF497C27}"/>
              </a:ext>
            </a:extLst>
          </p:cNvPr>
          <p:cNvSpPr txBox="1">
            <a:spLocks noChangeArrowheads="1"/>
          </p:cNvSpPr>
          <p:nvPr/>
        </p:nvSpPr>
        <p:spPr bwMode="auto">
          <a:xfrm>
            <a:off x="763689" y="1922942"/>
            <a:ext cx="77454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用一个文本特征向量来表示：</a:t>
            </a:r>
          </a:p>
          <a:p>
            <a:r>
              <a:rPr lang="zh-CN" altLang="en-US" dirty="0"/>
              <a:t>x=(Good, good, study, Day, day , up)。</a:t>
            </a:r>
          </a:p>
        </p:txBody>
      </p:sp>
      <p:sp>
        <p:nvSpPr>
          <p:cNvPr id="17413" name="Text Box 5">
            <a:extLst>
              <a:ext uri="{FF2B5EF4-FFF2-40B4-BE49-F238E27FC236}">
                <a16:creationId xmlns:a16="http://schemas.microsoft.com/office/drawing/2014/main" id="{BD56F55A-011F-1E6B-0283-198F1C0265F1}"/>
              </a:ext>
            </a:extLst>
          </p:cNvPr>
          <p:cNvSpPr txBox="1">
            <a:spLocks noChangeArrowheads="1"/>
          </p:cNvSpPr>
          <p:nvPr/>
        </p:nvSpPr>
        <p:spPr bwMode="auto">
          <a:xfrm>
            <a:off x="662302" y="3573016"/>
            <a:ext cx="8064896" cy="233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dirty="0"/>
              <a:t>一般各个词语之间肯定不是相互独立的，有一定的上下文联系。但在朴素贝叶斯文本分类时，我们假设个单词之间没有联系，可以用一个文本特征向量来表示这篇文章，这就是“朴素”的来历。</a:t>
            </a:r>
          </a:p>
          <a:p>
            <a:endParaRPr lang="zh-CN" altLang="zh-CN" dirty="0"/>
          </a:p>
        </p:txBody>
      </p:sp>
    </p:spTree>
    <p:extLst>
      <p:ext uri="{BB962C8B-B14F-4D97-AF65-F5344CB8AC3E}">
        <p14:creationId xmlns:p14="http://schemas.microsoft.com/office/powerpoint/2010/main" val="1796260330"/>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9FA0396-8D59-9AB2-4568-ABF75200D2C2}"/>
              </a:ext>
            </a:extLst>
          </p:cNvPr>
          <p:cNvSpPr>
            <a:spLocks noGrp="1" noChangeArrowheads="1"/>
          </p:cNvSpPr>
          <p:nvPr>
            <p:ph type="title"/>
          </p:nvPr>
        </p:nvSpPr>
        <p:spPr/>
        <p:txBody>
          <a:bodyPr/>
          <a:lstStyle/>
          <a:p>
            <a:r>
              <a:rPr lang="zh-CN" altLang="zh-CN"/>
              <a:t>朴素贝叶斯如何工作 </a:t>
            </a:r>
          </a:p>
        </p:txBody>
      </p:sp>
      <p:sp>
        <p:nvSpPr>
          <p:cNvPr id="18435" name="Rectangle 3">
            <a:extLst>
              <a:ext uri="{FF2B5EF4-FFF2-40B4-BE49-F238E27FC236}">
                <a16:creationId xmlns:a16="http://schemas.microsoft.com/office/drawing/2014/main" id="{F8A8B82F-C35B-A246-23CC-5233C8E9E5C2}"/>
              </a:ext>
            </a:extLst>
          </p:cNvPr>
          <p:cNvSpPr>
            <a:spLocks noGrp="1" noChangeArrowheads="1"/>
          </p:cNvSpPr>
          <p:nvPr>
            <p:ph type="body" idx="1"/>
          </p:nvPr>
        </p:nvSpPr>
        <p:spPr/>
        <p:txBody>
          <a:bodyPr/>
          <a:lstStyle/>
          <a:p>
            <a:r>
              <a:rPr lang="zh-CN" altLang="zh-CN"/>
              <a:t>有了条件独立假设，就不必计算X和Y的每一种组合的类条件概率，只需对给定的Y，计算每个xi的条件概率。后一种方法更实用，因为它不需要很大的训练集就能获得较好的概率估计。</a:t>
            </a:r>
          </a:p>
        </p:txBody>
      </p:sp>
    </p:spTree>
    <p:extLst>
      <p:ext uri="{BB962C8B-B14F-4D97-AF65-F5344CB8AC3E}">
        <p14:creationId xmlns:p14="http://schemas.microsoft.com/office/powerpoint/2010/main" val="446995602"/>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8913A36-140A-2889-6E64-1CDC35CD148D}"/>
              </a:ext>
            </a:extLst>
          </p:cNvPr>
          <p:cNvSpPr>
            <a:spLocks noGrp="1" noChangeArrowheads="1"/>
          </p:cNvSpPr>
          <p:nvPr>
            <p:ph type="title"/>
          </p:nvPr>
        </p:nvSpPr>
        <p:spPr/>
        <p:txBody>
          <a:bodyPr/>
          <a:lstStyle/>
          <a:p>
            <a:r>
              <a:rPr lang="zh-CN" altLang="zh-CN"/>
              <a:t>估计分类属性的条件概率</a:t>
            </a:r>
          </a:p>
        </p:txBody>
      </p:sp>
      <p:sp>
        <p:nvSpPr>
          <p:cNvPr id="19459" name="Rectangle 3">
            <a:extLst>
              <a:ext uri="{FF2B5EF4-FFF2-40B4-BE49-F238E27FC236}">
                <a16:creationId xmlns:a16="http://schemas.microsoft.com/office/drawing/2014/main" id="{2D98B31E-5DD5-AEF9-E569-6DB17C502DA4}"/>
              </a:ext>
            </a:extLst>
          </p:cNvPr>
          <p:cNvSpPr>
            <a:spLocks noGrp="1" noChangeArrowheads="1"/>
          </p:cNvSpPr>
          <p:nvPr>
            <p:ph type="body" idx="1"/>
          </p:nvPr>
        </p:nvSpPr>
        <p:spPr/>
        <p:txBody>
          <a:bodyPr/>
          <a:lstStyle/>
          <a:p>
            <a:r>
              <a:rPr lang="zh-CN" altLang="zh-CN"/>
              <a:t>P(xi|Y=y)怎么计算呢？它一般根据类别y下包含属性xi的实例的比例来估计。以文本分类为例，xi表示一个单词，P(xi|Y=y)=包含该类别下包含单词的xi的文章总数/ 该类别下的文章总数。</a:t>
            </a:r>
          </a:p>
        </p:txBody>
      </p:sp>
    </p:spTree>
    <p:extLst>
      <p:ext uri="{BB962C8B-B14F-4D97-AF65-F5344CB8AC3E}">
        <p14:creationId xmlns:p14="http://schemas.microsoft.com/office/powerpoint/2010/main" val="4206839663"/>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98E4434-5565-AB18-8C3D-BAF9ED34FCF4}"/>
              </a:ext>
            </a:extLst>
          </p:cNvPr>
          <p:cNvSpPr>
            <a:spLocks noGrp="1" noChangeArrowheads="1"/>
          </p:cNvSpPr>
          <p:nvPr>
            <p:ph type="title"/>
          </p:nvPr>
        </p:nvSpPr>
        <p:spPr/>
        <p:txBody>
          <a:bodyPr/>
          <a:lstStyle/>
          <a:p>
            <a:r>
              <a:rPr lang="zh-CN" altLang="zh-CN"/>
              <a:t>贝叶斯分类器举例</a:t>
            </a:r>
          </a:p>
        </p:txBody>
      </p:sp>
      <p:sp>
        <p:nvSpPr>
          <p:cNvPr id="20483" name="Rectangle 3">
            <a:extLst>
              <a:ext uri="{FF2B5EF4-FFF2-40B4-BE49-F238E27FC236}">
                <a16:creationId xmlns:a16="http://schemas.microsoft.com/office/drawing/2014/main" id="{81BE00F2-94C3-0681-8CC2-5C0E183C9C29}"/>
              </a:ext>
            </a:extLst>
          </p:cNvPr>
          <p:cNvSpPr>
            <a:spLocks noGrp="1" noChangeArrowheads="1"/>
          </p:cNvSpPr>
          <p:nvPr>
            <p:ph type="body" sz="half" idx="1"/>
          </p:nvPr>
        </p:nvSpPr>
        <p:spPr>
          <a:xfrm>
            <a:off x="228600" y="1447800"/>
            <a:ext cx="3195638" cy="4114800"/>
          </a:xfrm>
        </p:spPr>
        <p:txBody>
          <a:bodyPr/>
          <a:lstStyle/>
          <a:p>
            <a:pPr marL="0" indent="0"/>
            <a:r>
              <a:rPr lang="zh-CN" altLang="en-US" sz="2000" dirty="0"/>
              <a:t>假设给定了如下训练样本数据，我们学习的目标是根据给定的天气状况判断你对PlayTennis这个请求的回答是Yes还是No。</a:t>
            </a:r>
          </a:p>
        </p:txBody>
      </p:sp>
      <p:graphicFrame>
        <p:nvGraphicFramePr>
          <p:cNvPr id="20484" name="Group 4">
            <a:extLst>
              <a:ext uri="{FF2B5EF4-FFF2-40B4-BE49-F238E27FC236}">
                <a16:creationId xmlns:a16="http://schemas.microsoft.com/office/drawing/2014/main" id="{936D9640-8A7A-927B-A0D2-631567B93C91}"/>
              </a:ext>
            </a:extLst>
          </p:cNvPr>
          <p:cNvGraphicFramePr>
            <a:graphicFrameLocks noGrp="1"/>
          </p:cNvGraphicFramePr>
          <p:nvPr>
            <p:ph sz="half" idx="2"/>
            <p:extLst>
              <p:ext uri="{D42A27DB-BD31-4B8C-83A1-F6EECF244321}">
                <p14:modId xmlns:p14="http://schemas.microsoft.com/office/powerpoint/2010/main" val="26063198"/>
              </p:ext>
            </p:extLst>
          </p:nvPr>
        </p:nvGraphicFramePr>
        <p:xfrm>
          <a:off x="3748159" y="1052736"/>
          <a:ext cx="5040561" cy="5147310"/>
        </p:xfrm>
        <a:graphic>
          <a:graphicData uri="http://schemas.openxmlformats.org/drawingml/2006/table">
            <a:tbl>
              <a:tblPr/>
              <a:tblGrid>
                <a:gridCol w="576064">
                  <a:extLst>
                    <a:ext uri="{9D8B030D-6E8A-4147-A177-3AD203B41FA5}">
                      <a16:colId xmlns:a16="http://schemas.microsoft.com/office/drawing/2014/main" val="3734369755"/>
                    </a:ext>
                  </a:extLst>
                </a:gridCol>
                <a:gridCol w="1097790">
                  <a:extLst>
                    <a:ext uri="{9D8B030D-6E8A-4147-A177-3AD203B41FA5}">
                      <a16:colId xmlns:a16="http://schemas.microsoft.com/office/drawing/2014/main" val="1424032463"/>
                    </a:ext>
                  </a:extLst>
                </a:gridCol>
                <a:gridCol w="856876">
                  <a:extLst>
                    <a:ext uri="{9D8B030D-6E8A-4147-A177-3AD203B41FA5}">
                      <a16:colId xmlns:a16="http://schemas.microsoft.com/office/drawing/2014/main" val="1196209539"/>
                    </a:ext>
                  </a:extLst>
                </a:gridCol>
                <a:gridCol w="835977">
                  <a:extLst>
                    <a:ext uri="{9D8B030D-6E8A-4147-A177-3AD203B41FA5}">
                      <a16:colId xmlns:a16="http://schemas.microsoft.com/office/drawing/2014/main" val="4065799132"/>
                    </a:ext>
                  </a:extLst>
                </a:gridCol>
                <a:gridCol w="837877">
                  <a:extLst>
                    <a:ext uri="{9D8B030D-6E8A-4147-A177-3AD203B41FA5}">
                      <a16:colId xmlns:a16="http://schemas.microsoft.com/office/drawing/2014/main" val="3121530481"/>
                    </a:ext>
                  </a:extLst>
                </a:gridCol>
                <a:gridCol w="835977">
                  <a:extLst>
                    <a:ext uri="{9D8B030D-6E8A-4147-A177-3AD203B41FA5}">
                      <a16:colId xmlns:a16="http://schemas.microsoft.com/office/drawing/2014/main" val="801304075"/>
                    </a:ext>
                  </a:extLst>
                </a:gridCol>
              </a:tblGrid>
              <a:tr h="396875">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Day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Outlook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Temperature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Humidity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Wind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PlayTennis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106850769"/>
                  </a:ext>
                </a:extLst>
              </a:tr>
              <a:tr h="244475">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732374790"/>
                  </a:ext>
                </a:extLst>
              </a:tr>
              <a:tr h="244475">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72977062"/>
                  </a:ext>
                </a:extLst>
              </a:tr>
              <a:tr h="393700">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850094738"/>
                  </a:ext>
                </a:extLst>
              </a:tr>
              <a:tr h="244475">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408257224"/>
                  </a:ext>
                </a:extLst>
              </a:tr>
              <a:tr h="244475">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D5</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360901465"/>
                  </a:ext>
                </a:extLst>
              </a:tr>
              <a:tr h="244475">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D6</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262733739"/>
                  </a:ext>
                </a:extLst>
              </a:tr>
              <a:tr h="396875">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D7</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617195730"/>
                  </a:ext>
                </a:extLst>
              </a:tr>
              <a:tr h="244475">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D8</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35595792"/>
                  </a:ext>
                </a:extLst>
              </a:tr>
              <a:tr h="244475">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D9</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86618828"/>
                  </a:ext>
                </a:extLst>
              </a:tr>
              <a:tr h="244475">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D10</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9335347"/>
                  </a:ext>
                </a:extLst>
              </a:tr>
              <a:tr h="244475">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540467214"/>
                  </a:ext>
                </a:extLst>
              </a:tr>
              <a:tr h="396875">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30164376"/>
                  </a:ext>
                </a:extLst>
              </a:tr>
              <a:tr h="393700">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284605814"/>
                  </a:ext>
                </a:extLst>
              </a:tr>
              <a:tr h="244475">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34485938"/>
                  </a:ext>
                </a:extLst>
              </a:tr>
            </a:tbl>
          </a:graphicData>
        </a:graphic>
      </p:graphicFrame>
      <p:graphicFrame>
        <p:nvGraphicFramePr>
          <p:cNvPr id="20776" name="Object 296">
            <a:extLst>
              <a:ext uri="{FF2B5EF4-FFF2-40B4-BE49-F238E27FC236}">
                <a16:creationId xmlns:a16="http://schemas.microsoft.com/office/drawing/2014/main" id="{2F9A1705-A7DB-7306-631A-3B088F2B85E5}"/>
              </a:ext>
            </a:extLst>
          </p:cNvPr>
          <p:cNvGraphicFramePr>
            <a:graphicFrameLocks noChangeAspect="1"/>
          </p:cNvGraphicFramePr>
          <p:nvPr>
            <p:extLst>
              <p:ext uri="{D42A27DB-BD31-4B8C-83A1-F6EECF244321}">
                <p14:modId xmlns:p14="http://schemas.microsoft.com/office/powerpoint/2010/main" val="2714823403"/>
              </p:ext>
            </p:extLst>
          </p:nvPr>
        </p:nvGraphicFramePr>
        <p:xfrm>
          <a:off x="228600" y="3467707"/>
          <a:ext cx="3116263" cy="528638"/>
        </p:xfrm>
        <a:graphic>
          <a:graphicData uri="http://schemas.openxmlformats.org/presentationml/2006/ole">
            <mc:AlternateContent xmlns:mc="http://schemas.openxmlformats.org/markup-compatibility/2006">
              <mc:Choice xmlns:v="urn:schemas-microsoft-com:vml" Requires="v">
                <p:oleObj spid="_x0000_s14340" r:id="rId3" imgW="26911300" imgH="4686300" progId="Equation.3">
                  <p:embed/>
                </p:oleObj>
              </mc:Choice>
              <mc:Fallback>
                <p:oleObj r:id="rId3" imgW="26911300" imgH="4686300" progId="Equation.3">
                  <p:embed/>
                  <p:pic>
                    <p:nvPicPr>
                      <p:cNvPr id="20776" name="Object 296">
                        <a:extLst>
                          <a:ext uri="{FF2B5EF4-FFF2-40B4-BE49-F238E27FC236}">
                            <a16:creationId xmlns:a16="http://schemas.microsoft.com/office/drawing/2014/main" id="{2F9A1705-A7DB-7306-631A-3B088F2B8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467707"/>
                        <a:ext cx="3116263"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777" name="Object 297">
            <a:extLst>
              <a:ext uri="{FF2B5EF4-FFF2-40B4-BE49-F238E27FC236}">
                <a16:creationId xmlns:a16="http://schemas.microsoft.com/office/drawing/2014/main" id="{85D06D24-A5A3-0080-8151-E9F3706D6468}"/>
              </a:ext>
            </a:extLst>
          </p:cNvPr>
          <p:cNvGraphicFramePr>
            <a:graphicFrameLocks noChangeAspect="1"/>
          </p:cNvGraphicFramePr>
          <p:nvPr>
            <p:extLst>
              <p:ext uri="{D42A27DB-BD31-4B8C-83A1-F6EECF244321}">
                <p14:modId xmlns:p14="http://schemas.microsoft.com/office/powerpoint/2010/main" val="2028027472"/>
              </p:ext>
            </p:extLst>
          </p:nvPr>
        </p:nvGraphicFramePr>
        <p:xfrm>
          <a:off x="204137" y="4161259"/>
          <a:ext cx="2901950" cy="539750"/>
        </p:xfrm>
        <a:graphic>
          <a:graphicData uri="http://schemas.openxmlformats.org/presentationml/2006/ole">
            <mc:AlternateContent xmlns:mc="http://schemas.openxmlformats.org/markup-compatibility/2006">
              <mc:Choice xmlns:v="urn:schemas-microsoft-com:vml" Requires="v">
                <p:oleObj spid="_x0000_s14341" r:id="rId5" imgW="25158700" imgH="4686300" progId="Equation.3">
                  <p:embed/>
                </p:oleObj>
              </mc:Choice>
              <mc:Fallback>
                <p:oleObj r:id="rId5" imgW="25158700" imgH="4686300" progId="Equation.3">
                  <p:embed/>
                  <p:pic>
                    <p:nvPicPr>
                      <p:cNvPr id="20777" name="Object 297">
                        <a:extLst>
                          <a:ext uri="{FF2B5EF4-FFF2-40B4-BE49-F238E27FC236}">
                            <a16:creationId xmlns:a16="http://schemas.microsoft.com/office/drawing/2014/main" id="{85D06D24-A5A3-0080-8151-E9F3706D64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137" y="4161259"/>
                        <a:ext cx="29019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200686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a:extLst>
              <a:ext uri="{FF2B5EF4-FFF2-40B4-BE49-F238E27FC236}">
                <a16:creationId xmlns:a16="http://schemas.microsoft.com/office/drawing/2014/main" id="{F5DEA00F-34DE-1A36-579E-5A730B3BAB90}"/>
              </a:ext>
            </a:extLst>
          </p:cNvPr>
          <p:cNvGraphicFramePr>
            <a:graphicFrameLocks noChangeAspect="1"/>
          </p:cNvGraphicFramePr>
          <p:nvPr>
            <p:extLst>
              <p:ext uri="{D42A27DB-BD31-4B8C-83A1-F6EECF244321}">
                <p14:modId xmlns:p14="http://schemas.microsoft.com/office/powerpoint/2010/main" val="4255985394"/>
              </p:ext>
            </p:extLst>
          </p:nvPr>
        </p:nvGraphicFramePr>
        <p:xfrm>
          <a:off x="603251" y="1571447"/>
          <a:ext cx="2740025" cy="2166937"/>
        </p:xfrm>
        <a:graphic>
          <a:graphicData uri="http://schemas.openxmlformats.org/presentationml/2006/ole">
            <mc:AlternateContent xmlns:mc="http://schemas.openxmlformats.org/markup-compatibility/2006">
              <mc:Choice xmlns:v="urn:schemas-microsoft-com:vml" Requires="v">
                <p:oleObj spid="_x0000_s15365" r:id="rId3" imgW="26619200" imgH="21069300" progId="Equation.3">
                  <p:embed/>
                </p:oleObj>
              </mc:Choice>
              <mc:Fallback>
                <p:oleObj r:id="rId3" imgW="26619200" imgH="21069300" progId="Equation.3">
                  <p:embed/>
                  <p:pic>
                    <p:nvPicPr>
                      <p:cNvPr id="21506" name="Object 2">
                        <a:extLst>
                          <a:ext uri="{FF2B5EF4-FFF2-40B4-BE49-F238E27FC236}">
                            <a16:creationId xmlns:a16="http://schemas.microsoft.com/office/drawing/2014/main" id="{F5DEA00F-34DE-1A36-579E-5A730B3BA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51" y="1571447"/>
                        <a:ext cx="2740025"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7" name="AutoShape 3">
            <a:extLst>
              <a:ext uri="{FF2B5EF4-FFF2-40B4-BE49-F238E27FC236}">
                <a16:creationId xmlns:a16="http://schemas.microsoft.com/office/drawing/2014/main" id="{15DDDFB5-921E-D4FE-1D08-C1653031CFE7}"/>
              </a:ext>
            </a:extLst>
          </p:cNvPr>
          <p:cNvSpPr>
            <a:spLocks noChangeArrowheads="1"/>
          </p:cNvSpPr>
          <p:nvPr/>
        </p:nvSpPr>
        <p:spPr bwMode="auto">
          <a:xfrm>
            <a:off x="3469565" y="2265363"/>
            <a:ext cx="2020887" cy="1025525"/>
          </a:xfrm>
          <a:prstGeom prst="rightArrow">
            <a:avLst>
              <a:gd name="adj1" fmla="val 50000"/>
              <a:gd name="adj2" fmla="val 49265"/>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21508" name="Object 4">
            <a:extLst>
              <a:ext uri="{FF2B5EF4-FFF2-40B4-BE49-F238E27FC236}">
                <a16:creationId xmlns:a16="http://schemas.microsoft.com/office/drawing/2014/main" id="{889702CE-4281-E94E-F830-36DA0EB2B941}"/>
              </a:ext>
            </a:extLst>
          </p:cNvPr>
          <p:cNvGraphicFramePr>
            <a:graphicFrameLocks noChangeAspect="1"/>
          </p:cNvGraphicFramePr>
          <p:nvPr>
            <p:extLst>
              <p:ext uri="{D42A27DB-BD31-4B8C-83A1-F6EECF244321}">
                <p14:modId xmlns:p14="http://schemas.microsoft.com/office/powerpoint/2010/main" val="3189736918"/>
              </p:ext>
            </p:extLst>
          </p:nvPr>
        </p:nvGraphicFramePr>
        <p:xfrm>
          <a:off x="5803566" y="2565728"/>
          <a:ext cx="2257425" cy="501650"/>
        </p:xfrm>
        <a:graphic>
          <a:graphicData uri="http://schemas.openxmlformats.org/presentationml/2006/ole">
            <mc:AlternateContent xmlns:mc="http://schemas.openxmlformats.org/markup-compatibility/2006">
              <mc:Choice xmlns:v="urn:schemas-microsoft-com:vml" Requires="v">
                <p:oleObj spid="_x0000_s15366" r:id="rId5" imgW="21069300" imgH="4686300" progId="Equation.3">
                  <p:embed/>
                </p:oleObj>
              </mc:Choice>
              <mc:Fallback>
                <p:oleObj r:id="rId5" imgW="21069300" imgH="4686300" progId="Equation.3">
                  <p:embed/>
                  <p:pic>
                    <p:nvPicPr>
                      <p:cNvPr id="21508" name="Object 4">
                        <a:extLst>
                          <a:ext uri="{FF2B5EF4-FFF2-40B4-BE49-F238E27FC236}">
                            <a16:creationId xmlns:a16="http://schemas.microsoft.com/office/drawing/2014/main" id="{889702CE-4281-E94E-F830-36DA0EB2B9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3566" y="2565728"/>
                        <a:ext cx="22574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5">
            <a:extLst>
              <a:ext uri="{FF2B5EF4-FFF2-40B4-BE49-F238E27FC236}">
                <a16:creationId xmlns:a16="http://schemas.microsoft.com/office/drawing/2014/main" id="{59144313-880A-C50E-0A76-F1EECFB356E6}"/>
              </a:ext>
            </a:extLst>
          </p:cNvPr>
          <p:cNvGraphicFramePr>
            <a:graphicFrameLocks noChangeAspect="1"/>
          </p:cNvGraphicFramePr>
          <p:nvPr>
            <p:extLst>
              <p:ext uri="{D42A27DB-BD31-4B8C-83A1-F6EECF244321}">
                <p14:modId xmlns:p14="http://schemas.microsoft.com/office/powerpoint/2010/main" val="3426161444"/>
              </p:ext>
            </p:extLst>
          </p:nvPr>
        </p:nvGraphicFramePr>
        <p:xfrm>
          <a:off x="3759504" y="1928813"/>
          <a:ext cx="904875" cy="425450"/>
        </p:xfrm>
        <a:graphic>
          <a:graphicData uri="http://schemas.openxmlformats.org/presentationml/2006/ole">
            <mc:AlternateContent xmlns:mc="http://schemas.openxmlformats.org/markup-compatibility/2006">
              <mc:Choice xmlns:v="urn:schemas-microsoft-com:vml" Requires="v">
                <p:oleObj spid="_x0000_s15367" r:id="rId7" imgW="9944100" imgH="4686300" progId="Equation.3">
                  <p:embed/>
                </p:oleObj>
              </mc:Choice>
              <mc:Fallback>
                <p:oleObj r:id="rId7" imgW="9944100" imgH="4686300" progId="Equation.3">
                  <p:embed/>
                  <p:pic>
                    <p:nvPicPr>
                      <p:cNvPr id="21509" name="Object 5">
                        <a:extLst>
                          <a:ext uri="{FF2B5EF4-FFF2-40B4-BE49-F238E27FC236}">
                            <a16:creationId xmlns:a16="http://schemas.microsoft.com/office/drawing/2014/main" id="{59144313-880A-C50E-0A76-F1EECFB356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9504" y="1928813"/>
                        <a:ext cx="9048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Text Box 6">
            <a:extLst>
              <a:ext uri="{FF2B5EF4-FFF2-40B4-BE49-F238E27FC236}">
                <a16:creationId xmlns:a16="http://schemas.microsoft.com/office/drawing/2014/main" id="{5AB96417-3D37-D0A0-7546-823F16A4AC08}"/>
              </a:ext>
            </a:extLst>
          </p:cNvPr>
          <p:cNvSpPr txBox="1">
            <a:spLocks noChangeArrowheads="1"/>
          </p:cNvSpPr>
          <p:nvPr/>
        </p:nvSpPr>
        <p:spPr bwMode="auto">
          <a:xfrm>
            <a:off x="467544" y="260648"/>
            <a:ext cx="36266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2060"/>
                </a:solidFill>
              </a:rPr>
              <a:t>朴素贝叶斯分类器</a:t>
            </a:r>
          </a:p>
        </p:txBody>
      </p:sp>
      <p:sp>
        <p:nvSpPr>
          <p:cNvPr id="21511" name="Text Box 7">
            <a:extLst>
              <a:ext uri="{FF2B5EF4-FFF2-40B4-BE49-F238E27FC236}">
                <a16:creationId xmlns:a16="http://schemas.microsoft.com/office/drawing/2014/main" id="{E5A7948D-E9D2-439B-179E-2C7863799D59}"/>
              </a:ext>
            </a:extLst>
          </p:cNvPr>
          <p:cNvSpPr txBox="1">
            <a:spLocks noChangeArrowheads="1"/>
          </p:cNvSpPr>
          <p:nvPr/>
        </p:nvSpPr>
        <p:spPr bwMode="auto">
          <a:xfrm>
            <a:off x="6367129" y="1879928"/>
            <a:ext cx="1252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solidFill>
                  <a:srgbClr val="002060"/>
                </a:solidFill>
              </a:rPr>
              <a:t>打网球</a:t>
            </a:r>
          </a:p>
        </p:txBody>
      </p:sp>
      <p:sp>
        <p:nvSpPr>
          <p:cNvPr id="21512" name="Text Box 8">
            <a:extLst>
              <a:ext uri="{FF2B5EF4-FFF2-40B4-BE49-F238E27FC236}">
                <a16:creationId xmlns:a16="http://schemas.microsoft.com/office/drawing/2014/main" id="{9AA5C201-2460-F73E-BCC3-624E96F538FB}"/>
              </a:ext>
            </a:extLst>
          </p:cNvPr>
          <p:cNvSpPr txBox="1">
            <a:spLocks noChangeArrowheads="1"/>
          </p:cNvSpPr>
          <p:nvPr/>
        </p:nvSpPr>
        <p:spPr bwMode="auto">
          <a:xfrm>
            <a:off x="862806" y="4525963"/>
            <a:ext cx="7418387"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dirty="0"/>
              <a:t>我们需要利用训练数据计算后验概率P(Yes|x)和P(No|x)，如果P(Yes|x)&gt;P(No|x)，那么新实例分类为Yes，否则为No。</a:t>
            </a:r>
          </a:p>
        </p:txBody>
      </p:sp>
    </p:spTree>
    <p:extLst>
      <p:ext uri="{BB962C8B-B14F-4D97-AF65-F5344CB8AC3E}">
        <p14:creationId xmlns:p14="http://schemas.microsoft.com/office/powerpoint/2010/main" val="1171120213"/>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3"/>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6</a:t>
            </a:fld>
            <a:endParaRPr lang="en-US" altLang="zh-CN" sz="1400" dirty="0">
              <a:latin typeface="Arial" panose="020B0604020202020204" pitchFamily="34" charset="0"/>
            </a:endParaRPr>
          </a:p>
        </p:txBody>
      </p:sp>
      <p:sp>
        <p:nvSpPr>
          <p:cNvPr id="51202" name="Rectangle 2"/>
          <p:cNvSpPr>
            <a:spLocks noGrp="1" noRot="1"/>
          </p:cNvSpPr>
          <p:nvPr>
            <p:ph type="ctrTitle"/>
          </p:nvPr>
        </p:nvSpPr>
        <p:spPr>
          <a:xfrm>
            <a:off x="628650" y="-584835"/>
            <a:ext cx="7886700" cy="2387600"/>
          </a:xfrm>
        </p:spPr>
        <p:txBody>
          <a:bodyPr vert="horz" wrap="square" lIns="91440" tIns="45720" rIns="91440" bIns="45720" anchor="ctr"/>
          <a:lstStyle/>
          <a:p>
            <a:pPr algn="l" eaLnBrk="1" hangingPunct="1"/>
            <a:r>
              <a:rPr lang="zh-CN" altLang="en-US" sz="2400" dirty="0">
                <a:solidFill>
                  <a:schemeClr val="hlink"/>
                </a:solidFill>
                <a:effectLst/>
                <a:latin typeface="+mj-lt"/>
                <a:ea typeface="+mj-ea"/>
                <a:cs typeface="宋体" panose="02010600030101010101" pitchFamily="2" charset="-122"/>
              </a:rPr>
              <a:t>基于规则归纳分类（</a:t>
            </a:r>
            <a:r>
              <a:rPr lang="en-US" altLang="zh-CN" sz="2400" dirty="0">
                <a:solidFill>
                  <a:schemeClr val="hlink"/>
                </a:solidFill>
                <a:effectLst/>
                <a:latin typeface="+mj-lt"/>
                <a:ea typeface="+mj-ea"/>
                <a:cs typeface="宋体" panose="02010600030101010101" pitchFamily="2" charset="-122"/>
              </a:rPr>
              <a:t>CN2</a:t>
            </a:r>
            <a:r>
              <a:rPr lang="zh-CN" altLang="en-US" sz="2400" dirty="0">
                <a:solidFill>
                  <a:schemeClr val="hlink"/>
                </a:solidFill>
                <a:effectLst/>
                <a:latin typeface="+mj-lt"/>
                <a:ea typeface="+mj-ea"/>
                <a:cs typeface="宋体" panose="02010600030101010101" pitchFamily="2" charset="-122"/>
              </a:rPr>
              <a:t>）</a:t>
            </a:r>
            <a:endParaRPr lang="en-US" altLang="zh-CN" sz="2400" dirty="0">
              <a:solidFill>
                <a:schemeClr val="hlink"/>
              </a:solidFill>
              <a:effectLst/>
              <a:latin typeface="+mj-lt"/>
              <a:ea typeface="+mj-ea"/>
              <a:cs typeface="宋体" panose="02010600030101010101" pitchFamily="2" charset="-122"/>
            </a:endParaRPr>
          </a:p>
        </p:txBody>
      </p:sp>
      <p:sp>
        <p:nvSpPr>
          <p:cNvPr id="51203" name="Text Box 4"/>
          <p:cNvSpPr txBox="1"/>
          <p:nvPr/>
        </p:nvSpPr>
        <p:spPr>
          <a:xfrm>
            <a:off x="648970" y="1398905"/>
            <a:ext cx="8064500" cy="3636010"/>
          </a:xfrm>
          <a:prstGeom prst="rect">
            <a:avLst/>
          </a:prstGeom>
          <a:noFill/>
          <a:ln w="9525">
            <a:noFill/>
          </a:ln>
        </p:spPr>
        <p:txBody>
          <a:bodyPr>
            <a:spAutoFit/>
          </a:bodyPr>
          <a:lstStyle/>
          <a:p>
            <a:pPr eaLnBrk="1" hangingPunct="1">
              <a:lnSpc>
                <a:spcPct val="120000"/>
              </a:lnSpc>
              <a:spcBef>
                <a:spcPct val="0"/>
              </a:spcBef>
              <a:buClrTx/>
              <a:buFontTx/>
            </a:pPr>
            <a:endParaRPr lang="zh-CN" altLang="en-US" sz="2400" b="1">
              <a:solidFill>
                <a:srgbClr val="000000"/>
              </a:solidFill>
              <a:latin typeface="宋体" panose="02010600030101010101" pitchFamily="2" charset="-122"/>
            </a:endParaRPr>
          </a:p>
          <a:p>
            <a:pPr eaLnBrk="1" hangingPunct="1">
              <a:lnSpc>
                <a:spcPct val="120000"/>
              </a:lnSpc>
              <a:spcBef>
                <a:spcPct val="0"/>
              </a:spcBef>
              <a:buClrTx/>
              <a:buFontTx/>
            </a:pPr>
            <a:r>
              <a:rPr lang="zh-CN" altLang="en-US" sz="2400" b="1">
                <a:solidFill>
                  <a:srgbClr val="000000"/>
                </a:solidFill>
                <a:latin typeface="宋体" panose="02010600030101010101" pitchFamily="2" charset="-122"/>
              </a:rPr>
              <a:t>   工具</a:t>
            </a:r>
            <a:r>
              <a:rPr lang="en-US" altLang="zh-CN" sz="2400" b="1">
                <a:solidFill>
                  <a:srgbClr val="000000"/>
                </a:solidFill>
                <a:latin typeface="宋体" panose="02010600030101010101" pitchFamily="2" charset="-122"/>
              </a:rPr>
              <a:t>CN2</a:t>
            </a:r>
            <a:r>
              <a:rPr lang="zh-CN" altLang="en-US" sz="2400" b="1">
                <a:solidFill>
                  <a:srgbClr val="000000"/>
                </a:solidFill>
                <a:latin typeface="宋体" panose="02010600030101010101" pitchFamily="2" charset="-122"/>
              </a:rPr>
              <a:t>做为一个规则生成工具，对用户提供的大量已知属性的例子进行学习然后生成规则作为分类依据，以方便对用户输入的属性未知的例子进行按规则分类评估。</a:t>
            </a:r>
          </a:p>
          <a:p>
            <a:pPr eaLnBrk="1" hangingPunct="1">
              <a:lnSpc>
                <a:spcPct val="120000"/>
              </a:lnSpc>
              <a:spcBef>
                <a:spcPct val="0"/>
              </a:spcBef>
              <a:buClrTx/>
              <a:buFontTx/>
            </a:pPr>
            <a:r>
              <a:rPr lang="zh-CN" altLang="en-US" sz="1800" b="1">
                <a:latin typeface="Arial" panose="020B0604020202020204" pitchFamily="34" charset="0"/>
              </a:rPr>
              <a:t>     </a:t>
            </a:r>
            <a:r>
              <a:rPr lang="zh-CN" altLang="en-US" sz="2400" b="1">
                <a:solidFill>
                  <a:srgbClr val="000000"/>
                </a:solidFill>
                <a:latin typeface="宋体" panose="02010600030101010101" pitchFamily="2" charset="-122"/>
              </a:rPr>
              <a:t>具体来说，大量例子放在一起进行分类比较，必然有其相同点和用来分类的不同点，而这些相同点和不同点是例子中的特征取值所导致的，也就是说某几条特征的固定取值组合就可以作为分类的依据。</a:t>
            </a:r>
            <a:endParaRPr lang="zh-CN" altLang="en-US" sz="180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67F7711-04C8-4047-9C8F-D85A64B83CC0}"/>
              </a:ext>
            </a:extLst>
          </p:cNvPr>
          <p:cNvSpPr>
            <a:spLocks noGrp="1" noChangeArrowheads="1"/>
          </p:cNvSpPr>
          <p:nvPr>
            <p:ph type="title"/>
          </p:nvPr>
        </p:nvSpPr>
        <p:spPr/>
        <p:txBody>
          <a:bodyPr/>
          <a:lstStyle/>
          <a:p>
            <a:r>
              <a:rPr lang="zh-CN" altLang="zh-CN"/>
              <a:t>贝叶斯分类器举例</a:t>
            </a:r>
          </a:p>
        </p:txBody>
      </p:sp>
      <p:graphicFrame>
        <p:nvGraphicFramePr>
          <p:cNvPr id="2" name="表格 1">
            <a:extLst>
              <a:ext uri="{FF2B5EF4-FFF2-40B4-BE49-F238E27FC236}">
                <a16:creationId xmlns:a16="http://schemas.microsoft.com/office/drawing/2014/main" id="{12B0A6B9-2172-BDB9-3041-053413BCB0B3}"/>
              </a:ext>
            </a:extLst>
          </p:cNvPr>
          <p:cNvGraphicFramePr>
            <a:graphicFrameLocks noGrp="1"/>
          </p:cNvGraphicFramePr>
          <p:nvPr>
            <p:extLst>
              <p:ext uri="{D42A27DB-BD31-4B8C-83A1-F6EECF244321}">
                <p14:modId xmlns:p14="http://schemas.microsoft.com/office/powerpoint/2010/main" val="1384342361"/>
              </p:ext>
            </p:extLst>
          </p:nvPr>
        </p:nvGraphicFramePr>
        <p:xfrm>
          <a:off x="539552" y="1988840"/>
          <a:ext cx="6912767" cy="4760821"/>
        </p:xfrm>
        <a:graphic>
          <a:graphicData uri="http://schemas.openxmlformats.org/drawingml/2006/table">
            <a:tbl>
              <a:tblPr/>
              <a:tblGrid>
                <a:gridCol w="1146482">
                  <a:extLst>
                    <a:ext uri="{9D8B030D-6E8A-4147-A177-3AD203B41FA5}">
                      <a16:colId xmlns:a16="http://schemas.microsoft.com/office/drawing/2014/main" val="1570233609"/>
                    </a:ext>
                  </a:extLst>
                </a:gridCol>
                <a:gridCol w="1149089">
                  <a:extLst>
                    <a:ext uri="{9D8B030D-6E8A-4147-A177-3AD203B41FA5}">
                      <a16:colId xmlns:a16="http://schemas.microsoft.com/office/drawing/2014/main" val="1583834881"/>
                    </a:ext>
                  </a:extLst>
                </a:gridCol>
                <a:gridCol w="1175143">
                  <a:extLst>
                    <a:ext uri="{9D8B030D-6E8A-4147-A177-3AD203B41FA5}">
                      <a16:colId xmlns:a16="http://schemas.microsoft.com/office/drawing/2014/main" val="2211589857"/>
                    </a:ext>
                  </a:extLst>
                </a:gridCol>
                <a:gridCol w="1146482">
                  <a:extLst>
                    <a:ext uri="{9D8B030D-6E8A-4147-A177-3AD203B41FA5}">
                      <a16:colId xmlns:a16="http://schemas.microsoft.com/office/drawing/2014/main" val="3120316230"/>
                    </a:ext>
                  </a:extLst>
                </a:gridCol>
                <a:gridCol w="1149089">
                  <a:extLst>
                    <a:ext uri="{9D8B030D-6E8A-4147-A177-3AD203B41FA5}">
                      <a16:colId xmlns:a16="http://schemas.microsoft.com/office/drawing/2014/main" val="588204579"/>
                    </a:ext>
                  </a:extLst>
                </a:gridCol>
                <a:gridCol w="1146482">
                  <a:extLst>
                    <a:ext uri="{9D8B030D-6E8A-4147-A177-3AD203B41FA5}">
                      <a16:colId xmlns:a16="http://schemas.microsoft.com/office/drawing/2014/main" val="149486793"/>
                    </a:ext>
                  </a:extLst>
                </a:gridCol>
              </a:tblGrid>
              <a:tr h="360040">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Day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Outlook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Temperature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Humidity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Wind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PlayTennis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765425885"/>
                  </a:ext>
                </a:extLst>
              </a:tr>
              <a:tr h="288032">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66013168"/>
                  </a:ext>
                </a:extLst>
              </a:tr>
              <a:tr h="288032">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8940488"/>
                  </a:ext>
                </a:extLst>
              </a:tr>
              <a:tr h="254496">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895617286"/>
                  </a:ext>
                </a:extLst>
              </a:tr>
              <a:tr h="247331">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43479699"/>
                  </a:ext>
                </a:extLst>
              </a:tr>
              <a:tr h="247331">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D5</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92880316"/>
                  </a:ext>
                </a:extLst>
              </a:tr>
              <a:tr h="276200">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D6</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93820109"/>
                  </a:ext>
                </a:extLst>
              </a:tr>
              <a:tr h="331440">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D7</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870940832"/>
                  </a:ext>
                </a:extLst>
              </a:tr>
              <a:tr h="158555">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D8</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8299002"/>
                  </a:ext>
                </a:extLst>
              </a:tr>
              <a:tr h="247331">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D9</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50586105"/>
                  </a:ext>
                </a:extLst>
              </a:tr>
              <a:tr h="197027">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D10</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303893064"/>
                  </a:ext>
                </a:extLst>
              </a:tr>
              <a:tr h="0">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D11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31219468"/>
                  </a:ext>
                </a:extLst>
              </a:tr>
              <a:tr h="292968">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D12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924169777"/>
                  </a:ext>
                </a:extLst>
              </a:tr>
              <a:tr h="276200">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D13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244776527"/>
                  </a:ext>
                </a:extLst>
              </a:tr>
              <a:tr h="411741">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4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61485543"/>
                  </a:ext>
                </a:extLst>
              </a:tr>
            </a:tbl>
          </a:graphicData>
        </a:graphic>
      </p:graphicFrame>
      <p:sp>
        <p:nvSpPr>
          <p:cNvPr id="6" name="文本框 5">
            <a:extLst>
              <a:ext uri="{FF2B5EF4-FFF2-40B4-BE49-F238E27FC236}">
                <a16:creationId xmlns:a16="http://schemas.microsoft.com/office/drawing/2014/main" id="{94AA7E2D-46A0-0423-86B8-75B9B11FCD1C}"/>
              </a:ext>
            </a:extLst>
          </p:cNvPr>
          <p:cNvSpPr txBox="1"/>
          <p:nvPr/>
        </p:nvSpPr>
        <p:spPr>
          <a:xfrm>
            <a:off x="395536" y="975310"/>
            <a:ext cx="8496944" cy="830997"/>
          </a:xfrm>
          <a:prstGeom prst="rect">
            <a:avLst/>
          </a:prstGeom>
          <a:noFill/>
        </p:spPr>
        <p:txBody>
          <a:bodyPr wrap="square">
            <a:spAutoFit/>
          </a:bodyPr>
          <a:lstStyle/>
          <a:p>
            <a:r>
              <a:rPr lang="zh-CN" altLang="en-US" sz="2400" dirty="0"/>
              <a:t>Outlook = Sunny</a:t>
            </a:r>
            <a:r>
              <a:rPr lang="en-US" altLang="zh-CN" sz="2400" dirty="0"/>
              <a:t>, </a:t>
            </a:r>
            <a:r>
              <a:rPr lang="zh-CN" altLang="en-US" sz="2400" dirty="0"/>
              <a:t>Temperature = Cool</a:t>
            </a:r>
            <a:r>
              <a:rPr lang="en-US" altLang="zh-CN" sz="2400" dirty="0"/>
              <a:t>,</a:t>
            </a:r>
            <a:r>
              <a:rPr lang="zh-CN" altLang="zh-CN" sz="2400" dirty="0"/>
              <a:t> Humidity = High</a:t>
            </a:r>
            <a:r>
              <a:rPr lang="en-US" altLang="zh-CN" sz="2400" dirty="0"/>
              <a:t>,</a:t>
            </a:r>
            <a:r>
              <a:rPr lang="zh-CN" altLang="zh-CN" sz="2400" dirty="0">
                <a:latin typeface="Arial" panose="020B0604020202020204" pitchFamily="34" charset="0"/>
                <a:sym typeface="黑体" panose="02010609060101010101" pitchFamily="49" charset="-122"/>
              </a:rPr>
              <a:t> Wind = Strong</a:t>
            </a:r>
            <a:r>
              <a:rPr lang="en-US" altLang="zh-CN" sz="2400" dirty="0">
                <a:latin typeface="Arial" panose="020B0604020202020204" pitchFamily="34" charset="0"/>
                <a:sym typeface="黑体" panose="02010609060101010101" pitchFamily="49" charset="-122"/>
              </a:rPr>
              <a:t> </a:t>
            </a:r>
            <a:r>
              <a:rPr lang="zh-CN" altLang="en-US" sz="2400" dirty="0">
                <a:latin typeface="Arial" panose="020B0604020202020204" pitchFamily="34" charset="0"/>
                <a:sym typeface="黑体" panose="02010609060101010101" pitchFamily="49" charset="-122"/>
              </a:rPr>
              <a:t>的条件下是否打网球？</a:t>
            </a:r>
            <a:r>
              <a:rPr lang="zh-CN" altLang="en-US" sz="2400" dirty="0"/>
              <a:t> </a:t>
            </a:r>
          </a:p>
        </p:txBody>
      </p:sp>
    </p:spTree>
    <p:extLst>
      <p:ext uri="{BB962C8B-B14F-4D97-AF65-F5344CB8AC3E}">
        <p14:creationId xmlns:p14="http://schemas.microsoft.com/office/powerpoint/2010/main" val="194452456"/>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67F7711-04C8-4047-9C8F-D85A64B83CC0}"/>
              </a:ext>
            </a:extLst>
          </p:cNvPr>
          <p:cNvSpPr>
            <a:spLocks noGrp="1" noChangeArrowheads="1"/>
          </p:cNvSpPr>
          <p:nvPr>
            <p:ph type="title"/>
          </p:nvPr>
        </p:nvSpPr>
        <p:spPr/>
        <p:txBody>
          <a:bodyPr/>
          <a:lstStyle/>
          <a:p>
            <a:r>
              <a:rPr lang="zh-CN" altLang="zh-CN"/>
              <a:t>贝叶斯分类器举例</a:t>
            </a:r>
          </a:p>
        </p:txBody>
      </p:sp>
      <p:graphicFrame>
        <p:nvGraphicFramePr>
          <p:cNvPr id="23555" name="Group 3">
            <a:extLst>
              <a:ext uri="{FF2B5EF4-FFF2-40B4-BE49-F238E27FC236}">
                <a16:creationId xmlns:a16="http://schemas.microsoft.com/office/drawing/2014/main" id="{BEE619A1-C27A-87DE-C517-663C49795EB3}"/>
              </a:ext>
            </a:extLst>
          </p:cNvPr>
          <p:cNvGraphicFramePr>
            <a:graphicFrameLocks noGrp="1"/>
          </p:cNvGraphicFramePr>
          <p:nvPr>
            <p:ph sz="half" idx="2"/>
            <p:extLst>
              <p:ext uri="{D42A27DB-BD31-4B8C-83A1-F6EECF244321}">
                <p14:modId xmlns:p14="http://schemas.microsoft.com/office/powerpoint/2010/main" val="1061275132"/>
              </p:ext>
            </p:extLst>
          </p:nvPr>
        </p:nvGraphicFramePr>
        <p:xfrm>
          <a:off x="4644008" y="1736815"/>
          <a:ext cx="4402044" cy="3190915"/>
        </p:xfrm>
        <a:graphic>
          <a:graphicData uri="http://schemas.openxmlformats.org/drawingml/2006/table">
            <a:tbl>
              <a:tblPr/>
              <a:tblGrid>
                <a:gridCol w="576064">
                  <a:extLst>
                    <a:ext uri="{9D8B030D-6E8A-4147-A177-3AD203B41FA5}">
                      <a16:colId xmlns:a16="http://schemas.microsoft.com/office/drawing/2014/main" val="208305063"/>
                    </a:ext>
                  </a:extLst>
                </a:gridCol>
                <a:gridCol w="803374">
                  <a:extLst>
                    <a:ext uri="{9D8B030D-6E8A-4147-A177-3AD203B41FA5}">
                      <a16:colId xmlns:a16="http://schemas.microsoft.com/office/drawing/2014/main" val="3140976626"/>
                    </a:ext>
                  </a:extLst>
                </a:gridCol>
                <a:gridCol w="673189">
                  <a:extLst>
                    <a:ext uri="{9D8B030D-6E8A-4147-A177-3AD203B41FA5}">
                      <a16:colId xmlns:a16="http://schemas.microsoft.com/office/drawing/2014/main" val="1689014095"/>
                    </a:ext>
                  </a:extLst>
                </a:gridCol>
                <a:gridCol w="661195">
                  <a:extLst>
                    <a:ext uri="{9D8B030D-6E8A-4147-A177-3AD203B41FA5}">
                      <a16:colId xmlns:a16="http://schemas.microsoft.com/office/drawing/2014/main" val="1158301961"/>
                    </a:ext>
                  </a:extLst>
                </a:gridCol>
                <a:gridCol w="903456">
                  <a:extLst>
                    <a:ext uri="{9D8B030D-6E8A-4147-A177-3AD203B41FA5}">
                      <a16:colId xmlns:a16="http://schemas.microsoft.com/office/drawing/2014/main" val="566230844"/>
                    </a:ext>
                  </a:extLst>
                </a:gridCol>
                <a:gridCol w="784766">
                  <a:extLst>
                    <a:ext uri="{9D8B030D-6E8A-4147-A177-3AD203B41FA5}">
                      <a16:colId xmlns:a16="http://schemas.microsoft.com/office/drawing/2014/main" val="3619761384"/>
                    </a:ext>
                  </a:extLst>
                </a:gridCol>
              </a:tblGrid>
              <a:tr h="582367">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Day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Outlook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Temperature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Humidity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Wind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PlayTennis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110599189"/>
                  </a:ext>
                </a:extLst>
              </a:tr>
              <a:tr h="432048">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rgbClr val="FF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38862151"/>
                  </a:ext>
                </a:extLst>
              </a:tr>
              <a:tr h="504056">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D2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rgbClr val="FF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chemeClr val="accent6">
                              <a:lumMod val="75000"/>
                            </a:schemeClr>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107275059"/>
                  </a:ext>
                </a:extLst>
              </a:tr>
              <a:tr h="432048">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D8</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rgbClr val="C00000"/>
                          </a:solidFill>
                          <a:effectLst/>
                          <a:latin typeface="黑体" panose="02010609060101010101" pitchFamily="49" charset="-122"/>
                          <a:ea typeface="黑体" panose="02010609060101010101" pitchFamily="49" charset="-122"/>
                          <a:cs typeface="+mn-cs"/>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rgbClr val="FF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137682770"/>
                  </a:ext>
                </a:extLst>
              </a:tr>
              <a:tr h="360040">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rgbClr val="FF0000"/>
                          </a:solidFill>
                          <a:effectLst/>
                          <a:latin typeface="黑体" panose="02010609060101010101" pitchFamily="49" charset="-122"/>
                          <a:ea typeface="黑体" panose="02010609060101010101" pitchFamily="49" charset="-122"/>
                          <a:cs typeface="+mn-cs"/>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chemeClr val="accent6">
                              <a:lumMod val="75000"/>
                            </a:schemeClr>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158368414"/>
                  </a:ext>
                </a:extLst>
              </a:tr>
              <a:tr h="639763">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D6</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rgbClr val="FFC000"/>
                          </a:solidFill>
                          <a:effectLst/>
                          <a:latin typeface="黑体" panose="02010609060101010101" pitchFamily="49" charset="-122"/>
                          <a:ea typeface="黑体" panose="02010609060101010101" pitchFamily="49" charset="-122"/>
                          <a:cs typeface="+mn-cs"/>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chemeClr val="accent6">
                              <a:lumMod val="75000"/>
                            </a:schemeClr>
                          </a:solidFill>
                          <a:effectLst/>
                          <a:latin typeface="黑体" panose="02010609060101010101" pitchFamily="49" charset="-122"/>
                          <a:ea typeface="黑体" panose="02010609060101010101" pitchFamily="49" charset="-122"/>
                          <a:cs typeface="+mn-cs"/>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1600" b="1"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589376349"/>
                  </a:ext>
                </a:extLst>
              </a:tr>
            </a:tbl>
          </a:graphicData>
        </a:graphic>
      </p:graphicFrame>
      <p:sp>
        <p:nvSpPr>
          <p:cNvPr id="23655" name="Text Box 103">
            <a:extLst>
              <a:ext uri="{FF2B5EF4-FFF2-40B4-BE49-F238E27FC236}">
                <a16:creationId xmlns:a16="http://schemas.microsoft.com/office/drawing/2014/main" id="{0DF27319-09A3-1561-F36B-8BBFC16950A0}"/>
              </a:ext>
            </a:extLst>
          </p:cNvPr>
          <p:cNvSpPr txBox="1">
            <a:spLocks noChangeArrowheads="1"/>
          </p:cNvSpPr>
          <p:nvPr/>
        </p:nvSpPr>
        <p:spPr bwMode="auto">
          <a:xfrm>
            <a:off x="50076" y="1700888"/>
            <a:ext cx="4741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t>P(Outlook = Sunny|No)=3/5</a:t>
            </a:r>
          </a:p>
        </p:txBody>
      </p:sp>
      <p:sp>
        <p:nvSpPr>
          <p:cNvPr id="23656" name="Text Box 104">
            <a:extLst>
              <a:ext uri="{FF2B5EF4-FFF2-40B4-BE49-F238E27FC236}">
                <a16:creationId xmlns:a16="http://schemas.microsoft.com/office/drawing/2014/main" id="{D00A8102-4EA0-1DBE-1667-315CF327933A}"/>
              </a:ext>
            </a:extLst>
          </p:cNvPr>
          <p:cNvSpPr txBox="1">
            <a:spLocks noChangeArrowheads="1"/>
          </p:cNvSpPr>
          <p:nvPr/>
        </p:nvSpPr>
        <p:spPr bwMode="auto">
          <a:xfrm>
            <a:off x="65777" y="2284098"/>
            <a:ext cx="4578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P(Temperature = Cool |No) =1/5 </a:t>
            </a:r>
          </a:p>
        </p:txBody>
      </p:sp>
      <p:sp>
        <p:nvSpPr>
          <p:cNvPr id="23657" name="Text Box 105">
            <a:extLst>
              <a:ext uri="{FF2B5EF4-FFF2-40B4-BE49-F238E27FC236}">
                <a16:creationId xmlns:a16="http://schemas.microsoft.com/office/drawing/2014/main" id="{7DCA75DE-9109-383C-BE5A-3862B3D2479D}"/>
              </a:ext>
            </a:extLst>
          </p:cNvPr>
          <p:cNvSpPr txBox="1">
            <a:spLocks noChangeArrowheads="1"/>
          </p:cNvSpPr>
          <p:nvPr/>
        </p:nvSpPr>
        <p:spPr bwMode="auto">
          <a:xfrm>
            <a:off x="65777" y="2870608"/>
            <a:ext cx="4218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400" dirty="0"/>
              <a:t>P(Humidity = High |No) =4/5</a:t>
            </a:r>
          </a:p>
        </p:txBody>
      </p:sp>
      <p:sp>
        <p:nvSpPr>
          <p:cNvPr id="23658" name="Text Box 106">
            <a:extLst>
              <a:ext uri="{FF2B5EF4-FFF2-40B4-BE49-F238E27FC236}">
                <a16:creationId xmlns:a16="http://schemas.microsoft.com/office/drawing/2014/main" id="{96992BCB-ECAF-6D31-B425-074E08F399BE}"/>
              </a:ext>
            </a:extLst>
          </p:cNvPr>
          <p:cNvSpPr txBox="1">
            <a:spLocks noChangeArrowheads="1"/>
          </p:cNvSpPr>
          <p:nvPr/>
        </p:nvSpPr>
        <p:spPr bwMode="auto">
          <a:xfrm>
            <a:off x="50076" y="3457118"/>
            <a:ext cx="42732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zh-CN" dirty="0">
                <a:latin typeface="Arial" panose="020B0604020202020204" pitchFamily="34" charset="0"/>
                <a:sym typeface="黑体" panose="02010609060101010101" pitchFamily="49" charset="-122"/>
              </a:rPr>
              <a:t>P(Wind = Strong |No) =3/5</a:t>
            </a:r>
            <a:endParaRPr lang="zh-CN" altLang="zh-CN" dirty="0">
              <a:latin typeface="Arial" panose="020B0604020202020204" pitchFamily="3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2D10179-2672-5F74-165E-EA235DB3095D}"/>
              </a:ext>
            </a:extLst>
          </p:cNvPr>
          <p:cNvSpPr>
            <a:spLocks noGrp="1" noChangeArrowheads="1"/>
          </p:cNvSpPr>
          <p:nvPr>
            <p:ph type="title"/>
          </p:nvPr>
        </p:nvSpPr>
        <p:spPr/>
        <p:txBody>
          <a:bodyPr/>
          <a:lstStyle/>
          <a:p>
            <a:r>
              <a:rPr lang="zh-CN" altLang="zh-CN"/>
              <a:t>贝叶斯分类器举例</a:t>
            </a:r>
          </a:p>
        </p:txBody>
      </p:sp>
      <p:sp>
        <p:nvSpPr>
          <p:cNvPr id="24583" name="AutoShape 7">
            <a:extLst>
              <a:ext uri="{FF2B5EF4-FFF2-40B4-BE49-F238E27FC236}">
                <a16:creationId xmlns:a16="http://schemas.microsoft.com/office/drawing/2014/main" id="{7A7A1FB8-E4DC-6BFE-7CE1-1538DFF0971F}"/>
              </a:ext>
            </a:extLst>
          </p:cNvPr>
          <p:cNvSpPr>
            <a:spLocks noChangeArrowheads="1"/>
          </p:cNvSpPr>
          <p:nvPr/>
        </p:nvSpPr>
        <p:spPr bwMode="auto">
          <a:xfrm>
            <a:off x="641350" y="4191000"/>
            <a:ext cx="1209675" cy="906463"/>
          </a:xfrm>
          <a:prstGeom prst="rightArrow">
            <a:avLst>
              <a:gd name="adj1" fmla="val 50000"/>
              <a:gd name="adj2" fmla="val 3336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24584" name="Object 8">
            <a:extLst>
              <a:ext uri="{FF2B5EF4-FFF2-40B4-BE49-F238E27FC236}">
                <a16:creationId xmlns:a16="http://schemas.microsoft.com/office/drawing/2014/main" id="{06F21984-1BA8-CCCE-266B-27140027D654}"/>
              </a:ext>
            </a:extLst>
          </p:cNvPr>
          <p:cNvGraphicFramePr>
            <a:graphicFrameLocks noChangeAspect="1"/>
          </p:cNvGraphicFramePr>
          <p:nvPr/>
        </p:nvGraphicFramePr>
        <p:xfrm>
          <a:off x="2438400" y="4632325"/>
          <a:ext cx="2360613" cy="430213"/>
        </p:xfrm>
        <a:graphic>
          <a:graphicData uri="http://schemas.openxmlformats.org/presentationml/2006/ole">
            <mc:AlternateContent xmlns:mc="http://schemas.openxmlformats.org/markup-compatibility/2006">
              <mc:Choice xmlns:v="urn:schemas-microsoft-com:vml" Requires="v">
                <p:oleObj spid="_x0000_s16389" r:id="rId3" imgW="25742900" imgH="4686300" progId="Equation.3">
                  <p:embed/>
                </p:oleObj>
              </mc:Choice>
              <mc:Fallback>
                <p:oleObj r:id="rId3" imgW="25742900" imgH="4686300" progId="Equation.3">
                  <p:embed/>
                  <p:pic>
                    <p:nvPicPr>
                      <p:cNvPr id="24584" name="Object 8">
                        <a:extLst>
                          <a:ext uri="{FF2B5EF4-FFF2-40B4-BE49-F238E27FC236}">
                            <a16:creationId xmlns:a16="http://schemas.microsoft.com/office/drawing/2014/main" id="{06F21984-1BA8-CCCE-266B-27140027D6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632325"/>
                        <a:ext cx="236061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6" name="Object 10">
            <a:extLst>
              <a:ext uri="{FF2B5EF4-FFF2-40B4-BE49-F238E27FC236}">
                <a16:creationId xmlns:a16="http://schemas.microsoft.com/office/drawing/2014/main" id="{E3A8324F-81F5-9031-5D8C-07420346A742}"/>
              </a:ext>
            </a:extLst>
          </p:cNvPr>
          <p:cNvGraphicFramePr>
            <a:graphicFrameLocks noChangeAspect="1"/>
          </p:cNvGraphicFramePr>
          <p:nvPr/>
        </p:nvGraphicFramePr>
        <p:xfrm>
          <a:off x="2420938" y="3921125"/>
          <a:ext cx="4656137" cy="755650"/>
        </p:xfrm>
        <a:graphic>
          <a:graphicData uri="http://schemas.openxmlformats.org/presentationml/2006/ole">
            <mc:AlternateContent xmlns:mc="http://schemas.openxmlformats.org/markup-compatibility/2006">
              <mc:Choice xmlns:v="urn:schemas-microsoft-com:vml" Requires="v">
                <p:oleObj spid="_x0000_s16390" r:id="rId5" imgW="51498500" imgH="9359900" progId="Equation.3">
                  <p:embed/>
                </p:oleObj>
              </mc:Choice>
              <mc:Fallback>
                <p:oleObj r:id="rId5" imgW="51498500" imgH="9359900" progId="Equation.3">
                  <p:embed/>
                  <p:pic>
                    <p:nvPicPr>
                      <p:cNvPr id="24586" name="Object 10">
                        <a:extLst>
                          <a:ext uri="{FF2B5EF4-FFF2-40B4-BE49-F238E27FC236}">
                            <a16:creationId xmlns:a16="http://schemas.microsoft.com/office/drawing/2014/main" id="{E3A8324F-81F5-9031-5D8C-07420346A7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8" y="3921125"/>
                        <a:ext cx="465613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7" name="Object 11">
            <a:extLst>
              <a:ext uri="{FF2B5EF4-FFF2-40B4-BE49-F238E27FC236}">
                <a16:creationId xmlns:a16="http://schemas.microsoft.com/office/drawing/2014/main" id="{62D25775-EDF7-47BE-24FB-408A3BC07FAB}"/>
              </a:ext>
            </a:extLst>
          </p:cNvPr>
          <p:cNvGraphicFramePr>
            <a:graphicFrameLocks noChangeAspect="1"/>
          </p:cNvGraphicFramePr>
          <p:nvPr/>
        </p:nvGraphicFramePr>
        <p:xfrm>
          <a:off x="996950" y="5237163"/>
          <a:ext cx="7662863" cy="887412"/>
        </p:xfrm>
        <a:graphic>
          <a:graphicData uri="http://schemas.openxmlformats.org/presentationml/2006/ole">
            <mc:AlternateContent xmlns:mc="http://schemas.openxmlformats.org/markup-compatibility/2006">
              <mc:Choice xmlns:v="urn:schemas-microsoft-com:vml" Requires="v">
                <p:oleObj spid="_x0000_s16391" r:id="rId7" imgW="65824100" imgH="9359900" progId="Equation.3">
                  <p:embed/>
                </p:oleObj>
              </mc:Choice>
              <mc:Fallback>
                <p:oleObj r:id="rId7" imgW="65824100" imgH="9359900" progId="Equation.3">
                  <p:embed/>
                  <p:pic>
                    <p:nvPicPr>
                      <p:cNvPr id="24587" name="Object 11">
                        <a:extLst>
                          <a:ext uri="{FF2B5EF4-FFF2-40B4-BE49-F238E27FC236}">
                            <a16:creationId xmlns:a16="http://schemas.microsoft.com/office/drawing/2014/main" id="{62D25775-EDF7-47BE-24FB-408A3BC07F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6950" y="5237163"/>
                        <a:ext cx="7662863"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 Box 103">
            <a:extLst>
              <a:ext uri="{FF2B5EF4-FFF2-40B4-BE49-F238E27FC236}">
                <a16:creationId xmlns:a16="http://schemas.microsoft.com/office/drawing/2014/main" id="{1AA65CB3-AE73-315A-AF56-237FC38C648A}"/>
              </a:ext>
            </a:extLst>
          </p:cNvPr>
          <p:cNvSpPr txBox="1">
            <a:spLocks noChangeArrowheads="1"/>
          </p:cNvSpPr>
          <p:nvPr/>
        </p:nvSpPr>
        <p:spPr bwMode="auto">
          <a:xfrm>
            <a:off x="-24382" y="2244138"/>
            <a:ext cx="4741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t>P(Outlook = Sunny|No)=3/5</a:t>
            </a:r>
          </a:p>
        </p:txBody>
      </p:sp>
      <p:sp>
        <p:nvSpPr>
          <p:cNvPr id="3" name="Text Box 104">
            <a:extLst>
              <a:ext uri="{FF2B5EF4-FFF2-40B4-BE49-F238E27FC236}">
                <a16:creationId xmlns:a16="http://schemas.microsoft.com/office/drawing/2014/main" id="{FFED05B4-C235-6DF1-6734-BF96124325CA}"/>
              </a:ext>
            </a:extLst>
          </p:cNvPr>
          <p:cNvSpPr txBox="1">
            <a:spLocks noChangeArrowheads="1"/>
          </p:cNvSpPr>
          <p:nvPr/>
        </p:nvSpPr>
        <p:spPr bwMode="auto">
          <a:xfrm>
            <a:off x="4054604" y="2211990"/>
            <a:ext cx="4578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P(Temperature = Cool |No) =1/5 </a:t>
            </a:r>
          </a:p>
        </p:txBody>
      </p:sp>
      <p:sp>
        <p:nvSpPr>
          <p:cNvPr id="4" name="Text Box 105">
            <a:extLst>
              <a:ext uri="{FF2B5EF4-FFF2-40B4-BE49-F238E27FC236}">
                <a16:creationId xmlns:a16="http://schemas.microsoft.com/office/drawing/2014/main" id="{8242B98D-9FE1-4259-DD0E-2F001228DAFC}"/>
              </a:ext>
            </a:extLst>
          </p:cNvPr>
          <p:cNvSpPr txBox="1">
            <a:spLocks noChangeArrowheads="1"/>
          </p:cNvSpPr>
          <p:nvPr/>
        </p:nvSpPr>
        <p:spPr bwMode="auto">
          <a:xfrm>
            <a:off x="65777" y="2870608"/>
            <a:ext cx="4218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400" dirty="0"/>
              <a:t>P(Humidity = High |No) =4/5</a:t>
            </a:r>
          </a:p>
        </p:txBody>
      </p:sp>
      <p:sp>
        <p:nvSpPr>
          <p:cNvPr id="5" name="Text Box 106">
            <a:extLst>
              <a:ext uri="{FF2B5EF4-FFF2-40B4-BE49-F238E27FC236}">
                <a16:creationId xmlns:a16="http://schemas.microsoft.com/office/drawing/2014/main" id="{20F4A72D-6D84-4B5B-8A04-092AA4595AE8}"/>
              </a:ext>
            </a:extLst>
          </p:cNvPr>
          <p:cNvSpPr txBox="1">
            <a:spLocks noChangeArrowheads="1"/>
          </p:cNvSpPr>
          <p:nvPr/>
        </p:nvSpPr>
        <p:spPr bwMode="auto">
          <a:xfrm>
            <a:off x="4235400" y="2867861"/>
            <a:ext cx="42732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zh-CN" dirty="0">
                <a:latin typeface="Arial" panose="020B0604020202020204" pitchFamily="34" charset="0"/>
                <a:sym typeface="黑体" panose="02010609060101010101" pitchFamily="49" charset="-122"/>
              </a:rPr>
              <a:t>P(Wind = Strong |No) =3/5</a:t>
            </a:r>
            <a:endParaRPr lang="zh-CN" altLang="zh-CN"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D0EDF7F-38E0-D66A-4633-E0CBDBFCB1A2}"/>
              </a:ext>
            </a:extLst>
          </p:cNvPr>
          <p:cNvSpPr>
            <a:spLocks noGrp="1" noChangeArrowheads="1"/>
          </p:cNvSpPr>
          <p:nvPr>
            <p:ph type="title"/>
          </p:nvPr>
        </p:nvSpPr>
        <p:spPr/>
        <p:txBody>
          <a:bodyPr/>
          <a:lstStyle/>
          <a:p>
            <a:r>
              <a:rPr lang="zh-CN" altLang="zh-CN"/>
              <a:t>贝叶斯分类器举例</a:t>
            </a:r>
          </a:p>
        </p:txBody>
      </p:sp>
      <p:graphicFrame>
        <p:nvGraphicFramePr>
          <p:cNvPr id="25603" name="Group 3">
            <a:extLst>
              <a:ext uri="{FF2B5EF4-FFF2-40B4-BE49-F238E27FC236}">
                <a16:creationId xmlns:a16="http://schemas.microsoft.com/office/drawing/2014/main" id="{88E954D0-01BF-57E4-5B07-D1E2FCE73F4E}"/>
              </a:ext>
            </a:extLst>
          </p:cNvPr>
          <p:cNvGraphicFramePr>
            <a:graphicFrameLocks noGrp="1"/>
          </p:cNvGraphicFramePr>
          <p:nvPr>
            <p:ph sz="half" idx="2"/>
            <p:extLst>
              <p:ext uri="{D42A27DB-BD31-4B8C-83A1-F6EECF244321}">
                <p14:modId xmlns:p14="http://schemas.microsoft.com/office/powerpoint/2010/main" val="2689634166"/>
              </p:ext>
            </p:extLst>
          </p:nvPr>
        </p:nvGraphicFramePr>
        <p:xfrm>
          <a:off x="4355976" y="1516855"/>
          <a:ext cx="4680520" cy="4114800"/>
        </p:xfrm>
        <a:graphic>
          <a:graphicData uri="http://schemas.openxmlformats.org/drawingml/2006/table">
            <a:tbl>
              <a:tblPr/>
              <a:tblGrid>
                <a:gridCol w="776264">
                  <a:extLst>
                    <a:ext uri="{9D8B030D-6E8A-4147-A177-3AD203B41FA5}">
                      <a16:colId xmlns:a16="http://schemas.microsoft.com/office/drawing/2014/main" val="3775592037"/>
                    </a:ext>
                  </a:extLst>
                </a:gridCol>
                <a:gridCol w="778029">
                  <a:extLst>
                    <a:ext uri="{9D8B030D-6E8A-4147-A177-3AD203B41FA5}">
                      <a16:colId xmlns:a16="http://schemas.microsoft.com/office/drawing/2014/main" val="2523587971"/>
                    </a:ext>
                  </a:extLst>
                </a:gridCol>
                <a:gridCol w="795670">
                  <a:extLst>
                    <a:ext uri="{9D8B030D-6E8A-4147-A177-3AD203B41FA5}">
                      <a16:colId xmlns:a16="http://schemas.microsoft.com/office/drawing/2014/main" val="203176736"/>
                    </a:ext>
                  </a:extLst>
                </a:gridCol>
                <a:gridCol w="776264">
                  <a:extLst>
                    <a:ext uri="{9D8B030D-6E8A-4147-A177-3AD203B41FA5}">
                      <a16:colId xmlns:a16="http://schemas.microsoft.com/office/drawing/2014/main" val="2252968372"/>
                    </a:ext>
                  </a:extLst>
                </a:gridCol>
                <a:gridCol w="778029">
                  <a:extLst>
                    <a:ext uri="{9D8B030D-6E8A-4147-A177-3AD203B41FA5}">
                      <a16:colId xmlns:a16="http://schemas.microsoft.com/office/drawing/2014/main" val="1312303849"/>
                    </a:ext>
                  </a:extLst>
                </a:gridCol>
                <a:gridCol w="776264">
                  <a:extLst>
                    <a:ext uri="{9D8B030D-6E8A-4147-A177-3AD203B41FA5}">
                      <a16:colId xmlns:a16="http://schemas.microsoft.com/office/drawing/2014/main" val="640576062"/>
                    </a:ext>
                  </a:extLst>
                </a:gridCol>
              </a:tblGrid>
              <a:tr h="457200">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Day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Outlook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Temperature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Humidity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Wind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PlayTennis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580072854"/>
                  </a:ext>
                </a:extLst>
              </a:tr>
              <a:tr h="457200">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FF0066"/>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01701978"/>
                  </a:ext>
                </a:extLst>
              </a:tr>
              <a:tr h="274638">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FF0066"/>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104026333"/>
                  </a:ext>
                </a:extLst>
              </a:tr>
              <a:tr h="274638">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D5</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385087262"/>
                  </a:ext>
                </a:extLst>
              </a:tr>
              <a:tr h="457200">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D7</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FF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519346365"/>
                  </a:ext>
                </a:extLst>
              </a:tr>
              <a:tr h="274638">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D9</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Cool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695929642"/>
                  </a:ext>
                </a:extLst>
              </a:tr>
              <a:tr h="274638">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D10</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sym typeface="黑体" panose="02010609060101010101" pitchFamily="49" charset="-122"/>
                        </a:rPr>
                        <a:t>Rain</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9270804"/>
                  </a:ext>
                </a:extLst>
              </a:tr>
              <a:tr h="274638">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sym typeface="黑体" panose="02010609060101010101" pitchFamily="49" charset="-122"/>
                        </a:rPr>
                        <a:t>Sunny</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FF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81088440"/>
                  </a:ext>
                </a:extLst>
              </a:tr>
              <a:tr h="457200">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Mild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FF0066"/>
                          </a:solidFill>
                          <a:effectLst/>
                          <a:latin typeface="黑体" panose="02010609060101010101" pitchFamily="49" charset="-122"/>
                          <a:ea typeface="黑体" panose="02010609060101010101" pitchFamily="49" charset="-122"/>
                          <a:sym typeface="黑体" panose="02010609060101010101" pitchFamily="49" charset="-122"/>
                        </a:rPr>
                        <a:t>High</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FF00"/>
                          </a:solidFill>
                          <a:effectLst/>
                          <a:latin typeface="黑体" panose="02010609060101010101" pitchFamily="49" charset="-122"/>
                          <a:ea typeface="黑体" panose="02010609060101010101" pitchFamily="49" charset="-122"/>
                          <a:sym typeface="黑体" panose="02010609060101010101" pitchFamily="49" charset="-122"/>
                        </a:rPr>
                        <a:t>Strong</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52522109"/>
                  </a:ext>
                </a:extLst>
              </a:tr>
              <a:tr h="457200">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D13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Overcast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Hot</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Normal</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Weak</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ctr" defTabSz="0" rtl="0" eaLnBrk="1" fontAlgn="base" latinLnBrk="0" hangingPunct="1">
                        <a:lnSpc>
                          <a:spcPct val="100000"/>
                        </a:lnSpc>
                        <a:spcBef>
                          <a:spcPct val="200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100732654"/>
                  </a:ext>
                </a:extLst>
              </a:tr>
            </a:tbl>
          </a:graphicData>
        </a:graphic>
      </p:graphicFrame>
      <p:sp>
        <p:nvSpPr>
          <p:cNvPr id="25800" name="Text Box 200">
            <a:extLst>
              <a:ext uri="{FF2B5EF4-FFF2-40B4-BE49-F238E27FC236}">
                <a16:creationId xmlns:a16="http://schemas.microsoft.com/office/drawing/2014/main" id="{3E76A872-9BA2-18AC-63DA-0909FB686018}"/>
              </a:ext>
            </a:extLst>
          </p:cNvPr>
          <p:cNvSpPr txBox="1">
            <a:spLocks noChangeArrowheads="1"/>
          </p:cNvSpPr>
          <p:nvPr/>
        </p:nvSpPr>
        <p:spPr bwMode="auto">
          <a:xfrm>
            <a:off x="-23043" y="1795758"/>
            <a:ext cx="508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zh-CN" dirty="0">
                <a:latin typeface="Arial" panose="020B0604020202020204" pitchFamily="34" charset="0"/>
                <a:sym typeface="黑体" panose="02010609060101010101" pitchFamily="49" charset="-122"/>
              </a:rPr>
              <a:t>P(Outlook = Sunny|Yes)=2/9</a:t>
            </a:r>
          </a:p>
        </p:txBody>
      </p:sp>
      <p:sp>
        <p:nvSpPr>
          <p:cNvPr id="25801" name="Text Box 201">
            <a:extLst>
              <a:ext uri="{FF2B5EF4-FFF2-40B4-BE49-F238E27FC236}">
                <a16:creationId xmlns:a16="http://schemas.microsoft.com/office/drawing/2014/main" id="{ABCADBD4-DD59-130C-1C16-C91A00DDACA4}"/>
              </a:ext>
            </a:extLst>
          </p:cNvPr>
          <p:cNvSpPr txBox="1">
            <a:spLocks noChangeArrowheads="1"/>
          </p:cNvSpPr>
          <p:nvPr/>
        </p:nvSpPr>
        <p:spPr bwMode="auto">
          <a:xfrm>
            <a:off x="-26613" y="2361291"/>
            <a:ext cx="508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zh-CN" dirty="0">
                <a:latin typeface="Arial" panose="020B0604020202020204" pitchFamily="34" charset="0"/>
                <a:sym typeface="黑体" panose="02010609060101010101" pitchFamily="49" charset="-122"/>
              </a:rPr>
              <a:t>P(Temprature = Cool |Yes) =3/9</a:t>
            </a:r>
          </a:p>
        </p:txBody>
      </p:sp>
      <p:sp>
        <p:nvSpPr>
          <p:cNvPr id="25802" name="Text Box 202">
            <a:extLst>
              <a:ext uri="{FF2B5EF4-FFF2-40B4-BE49-F238E27FC236}">
                <a16:creationId xmlns:a16="http://schemas.microsoft.com/office/drawing/2014/main" id="{C83843A8-B6C6-1A62-2201-35668C5397D8}"/>
              </a:ext>
            </a:extLst>
          </p:cNvPr>
          <p:cNvSpPr txBox="1">
            <a:spLocks noChangeArrowheads="1"/>
          </p:cNvSpPr>
          <p:nvPr/>
        </p:nvSpPr>
        <p:spPr bwMode="auto">
          <a:xfrm>
            <a:off x="0" y="2926824"/>
            <a:ext cx="508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zh-CN" dirty="0">
                <a:latin typeface="Arial" panose="020B0604020202020204" pitchFamily="34" charset="0"/>
                <a:sym typeface="黑体" panose="02010609060101010101" pitchFamily="49" charset="-122"/>
              </a:rPr>
              <a:t>P(Humidity = High |Yes) =3/9</a:t>
            </a:r>
          </a:p>
        </p:txBody>
      </p:sp>
      <p:sp>
        <p:nvSpPr>
          <p:cNvPr id="25803" name="Text Box 203">
            <a:extLst>
              <a:ext uri="{FF2B5EF4-FFF2-40B4-BE49-F238E27FC236}">
                <a16:creationId xmlns:a16="http://schemas.microsoft.com/office/drawing/2014/main" id="{1EE23AA2-BA3A-8CB3-382F-978F44E23E41}"/>
              </a:ext>
            </a:extLst>
          </p:cNvPr>
          <p:cNvSpPr txBox="1">
            <a:spLocks noChangeArrowheads="1"/>
          </p:cNvSpPr>
          <p:nvPr/>
        </p:nvSpPr>
        <p:spPr bwMode="auto">
          <a:xfrm>
            <a:off x="0" y="3469512"/>
            <a:ext cx="508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zh-CN" dirty="0">
                <a:latin typeface="Arial" panose="020B0604020202020204" pitchFamily="34" charset="0"/>
                <a:sym typeface="黑体" panose="02010609060101010101" pitchFamily="49" charset="-122"/>
              </a:rPr>
              <a:t>P(Wind = Strong |Yes) =3/9</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a:extLst>
              <a:ext uri="{FF2B5EF4-FFF2-40B4-BE49-F238E27FC236}">
                <a16:creationId xmlns:a16="http://schemas.microsoft.com/office/drawing/2014/main" id="{D2216DCE-8AB5-24A2-EBA0-74FF8CA4214D}"/>
              </a:ext>
            </a:extLst>
          </p:cNvPr>
          <p:cNvGraphicFramePr>
            <a:graphicFrameLocks noChangeAspect="1"/>
          </p:cNvGraphicFramePr>
          <p:nvPr/>
        </p:nvGraphicFramePr>
        <p:xfrm>
          <a:off x="2255838" y="3683000"/>
          <a:ext cx="5030787" cy="850900"/>
        </p:xfrm>
        <a:graphic>
          <a:graphicData uri="http://schemas.openxmlformats.org/presentationml/2006/ole">
            <mc:AlternateContent xmlns:mc="http://schemas.openxmlformats.org/markup-compatibility/2006">
              <mc:Choice xmlns:v="urn:schemas-microsoft-com:vml" Requires="v">
                <p:oleObj spid="_x0000_s17413" r:id="rId3" imgW="53251100" imgH="9359900" progId="Equation.3">
                  <p:embed/>
                </p:oleObj>
              </mc:Choice>
              <mc:Fallback>
                <p:oleObj r:id="rId3" imgW="53251100" imgH="9359900" progId="Equation.3">
                  <p:embed/>
                  <p:pic>
                    <p:nvPicPr>
                      <p:cNvPr id="26626" name="Object 2">
                        <a:extLst>
                          <a:ext uri="{FF2B5EF4-FFF2-40B4-BE49-F238E27FC236}">
                            <a16:creationId xmlns:a16="http://schemas.microsoft.com/office/drawing/2014/main" id="{D2216DCE-8AB5-24A2-EBA0-74FF8CA421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5838" y="3683000"/>
                        <a:ext cx="5030787"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7" name="Text Box 3">
            <a:extLst>
              <a:ext uri="{FF2B5EF4-FFF2-40B4-BE49-F238E27FC236}">
                <a16:creationId xmlns:a16="http://schemas.microsoft.com/office/drawing/2014/main" id="{79DFD09E-9118-34D4-1576-4523CCFC0BC3}"/>
              </a:ext>
            </a:extLst>
          </p:cNvPr>
          <p:cNvSpPr txBox="1">
            <a:spLocks noChangeArrowheads="1"/>
          </p:cNvSpPr>
          <p:nvPr/>
        </p:nvSpPr>
        <p:spPr bwMode="auto">
          <a:xfrm>
            <a:off x="401638" y="2287588"/>
            <a:ext cx="5080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zh-CN" sz="2000" b="1">
                <a:latin typeface="黑体" panose="02010609060101010101" pitchFamily="49" charset="-122"/>
                <a:ea typeface="黑体" panose="02010609060101010101" pitchFamily="49" charset="-122"/>
                <a:sym typeface="黑体" panose="02010609060101010101" pitchFamily="49" charset="-122"/>
              </a:rPr>
              <a:t>P</a:t>
            </a:r>
            <a:r>
              <a:rPr lang="zh-CN" altLang="zh-CN" sz="2000" b="1">
                <a:solidFill>
                  <a:schemeClr val="accent2"/>
                </a:solidFill>
                <a:latin typeface="黑体" panose="02010609060101010101" pitchFamily="49" charset="-122"/>
                <a:ea typeface="黑体" panose="02010609060101010101" pitchFamily="49" charset="-122"/>
                <a:sym typeface="黑体" panose="02010609060101010101" pitchFamily="49" charset="-122"/>
              </a:rPr>
              <a:t>(Outlook = Sunny|Yes)</a:t>
            </a:r>
            <a:r>
              <a:rPr lang="zh-CN" altLang="zh-CN" sz="2000" b="1">
                <a:latin typeface="黑体" panose="02010609060101010101" pitchFamily="49" charset="-122"/>
                <a:ea typeface="黑体" panose="02010609060101010101" pitchFamily="49" charset="-122"/>
                <a:sym typeface="黑体" panose="02010609060101010101" pitchFamily="49" charset="-122"/>
              </a:rPr>
              <a:t>=2/9</a:t>
            </a:r>
          </a:p>
        </p:txBody>
      </p:sp>
      <p:sp>
        <p:nvSpPr>
          <p:cNvPr id="26628" name="Text Box 4">
            <a:extLst>
              <a:ext uri="{FF2B5EF4-FFF2-40B4-BE49-F238E27FC236}">
                <a16:creationId xmlns:a16="http://schemas.microsoft.com/office/drawing/2014/main" id="{25B42BC1-1895-42CC-57A1-42B1C617F627}"/>
              </a:ext>
            </a:extLst>
          </p:cNvPr>
          <p:cNvSpPr txBox="1">
            <a:spLocks noChangeArrowheads="1"/>
          </p:cNvSpPr>
          <p:nvPr/>
        </p:nvSpPr>
        <p:spPr bwMode="auto">
          <a:xfrm>
            <a:off x="4267200" y="2320925"/>
            <a:ext cx="50800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zh-CN" sz="2000" b="1">
                <a:latin typeface="黑体" panose="02010609060101010101" pitchFamily="49" charset="-122"/>
                <a:ea typeface="黑体" panose="02010609060101010101" pitchFamily="49" charset="-122"/>
                <a:sym typeface="黑体" panose="02010609060101010101" pitchFamily="49" charset="-122"/>
              </a:rPr>
              <a:t>P</a:t>
            </a:r>
            <a:r>
              <a:rPr lang="zh-CN" altLang="zh-CN" sz="2000" b="1">
                <a:solidFill>
                  <a:srgbClr val="FF0000"/>
                </a:solidFill>
                <a:latin typeface="黑体" panose="02010609060101010101" pitchFamily="49" charset="-122"/>
                <a:ea typeface="黑体" panose="02010609060101010101" pitchFamily="49" charset="-122"/>
                <a:sym typeface="黑体" panose="02010609060101010101" pitchFamily="49" charset="-122"/>
              </a:rPr>
              <a:t>(Temprature = Cool |Yes) =</a:t>
            </a:r>
            <a:r>
              <a:rPr lang="zh-CN" altLang="zh-CN" sz="2000" b="1">
                <a:latin typeface="黑体" panose="02010609060101010101" pitchFamily="49" charset="-122"/>
                <a:ea typeface="黑体" panose="02010609060101010101" pitchFamily="49" charset="-122"/>
                <a:sym typeface="黑体" panose="02010609060101010101" pitchFamily="49" charset="-122"/>
              </a:rPr>
              <a:t>3/9</a:t>
            </a:r>
          </a:p>
        </p:txBody>
      </p:sp>
      <p:sp>
        <p:nvSpPr>
          <p:cNvPr id="26629" name="Text Box 5">
            <a:extLst>
              <a:ext uri="{FF2B5EF4-FFF2-40B4-BE49-F238E27FC236}">
                <a16:creationId xmlns:a16="http://schemas.microsoft.com/office/drawing/2014/main" id="{8C3FF940-C771-46C3-EE72-E65311E9453C}"/>
              </a:ext>
            </a:extLst>
          </p:cNvPr>
          <p:cNvSpPr txBox="1">
            <a:spLocks noChangeArrowheads="1"/>
          </p:cNvSpPr>
          <p:nvPr/>
        </p:nvSpPr>
        <p:spPr bwMode="auto">
          <a:xfrm>
            <a:off x="390525" y="2903538"/>
            <a:ext cx="5080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zh-CN" sz="2000" b="1">
                <a:latin typeface="黑体" panose="02010609060101010101" pitchFamily="49" charset="-122"/>
                <a:ea typeface="黑体" panose="02010609060101010101" pitchFamily="49" charset="-122"/>
                <a:sym typeface="黑体" panose="02010609060101010101" pitchFamily="49" charset="-122"/>
              </a:rPr>
              <a:t>P</a:t>
            </a:r>
            <a:r>
              <a:rPr lang="zh-CN" altLang="zh-CN" sz="2000" b="1">
                <a:solidFill>
                  <a:srgbClr val="FF0066"/>
                </a:solidFill>
                <a:latin typeface="黑体" panose="02010609060101010101" pitchFamily="49" charset="-122"/>
                <a:ea typeface="黑体" panose="02010609060101010101" pitchFamily="49" charset="-122"/>
                <a:sym typeface="黑体" panose="02010609060101010101" pitchFamily="49" charset="-122"/>
              </a:rPr>
              <a:t>(Humidity = High |Yes) </a:t>
            </a:r>
            <a:r>
              <a:rPr lang="zh-CN" altLang="zh-CN" sz="2000" b="1">
                <a:latin typeface="黑体" panose="02010609060101010101" pitchFamily="49" charset="-122"/>
                <a:ea typeface="黑体" panose="02010609060101010101" pitchFamily="49" charset="-122"/>
                <a:sym typeface="黑体" panose="02010609060101010101" pitchFamily="49" charset="-122"/>
              </a:rPr>
              <a:t>=3/9</a:t>
            </a:r>
          </a:p>
        </p:txBody>
      </p:sp>
      <p:sp>
        <p:nvSpPr>
          <p:cNvPr id="26630" name="Text Box 6">
            <a:extLst>
              <a:ext uri="{FF2B5EF4-FFF2-40B4-BE49-F238E27FC236}">
                <a16:creationId xmlns:a16="http://schemas.microsoft.com/office/drawing/2014/main" id="{9B60BE80-1E62-DB20-D6E1-4999B4922D12}"/>
              </a:ext>
            </a:extLst>
          </p:cNvPr>
          <p:cNvSpPr txBox="1">
            <a:spLocks noChangeArrowheads="1"/>
          </p:cNvSpPr>
          <p:nvPr/>
        </p:nvSpPr>
        <p:spPr bwMode="auto">
          <a:xfrm>
            <a:off x="4235450" y="2882900"/>
            <a:ext cx="50800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zh-CN" sz="2000" b="1">
                <a:latin typeface="黑体" panose="02010609060101010101" pitchFamily="49" charset="-122"/>
                <a:ea typeface="黑体" panose="02010609060101010101" pitchFamily="49" charset="-122"/>
                <a:sym typeface="黑体" panose="02010609060101010101" pitchFamily="49" charset="-122"/>
              </a:rPr>
              <a:t>P</a:t>
            </a:r>
            <a:r>
              <a:rPr lang="zh-CN" altLang="zh-CN" sz="2000" b="1">
                <a:solidFill>
                  <a:srgbClr val="00FF00"/>
                </a:solidFill>
                <a:latin typeface="黑体" panose="02010609060101010101" pitchFamily="49" charset="-122"/>
                <a:ea typeface="黑体" panose="02010609060101010101" pitchFamily="49" charset="-122"/>
                <a:sym typeface="黑体" panose="02010609060101010101" pitchFamily="49" charset="-122"/>
              </a:rPr>
              <a:t>(Wind = Strong |Yes) </a:t>
            </a:r>
            <a:r>
              <a:rPr lang="zh-CN" altLang="zh-CN" sz="2000" b="1">
                <a:latin typeface="黑体" panose="02010609060101010101" pitchFamily="49" charset="-122"/>
                <a:ea typeface="黑体" panose="02010609060101010101" pitchFamily="49" charset="-122"/>
                <a:sym typeface="黑体" panose="02010609060101010101" pitchFamily="49" charset="-122"/>
              </a:rPr>
              <a:t>=3/9</a:t>
            </a:r>
          </a:p>
        </p:txBody>
      </p:sp>
      <p:sp>
        <p:nvSpPr>
          <p:cNvPr id="26631" name="AutoShape 7">
            <a:extLst>
              <a:ext uri="{FF2B5EF4-FFF2-40B4-BE49-F238E27FC236}">
                <a16:creationId xmlns:a16="http://schemas.microsoft.com/office/drawing/2014/main" id="{82ED9B58-EA3A-5C51-4747-B129DB1F69E4}"/>
              </a:ext>
            </a:extLst>
          </p:cNvPr>
          <p:cNvSpPr>
            <a:spLocks noChangeArrowheads="1"/>
          </p:cNvSpPr>
          <p:nvPr/>
        </p:nvSpPr>
        <p:spPr bwMode="auto">
          <a:xfrm>
            <a:off x="709613" y="4168775"/>
            <a:ext cx="1382712" cy="800100"/>
          </a:xfrm>
          <a:prstGeom prst="rightArrow">
            <a:avLst>
              <a:gd name="adj1" fmla="val 50000"/>
              <a:gd name="adj2" fmla="val 43204"/>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6632" name="Rectangle 8">
            <a:extLst>
              <a:ext uri="{FF2B5EF4-FFF2-40B4-BE49-F238E27FC236}">
                <a16:creationId xmlns:a16="http://schemas.microsoft.com/office/drawing/2014/main" id="{5C19F7B4-A673-FC04-9FBB-42C0D2D619EF}"/>
              </a:ext>
            </a:extLst>
          </p:cNvPr>
          <p:cNvSpPr>
            <a:spLocks noGrp="1" noChangeArrowheads="1"/>
          </p:cNvSpPr>
          <p:nvPr>
            <p:ph type="title"/>
          </p:nvPr>
        </p:nvSpPr>
        <p:spPr>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zh-CN"/>
              <a:t>贝叶斯分类器举例</a:t>
            </a:r>
          </a:p>
        </p:txBody>
      </p:sp>
      <p:graphicFrame>
        <p:nvGraphicFramePr>
          <p:cNvPr id="26633" name="Object 9">
            <a:extLst>
              <a:ext uri="{FF2B5EF4-FFF2-40B4-BE49-F238E27FC236}">
                <a16:creationId xmlns:a16="http://schemas.microsoft.com/office/drawing/2014/main" id="{02113645-86A5-43EE-DAE3-3DF3430B2D49}"/>
              </a:ext>
            </a:extLst>
          </p:cNvPr>
          <p:cNvGraphicFramePr>
            <a:graphicFrameLocks noChangeAspect="1"/>
          </p:cNvGraphicFramePr>
          <p:nvPr/>
        </p:nvGraphicFramePr>
        <p:xfrm>
          <a:off x="2352675" y="4622800"/>
          <a:ext cx="3182938" cy="528638"/>
        </p:xfrm>
        <a:graphic>
          <a:graphicData uri="http://schemas.openxmlformats.org/presentationml/2006/ole">
            <mc:AlternateContent xmlns:mc="http://schemas.openxmlformats.org/markup-compatibility/2006">
              <mc:Choice xmlns:v="urn:schemas-microsoft-com:vml" Requires="v">
                <p:oleObj spid="_x0000_s17414" r:id="rId5" imgW="27495500" imgH="4686300" progId="Equation.3">
                  <p:embed/>
                </p:oleObj>
              </mc:Choice>
              <mc:Fallback>
                <p:oleObj r:id="rId5" imgW="27495500" imgH="4686300" progId="Equation.3">
                  <p:embed/>
                  <p:pic>
                    <p:nvPicPr>
                      <p:cNvPr id="26633" name="Object 9">
                        <a:extLst>
                          <a:ext uri="{FF2B5EF4-FFF2-40B4-BE49-F238E27FC236}">
                            <a16:creationId xmlns:a16="http://schemas.microsoft.com/office/drawing/2014/main" id="{02113645-86A5-43EE-DAE3-3DF3430B2D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2675" y="4622800"/>
                        <a:ext cx="3182938"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4" name="Object 10">
            <a:extLst>
              <a:ext uri="{FF2B5EF4-FFF2-40B4-BE49-F238E27FC236}">
                <a16:creationId xmlns:a16="http://schemas.microsoft.com/office/drawing/2014/main" id="{20896335-EE9E-2CD4-E6FE-AF4401703F19}"/>
              </a:ext>
            </a:extLst>
          </p:cNvPr>
          <p:cNvGraphicFramePr>
            <a:graphicFrameLocks noChangeAspect="1"/>
          </p:cNvGraphicFramePr>
          <p:nvPr/>
        </p:nvGraphicFramePr>
        <p:xfrm>
          <a:off x="968375" y="5203825"/>
          <a:ext cx="7270750" cy="850900"/>
        </p:xfrm>
        <a:graphic>
          <a:graphicData uri="http://schemas.openxmlformats.org/presentationml/2006/ole">
            <mc:AlternateContent xmlns:mc="http://schemas.openxmlformats.org/markup-compatibility/2006">
              <mc:Choice xmlns:v="urn:schemas-microsoft-com:vml" Requires="v">
                <p:oleObj spid="_x0000_s17415" r:id="rId7" imgW="76949300" imgH="9359900" progId="Equation.3">
                  <p:embed/>
                </p:oleObj>
              </mc:Choice>
              <mc:Fallback>
                <p:oleObj r:id="rId7" imgW="76949300" imgH="9359900" progId="Equation.3">
                  <p:embed/>
                  <p:pic>
                    <p:nvPicPr>
                      <p:cNvPr id="26634" name="Object 10">
                        <a:extLst>
                          <a:ext uri="{FF2B5EF4-FFF2-40B4-BE49-F238E27FC236}">
                            <a16:creationId xmlns:a16="http://schemas.microsoft.com/office/drawing/2014/main" id="{20896335-EE9E-2CD4-E6FE-AF4401703F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8375" y="5203825"/>
                        <a:ext cx="727075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8E63F67-7277-C9EF-18A2-3E74D26929BD}"/>
              </a:ext>
            </a:extLst>
          </p:cNvPr>
          <p:cNvSpPr>
            <a:spLocks noGrp="1" noChangeArrowheads="1"/>
          </p:cNvSpPr>
          <p:nvPr>
            <p:ph type="title"/>
          </p:nvPr>
        </p:nvSpPr>
        <p:spPr>
          <a:xfrm>
            <a:off x="628650" y="197485"/>
            <a:ext cx="7886700" cy="639227"/>
          </a:xfrm>
        </p:spPr>
        <p:txBody>
          <a:bodyPr/>
          <a:lstStyle/>
          <a:p>
            <a:r>
              <a:rPr lang="zh-CN" altLang="zh-CN" dirty="0"/>
              <a:t>贝叶斯分类器举例</a:t>
            </a:r>
          </a:p>
        </p:txBody>
      </p:sp>
      <p:sp>
        <p:nvSpPr>
          <p:cNvPr id="27651" name="Rectangle 3">
            <a:extLst>
              <a:ext uri="{FF2B5EF4-FFF2-40B4-BE49-F238E27FC236}">
                <a16:creationId xmlns:a16="http://schemas.microsoft.com/office/drawing/2014/main" id="{6A28FD79-3B07-5472-F0D9-31193950C098}"/>
              </a:ext>
            </a:extLst>
          </p:cNvPr>
          <p:cNvSpPr>
            <a:spLocks noGrp="1" noChangeArrowheads="1"/>
          </p:cNvSpPr>
          <p:nvPr>
            <p:ph type="body" idx="1"/>
          </p:nvPr>
        </p:nvSpPr>
        <p:spPr>
          <a:xfrm>
            <a:off x="535954" y="1191577"/>
            <a:ext cx="7886700" cy="4474845"/>
          </a:xfrm>
        </p:spPr>
        <p:txBody>
          <a:bodyPr/>
          <a:lstStyle/>
          <a:p>
            <a:r>
              <a:rPr lang="zh-CN" altLang="en-US" dirty="0"/>
              <a:t>由于</a:t>
            </a:r>
          </a:p>
        </p:txBody>
      </p:sp>
      <p:graphicFrame>
        <p:nvGraphicFramePr>
          <p:cNvPr id="27652" name="Object 4">
            <a:extLst>
              <a:ext uri="{FF2B5EF4-FFF2-40B4-BE49-F238E27FC236}">
                <a16:creationId xmlns:a16="http://schemas.microsoft.com/office/drawing/2014/main" id="{85ACC94F-297F-1A72-C547-A58A77CCF79F}"/>
              </a:ext>
            </a:extLst>
          </p:cNvPr>
          <p:cNvGraphicFramePr>
            <a:graphicFrameLocks noChangeAspect="1"/>
          </p:cNvGraphicFramePr>
          <p:nvPr>
            <p:extLst>
              <p:ext uri="{D42A27DB-BD31-4B8C-83A1-F6EECF244321}">
                <p14:modId xmlns:p14="http://schemas.microsoft.com/office/powerpoint/2010/main" val="482568811"/>
              </p:ext>
            </p:extLst>
          </p:nvPr>
        </p:nvGraphicFramePr>
        <p:xfrm>
          <a:off x="790705" y="1828880"/>
          <a:ext cx="4956175" cy="887412"/>
        </p:xfrm>
        <a:graphic>
          <a:graphicData uri="http://schemas.openxmlformats.org/presentationml/2006/ole">
            <mc:AlternateContent xmlns:mc="http://schemas.openxmlformats.org/markup-compatibility/2006">
              <mc:Choice xmlns:v="urn:schemas-microsoft-com:vml" Requires="v">
                <p:oleObj spid="_x0000_s18436" r:id="rId3" imgW="47688500" imgH="9359900" progId="Equation.3">
                  <p:embed/>
                </p:oleObj>
              </mc:Choice>
              <mc:Fallback>
                <p:oleObj r:id="rId3" imgW="47688500" imgH="9359900" progId="Equation.3">
                  <p:embed/>
                  <p:pic>
                    <p:nvPicPr>
                      <p:cNvPr id="27652" name="Object 4">
                        <a:extLst>
                          <a:ext uri="{FF2B5EF4-FFF2-40B4-BE49-F238E27FC236}">
                            <a16:creationId xmlns:a16="http://schemas.microsoft.com/office/drawing/2014/main" id="{85ACC94F-297F-1A72-C547-A58A77CCF7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705" y="1828880"/>
                        <a:ext cx="4956175"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5">
            <a:extLst>
              <a:ext uri="{FF2B5EF4-FFF2-40B4-BE49-F238E27FC236}">
                <a16:creationId xmlns:a16="http://schemas.microsoft.com/office/drawing/2014/main" id="{C583F508-6696-B710-D4CD-5DBEA4E9E4D1}"/>
              </a:ext>
            </a:extLst>
          </p:cNvPr>
          <p:cNvGraphicFramePr>
            <a:graphicFrameLocks noChangeAspect="1"/>
          </p:cNvGraphicFramePr>
          <p:nvPr>
            <p:extLst>
              <p:ext uri="{D42A27DB-BD31-4B8C-83A1-F6EECF244321}">
                <p14:modId xmlns:p14="http://schemas.microsoft.com/office/powerpoint/2010/main" val="4190934742"/>
              </p:ext>
            </p:extLst>
          </p:nvPr>
        </p:nvGraphicFramePr>
        <p:xfrm>
          <a:off x="792327" y="3932130"/>
          <a:ext cx="4754563" cy="850900"/>
        </p:xfrm>
        <a:graphic>
          <a:graphicData uri="http://schemas.openxmlformats.org/presentationml/2006/ole">
            <mc:AlternateContent xmlns:mc="http://schemas.openxmlformats.org/markup-compatibility/2006">
              <mc:Choice xmlns:v="urn:schemas-microsoft-com:vml" Requires="v">
                <p:oleObj spid="_x0000_s18437" r:id="rId5" imgW="50317400" imgH="9359900" progId="Equation.3">
                  <p:embed/>
                </p:oleObj>
              </mc:Choice>
              <mc:Fallback>
                <p:oleObj r:id="rId5" imgW="50317400" imgH="9359900" progId="Equation.3">
                  <p:embed/>
                  <p:pic>
                    <p:nvPicPr>
                      <p:cNvPr id="27653" name="Object 5">
                        <a:extLst>
                          <a:ext uri="{FF2B5EF4-FFF2-40B4-BE49-F238E27FC236}">
                            <a16:creationId xmlns:a16="http://schemas.microsoft.com/office/drawing/2014/main" id="{C583F508-6696-B710-D4CD-5DBEA4E9E4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327" y="3932130"/>
                        <a:ext cx="4754563"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Text Box 6">
            <a:extLst>
              <a:ext uri="{FF2B5EF4-FFF2-40B4-BE49-F238E27FC236}">
                <a16:creationId xmlns:a16="http://schemas.microsoft.com/office/drawing/2014/main" id="{22C7ED01-E702-3F54-60A1-D1BB02C4E090}"/>
              </a:ext>
            </a:extLst>
          </p:cNvPr>
          <p:cNvSpPr txBox="1">
            <a:spLocks noChangeArrowheads="1"/>
          </p:cNvSpPr>
          <p:nvPr/>
        </p:nvSpPr>
        <p:spPr bwMode="auto">
          <a:xfrm>
            <a:off x="721346" y="3021449"/>
            <a:ext cx="383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t>大于</a:t>
            </a:r>
          </a:p>
        </p:txBody>
      </p:sp>
      <p:sp>
        <p:nvSpPr>
          <p:cNvPr id="27655" name="Text Box 7">
            <a:extLst>
              <a:ext uri="{FF2B5EF4-FFF2-40B4-BE49-F238E27FC236}">
                <a16:creationId xmlns:a16="http://schemas.microsoft.com/office/drawing/2014/main" id="{5A597948-ABAC-B7A8-4CF5-B5D2D048D22E}"/>
              </a:ext>
            </a:extLst>
          </p:cNvPr>
          <p:cNvSpPr txBox="1">
            <a:spLocks noChangeArrowheads="1"/>
          </p:cNvSpPr>
          <p:nvPr/>
        </p:nvSpPr>
        <p:spPr bwMode="auto">
          <a:xfrm>
            <a:off x="721346" y="5149288"/>
            <a:ext cx="5080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zh-CN" sz="2800" b="1" dirty="0">
                <a:solidFill>
                  <a:srgbClr val="FF0000"/>
                </a:solidFill>
                <a:latin typeface="黑体" panose="02010609060101010101" pitchFamily="49" charset="-122"/>
                <a:ea typeface="黑体" panose="02010609060101010101" pitchFamily="49" charset="-122"/>
                <a:sym typeface="黑体" panose="02010609060101010101" pitchFamily="49" charset="-122"/>
              </a:rPr>
              <a:t>所以该样本分类为No</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p:cNvSpPr>
            <a:spLocks noGrp="1"/>
          </p:cNvSpPr>
          <p:nvPr>
            <p:ph idx="1"/>
          </p:nvPr>
        </p:nvSpPr>
        <p:spPr>
          <a:xfrm>
            <a:off x="628650" y="1155700"/>
            <a:ext cx="7886700" cy="5021580"/>
          </a:xfrm>
        </p:spPr>
        <p:txBody>
          <a:bodyPr vert="horz" wrap="square" lIns="91440" tIns="45720" rIns="91440" bIns="45720" anchor="t"/>
          <a:lstStyle/>
          <a:p>
            <a:pPr>
              <a:lnSpc>
                <a:spcPct val="150000"/>
              </a:lnSpc>
              <a:buNone/>
            </a:pPr>
            <a:r>
              <a:rPr lang="zh-CN" altLang="en-US" dirty="0"/>
              <a:t>效率分析：</a:t>
            </a:r>
          </a:p>
          <a:p>
            <a:pPr>
              <a:lnSpc>
                <a:spcPct val="150000"/>
              </a:lnSpc>
              <a:buNone/>
            </a:pPr>
            <a:r>
              <a:rPr lang="zh-CN" altLang="en-US" dirty="0"/>
              <a:t>          理论上</a:t>
            </a:r>
            <a:r>
              <a:rPr lang="en-US" altLang="zh-CN" dirty="0"/>
              <a:t>,</a:t>
            </a:r>
            <a:r>
              <a:rPr lang="zh-CN" altLang="en-US" dirty="0"/>
              <a:t>与其他所有分类算法相比，贝叶斯分类具有最小的出错率。然而，实践中并非总是如此。这是由于对其应用的假定（如类条件独立性）的不准确性，以及缺乏可用的概率数据造成的。</a:t>
            </a:r>
          </a:p>
          <a:p>
            <a:pPr>
              <a:lnSpc>
                <a:spcPct val="150000"/>
              </a:lnSpc>
              <a:buNone/>
            </a:pPr>
            <a:r>
              <a:rPr lang="zh-CN" altLang="en-US" dirty="0"/>
              <a:t>           然而，种种实验研究表明，与判定树和神经网络分类算法相比，在某些领域，该分类算法可以与之媲美。</a:t>
            </a:r>
          </a:p>
        </p:txBody>
      </p:sp>
      <p:sp>
        <p:nvSpPr>
          <p:cNvPr id="86019"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spcBef>
                <a:spcPct val="0"/>
              </a:spcBef>
              <a:buClrTx/>
              <a:buFontTx/>
            </a:pPr>
            <a:fld id="{9A0DB2DC-4C9A-4742-B13C-FB6460FD3503}" type="slidenum">
              <a:rPr lang="en-US" altLang="zh-CN" sz="1400" dirty="0"/>
              <a:t>66</a:t>
            </a:fld>
            <a:endParaRPr lang="en-US" altLang="zh-CN" sz="1400" dirty="0"/>
          </a:p>
        </p:txBody>
      </p:sp>
      <p:sp>
        <p:nvSpPr>
          <p:cNvPr id="8" name="文本框 7"/>
          <p:cNvSpPr txBox="1"/>
          <p:nvPr/>
        </p:nvSpPr>
        <p:spPr>
          <a:xfrm>
            <a:off x="628650" y="248920"/>
            <a:ext cx="5734050" cy="521970"/>
          </a:xfrm>
          <a:prstGeom prst="rect">
            <a:avLst/>
          </a:prstGeom>
          <a:noFill/>
        </p:spPr>
        <p:txBody>
          <a:bodyPr wrap="none" rtlCol="0" anchor="t">
            <a:spAutoFit/>
          </a:bodyPr>
          <a:lstStyle/>
          <a:p>
            <a:pPr algn="l">
              <a:buNone/>
            </a:pPr>
            <a:r>
              <a:rPr lang="zh-CN" altLang="en-US" dirty="0">
                <a:solidFill>
                  <a:srgbClr val="0070C0"/>
                </a:solidFill>
                <a:sym typeface="+mn-ea"/>
              </a:rPr>
              <a:t>朴素贝叶斯（</a:t>
            </a:r>
            <a:r>
              <a:rPr lang="en-US" altLang="zh-CN" dirty="0">
                <a:solidFill>
                  <a:srgbClr val="0070C0"/>
                </a:solidFill>
                <a:sym typeface="+mn-ea"/>
              </a:rPr>
              <a:t>Naive Bayes</a:t>
            </a:r>
            <a:r>
              <a:rPr lang="zh-CN" altLang="en-US" dirty="0">
                <a:solidFill>
                  <a:srgbClr val="0070C0"/>
                </a:solidFill>
                <a:sym typeface="+mn-ea"/>
              </a:rPr>
              <a:t>）分类器</a:t>
            </a:r>
            <a:endParaRPr lang="zh-CN" altLang="en-US"/>
          </a:p>
        </p:txBody>
      </p:sp>
    </p:spTree>
    <p:extLst>
      <p:ext uri="{BB962C8B-B14F-4D97-AF65-F5344CB8AC3E}">
        <p14:creationId xmlns:p14="http://schemas.microsoft.com/office/powerpoint/2010/main" val="500124328"/>
      </p:ext>
    </p:extLst>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116D39F-C26C-B18A-C282-32AE64D05166}"/>
              </a:ext>
            </a:extLst>
          </p:cNvPr>
          <p:cNvSpPr>
            <a:spLocks noGrp="1" noChangeArrowheads="1"/>
          </p:cNvSpPr>
          <p:nvPr>
            <p:ph type="title"/>
          </p:nvPr>
        </p:nvSpPr>
        <p:spPr>
          <a:xfrm>
            <a:off x="628650" y="197485"/>
            <a:ext cx="7886700" cy="639227"/>
          </a:xfrm>
        </p:spPr>
        <p:txBody>
          <a:bodyPr/>
          <a:lstStyle/>
          <a:p>
            <a:r>
              <a:rPr lang="zh-CN" altLang="zh-CN" dirty="0"/>
              <a:t>条件概率的m估计</a:t>
            </a:r>
          </a:p>
        </p:txBody>
      </p:sp>
      <p:sp>
        <p:nvSpPr>
          <p:cNvPr id="28675" name="Rectangle 3">
            <a:extLst>
              <a:ext uri="{FF2B5EF4-FFF2-40B4-BE49-F238E27FC236}">
                <a16:creationId xmlns:a16="http://schemas.microsoft.com/office/drawing/2014/main" id="{85161ECA-0E01-7F95-7FF0-E5018A2CF66E}"/>
              </a:ext>
            </a:extLst>
          </p:cNvPr>
          <p:cNvSpPr>
            <a:spLocks noGrp="1" noChangeArrowheads="1"/>
          </p:cNvSpPr>
          <p:nvPr>
            <p:ph type="body" idx="1"/>
          </p:nvPr>
        </p:nvSpPr>
        <p:spPr>
          <a:xfrm>
            <a:off x="467544" y="1191577"/>
            <a:ext cx="7886700" cy="4474845"/>
          </a:xfrm>
        </p:spPr>
        <p:txBody>
          <a:bodyPr>
            <a:noAutofit/>
          </a:bodyPr>
          <a:lstStyle/>
          <a:p>
            <a:pPr>
              <a:lnSpc>
                <a:spcPct val="90000"/>
              </a:lnSpc>
            </a:pPr>
            <a:r>
              <a:rPr lang="zh-CN" altLang="en-US" sz="2400" dirty="0"/>
              <a:t>假设有来了一个新样本</a:t>
            </a:r>
          </a:p>
          <a:p>
            <a:pPr>
              <a:lnSpc>
                <a:spcPct val="90000"/>
              </a:lnSpc>
            </a:pPr>
            <a:r>
              <a:rPr lang="zh-CN" altLang="en-US" sz="2400" dirty="0"/>
              <a:t> x1= (Outlook = Cloudy,Temprature = Cool,Humidity = High,Wind = Strong)</a:t>
            </a:r>
          </a:p>
          <a:p>
            <a:pPr>
              <a:lnSpc>
                <a:spcPct val="90000"/>
              </a:lnSpc>
            </a:pPr>
            <a:r>
              <a:rPr lang="zh-CN" altLang="en-US" sz="2400" dirty="0"/>
              <a:t>要求对其分类。我们来开始计算</a:t>
            </a:r>
          </a:p>
          <a:p>
            <a:pPr>
              <a:lnSpc>
                <a:spcPct val="90000"/>
              </a:lnSpc>
            </a:pPr>
            <a:r>
              <a:rPr lang="zh-CN" altLang="en-US" sz="2400" dirty="0">
                <a:solidFill>
                  <a:srgbClr val="FF0000"/>
                </a:solidFill>
              </a:rPr>
              <a:t>P(Outlook = Cloudy|Yes)=0/9=0 </a:t>
            </a:r>
          </a:p>
          <a:p>
            <a:pPr>
              <a:lnSpc>
                <a:spcPct val="90000"/>
              </a:lnSpc>
            </a:pPr>
            <a:r>
              <a:rPr lang="zh-CN" altLang="en-US" sz="2400" dirty="0">
                <a:solidFill>
                  <a:srgbClr val="FF0000"/>
                </a:solidFill>
              </a:rPr>
              <a:t>P(Outlook = Cloudy |No)=0/5=0</a:t>
            </a:r>
          </a:p>
          <a:p>
            <a:pPr>
              <a:lnSpc>
                <a:spcPct val="90000"/>
              </a:lnSpc>
            </a:pPr>
            <a:endParaRPr lang="zh-CN" altLang="en-US" sz="2400" dirty="0">
              <a:solidFill>
                <a:srgbClr val="FF0000"/>
              </a:solidFill>
            </a:endParaRPr>
          </a:p>
          <a:p>
            <a:pPr>
              <a:lnSpc>
                <a:spcPct val="90000"/>
              </a:lnSpc>
            </a:pPr>
            <a:r>
              <a:rPr lang="zh-CN" altLang="en-US" sz="2400" dirty="0"/>
              <a:t>计算到这里，大家就会意识到，这里出现了一个新的属性值，在训练样本中所没有的。如果有一个属性的类条件概率为0，则整个类的后验概率就等于0，我们可以直接得到后验概率P(Yes | x1)= P(No | x1)=0，这时二者相等，</a:t>
            </a:r>
            <a:r>
              <a:rPr lang="zh-CN" altLang="en-US" sz="2400" dirty="0">
                <a:solidFill>
                  <a:srgbClr val="FF0000"/>
                </a:solidFill>
              </a:rPr>
              <a:t>无法分类</a:t>
            </a:r>
            <a:r>
              <a:rPr lang="zh-CN" altLang="en-US" sz="2400" dirty="0"/>
              <a:t>。</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6CB8778-4ED5-3C28-AC87-D9ACC5481D60}"/>
              </a:ext>
            </a:extLst>
          </p:cNvPr>
          <p:cNvSpPr>
            <a:spLocks noGrp="1" noChangeArrowheads="1"/>
          </p:cNvSpPr>
          <p:nvPr>
            <p:ph type="title"/>
          </p:nvPr>
        </p:nvSpPr>
        <p:spPr>
          <a:xfrm>
            <a:off x="628650" y="197485"/>
            <a:ext cx="7886700" cy="567219"/>
          </a:xfrm>
        </p:spPr>
        <p:txBody>
          <a:bodyPr/>
          <a:lstStyle/>
          <a:p>
            <a:r>
              <a:rPr lang="zh-CN" altLang="zh-CN" dirty="0"/>
              <a:t>条件概率的m估计</a:t>
            </a:r>
          </a:p>
        </p:txBody>
      </p:sp>
      <p:sp>
        <p:nvSpPr>
          <p:cNvPr id="29699" name="Rectangle 3">
            <a:extLst>
              <a:ext uri="{FF2B5EF4-FFF2-40B4-BE49-F238E27FC236}">
                <a16:creationId xmlns:a16="http://schemas.microsoft.com/office/drawing/2014/main" id="{9C67E10E-609E-39A2-9CA0-3F8D83590CC6}"/>
              </a:ext>
            </a:extLst>
          </p:cNvPr>
          <p:cNvSpPr>
            <a:spLocks noGrp="1" noChangeArrowheads="1"/>
          </p:cNvSpPr>
          <p:nvPr>
            <p:ph type="body" idx="1"/>
          </p:nvPr>
        </p:nvSpPr>
        <p:spPr>
          <a:xfrm>
            <a:off x="381000" y="1191577"/>
            <a:ext cx="7886700" cy="4474845"/>
          </a:xfrm>
        </p:spPr>
        <p:txBody>
          <a:bodyPr/>
          <a:lstStyle/>
          <a:p>
            <a:r>
              <a:rPr lang="zh-CN" altLang="en-US" sz="2000" dirty="0"/>
              <a:t>当训练样本不能覆盖那么多的属性值时，都会出现上述的窘境。简单的使用样本比例来估计类条件概率的方法太脆弱了，尤其是当训练样本少而属性数目又很大时。</a:t>
            </a:r>
          </a:p>
          <a:p>
            <a:r>
              <a:rPr lang="zh-CN" altLang="en-US" sz="2000" dirty="0"/>
              <a:t>解决方法是使用m估计(m-estimate)方法来估计条件概率：</a:t>
            </a:r>
          </a:p>
        </p:txBody>
      </p:sp>
      <p:graphicFrame>
        <p:nvGraphicFramePr>
          <p:cNvPr id="29700" name="Object 4">
            <a:extLst>
              <a:ext uri="{FF2B5EF4-FFF2-40B4-BE49-F238E27FC236}">
                <a16:creationId xmlns:a16="http://schemas.microsoft.com/office/drawing/2014/main" id="{18E36710-A13B-C92D-8A58-A1212C17E207}"/>
              </a:ext>
            </a:extLst>
          </p:cNvPr>
          <p:cNvGraphicFramePr>
            <a:graphicFrameLocks noChangeAspect="1"/>
          </p:cNvGraphicFramePr>
          <p:nvPr>
            <p:extLst>
              <p:ext uri="{D42A27DB-BD31-4B8C-83A1-F6EECF244321}">
                <p14:modId xmlns:p14="http://schemas.microsoft.com/office/powerpoint/2010/main" val="4147336494"/>
              </p:ext>
            </p:extLst>
          </p:nvPr>
        </p:nvGraphicFramePr>
        <p:xfrm>
          <a:off x="755576" y="2852936"/>
          <a:ext cx="2860675" cy="896938"/>
        </p:xfrm>
        <a:graphic>
          <a:graphicData uri="http://schemas.openxmlformats.org/presentationml/2006/ole">
            <mc:AlternateContent xmlns:mc="http://schemas.openxmlformats.org/markup-compatibility/2006">
              <mc:Choice xmlns:v="urn:schemas-microsoft-com:vml" Requires="v">
                <p:oleObj spid="_x0000_s19459" r:id="rId3" imgW="29845000" imgH="9359900" progId="Equation.3">
                  <p:embed/>
                </p:oleObj>
              </mc:Choice>
              <mc:Fallback>
                <p:oleObj r:id="rId3" imgW="29845000" imgH="9359900" progId="Equation.3">
                  <p:embed/>
                  <p:pic>
                    <p:nvPicPr>
                      <p:cNvPr id="29700" name="Object 4">
                        <a:extLst>
                          <a:ext uri="{FF2B5EF4-FFF2-40B4-BE49-F238E27FC236}">
                            <a16:creationId xmlns:a16="http://schemas.microsoft.com/office/drawing/2014/main" id="{18E36710-A13B-C92D-8A58-A1212C17E2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852936"/>
                        <a:ext cx="28606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1" name="Text Box 5">
            <a:extLst>
              <a:ext uri="{FF2B5EF4-FFF2-40B4-BE49-F238E27FC236}">
                <a16:creationId xmlns:a16="http://schemas.microsoft.com/office/drawing/2014/main" id="{948E6BE5-794D-CB35-B70F-95A5C8DC5442}"/>
              </a:ext>
            </a:extLst>
          </p:cNvPr>
          <p:cNvSpPr txBox="1">
            <a:spLocks noChangeArrowheads="1"/>
          </p:cNvSpPr>
          <p:nvPr/>
        </p:nvSpPr>
        <p:spPr bwMode="auto">
          <a:xfrm>
            <a:off x="574761" y="4108920"/>
            <a:ext cx="7939087" cy="1984375"/>
          </a:xfrm>
          <a:prstGeom prst="rect">
            <a:avLst/>
          </a:prstGeom>
          <a:noFill/>
          <a:ln>
            <a:noFill/>
          </a:ln>
        </p:spPr>
        <p:txBody>
          <a:bodyPr lIns="90170" tIns="46990" rIns="90170" bIns="46990"/>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n是Y中的样本总数，n</a:t>
            </a:r>
            <a:r>
              <a:rPr lang="zh-CN" altLang="en-US" b="1" baseline="-25000" dirty="0">
                <a:solidFill>
                  <a:srgbClr val="000000"/>
                </a:solidFill>
                <a:latin typeface="黑体" panose="02010609060101010101" pitchFamily="49" charset="-122"/>
                <a:ea typeface="黑体" panose="02010609060101010101" pitchFamily="49" charset="-122"/>
                <a:sym typeface="黑体" panose="02010609060101010101" pitchFamily="49" charset="-122"/>
              </a:rPr>
              <a:t>c</a:t>
            </a:r>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是Y中取值x</a:t>
            </a:r>
            <a:r>
              <a:rPr lang="zh-CN" altLang="en-US" b="1" baseline="-25000" dirty="0">
                <a:solidFill>
                  <a:srgbClr val="000000"/>
                </a:solidFill>
                <a:latin typeface="黑体" panose="02010609060101010101" pitchFamily="49" charset="-122"/>
                <a:ea typeface="黑体" panose="02010609060101010101" pitchFamily="49" charset="-122"/>
                <a:sym typeface="黑体" panose="02010609060101010101" pitchFamily="49" charset="-122"/>
              </a:rPr>
              <a:t>i</a:t>
            </a:r>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的样本数，m是称为等价样本大小的参数，而p是用户指定的参数。</a:t>
            </a:r>
          </a:p>
          <a:p>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如果没有训练集（即n=0），则P(x</a:t>
            </a:r>
            <a:r>
              <a:rPr lang="zh-CN" altLang="en-US" b="1" baseline="-25000" dirty="0">
                <a:solidFill>
                  <a:srgbClr val="000000"/>
                </a:solidFill>
                <a:latin typeface="黑体" panose="02010609060101010101" pitchFamily="49" charset="-122"/>
                <a:ea typeface="黑体" panose="02010609060101010101" pitchFamily="49" charset="-122"/>
                <a:sym typeface="黑体" panose="02010609060101010101" pitchFamily="49" charset="-122"/>
              </a:rPr>
              <a:t>i</a:t>
            </a:r>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|y</a:t>
            </a:r>
            <a:r>
              <a:rPr lang="zh-CN" altLang="en-US" b="1" baseline="-25000" dirty="0">
                <a:solidFill>
                  <a:srgbClr val="000000"/>
                </a:solidFill>
                <a:latin typeface="黑体" panose="02010609060101010101" pitchFamily="49" charset="-122"/>
                <a:ea typeface="黑体" panose="02010609060101010101" pitchFamily="49" charset="-122"/>
                <a:sym typeface="黑体" panose="02010609060101010101" pitchFamily="49" charset="-122"/>
              </a:rPr>
              <a:t>j</a:t>
            </a:r>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)=p, 因此p可以看作是在Y的样本中观察属性值xi的先验概率。等价样本大小决定先验概率和观测概率n</a:t>
            </a:r>
            <a:r>
              <a:rPr lang="zh-CN" altLang="en-US" b="1" baseline="-25000" dirty="0">
                <a:solidFill>
                  <a:srgbClr val="000000"/>
                </a:solidFill>
                <a:latin typeface="黑体" panose="02010609060101010101" pitchFamily="49" charset="-122"/>
                <a:ea typeface="黑体" panose="02010609060101010101" pitchFamily="49" charset="-122"/>
                <a:sym typeface="黑体" panose="02010609060101010101" pitchFamily="49" charset="-122"/>
              </a:rPr>
              <a:t>c</a:t>
            </a:r>
            <a:r>
              <a:rPr lang="zh-CN" altLang="en-US" b="1" dirty="0">
                <a:solidFill>
                  <a:srgbClr val="000000"/>
                </a:solidFill>
                <a:latin typeface="黑体" panose="02010609060101010101" pitchFamily="49" charset="-122"/>
                <a:ea typeface="黑体" panose="02010609060101010101" pitchFamily="49" charset="-122"/>
                <a:sym typeface="黑体" panose="02010609060101010101" pitchFamily="49" charset="-122"/>
              </a:rPr>
              <a:t>/n之间的平衡</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474B359-8AB7-88AA-895C-F001F963C26B}"/>
              </a:ext>
            </a:extLst>
          </p:cNvPr>
          <p:cNvSpPr>
            <a:spLocks noGrp="1" noChangeArrowheads="1"/>
          </p:cNvSpPr>
          <p:nvPr>
            <p:ph type="title"/>
          </p:nvPr>
        </p:nvSpPr>
        <p:spPr>
          <a:xfrm>
            <a:off x="628650" y="197485"/>
            <a:ext cx="7886700" cy="567219"/>
          </a:xfrm>
        </p:spPr>
        <p:txBody>
          <a:bodyPr/>
          <a:lstStyle/>
          <a:p>
            <a:r>
              <a:rPr lang="zh-CN" altLang="zh-CN" dirty="0"/>
              <a:t>多项式模型</a:t>
            </a:r>
          </a:p>
        </p:txBody>
      </p:sp>
      <p:sp>
        <p:nvSpPr>
          <p:cNvPr id="30723" name="Rectangle 3">
            <a:extLst>
              <a:ext uri="{FF2B5EF4-FFF2-40B4-BE49-F238E27FC236}">
                <a16:creationId xmlns:a16="http://schemas.microsoft.com/office/drawing/2014/main" id="{61B800FB-596D-474A-91AC-E8A6755A53F0}"/>
              </a:ext>
            </a:extLst>
          </p:cNvPr>
          <p:cNvSpPr>
            <a:spLocks noGrp="1" noChangeArrowheads="1"/>
          </p:cNvSpPr>
          <p:nvPr>
            <p:ph type="body" idx="1"/>
          </p:nvPr>
        </p:nvSpPr>
        <p:spPr>
          <a:xfrm>
            <a:off x="628650" y="1124744"/>
            <a:ext cx="8335838" cy="5112568"/>
          </a:xfrm>
        </p:spPr>
        <p:txBody>
          <a:bodyPr>
            <a:normAutofit fontScale="92500"/>
          </a:bodyPr>
          <a:lstStyle/>
          <a:p>
            <a:pPr marL="0" indent="0" algn="just">
              <a:lnSpc>
                <a:spcPct val="120000"/>
              </a:lnSpc>
              <a:buNone/>
            </a:pPr>
            <a:r>
              <a:rPr lang="zh-CN" altLang="en-US" sz="2400" dirty="0"/>
              <a:t>基本原理</a:t>
            </a:r>
          </a:p>
          <a:p>
            <a:pPr algn="just">
              <a:lnSpc>
                <a:spcPct val="120000"/>
              </a:lnSpc>
            </a:pPr>
            <a:r>
              <a:rPr lang="zh-CN" altLang="en-US" sz="2400" dirty="0"/>
              <a:t>在多项式模型中， 设某文档d=(t1,t2,…,tk)，tk是该文档中出现过的单词，允许重复，则:</a:t>
            </a:r>
          </a:p>
          <a:p>
            <a:pPr algn="just">
              <a:lnSpc>
                <a:spcPct val="80000"/>
              </a:lnSpc>
            </a:pPr>
            <a:r>
              <a:rPr lang="zh-CN" altLang="en-US" sz="1600" dirty="0">
                <a:solidFill>
                  <a:srgbClr val="FFFF00"/>
                </a:solidFill>
              </a:rPr>
              <a:t>      </a:t>
            </a:r>
          </a:p>
          <a:p>
            <a:pPr algn="just">
              <a:lnSpc>
                <a:spcPct val="80000"/>
              </a:lnSpc>
            </a:pPr>
            <a:endParaRPr lang="zh-CN" altLang="en-US" sz="1600" dirty="0">
              <a:solidFill>
                <a:srgbClr val="FFFF00"/>
              </a:solidFill>
            </a:endParaRPr>
          </a:p>
          <a:p>
            <a:pPr algn="just">
              <a:lnSpc>
                <a:spcPct val="80000"/>
              </a:lnSpc>
            </a:pPr>
            <a:endParaRPr lang="zh-CN" altLang="en-US" sz="1600" dirty="0">
              <a:solidFill>
                <a:srgbClr val="FFFF00"/>
              </a:solidFill>
            </a:endParaRPr>
          </a:p>
          <a:p>
            <a:pPr algn="just">
              <a:lnSpc>
                <a:spcPct val="80000"/>
              </a:lnSpc>
            </a:pPr>
            <a:endParaRPr lang="zh-CN" altLang="en-US" sz="1600" dirty="0">
              <a:solidFill>
                <a:srgbClr val="FFFF00"/>
              </a:solidFill>
            </a:endParaRPr>
          </a:p>
          <a:p>
            <a:pPr algn="just">
              <a:lnSpc>
                <a:spcPct val="80000"/>
              </a:lnSpc>
            </a:pPr>
            <a:endParaRPr lang="zh-CN" altLang="en-US" sz="1600" dirty="0">
              <a:solidFill>
                <a:srgbClr val="FFFF00"/>
              </a:solidFill>
            </a:endParaRPr>
          </a:p>
          <a:p>
            <a:pPr algn="just">
              <a:lnSpc>
                <a:spcPct val="80000"/>
              </a:lnSpc>
            </a:pPr>
            <a:endParaRPr lang="zh-CN" altLang="en-US" sz="1600" dirty="0">
              <a:solidFill>
                <a:srgbClr val="FFFF00"/>
              </a:solidFill>
            </a:endParaRPr>
          </a:p>
          <a:p>
            <a:pPr marL="0" indent="0" algn="just">
              <a:lnSpc>
                <a:spcPct val="80000"/>
              </a:lnSpc>
              <a:buNone/>
            </a:pPr>
            <a:endParaRPr lang="en-US" altLang="zh-CN" sz="1600" dirty="0"/>
          </a:p>
          <a:p>
            <a:pPr algn="just">
              <a:lnSpc>
                <a:spcPct val="80000"/>
              </a:lnSpc>
            </a:pPr>
            <a:endParaRPr lang="zh-CN" altLang="en-US" sz="1600" dirty="0"/>
          </a:p>
          <a:p>
            <a:pPr algn="just"/>
            <a:r>
              <a:rPr lang="zh-CN" altLang="en-US" sz="2400" dirty="0"/>
              <a:t>V是训练样本的单词表（即抽取单词，单词出现多次，只算一个），|V|则表示训练样本包含多少种单词。在这里，m=|V|, p=1/|V|。</a:t>
            </a:r>
          </a:p>
          <a:p>
            <a:pPr algn="just"/>
            <a:r>
              <a:rPr lang="zh-CN" altLang="en-US" sz="2400" dirty="0"/>
              <a:t>P( tk|c)可以看作是单词tk在证明d属于类c上提供了多大的证据，而P(c)则可以认为是类别c在整体上占多大比例(有多大可能性)。</a:t>
            </a:r>
          </a:p>
        </p:txBody>
      </p:sp>
      <p:graphicFrame>
        <p:nvGraphicFramePr>
          <p:cNvPr id="30724" name="Object 4">
            <a:extLst>
              <a:ext uri="{FF2B5EF4-FFF2-40B4-BE49-F238E27FC236}">
                <a16:creationId xmlns:a16="http://schemas.microsoft.com/office/drawing/2014/main" id="{3A2F7E92-F45D-7A62-F21F-9C8F45555409}"/>
              </a:ext>
            </a:extLst>
          </p:cNvPr>
          <p:cNvGraphicFramePr>
            <a:graphicFrameLocks noChangeAspect="1"/>
          </p:cNvGraphicFramePr>
          <p:nvPr>
            <p:extLst>
              <p:ext uri="{D42A27DB-BD31-4B8C-83A1-F6EECF244321}">
                <p14:modId xmlns:p14="http://schemas.microsoft.com/office/powerpoint/2010/main" val="1744116566"/>
              </p:ext>
            </p:extLst>
          </p:nvPr>
        </p:nvGraphicFramePr>
        <p:xfrm>
          <a:off x="926042" y="2765450"/>
          <a:ext cx="5480050" cy="814387"/>
        </p:xfrm>
        <a:graphic>
          <a:graphicData uri="http://schemas.openxmlformats.org/presentationml/2006/ole">
            <mc:AlternateContent xmlns:mc="http://schemas.openxmlformats.org/markup-compatibility/2006">
              <mc:Choice xmlns:v="urn:schemas-microsoft-com:vml" Requires="v">
                <p:oleObj spid="_x0000_s20484" r:id="rId3" imgW="64947800" imgH="9652000" progId="Equation.3">
                  <p:embed/>
                </p:oleObj>
              </mc:Choice>
              <mc:Fallback>
                <p:oleObj r:id="rId3" imgW="64947800" imgH="9652000" progId="Equation.3">
                  <p:embed/>
                  <p:pic>
                    <p:nvPicPr>
                      <p:cNvPr id="30724" name="Object 4">
                        <a:extLst>
                          <a:ext uri="{FF2B5EF4-FFF2-40B4-BE49-F238E27FC236}">
                            <a16:creationId xmlns:a16="http://schemas.microsoft.com/office/drawing/2014/main" id="{3A2F7E92-F45D-7A62-F21F-9C8F455554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042" y="2765450"/>
                        <a:ext cx="5480050"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5" name="Object 5">
            <a:extLst>
              <a:ext uri="{FF2B5EF4-FFF2-40B4-BE49-F238E27FC236}">
                <a16:creationId xmlns:a16="http://schemas.microsoft.com/office/drawing/2014/main" id="{13D632D3-B5AD-E5C1-B629-F527471920B1}"/>
              </a:ext>
            </a:extLst>
          </p:cNvPr>
          <p:cNvGraphicFramePr>
            <a:graphicFrameLocks noChangeAspect="1"/>
          </p:cNvGraphicFramePr>
          <p:nvPr>
            <p:extLst>
              <p:ext uri="{D42A27DB-BD31-4B8C-83A1-F6EECF244321}">
                <p14:modId xmlns:p14="http://schemas.microsoft.com/office/powerpoint/2010/main" val="2806593706"/>
              </p:ext>
            </p:extLst>
          </p:nvPr>
        </p:nvGraphicFramePr>
        <p:xfrm>
          <a:off x="899592" y="3730674"/>
          <a:ext cx="6810375" cy="706438"/>
        </p:xfrm>
        <a:graphic>
          <a:graphicData uri="http://schemas.openxmlformats.org/presentationml/2006/ole">
            <mc:AlternateContent xmlns:mc="http://schemas.openxmlformats.org/markup-compatibility/2006">
              <mc:Choice xmlns:v="urn:schemas-microsoft-com:vml" Requires="v">
                <p:oleObj spid="_x0000_s20485" r:id="rId5" imgW="93040200" imgH="9652000" progId="Equation.3">
                  <p:embed/>
                </p:oleObj>
              </mc:Choice>
              <mc:Fallback>
                <p:oleObj r:id="rId5" imgW="93040200" imgH="9652000" progId="Equation.3">
                  <p:embed/>
                  <p:pic>
                    <p:nvPicPr>
                      <p:cNvPr id="30725" name="Object 5">
                        <a:extLst>
                          <a:ext uri="{FF2B5EF4-FFF2-40B4-BE49-F238E27FC236}">
                            <a16:creationId xmlns:a16="http://schemas.microsoft.com/office/drawing/2014/main" id="{13D632D3-B5AD-E5C1-B629-F527471920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3730674"/>
                        <a:ext cx="68103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3"/>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7</a:t>
            </a:fld>
            <a:endParaRPr lang="en-US" altLang="zh-CN" sz="1400" dirty="0">
              <a:latin typeface="Arial" panose="020B0604020202020204" pitchFamily="34" charset="0"/>
            </a:endParaRPr>
          </a:p>
        </p:txBody>
      </p:sp>
      <p:sp>
        <p:nvSpPr>
          <p:cNvPr id="53250" name="Text Box 4"/>
          <p:cNvSpPr txBox="1"/>
          <p:nvPr/>
        </p:nvSpPr>
        <p:spPr>
          <a:xfrm>
            <a:off x="396558" y="981075"/>
            <a:ext cx="8351837" cy="5826125"/>
          </a:xfrm>
          <a:prstGeom prst="rect">
            <a:avLst/>
          </a:prstGeom>
          <a:noFill/>
          <a:ln w="9525">
            <a:noFill/>
          </a:ln>
        </p:spPr>
        <p:txBody>
          <a:bodyPr>
            <a:spAutoFit/>
          </a:bodyPr>
          <a:lstStyle/>
          <a:p>
            <a:pPr eaLnBrk="1" hangingPunct="1">
              <a:lnSpc>
                <a:spcPct val="120000"/>
              </a:lnSpc>
              <a:spcBef>
                <a:spcPct val="0"/>
              </a:spcBef>
              <a:buClrTx/>
              <a:buFontTx/>
            </a:pPr>
            <a:r>
              <a:rPr lang="zh-CN" altLang="en-US" sz="2400" b="1" dirty="0">
                <a:solidFill>
                  <a:srgbClr val="000000"/>
                </a:solidFill>
                <a:latin typeface="宋体" panose="02010600030101010101" pitchFamily="2" charset="-122"/>
              </a:rPr>
              <a:t>比如说以许多生物作为例子群体，可以分为鱼类和兽类，那么我们会依据什么判断呢？</a:t>
            </a:r>
            <a:endParaRPr lang="en-US" altLang="zh-CN" sz="2400" b="1" dirty="0">
              <a:solidFill>
                <a:srgbClr val="000000"/>
              </a:solidFill>
              <a:latin typeface="宋体" panose="02010600030101010101" pitchFamily="2" charset="-122"/>
            </a:endParaRPr>
          </a:p>
          <a:p>
            <a:pPr eaLnBrk="1" hangingPunct="1">
              <a:lnSpc>
                <a:spcPct val="120000"/>
              </a:lnSpc>
              <a:spcBef>
                <a:spcPct val="0"/>
              </a:spcBef>
              <a:buClrTx/>
              <a:buFontTx/>
            </a:pPr>
            <a:r>
              <a:rPr lang="zh-CN" altLang="en-US" sz="2400" b="1" dirty="0">
                <a:solidFill>
                  <a:srgbClr val="000000"/>
                </a:solidFill>
                <a:latin typeface="宋体" panose="02010600030101010101" pitchFamily="2" charset="-122"/>
              </a:rPr>
              <a:t>四条腿＋用肺呼吸是兽类，那就是</a:t>
            </a:r>
            <a:r>
              <a:rPr lang="en-US" altLang="zh-CN" sz="2400" b="1" dirty="0">
                <a:solidFill>
                  <a:srgbClr val="000000"/>
                </a:solidFill>
                <a:latin typeface="宋体" panose="02010600030101010101" pitchFamily="2" charset="-122"/>
              </a:rPr>
              <a:t>leg=4  and  breath=1,then class=animal</a:t>
            </a:r>
            <a:r>
              <a:rPr lang="zh-CN" altLang="en-US" sz="2400" b="1" dirty="0">
                <a:solidFill>
                  <a:srgbClr val="000000"/>
                </a:solidFill>
                <a:latin typeface="宋体" panose="02010600030101010101" pitchFamily="2" charset="-122"/>
              </a:rPr>
              <a:t>。</a:t>
            </a:r>
            <a:endParaRPr lang="en-US" altLang="zh-CN" sz="2400" b="1" dirty="0">
              <a:solidFill>
                <a:srgbClr val="000000"/>
              </a:solidFill>
              <a:latin typeface="宋体" panose="02010600030101010101" pitchFamily="2" charset="-122"/>
            </a:endParaRPr>
          </a:p>
          <a:p>
            <a:pPr eaLnBrk="1" hangingPunct="1">
              <a:lnSpc>
                <a:spcPct val="120000"/>
              </a:lnSpc>
              <a:spcBef>
                <a:spcPct val="0"/>
              </a:spcBef>
              <a:buClrTx/>
              <a:buFontTx/>
            </a:pPr>
            <a:endParaRPr lang="en-US" altLang="zh-CN" sz="2400" b="1" dirty="0">
              <a:solidFill>
                <a:srgbClr val="000000"/>
              </a:solidFill>
              <a:latin typeface="宋体" panose="02010600030101010101" pitchFamily="2" charset="-122"/>
            </a:endParaRPr>
          </a:p>
          <a:p>
            <a:pPr eaLnBrk="1" hangingPunct="1">
              <a:lnSpc>
                <a:spcPct val="120000"/>
              </a:lnSpc>
              <a:spcBef>
                <a:spcPct val="0"/>
              </a:spcBef>
              <a:buClrTx/>
              <a:buFontTx/>
            </a:pPr>
            <a:r>
              <a:rPr lang="zh-CN" altLang="en-US" sz="2400" b="1" dirty="0">
                <a:solidFill>
                  <a:srgbClr val="000000"/>
                </a:solidFill>
                <a:latin typeface="宋体" panose="02010600030101010101" pitchFamily="2" charset="-122"/>
              </a:rPr>
              <a:t>那么要想应用</a:t>
            </a:r>
            <a:r>
              <a:rPr lang="en-US" altLang="zh-CN" sz="2400" b="1" dirty="0">
                <a:solidFill>
                  <a:srgbClr val="000000"/>
                </a:solidFill>
                <a:latin typeface="宋体" panose="02010600030101010101" pitchFamily="2" charset="-122"/>
              </a:rPr>
              <a:t>CN2</a:t>
            </a:r>
            <a:r>
              <a:rPr lang="zh-CN" altLang="en-US" sz="2400" b="1" dirty="0">
                <a:solidFill>
                  <a:srgbClr val="000000"/>
                </a:solidFill>
                <a:latin typeface="宋体" panose="02010600030101010101" pitchFamily="2" charset="-122"/>
              </a:rPr>
              <a:t>这种工具：我们提供一批生物，并且已知哪些是兽类，哪些是鸟类，及每种生物腿的个数，呼吸方式，繁殖方式等等。</a:t>
            </a:r>
            <a:endParaRPr lang="en-US" altLang="zh-CN" sz="2400" b="1" dirty="0">
              <a:solidFill>
                <a:srgbClr val="000000"/>
              </a:solidFill>
              <a:latin typeface="宋体" panose="02010600030101010101" pitchFamily="2" charset="-122"/>
            </a:endParaRPr>
          </a:p>
          <a:p>
            <a:pPr eaLnBrk="1" hangingPunct="1">
              <a:lnSpc>
                <a:spcPct val="120000"/>
              </a:lnSpc>
              <a:spcBef>
                <a:spcPct val="0"/>
              </a:spcBef>
              <a:buClrTx/>
              <a:buFontTx/>
            </a:pPr>
            <a:endParaRPr lang="en-US" altLang="zh-CN" sz="2400" b="1" dirty="0">
              <a:solidFill>
                <a:srgbClr val="000000"/>
              </a:solidFill>
              <a:latin typeface="宋体" panose="02010600030101010101" pitchFamily="2" charset="-122"/>
            </a:endParaRPr>
          </a:p>
          <a:p>
            <a:pPr eaLnBrk="1" hangingPunct="1">
              <a:lnSpc>
                <a:spcPct val="120000"/>
              </a:lnSpc>
              <a:spcBef>
                <a:spcPct val="0"/>
              </a:spcBef>
              <a:buClrTx/>
              <a:buFontTx/>
            </a:pPr>
            <a:r>
              <a:rPr lang="en-US" altLang="zh-CN" sz="2400" b="1" dirty="0">
                <a:solidFill>
                  <a:srgbClr val="000000"/>
                </a:solidFill>
                <a:latin typeface="宋体" panose="02010600030101010101" pitchFamily="2" charset="-122"/>
              </a:rPr>
              <a:t>CN2</a:t>
            </a:r>
            <a:r>
              <a:rPr lang="zh-CN" altLang="en-US" sz="2400" b="1" dirty="0">
                <a:solidFill>
                  <a:srgbClr val="000000"/>
                </a:solidFill>
                <a:latin typeface="宋体" panose="02010600030101010101" pitchFamily="2" charset="-122"/>
              </a:rPr>
              <a:t>通过对每个例子对应特征赋值情况和分类进行学习，归纳出分类规则，也就是特征组合表达式。然后</a:t>
            </a:r>
            <a:r>
              <a:rPr lang="en-US" altLang="zh-CN" sz="2400" b="1" dirty="0">
                <a:solidFill>
                  <a:srgbClr val="000000"/>
                </a:solidFill>
                <a:latin typeface="宋体" panose="02010600030101010101" pitchFamily="2" charset="-122"/>
              </a:rPr>
              <a:t>CN2</a:t>
            </a:r>
            <a:r>
              <a:rPr lang="zh-CN" altLang="en-US" sz="2400" b="1" dirty="0">
                <a:solidFill>
                  <a:srgbClr val="000000"/>
                </a:solidFill>
                <a:latin typeface="宋体" panose="02010600030101010101" pitchFamily="2" charset="-122"/>
              </a:rPr>
              <a:t>还可以应用这些规则去判断</a:t>
            </a:r>
            <a:r>
              <a:rPr lang="en-US" altLang="zh-CN" sz="2400" b="1" dirty="0">
                <a:solidFill>
                  <a:srgbClr val="000000"/>
                </a:solidFill>
                <a:latin typeface="宋体" panose="02010600030101010101" pitchFamily="2" charset="-122"/>
              </a:rPr>
              <a:t>leg</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3 and  breath</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0</a:t>
            </a:r>
            <a:r>
              <a:rPr lang="zh-CN" altLang="en-US" sz="2400" b="1" dirty="0">
                <a:solidFill>
                  <a:srgbClr val="000000"/>
                </a:solidFill>
                <a:latin typeface="宋体" panose="02010600030101010101" pitchFamily="2" charset="-122"/>
              </a:rPr>
              <a:t>的是兽类还是鸟类。</a:t>
            </a:r>
            <a:r>
              <a:rPr lang="zh-CN" altLang="en-US" sz="1800" dirty="0">
                <a:latin typeface="Arial" panose="020B0604020202020204" pitchFamily="34" charset="0"/>
              </a:rPr>
              <a:t>   </a:t>
            </a:r>
          </a:p>
          <a:p>
            <a:pPr eaLnBrk="1" hangingPunct="1">
              <a:spcBef>
                <a:spcPct val="50000"/>
              </a:spcBef>
              <a:buClrTx/>
              <a:buFontTx/>
            </a:pPr>
            <a:endParaRPr lang="en-US" altLang="zh-CN" sz="1800"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9EFAEE2-5074-B534-2E04-BFE078994E9A}"/>
              </a:ext>
            </a:extLst>
          </p:cNvPr>
          <p:cNvSpPr>
            <a:spLocks noGrp="1" noChangeArrowheads="1"/>
          </p:cNvSpPr>
          <p:nvPr>
            <p:ph type="title"/>
          </p:nvPr>
        </p:nvSpPr>
        <p:spPr>
          <a:xfrm>
            <a:off x="483949" y="260648"/>
            <a:ext cx="7772400" cy="568662"/>
          </a:xfrm>
        </p:spPr>
        <p:txBody>
          <a:bodyPr/>
          <a:lstStyle/>
          <a:p>
            <a:r>
              <a:rPr lang="zh-CN" altLang="en-US" dirty="0"/>
              <a:t>多项式模型举例</a:t>
            </a:r>
          </a:p>
        </p:txBody>
      </p:sp>
      <p:graphicFrame>
        <p:nvGraphicFramePr>
          <p:cNvPr id="31747" name="Group 3">
            <a:extLst>
              <a:ext uri="{FF2B5EF4-FFF2-40B4-BE49-F238E27FC236}">
                <a16:creationId xmlns:a16="http://schemas.microsoft.com/office/drawing/2014/main" id="{920E06AF-7775-2180-268F-0B713E7F0ECB}"/>
              </a:ext>
            </a:extLst>
          </p:cNvPr>
          <p:cNvGraphicFramePr>
            <a:graphicFrameLocks noGrp="1"/>
          </p:cNvGraphicFramePr>
          <p:nvPr>
            <p:ph type="tbl" idx="1"/>
            <p:extLst>
              <p:ext uri="{D42A27DB-BD31-4B8C-83A1-F6EECF244321}">
                <p14:modId xmlns:p14="http://schemas.microsoft.com/office/powerpoint/2010/main" val="2939741135"/>
              </p:ext>
            </p:extLst>
          </p:nvPr>
        </p:nvGraphicFramePr>
        <p:xfrm>
          <a:off x="539552" y="2636912"/>
          <a:ext cx="7560840" cy="3012222"/>
        </p:xfrm>
        <a:graphic>
          <a:graphicData uri="http://schemas.openxmlformats.org/drawingml/2006/table">
            <a:tbl>
              <a:tblPr/>
              <a:tblGrid>
                <a:gridCol w="1135836">
                  <a:extLst>
                    <a:ext uri="{9D8B030D-6E8A-4147-A177-3AD203B41FA5}">
                      <a16:colId xmlns:a16="http://schemas.microsoft.com/office/drawing/2014/main" val="959278200"/>
                    </a:ext>
                  </a:extLst>
                </a:gridCol>
                <a:gridCol w="4187542">
                  <a:extLst>
                    <a:ext uri="{9D8B030D-6E8A-4147-A177-3AD203B41FA5}">
                      <a16:colId xmlns:a16="http://schemas.microsoft.com/office/drawing/2014/main" val="1307620261"/>
                    </a:ext>
                  </a:extLst>
                </a:gridCol>
                <a:gridCol w="2237462">
                  <a:extLst>
                    <a:ext uri="{9D8B030D-6E8A-4147-A177-3AD203B41FA5}">
                      <a16:colId xmlns:a16="http://schemas.microsoft.com/office/drawing/2014/main" val="1820776360"/>
                    </a:ext>
                  </a:extLst>
                </a:gridCol>
              </a:tblGrid>
              <a:tr h="720080">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id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doc</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类别Inc=China?</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74333798"/>
                  </a:ext>
                </a:extLst>
              </a:tr>
              <a:tr h="648072">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Beijing Chinese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31842150"/>
                  </a:ext>
                </a:extLst>
              </a:tr>
              <a:tr h="576064">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Chinese Shanghai</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24353193"/>
                  </a:ext>
                </a:extLst>
              </a:tr>
              <a:tr h="454351">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Macao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505903643"/>
                  </a:ext>
                </a:extLst>
              </a:tr>
              <a:tr h="613655">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Tokyo Japan Chinese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667690996"/>
                  </a:ext>
                </a:extLst>
              </a:tr>
            </a:tbl>
          </a:graphicData>
        </a:graphic>
      </p:graphicFrame>
      <p:sp>
        <p:nvSpPr>
          <p:cNvPr id="31801" name="Text Box 57">
            <a:extLst>
              <a:ext uri="{FF2B5EF4-FFF2-40B4-BE49-F238E27FC236}">
                <a16:creationId xmlns:a16="http://schemas.microsoft.com/office/drawing/2014/main" id="{0D5E4354-D97B-6737-79E7-453F7627EC61}"/>
              </a:ext>
            </a:extLst>
          </p:cNvPr>
          <p:cNvSpPr txBox="1">
            <a:spLocks noChangeArrowheads="1"/>
          </p:cNvSpPr>
          <p:nvPr/>
        </p:nvSpPr>
        <p:spPr bwMode="auto">
          <a:xfrm>
            <a:off x="323528" y="1052736"/>
            <a:ext cx="835292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zh-CN" sz="3200" b="1" dirty="0">
                <a:solidFill>
                  <a:srgbClr val="000000"/>
                </a:solidFill>
                <a:latin typeface="黑体" panose="02010609060101010101" pitchFamily="49" charset="-122"/>
                <a:ea typeface="黑体" panose="02010609060101010101" pitchFamily="49" charset="-122"/>
                <a:sym typeface="黑体" panose="02010609060101010101" pitchFamily="49" charset="-122"/>
              </a:rPr>
              <a:t>给定一个新样本Chinese Chinese Chinese Tokyo Japan，对其进行分类。</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9EFAEE2-5074-B534-2E04-BFE078994E9A}"/>
              </a:ext>
            </a:extLst>
          </p:cNvPr>
          <p:cNvSpPr>
            <a:spLocks noGrp="1" noChangeArrowheads="1"/>
          </p:cNvSpPr>
          <p:nvPr>
            <p:ph type="title"/>
          </p:nvPr>
        </p:nvSpPr>
        <p:spPr>
          <a:xfrm>
            <a:off x="483949" y="260648"/>
            <a:ext cx="7772400" cy="568662"/>
          </a:xfrm>
        </p:spPr>
        <p:txBody>
          <a:bodyPr/>
          <a:lstStyle/>
          <a:p>
            <a:r>
              <a:rPr lang="zh-CN" altLang="en-US" dirty="0"/>
              <a:t>多项式模型举例</a:t>
            </a:r>
          </a:p>
        </p:txBody>
      </p:sp>
      <p:graphicFrame>
        <p:nvGraphicFramePr>
          <p:cNvPr id="31747" name="Group 3">
            <a:extLst>
              <a:ext uri="{FF2B5EF4-FFF2-40B4-BE49-F238E27FC236}">
                <a16:creationId xmlns:a16="http://schemas.microsoft.com/office/drawing/2014/main" id="{920E06AF-7775-2180-268F-0B713E7F0ECB}"/>
              </a:ext>
            </a:extLst>
          </p:cNvPr>
          <p:cNvGraphicFramePr>
            <a:graphicFrameLocks noGrp="1"/>
          </p:cNvGraphicFramePr>
          <p:nvPr>
            <p:ph type="tbl" idx="1"/>
          </p:nvPr>
        </p:nvGraphicFramePr>
        <p:xfrm>
          <a:off x="539552" y="2636912"/>
          <a:ext cx="7560840" cy="3012222"/>
        </p:xfrm>
        <a:graphic>
          <a:graphicData uri="http://schemas.openxmlformats.org/drawingml/2006/table">
            <a:tbl>
              <a:tblPr/>
              <a:tblGrid>
                <a:gridCol w="1135836">
                  <a:extLst>
                    <a:ext uri="{9D8B030D-6E8A-4147-A177-3AD203B41FA5}">
                      <a16:colId xmlns:a16="http://schemas.microsoft.com/office/drawing/2014/main" val="959278200"/>
                    </a:ext>
                  </a:extLst>
                </a:gridCol>
                <a:gridCol w="4187542">
                  <a:extLst>
                    <a:ext uri="{9D8B030D-6E8A-4147-A177-3AD203B41FA5}">
                      <a16:colId xmlns:a16="http://schemas.microsoft.com/office/drawing/2014/main" val="1307620261"/>
                    </a:ext>
                  </a:extLst>
                </a:gridCol>
                <a:gridCol w="2237462">
                  <a:extLst>
                    <a:ext uri="{9D8B030D-6E8A-4147-A177-3AD203B41FA5}">
                      <a16:colId xmlns:a16="http://schemas.microsoft.com/office/drawing/2014/main" val="1820776360"/>
                    </a:ext>
                  </a:extLst>
                </a:gridCol>
              </a:tblGrid>
              <a:tr h="720080">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id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doc</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类别Inc=China?</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74333798"/>
                  </a:ext>
                </a:extLst>
              </a:tr>
              <a:tr h="648072">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Beijing Chinese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31842150"/>
                  </a:ext>
                </a:extLst>
              </a:tr>
              <a:tr h="576064">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Chinese Shanghai</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24353193"/>
                  </a:ext>
                </a:extLst>
              </a:tr>
              <a:tr h="454351">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Macao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505903643"/>
                  </a:ext>
                </a:extLst>
              </a:tr>
              <a:tr h="613655">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Tokyo Japan Chinese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667690996"/>
                  </a:ext>
                </a:extLst>
              </a:tr>
            </a:tbl>
          </a:graphicData>
        </a:graphic>
      </p:graphicFrame>
      <p:sp>
        <p:nvSpPr>
          <p:cNvPr id="31801" name="Text Box 57">
            <a:extLst>
              <a:ext uri="{FF2B5EF4-FFF2-40B4-BE49-F238E27FC236}">
                <a16:creationId xmlns:a16="http://schemas.microsoft.com/office/drawing/2014/main" id="{0D5E4354-D97B-6737-79E7-453F7627EC61}"/>
              </a:ext>
            </a:extLst>
          </p:cNvPr>
          <p:cNvSpPr txBox="1">
            <a:spLocks noChangeArrowheads="1"/>
          </p:cNvSpPr>
          <p:nvPr/>
        </p:nvSpPr>
        <p:spPr bwMode="auto">
          <a:xfrm>
            <a:off x="251520" y="1055962"/>
            <a:ext cx="8820472"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marL="0" indent="0"/>
            <a:r>
              <a:rPr lang="zh-CN" altLang="zh-CN" dirty="0"/>
              <a:t>该文本用属性向量表示为</a:t>
            </a:r>
          </a:p>
          <a:p>
            <a:pPr marL="0" indent="0"/>
            <a:r>
              <a:rPr lang="zh-CN" altLang="zh-CN" dirty="0"/>
              <a:t>d=(Chinese, Chinese, Chinese, Tokyo, Japan)</a:t>
            </a:r>
          </a:p>
          <a:p>
            <a:pPr marL="0" indent="0"/>
            <a:r>
              <a:rPr lang="zh-CN" altLang="zh-CN" dirty="0"/>
              <a:t>类别集合为Y={yes, no}。</a:t>
            </a:r>
          </a:p>
        </p:txBody>
      </p:sp>
      <p:graphicFrame>
        <p:nvGraphicFramePr>
          <p:cNvPr id="2" name="Object 58">
            <a:extLst>
              <a:ext uri="{FF2B5EF4-FFF2-40B4-BE49-F238E27FC236}">
                <a16:creationId xmlns:a16="http://schemas.microsoft.com/office/drawing/2014/main" id="{E3A088D1-5747-556E-CBFB-3F1525D74761}"/>
              </a:ext>
            </a:extLst>
          </p:cNvPr>
          <p:cNvGraphicFramePr>
            <a:graphicFrameLocks noChangeAspect="1"/>
          </p:cNvGraphicFramePr>
          <p:nvPr>
            <p:extLst>
              <p:ext uri="{D42A27DB-BD31-4B8C-83A1-F6EECF244321}">
                <p14:modId xmlns:p14="http://schemas.microsoft.com/office/powerpoint/2010/main" val="910630052"/>
              </p:ext>
            </p:extLst>
          </p:nvPr>
        </p:nvGraphicFramePr>
        <p:xfrm>
          <a:off x="4499992" y="1841585"/>
          <a:ext cx="1663700" cy="782638"/>
        </p:xfrm>
        <a:graphic>
          <a:graphicData uri="http://schemas.openxmlformats.org/presentationml/2006/ole">
            <mc:AlternateContent xmlns:mc="http://schemas.openxmlformats.org/markup-compatibility/2006">
              <mc:Choice xmlns:v="urn:schemas-microsoft-com:vml" Requires="v">
                <p:oleObj spid="_x0000_s21508" r:id="rId3" imgW="19900900" imgH="9359900" progId="Equation.3">
                  <p:embed/>
                </p:oleObj>
              </mc:Choice>
              <mc:Fallback>
                <p:oleObj r:id="rId3" imgW="19900900" imgH="9359900" progId="Equation.3">
                  <p:embed/>
                  <p:pic>
                    <p:nvPicPr>
                      <p:cNvPr id="32826" name="Object 58">
                        <a:extLst>
                          <a:ext uri="{FF2B5EF4-FFF2-40B4-BE49-F238E27FC236}">
                            <a16:creationId xmlns:a16="http://schemas.microsoft.com/office/drawing/2014/main" id="{9D416898-5191-24B4-99C2-369D3AC013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1841585"/>
                        <a:ext cx="16637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59">
            <a:extLst>
              <a:ext uri="{FF2B5EF4-FFF2-40B4-BE49-F238E27FC236}">
                <a16:creationId xmlns:a16="http://schemas.microsoft.com/office/drawing/2014/main" id="{1968411D-4F8E-18F2-86DF-C9741584E7F8}"/>
              </a:ext>
            </a:extLst>
          </p:cNvPr>
          <p:cNvGraphicFramePr>
            <a:graphicFrameLocks noChangeAspect="1"/>
          </p:cNvGraphicFramePr>
          <p:nvPr>
            <p:extLst>
              <p:ext uri="{D42A27DB-BD31-4B8C-83A1-F6EECF244321}">
                <p14:modId xmlns:p14="http://schemas.microsoft.com/office/powerpoint/2010/main" val="4236436005"/>
              </p:ext>
            </p:extLst>
          </p:nvPr>
        </p:nvGraphicFramePr>
        <p:xfrm>
          <a:off x="6576213" y="1854280"/>
          <a:ext cx="1504950" cy="776288"/>
        </p:xfrm>
        <a:graphic>
          <a:graphicData uri="http://schemas.openxmlformats.org/presentationml/2006/ole">
            <mc:AlternateContent xmlns:mc="http://schemas.openxmlformats.org/markup-compatibility/2006">
              <mc:Choice xmlns:v="urn:schemas-microsoft-com:vml" Requires="v">
                <p:oleObj spid="_x0000_s21509" r:id="rId5" imgW="18135600" imgH="9359900" progId="Equation.3">
                  <p:embed/>
                </p:oleObj>
              </mc:Choice>
              <mc:Fallback>
                <p:oleObj r:id="rId5" imgW="18135600" imgH="9359900" progId="Equation.3">
                  <p:embed/>
                  <p:pic>
                    <p:nvPicPr>
                      <p:cNvPr id="32827" name="Object 59">
                        <a:extLst>
                          <a:ext uri="{FF2B5EF4-FFF2-40B4-BE49-F238E27FC236}">
                            <a16:creationId xmlns:a16="http://schemas.microsoft.com/office/drawing/2014/main" id="{017A71F6-F1BA-3B14-E83A-1F627C5085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6213" y="1854280"/>
                        <a:ext cx="150495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706954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F7C5374-DA66-56BB-5B49-7082A4FA2739}"/>
              </a:ext>
            </a:extLst>
          </p:cNvPr>
          <p:cNvSpPr>
            <a:spLocks noGrp="1" noChangeArrowheads="1"/>
          </p:cNvSpPr>
          <p:nvPr>
            <p:ph type="title"/>
          </p:nvPr>
        </p:nvSpPr>
        <p:spPr>
          <a:xfrm>
            <a:off x="179512" y="-92215"/>
            <a:ext cx="7772400" cy="1143000"/>
          </a:xfrm>
        </p:spPr>
        <p:txBody>
          <a:bodyPr/>
          <a:lstStyle/>
          <a:p>
            <a:r>
              <a:rPr lang="zh-CN" altLang="en-US" dirty="0"/>
              <a:t>字典里包括六个单词</a:t>
            </a:r>
          </a:p>
        </p:txBody>
      </p:sp>
      <p:graphicFrame>
        <p:nvGraphicFramePr>
          <p:cNvPr id="33795" name="Group 3">
            <a:extLst>
              <a:ext uri="{FF2B5EF4-FFF2-40B4-BE49-F238E27FC236}">
                <a16:creationId xmlns:a16="http://schemas.microsoft.com/office/drawing/2014/main" id="{364753C0-6D31-2C54-F281-69F86C9D813D}"/>
              </a:ext>
            </a:extLst>
          </p:cNvPr>
          <p:cNvGraphicFramePr>
            <a:graphicFrameLocks noGrp="1"/>
          </p:cNvGraphicFramePr>
          <p:nvPr>
            <p:ph type="tbl" idx="1"/>
            <p:extLst>
              <p:ext uri="{D42A27DB-BD31-4B8C-83A1-F6EECF244321}">
                <p14:modId xmlns:p14="http://schemas.microsoft.com/office/powerpoint/2010/main" val="351197249"/>
              </p:ext>
            </p:extLst>
          </p:nvPr>
        </p:nvGraphicFramePr>
        <p:xfrm>
          <a:off x="5471407" y="1344627"/>
          <a:ext cx="3588295" cy="4682407"/>
        </p:xfrm>
        <a:graphic>
          <a:graphicData uri="http://schemas.openxmlformats.org/drawingml/2006/table">
            <a:tbl>
              <a:tblPr/>
              <a:tblGrid>
                <a:gridCol w="538168">
                  <a:extLst>
                    <a:ext uri="{9D8B030D-6E8A-4147-A177-3AD203B41FA5}">
                      <a16:colId xmlns:a16="http://schemas.microsoft.com/office/drawing/2014/main" val="3126652505"/>
                    </a:ext>
                  </a:extLst>
                </a:gridCol>
                <a:gridCol w="1575091">
                  <a:extLst>
                    <a:ext uri="{9D8B030D-6E8A-4147-A177-3AD203B41FA5}">
                      <a16:colId xmlns:a16="http://schemas.microsoft.com/office/drawing/2014/main" val="4223429856"/>
                    </a:ext>
                  </a:extLst>
                </a:gridCol>
                <a:gridCol w="1475036">
                  <a:extLst>
                    <a:ext uri="{9D8B030D-6E8A-4147-A177-3AD203B41FA5}">
                      <a16:colId xmlns:a16="http://schemas.microsoft.com/office/drawing/2014/main" val="1817304821"/>
                    </a:ext>
                  </a:extLst>
                </a:gridCol>
              </a:tblGrid>
              <a:tr h="896218">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id</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doc</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类别In c=China?</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380581285"/>
                  </a:ext>
                </a:extLst>
              </a:tr>
              <a:tr h="1008063">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1</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Chinese</a:t>
                      </a: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 </a:t>
                      </a:r>
                      <a:r>
                        <a:rPr kumimoji="0" lang="zh-CN" altLang="zh-CN" sz="20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Beijing</a:t>
                      </a: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 Chinese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333238414"/>
                  </a:ext>
                </a:extLst>
              </a:tr>
              <a:tr h="1008063">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2</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Chinese </a:t>
                      </a:r>
                      <a:r>
                        <a:rPr kumimoji="0" lang="zh-CN" altLang="zh-CN" sz="20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Shanghai</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610665383"/>
                  </a:ext>
                </a:extLst>
              </a:tr>
              <a:tr h="703263">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3</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Chinese </a:t>
                      </a:r>
                      <a:r>
                        <a:rPr kumimoji="0" lang="zh-CN" altLang="zh-CN" sz="20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Macao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yes</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41286750"/>
                  </a:ext>
                </a:extLst>
              </a:tr>
              <a:tr h="1066800">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4</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Tokyo </a:t>
                      </a:r>
                    </a:p>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a:ln>
                            <a:noFill/>
                          </a:ln>
                          <a:solidFill>
                            <a:srgbClr val="FF0000"/>
                          </a:solidFill>
                          <a:effectLst/>
                          <a:latin typeface="黑体" panose="02010609060101010101" pitchFamily="49" charset="-122"/>
                          <a:ea typeface="黑体" panose="02010609060101010101" pitchFamily="49" charset="-122"/>
                          <a:sym typeface="黑体" panose="02010609060101010101" pitchFamily="49" charset="-122"/>
                        </a:rPr>
                        <a:t>Japan</a:t>
                      </a:r>
                      <a:r>
                        <a:rPr kumimoji="0" lang="zh-CN"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 Chinese</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tc>
                  <a:txBody>
                    <a:bodyPr/>
                    <a:lstStyle>
                      <a:lvl1pPr defTabSz="0">
                        <a:spcBef>
                          <a:spcPct val="20000"/>
                        </a:spcBef>
                        <a:defRPr sz="2800">
                          <a:solidFill>
                            <a:schemeClr val="bg1"/>
                          </a:solidFill>
                          <a:latin typeface="微软雅黑" panose="020B0503020204020204" pitchFamily="34" charset="-122"/>
                          <a:ea typeface="微软雅黑" panose="020B0503020204020204" pitchFamily="34" charset="-122"/>
                          <a:sym typeface="Mead Bold" charset="0"/>
                        </a:defRPr>
                      </a:lvl1pPr>
                      <a:lvl2pPr defTabSz="0">
                        <a:spcBef>
                          <a:spcPct val="20000"/>
                        </a:spcBef>
                        <a:defRPr sz="2400">
                          <a:solidFill>
                            <a:schemeClr val="bg1"/>
                          </a:solidFill>
                          <a:latin typeface="Mead Bold" charset="0"/>
                          <a:ea typeface="微软雅黑" panose="020B0503020204020204" pitchFamily="34" charset="-122"/>
                          <a:sym typeface="Mead Bold" charset="0"/>
                        </a:defRPr>
                      </a:lvl2pPr>
                      <a:lvl3pPr defTabSz="0">
                        <a:spcBef>
                          <a:spcPct val="20000"/>
                        </a:spcBef>
                        <a:defRPr sz="2000">
                          <a:solidFill>
                            <a:schemeClr val="bg1"/>
                          </a:solidFill>
                          <a:latin typeface="Mead Bold" charset="0"/>
                          <a:ea typeface="微软雅黑" panose="020B0503020204020204" pitchFamily="34" charset="-122"/>
                          <a:sym typeface="Mead Bold" charset="0"/>
                        </a:defRPr>
                      </a:lvl3pPr>
                      <a:lvl4pPr defTabSz="0">
                        <a:spcBef>
                          <a:spcPct val="20000"/>
                        </a:spcBef>
                        <a:defRPr>
                          <a:solidFill>
                            <a:schemeClr val="bg1"/>
                          </a:solidFill>
                          <a:latin typeface="Mead Bold" charset="0"/>
                          <a:ea typeface="微软雅黑" panose="020B0503020204020204" pitchFamily="34" charset="-122"/>
                          <a:sym typeface="Mead Bold" charset="0"/>
                        </a:defRPr>
                      </a:lvl4pPr>
                      <a:lvl5pPr defTabSz="0">
                        <a:spcBef>
                          <a:spcPct val="20000"/>
                        </a:spcBef>
                        <a:defRPr>
                          <a:solidFill>
                            <a:schemeClr val="bg1"/>
                          </a:solidFill>
                          <a:latin typeface="Mead Bold" charset="0"/>
                          <a:ea typeface="微软雅黑" panose="020B0503020204020204" pitchFamily="34" charset="-122"/>
                          <a:sym typeface="Mead Bold" charset="0"/>
                        </a:defRPr>
                      </a:lvl5pPr>
                      <a:lvl6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6pPr>
                      <a:lvl7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7pPr>
                      <a:lvl8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8pPr>
                      <a:lvl9pPr defTabSz="0" fontAlgn="base">
                        <a:spcBef>
                          <a:spcPct val="20000"/>
                        </a:spcBef>
                        <a:spcAft>
                          <a:spcPct val="0"/>
                        </a:spcAft>
                        <a:defRPr>
                          <a:solidFill>
                            <a:schemeClr val="bg1"/>
                          </a:solidFill>
                          <a:latin typeface="Mead Bold" charset="0"/>
                          <a:ea typeface="微软雅黑" panose="020B0503020204020204" pitchFamily="34" charset="-122"/>
                          <a:sym typeface="Mead Bold" charset="0"/>
                        </a:defRPr>
                      </a:lvl9pPr>
                    </a:lstStyle>
                    <a:p>
                      <a:pPr marL="0" marR="0" lvl="0" indent="0" algn="l" defTabSz="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sym typeface="黑体" panose="02010609060101010101" pitchFamily="49" charset="-122"/>
                        </a:rPr>
                        <a:t>no</a:t>
                      </a:r>
                    </a:p>
                  </a:txBody>
                  <a:tcPr horzOverflow="overflow">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15580336"/>
                  </a:ext>
                </a:extLst>
              </a:tr>
            </a:tbl>
          </a:graphicData>
        </a:graphic>
      </p:graphicFrame>
      <p:sp>
        <p:nvSpPr>
          <p:cNvPr id="33849" name="Text Box 57">
            <a:extLst>
              <a:ext uri="{FF2B5EF4-FFF2-40B4-BE49-F238E27FC236}">
                <a16:creationId xmlns:a16="http://schemas.microsoft.com/office/drawing/2014/main" id="{F097EF7C-1116-3EF4-20CE-EAECC022CC21}"/>
              </a:ext>
            </a:extLst>
          </p:cNvPr>
          <p:cNvSpPr txBox="1">
            <a:spLocks noChangeArrowheads="1"/>
          </p:cNvSpPr>
          <p:nvPr/>
        </p:nvSpPr>
        <p:spPr bwMode="auto">
          <a:xfrm>
            <a:off x="65881" y="1412776"/>
            <a:ext cx="508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P(Chinese | yes)=(5+1)/(8+</a:t>
            </a:r>
            <a:r>
              <a:rPr lang="zh-CN" altLang="zh-CN" sz="2000" b="1" dirty="0">
                <a:solidFill>
                  <a:srgbClr val="FF0000"/>
                </a:solidFill>
                <a:latin typeface="黑体" panose="02010609060101010101" pitchFamily="49" charset="-122"/>
                <a:ea typeface="黑体" panose="02010609060101010101" pitchFamily="49" charset="-122"/>
                <a:sym typeface="黑体" panose="02010609060101010101" pitchFamily="49" charset="-122"/>
              </a:rPr>
              <a:t>6</a:t>
            </a:r>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)=6/14=3/7</a:t>
            </a:r>
          </a:p>
        </p:txBody>
      </p:sp>
      <p:sp>
        <p:nvSpPr>
          <p:cNvPr id="33850" name="Text Box 58">
            <a:extLst>
              <a:ext uri="{FF2B5EF4-FFF2-40B4-BE49-F238E27FC236}">
                <a16:creationId xmlns:a16="http://schemas.microsoft.com/office/drawing/2014/main" id="{4E609123-8178-9638-6EB6-92B99E3D5404}"/>
              </a:ext>
            </a:extLst>
          </p:cNvPr>
          <p:cNvSpPr txBox="1">
            <a:spLocks noChangeArrowheads="1"/>
          </p:cNvSpPr>
          <p:nvPr/>
        </p:nvSpPr>
        <p:spPr bwMode="auto">
          <a:xfrm>
            <a:off x="119608" y="2011957"/>
            <a:ext cx="625259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P(Japan | yes)=P(Tokyo | yes)</a:t>
            </a:r>
          </a:p>
          <a:p>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 (0+1)/(8+</a:t>
            </a:r>
            <a:r>
              <a:rPr lang="zh-CN" altLang="zh-CN" sz="2000" b="1" dirty="0">
                <a:solidFill>
                  <a:srgbClr val="FF0000"/>
                </a:solidFill>
                <a:latin typeface="黑体" panose="02010609060101010101" pitchFamily="49" charset="-122"/>
                <a:ea typeface="黑体" panose="02010609060101010101" pitchFamily="49" charset="-122"/>
                <a:sym typeface="黑体" panose="02010609060101010101" pitchFamily="49" charset="-122"/>
              </a:rPr>
              <a:t>6</a:t>
            </a:r>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)=1/14</a:t>
            </a:r>
          </a:p>
        </p:txBody>
      </p:sp>
      <p:sp>
        <p:nvSpPr>
          <p:cNvPr id="33851" name="Text Box 59">
            <a:extLst>
              <a:ext uri="{FF2B5EF4-FFF2-40B4-BE49-F238E27FC236}">
                <a16:creationId xmlns:a16="http://schemas.microsoft.com/office/drawing/2014/main" id="{5DD84270-3A6E-67C5-6358-3D639305E5F4}"/>
              </a:ext>
            </a:extLst>
          </p:cNvPr>
          <p:cNvSpPr txBox="1">
            <a:spLocks noChangeArrowheads="1"/>
          </p:cNvSpPr>
          <p:nvPr/>
        </p:nvSpPr>
        <p:spPr bwMode="auto">
          <a:xfrm>
            <a:off x="65881" y="2856200"/>
            <a:ext cx="508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P(Chinese|no)=(1+1)/(3+6)=2/9</a:t>
            </a:r>
          </a:p>
        </p:txBody>
      </p:sp>
      <p:sp>
        <p:nvSpPr>
          <p:cNvPr id="33852" name="Text Box 60">
            <a:extLst>
              <a:ext uri="{FF2B5EF4-FFF2-40B4-BE49-F238E27FC236}">
                <a16:creationId xmlns:a16="http://schemas.microsoft.com/office/drawing/2014/main" id="{DDB8E7E6-704B-E2CE-372A-2B7C3A776399}"/>
              </a:ext>
            </a:extLst>
          </p:cNvPr>
          <p:cNvSpPr txBox="1">
            <a:spLocks noChangeArrowheads="1"/>
          </p:cNvSpPr>
          <p:nvPr/>
        </p:nvSpPr>
        <p:spPr bwMode="auto">
          <a:xfrm>
            <a:off x="63650" y="3431755"/>
            <a:ext cx="56394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zh-CN" sz="2000" b="1" dirty="0">
                <a:solidFill>
                  <a:srgbClr val="000000"/>
                </a:solidFill>
                <a:latin typeface="黑体" panose="02010609060101010101" pitchFamily="49" charset="-122"/>
                <a:ea typeface="黑体" panose="02010609060101010101" pitchFamily="49" charset="-122"/>
                <a:sym typeface="黑体" panose="02010609060101010101" pitchFamily="49" charset="-122"/>
              </a:rPr>
              <a:t>P(Japan|no)=P(Tokyo| no) =(1+1)/(3+6)=2/9</a:t>
            </a:r>
          </a:p>
        </p:txBody>
      </p:sp>
      <p:sp>
        <p:nvSpPr>
          <p:cNvPr id="33853" name="Text Box 61">
            <a:extLst>
              <a:ext uri="{FF2B5EF4-FFF2-40B4-BE49-F238E27FC236}">
                <a16:creationId xmlns:a16="http://schemas.microsoft.com/office/drawing/2014/main" id="{F046710D-1A48-E219-794D-D3074A62103E}"/>
              </a:ext>
            </a:extLst>
          </p:cNvPr>
          <p:cNvSpPr txBox="1">
            <a:spLocks noChangeArrowheads="1"/>
          </p:cNvSpPr>
          <p:nvPr/>
        </p:nvSpPr>
        <p:spPr bwMode="auto">
          <a:xfrm>
            <a:off x="63650" y="4077072"/>
            <a:ext cx="5316488"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zh-CN" altLang="en-US" sz="1800" b="1" dirty="0">
                <a:solidFill>
                  <a:srgbClr val="000000"/>
                </a:solidFill>
                <a:cs typeface="Times New Roman" panose="02020603050405020304" pitchFamily="18" charset="0"/>
                <a:sym typeface="黑体" panose="02010609060101010101" pitchFamily="49" charset="-122"/>
              </a:rPr>
              <a:t>p(yes|d)</a:t>
            </a:r>
          </a:p>
          <a:p>
            <a:r>
              <a:rPr lang="zh-CN" altLang="en-US" sz="1800" b="1" dirty="0">
                <a:solidFill>
                  <a:srgbClr val="000000"/>
                </a:solidFill>
                <a:cs typeface="Times New Roman" panose="02020603050405020304" pitchFamily="18" charset="0"/>
                <a:sym typeface="黑体" panose="02010609060101010101" pitchFamily="49" charset="-122"/>
              </a:rPr>
              <a:t>=(3/7)</a:t>
            </a:r>
            <a:r>
              <a:rPr lang="zh-CN" altLang="en-US" sz="1800" b="1" baseline="30000" dirty="0">
                <a:solidFill>
                  <a:srgbClr val="000000"/>
                </a:solidFill>
                <a:cs typeface="Times New Roman" panose="02020603050405020304" pitchFamily="18" charset="0"/>
                <a:sym typeface="黑体" panose="02010609060101010101" pitchFamily="49" charset="-122"/>
              </a:rPr>
              <a:t>3</a:t>
            </a:r>
            <a:r>
              <a:rPr lang="zh-CN" altLang="en-US" sz="1800" b="1" dirty="0">
                <a:solidFill>
                  <a:srgbClr val="000000"/>
                </a:solidFill>
                <a:cs typeface="Times New Roman" panose="02020603050405020304" pitchFamily="18" charset="0"/>
                <a:sym typeface="黑体" panose="02010609060101010101" pitchFamily="49" charset="-122"/>
              </a:rPr>
              <a:t>×1/14×1/14×8/11=108/184877≈0.00058417</a:t>
            </a:r>
          </a:p>
          <a:p>
            <a:endParaRPr lang="zh-CN" altLang="en-US" sz="1800" b="1" dirty="0">
              <a:solidFill>
                <a:srgbClr val="000000"/>
              </a:solidFill>
              <a:cs typeface="Times New Roman" panose="02020603050405020304" pitchFamily="18" charset="0"/>
              <a:sym typeface="黑体" panose="02010609060101010101" pitchFamily="49" charset="-122"/>
            </a:endParaRPr>
          </a:p>
          <a:p>
            <a:r>
              <a:rPr lang="zh-CN" altLang="en-US" sz="1800" b="1" dirty="0">
                <a:solidFill>
                  <a:srgbClr val="000000"/>
                </a:solidFill>
                <a:cs typeface="Times New Roman" panose="02020603050405020304" pitchFamily="18" charset="0"/>
                <a:sym typeface="黑体" panose="02010609060101010101" pitchFamily="49" charset="-122"/>
              </a:rPr>
              <a:t>P(no|d)= (2/9)</a:t>
            </a:r>
            <a:r>
              <a:rPr lang="zh-CN" altLang="en-US" sz="1800" b="1" baseline="30000" dirty="0">
                <a:solidFill>
                  <a:srgbClr val="000000"/>
                </a:solidFill>
                <a:cs typeface="Times New Roman" panose="02020603050405020304" pitchFamily="18" charset="0"/>
                <a:sym typeface="黑体" panose="02010609060101010101" pitchFamily="49" charset="-122"/>
              </a:rPr>
              <a:t>3</a:t>
            </a:r>
            <a:r>
              <a:rPr lang="zh-CN" altLang="en-US" sz="1800" b="1" dirty="0">
                <a:solidFill>
                  <a:srgbClr val="000000"/>
                </a:solidFill>
                <a:cs typeface="Times New Roman" panose="02020603050405020304" pitchFamily="18" charset="0"/>
                <a:sym typeface="黑体" panose="02010609060101010101" pitchFamily="49" charset="-122"/>
              </a:rPr>
              <a:t>×2/9×2/9×3/11=32/216513≈0.00014780</a:t>
            </a:r>
          </a:p>
          <a:p>
            <a:r>
              <a:rPr lang="zh-CN" altLang="en-US" sz="1800" b="1" dirty="0">
                <a:solidFill>
                  <a:srgbClr val="000000"/>
                </a:solidFill>
                <a:cs typeface="Times New Roman" panose="02020603050405020304" pitchFamily="18" charset="0"/>
                <a:sym typeface="黑体" panose="02010609060101010101" pitchFamily="49" charset="-122"/>
              </a:rPr>
              <a:t>因此，这个文档属于类别china。</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spcBef>
                <a:spcPct val="0"/>
              </a:spcBef>
              <a:buClrTx/>
              <a:buFontTx/>
            </a:pPr>
            <a:fld id="{9A0DB2DC-4C9A-4742-B13C-FB6460FD3503}" type="slidenum">
              <a:rPr lang="en-US" altLang="zh-CN" sz="1400" dirty="0"/>
              <a:t>73</a:t>
            </a:fld>
            <a:endParaRPr lang="en-US" altLang="zh-CN" sz="1400" dirty="0"/>
          </a:p>
        </p:txBody>
      </p:sp>
      <p:sp>
        <p:nvSpPr>
          <p:cNvPr id="87044" name="Rectangle 2"/>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87045" name="Picture 1"/>
          <p:cNvPicPr>
            <a:picLocks noChangeAspect="1"/>
          </p:cNvPicPr>
          <p:nvPr/>
        </p:nvPicPr>
        <p:blipFill>
          <a:blip r:embed="rId2"/>
          <a:srcRect l="17497" t="32288" r="17497" b="20474"/>
          <a:stretch>
            <a:fillRect/>
          </a:stretch>
        </p:blipFill>
        <p:spPr>
          <a:xfrm>
            <a:off x="251520" y="136525"/>
            <a:ext cx="7704856" cy="5236692"/>
          </a:xfrm>
          <a:prstGeom prst="rect">
            <a:avLst/>
          </a:prstGeom>
          <a:noFill/>
          <a:ln w="9525">
            <a:noFill/>
          </a:ln>
        </p:spPr>
      </p:pic>
      <p:sp>
        <p:nvSpPr>
          <p:cNvPr id="2" name="文本框 1"/>
          <p:cNvSpPr txBox="1"/>
          <p:nvPr/>
        </p:nvSpPr>
        <p:spPr>
          <a:xfrm>
            <a:off x="114300" y="5229200"/>
            <a:ext cx="8915400" cy="958660"/>
          </a:xfrm>
          <a:prstGeom prst="rect">
            <a:avLst/>
          </a:prstGeom>
          <a:noFill/>
        </p:spPr>
        <p:txBody>
          <a:bodyPr wrap="square" rtlCol="0" anchor="t">
            <a:spAutoFit/>
          </a:bodyPr>
          <a:lstStyle/>
          <a:p>
            <a:pPr>
              <a:lnSpc>
                <a:spcPct val="150000"/>
              </a:lnSpc>
              <a:buNone/>
            </a:pPr>
            <a:r>
              <a:rPr lang="en-US" altLang="zh-CN" sz="2000" i="1" dirty="0">
                <a:solidFill>
                  <a:srgbClr val="C00000"/>
                </a:solidFill>
                <a:sym typeface="+mn-ea"/>
              </a:rPr>
              <a:t> </a:t>
            </a:r>
            <a:r>
              <a:rPr lang="zh-CN" altLang="en-US" sz="2000" b="1" i="1" dirty="0">
                <a:solidFill>
                  <a:srgbClr val="C00000"/>
                </a:solidFill>
                <a:sym typeface="+mn-ea"/>
              </a:rPr>
              <a:t>作业：</a:t>
            </a:r>
            <a:r>
              <a:rPr lang="en-US" altLang="zh-CN" sz="2000" b="1" i="1" dirty="0">
                <a:solidFill>
                  <a:srgbClr val="002060"/>
                </a:solidFill>
                <a:sym typeface="+mn-ea"/>
              </a:rPr>
              <a:t>age=senior, income=medium, student=no </a:t>
            </a:r>
            <a:r>
              <a:rPr lang="zh-CN" altLang="en-US" sz="2000" b="1" i="1" dirty="0">
                <a:solidFill>
                  <a:srgbClr val="002060"/>
                </a:solidFill>
                <a:sym typeface="+mn-ea"/>
              </a:rPr>
              <a:t>，</a:t>
            </a:r>
            <a:r>
              <a:rPr lang="en-US" altLang="zh-CN" sz="2000" b="1" i="1" dirty="0">
                <a:solidFill>
                  <a:srgbClr val="002060"/>
                </a:solidFill>
                <a:sym typeface="+mn-ea"/>
              </a:rPr>
              <a:t>credit rating=fair</a:t>
            </a:r>
            <a:r>
              <a:rPr lang="zh-CN" altLang="en-US" sz="2000" b="1" i="1" dirty="0">
                <a:solidFill>
                  <a:srgbClr val="002060"/>
                </a:solidFill>
                <a:sym typeface="+mn-ea"/>
              </a:rPr>
              <a:t> </a:t>
            </a:r>
            <a:r>
              <a:rPr lang="zh-CN" altLang="en-US" sz="2000" b="1" i="1" dirty="0">
                <a:solidFill>
                  <a:srgbClr val="C00000"/>
                </a:solidFill>
                <a:sym typeface="+mn-ea"/>
              </a:rPr>
              <a:t>用朴素贝叶斯分类求解该条件下是否购买电脑？</a:t>
            </a:r>
            <a:endParaRPr lang="en-US" altLang="zh-CN" sz="2000" b="1" i="1" dirty="0">
              <a:solidFill>
                <a:srgbClr val="C00000"/>
              </a:solidFill>
              <a:sym typeface="+mn-ea"/>
            </a:endParaRP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138242" name="内容占位符 4" descr="动物分类标准.jpg"/>
          <p:cNvPicPr>
            <a:picLocks noGrp="1" noChangeAspect="1"/>
          </p:cNvPicPr>
          <p:nvPr>
            <p:ph idx="1"/>
          </p:nvPr>
        </p:nvPicPr>
        <p:blipFill>
          <a:blip r:embed="rId3"/>
          <a:srcRect l="-3728" r="-7195"/>
          <a:stretch>
            <a:fillRect/>
          </a:stretch>
        </p:blipFill>
        <p:spPr>
          <a:xfrm>
            <a:off x="467995" y="957580"/>
            <a:ext cx="8190865" cy="4358005"/>
          </a:xfrm>
        </p:spPr>
      </p:pic>
      <p:sp>
        <p:nvSpPr>
          <p:cNvPr id="138243" name="幻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spcBef>
                <a:spcPct val="0"/>
              </a:spcBef>
              <a:buClrTx/>
              <a:buFontTx/>
            </a:pPr>
            <a:fld id="{9A0DB2DC-4C9A-4742-B13C-FB6460FD3503}" type="slidenum">
              <a:rPr lang="en-US" altLang="zh-CN" sz="1400" dirty="0"/>
              <a:t>8</a:t>
            </a:fld>
            <a:endParaRPr lang="en-US" altLang="zh-CN" sz="1400" dirty="0"/>
          </a:p>
        </p:txBody>
      </p:sp>
      <p:sp>
        <p:nvSpPr>
          <p:cNvPr id="138244" name="文本框 5"/>
          <p:cNvSpPr txBox="1"/>
          <p:nvPr/>
        </p:nvSpPr>
        <p:spPr>
          <a:xfrm>
            <a:off x="826135" y="5447030"/>
            <a:ext cx="8496300" cy="398780"/>
          </a:xfrm>
          <a:prstGeom prst="rect">
            <a:avLst/>
          </a:prstGeom>
          <a:noFill/>
          <a:ln w="9525">
            <a:noFill/>
          </a:ln>
        </p:spPr>
        <p:txBody>
          <a:bodyPr>
            <a:spAutoFit/>
          </a:bodyPr>
          <a:lstStyle/>
          <a:p>
            <a:r>
              <a:rPr lang="zh-CN" altLang="en-US" sz="2000">
                <a:solidFill>
                  <a:srgbClr val="FF0000"/>
                </a:solidFill>
                <a:latin typeface="Arial" panose="020B0604020202020204" pitchFamily="34" charset="0"/>
              </a:rPr>
              <a:t>鱼类</a:t>
            </a:r>
            <a:r>
              <a:rPr lang="en-US" altLang="zh-CN" sz="2000">
                <a:solidFill>
                  <a:srgbClr val="FF0000"/>
                </a:solidFill>
                <a:latin typeface="Arial" panose="020B0604020202020204" pitchFamily="34" charset="0"/>
              </a:rPr>
              <a:t>                  </a:t>
            </a:r>
            <a:r>
              <a:rPr lang="zh-CN" altLang="en-US" sz="2000">
                <a:solidFill>
                  <a:srgbClr val="FF0000"/>
                </a:solidFill>
                <a:latin typeface="Arial" panose="020B0604020202020204" pitchFamily="34" charset="0"/>
              </a:rPr>
              <a:t>两栖动物</a:t>
            </a:r>
            <a:r>
              <a:rPr lang="en-US" altLang="zh-CN" sz="2000">
                <a:solidFill>
                  <a:srgbClr val="FF0000"/>
                </a:solidFill>
                <a:latin typeface="Arial" panose="020B0604020202020204" pitchFamily="34" charset="0"/>
              </a:rPr>
              <a:t>           </a:t>
            </a:r>
            <a:r>
              <a:rPr lang="zh-CN" altLang="en-US" sz="2000">
                <a:solidFill>
                  <a:srgbClr val="FF0000"/>
                </a:solidFill>
                <a:latin typeface="Arial" panose="020B0604020202020204" pitchFamily="34" charset="0"/>
              </a:rPr>
              <a:t>爬行动物</a:t>
            </a:r>
            <a:r>
              <a:rPr lang="en-US" altLang="zh-CN" sz="2000">
                <a:solidFill>
                  <a:srgbClr val="FF0000"/>
                </a:solidFill>
                <a:latin typeface="Arial" panose="020B0604020202020204" pitchFamily="34" charset="0"/>
              </a:rPr>
              <a:t>           </a:t>
            </a:r>
            <a:r>
              <a:rPr lang="zh-CN" altLang="en-US" sz="2000">
                <a:solidFill>
                  <a:srgbClr val="FF0000"/>
                </a:solidFill>
                <a:latin typeface="Arial" panose="020B0604020202020204" pitchFamily="34" charset="0"/>
              </a:rPr>
              <a:t>鸟类</a:t>
            </a:r>
            <a:r>
              <a:rPr lang="en-US" altLang="zh-CN" sz="2000">
                <a:solidFill>
                  <a:srgbClr val="FF0000"/>
                </a:solidFill>
                <a:latin typeface="Arial" panose="020B0604020202020204" pitchFamily="34" charset="0"/>
              </a:rPr>
              <a:t>      </a:t>
            </a:r>
            <a:r>
              <a:rPr lang="zh-CN" altLang="en-US" sz="2000">
                <a:solidFill>
                  <a:srgbClr val="FF0000"/>
                </a:solidFill>
                <a:latin typeface="Arial" panose="020B0604020202020204" pitchFamily="34" charset="0"/>
              </a:rPr>
              <a:t>哺乳动物</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2"/>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t>9</a:t>
            </a:fld>
            <a:endParaRPr lang="en-US" altLang="zh-CN" sz="1400" dirty="0">
              <a:latin typeface="Arial" panose="020B0604020202020204" pitchFamily="34" charset="0"/>
            </a:endParaRPr>
          </a:p>
        </p:txBody>
      </p:sp>
      <p:graphicFrame>
        <p:nvGraphicFramePr>
          <p:cNvPr id="55298" name="Object 4"/>
          <p:cNvGraphicFramePr>
            <a:graphicFrameLocks noGrp="1" noChangeAspect="1"/>
          </p:cNvGraphicFramePr>
          <p:nvPr>
            <p:ph idx="4294967295"/>
          </p:nvPr>
        </p:nvGraphicFramePr>
        <p:xfrm>
          <a:off x="503555" y="1270000"/>
          <a:ext cx="8353425" cy="5327650"/>
        </p:xfrm>
        <a:graphic>
          <a:graphicData uri="http://schemas.openxmlformats.org/presentationml/2006/ole">
            <mc:AlternateContent xmlns:mc="http://schemas.openxmlformats.org/markup-compatibility/2006">
              <mc:Choice xmlns:v="urn:schemas-microsoft-com:vml" Requires="v">
                <p:oleObj spid="_x0000_s2051" r:id="rId4" imgW="5941060" imgH="2993390" progId="Word.Picture.8">
                  <p:embed/>
                </p:oleObj>
              </mc:Choice>
              <mc:Fallback>
                <p:oleObj r:id="rId4" imgW="5941060" imgH="2993390" progId="Word.Picture.8">
                  <p:embed/>
                  <p:pic>
                    <p:nvPicPr>
                      <p:cNvPr id="0" name="图片 3081"/>
                      <p:cNvPicPr/>
                      <p:nvPr/>
                    </p:nvPicPr>
                    <p:blipFill>
                      <a:blip r:embed="rId5"/>
                      <a:stretch>
                        <a:fillRect/>
                      </a:stretch>
                    </p:blipFill>
                    <p:spPr>
                      <a:xfrm>
                        <a:off x="503555" y="1270000"/>
                        <a:ext cx="8353425" cy="5327650"/>
                      </a:xfrm>
                      <a:prstGeom prst="rect">
                        <a:avLst/>
                      </a:prstGeom>
                      <a:noFill/>
                      <a:ln w="38100">
                        <a:noFill/>
                        <a:miter/>
                      </a:ln>
                    </p:spPr>
                  </p:pic>
                </p:oleObj>
              </mc:Fallback>
            </mc:AlternateContent>
          </a:graphicData>
        </a:graphic>
      </p:graphicFrame>
      <p:sp>
        <p:nvSpPr>
          <p:cNvPr id="232454" name="Rectangle 6"/>
          <p:cNvSpPr>
            <a:spLocks noChangeArrowheads="1"/>
          </p:cNvSpPr>
          <p:nvPr/>
        </p:nvSpPr>
        <p:spPr bwMode="auto">
          <a:xfrm>
            <a:off x="685800" y="-25717"/>
            <a:ext cx="7772400" cy="1143000"/>
          </a:xfrm>
          <a:prstGeom prst="rect">
            <a:avLst/>
          </a:prstGeom>
          <a:noFill/>
          <a:ln w="9525">
            <a:noFill/>
            <a:miter lim="800000"/>
          </a:ln>
          <a:effectLst/>
        </p:spPr>
        <p:txBody>
          <a:bodyPr lIns="92075" tIns="46038" rIns="92075" bIns="46038" anchor="ctr"/>
          <a:lstStyle/>
          <a:p>
            <a:pPr algn="ctr" eaLnBrk="1" hangingPunct="1">
              <a:spcBef>
                <a:spcPct val="0"/>
              </a:spcBef>
              <a:buClrTx/>
              <a:buFontTx/>
            </a:pPr>
            <a:r>
              <a:rPr lang="en-US" altLang="zh-CN" sz="3200" b="1" dirty="0">
                <a:effectLst>
                  <a:outerShdw blurRad="38100" dist="38100" dir="2700000">
                    <a:srgbClr val="000000"/>
                  </a:outerShdw>
                </a:effectLst>
                <a:latin typeface="Arial" panose="020B0604020202020204" pitchFamily="34" charset="0"/>
              </a:rPr>
              <a:t>CN2</a:t>
            </a:r>
            <a:r>
              <a:rPr lang="zh-CN" altLang="en-US" sz="3200" b="1" dirty="0">
                <a:effectLst>
                  <a:outerShdw blurRad="38100" dist="38100" dir="2700000">
                    <a:srgbClr val="000000"/>
                  </a:outerShdw>
                </a:effectLst>
                <a:latin typeface="Arial" panose="020B0604020202020204" pitchFamily="34" charset="0"/>
              </a:rPr>
              <a:t>的原理演示图（</a:t>
            </a:r>
            <a:r>
              <a:rPr lang="en-US" altLang="zh-CN" sz="3200" b="1" dirty="0">
                <a:effectLst>
                  <a:outerShdw blurRad="38100" dist="38100" dir="2700000">
                    <a:srgbClr val="000000"/>
                  </a:outerShdw>
                </a:effectLst>
                <a:latin typeface="Arial" panose="020B0604020202020204" pitchFamily="34" charset="0"/>
              </a:rPr>
              <a:t>1</a:t>
            </a:r>
            <a:r>
              <a:rPr lang="zh-CN" altLang="en-US" sz="3200" b="1" dirty="0">
                <a:effectLst>
                  <a:outerShdw blurRad="38100" dist="38100" dir="2700000">
                    <a:srgbClr val="000000"/>
                  </a:outerShdw>
                </a:effectLst>
                <a:latin typeface="Arial" panose="020B0604020202020204" pitchFamily="34" charset="0"/>
              </a:rPr>
              <a:t>）</a:t>
            </a:r>
          </a:p>
        </p:txBody>
      </p:sp>
    </p:spTree>
  </p:cSld>
  <p:clrMapOvr>
    <a:masterClrMapping/>
  </p:clrMapOvr>
  <mc:AlternateContent xmlns:mc="http://schemas.openxmlformats.org/markup-compatibility/2006" xmlns:p14="http://schemas.microsoft.com/office/powerpoint/2010/main">
    <mc:Choice Requires="p14">
      <p:transition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RmYTE2MzI2ODUzY2FhMWI0ZjE4ZDc3NmYwZmRjNzYifQ=="/>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信息内容安全技术</Template>
  <TotalTime>2518</TotalTime>
  <Words>5383</Words>
  <Application>Microsoft Office PowerPoint</Application>
  <PresentationFormat>全屏显示(4:3)</PresentationFormat>
  <Paragraphs>975</Paragraphs>
  <Slides>73</Slides>
  <Notes>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73</vt:i4>
      </vt:variant>
    </vt:vector>
  </HeadingPairs>
  <TitlesOfParts>
    <vt:vector size="87" baseType="lpstr">
      <vt:lpstr>-apple-system</vt:lpstr>
      <vt:lpstr>Arial Unicode MS</vt:lpstr>
      <vt:lpstr>黑体</vt:lpstr>
      <vt:lpstr>宋体</vt:lpstr>
      <vt:lpstr>Arial</vt:lpstr>
      <vt:lpstr>Franklin Gothic Medium</vt:lpstr>
      <vt:lpstr>Palatino Linotype</vt:lpstr>
      <vt:lpstr>Times New Roman</vt:lpstr>
      <vt:lpstr>Wingdings</vt:lpstr>
      <vt:lpstr>2_Office 主题</vt:lpstr>
      <vt:lpstr>Visio.Drawing.6</vt:lpstr>
      <vt:lpstr>Microsoft Word Picture</vt:lpstr>
      <vt:lpstr>Microsoft Word 97 - 2003 Document</vt:lpstr>
      <vt:lpstr>Equation.3</vt:lpstr>
      <vt:lpstr>PowerPoint 演示文稿</vt:lpstr>
      <vt:lpstr>PowerPoint 演示文稿</vt:lpstr>
      <vt:lpstr>PowerPoint 演示文稿</vt:lpstr>
      <vt:lpstr>PowerPoint 演示文稿</vt:lpstr>
      <vt:lpstr>基于规则的分类</vt:lpstr>
      <vt:lpstr>基于规则归纳分类（CN2）</vt:lpstr>
      <vt:lpstr>PowerPoint 演示文稿</vt:lpstr>
      <vt:lpstr>PowerPoint 演示文稿</vt:lpstr>
      <vt:lpstr>PowerPoint 演示文稿</vt:lpstr>
      <vt:lpstr>PowerPoint 演示文稿</vt:lpstr>
      <vt:lpstr>基于规则的分类器（Rule-Based Classifier）</vt:lpstr>
      <vt:lpstr>规则的应用</vt:lpstr>
      <vt:lpstr>规则的评价</vt:lpstr>
      <vt:lpstr>规则的冲突</vt:lpstr>
      <vt:lpstr>冲突解决</vt:lpstr>
      <vt:lpstr>有序规则集</vt:lpstr>
      <vt:lpstr>构造分类规则</vt:lpstr>
      <vt:lpstr>直接方法: 顺序覆盖</vt:lpstr>
      <vt:lpstr>示例</vt:lpstr>
      <vt:lpstr>示例</vt:lpstr>
      <vt:lpstr>顺序覆盖的要点</vt:lpstr>
      <vt:lpstr>产生规则</vt:lpstr>
      <vt:lpstr>产生规则</vt:lpstr>
      <vt:lpstr>规则评价</vt:lpstr>
      <vt:lpstr>停止标准</vt:lpstr>
      <vt:lpstr>直接方法流程</vt:lpstr>
      <vt:lpstr>间接方法</vt:lpstr>
      <vt:lpstr>从决策树提取规则</vt:lpstr>
      <vt:lpstr>基于规则的分类器的特点</vt:lpstr>
      <vt:lpstr>PowerPoint 演示文稿</vt:lpstr>
      <vt:lpstr>PowerPoint 演示文稿</vt:lpstr>
      <vt:lpstr>信息熵</vt:lpstr>
      <vt:lpstr>计算信息熵</vt:lpstr>
      <vt:lpstr>信息增益</vt:lpstr>
      <vt:lpstr>信息增益</vt:lpstr>
      <vt:lpstr>信息增益</vt:lpstr>
      <vt:lpstr>信息增益率</vt:lpstr>
      <vt:lpstr>C4.5</vt:lpstr>
      <vt:lpstr>C4.5</vt:lpstr>
      <vt:lpstr>C4.5</vt:lpstr>
      <vt:lpstr>C4.5</vt:lpstr>
      <vt:lpstr>C4.5</vt:lpstr>
      <vt:lpstr>C4.5</vt:lpstr>
      <vt:lpstr>基于贝叶斯的分类</vt:lpstr>
      <vt:lpstr>PowerPoint 演示文稿</vt:lpstr>
      <vt:lpstr>一个医疗诊断问题</vt:lpstr>
      <vt:lpstr>问题：假定有一个新病人，化验结果为正，是否应将病人断定为有癌症？求后验概率P(cancer|+)和P(cancer|+)</vt:lpstr>
      <vt:lpstr>PowerPoint 演示文稿</vt:lpstr>
      <vt:lpstr>贝叶斯定理</vt:lpstr>
      <vt:lpstr>贝叶斯定理</vt:lpstr>
      <vt:lpstr>贝叶斯定理</vt:lpstr>
      <vt:lpstr>机器语言中的定义</vt:lpstr>
      <vt:lpstr>PowerPoint 演示文稿</vt:lpstr>
      <vt:lpstr>朴素贝叶斯分类器</vt:lpstr>
      <vt:lpstr>朴素贝叶斯分类器</vt:lpstr>
      <vt:lpstr>朴素贝叶斯如何工作 </vt:lpstr>
      <vt:lpstr>估计分类属性的条件概率</vt:lpstr>
      <vt:lpstr>贝叶斯分类器举例</vt:lpstr>
      <vt:lpstr>PowerPoint 演示文稿</vt:lpstr>
      <vt:lpstr>贝叶斯分类器举例</vt:lpstr>
      <vt:lpstr>贝叶斯分类器举例</vt:lpstr>
      <vt:lpstr>贝叶斯分类器举例</vt:lpstr>
      <vt:lpstr>贝叶斯分类器举例</vt:lpstr>
      <vt:lpstr>贝叶斯分类器举例</vt:lpstr>
      <vt:lpstr>贝叶斯分类器举例</vt:lpstr>
      <vt:lpstr>PowerPoint 演示文稿</vt:lpstr>
      <vt:lpstr>条件概率的m估计</vt:lpstr>
      <vt:lpstr>条件概率的m估计</vt:lpstr>
      <vt:lpstr>多项式模型</vt:lpstr>
      <vt:lpstr>多项式模型举例</vt:lpstr>
      <vt:lpstr>多项式模型举例</vt:lpstr>
      <vt:lpstr>字典里包括六个单词</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卓凌 李</cp:lastModifiedBy>
  <cp:revision>258</cp:revision>
  <dcterms:created xsi:type="dcterms:W3CDTF">2004-08-18T02:07:00Z</dcterms:created>
  <dcterms:modified xsi:type="dcterms:W3CDTF">2023-11-23T13:27:56Z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BC1B3950E40B46BCAB5DB019D29D590C_13</vt:lpwstr>
  </property>
</Properties>
</file>