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710" r:id="rId2"/>
    <p:sldId id="681" r:id="rId3"/>
    <p:sldId id="725" r:id="rId4"/>
    <p:sldId id="713" r:id="rId5"/>
    <p:sldId id="715" r:id="rId6"/>
    <p:sldId id="723" r:id="rId7"/>
    <p:sldId id="717" r:id="rId8"/>
    <p:sldId id="718" r:id="rId9"/>
    <p:sldId id="719" r:id="rId10"/>
    <p:sldId id="720" r:id="rId11"/>
    <p:sldId id="721" r:id="rId12"/>
    <p:sldId id="722" r:id="rId13"/>
    <p:sldId id="737" r:id="rId14"/>
    <p:sldId id="726" r:id="rId15"/>
    <p:sldId id="690" r:id="rId16"/>
    <p:sldId id="683" r:id="rId17"/>
    <p:sldId id="727" r:id="rId18"/>
    <p:sldId id="671" r:id="rId19"/>
    <p:sldId id="673" r:id="rId20"/>
    <p:sldId id="674" r:id="rId21"/>
    <p:sldId id="675" r:id="rId22"/>
    <p:sldId id="734" r:id="rId23"/>
    <p:sldId id="735" r:id="rId24"/>
    <p:sldId id="676" r:id="rId25"/>
    <p:sldId id="677" r:id="rId26"/>
    <p:sldId id="684" r:id="rId27"/>
    <p:sldId id="591" r:id="rId28"/>
    <p:sldId id="592" r:id="rId29"/>
    <p:sldId id="593" r:id="rId30"/>
    <p:sldId id="743" r:id="rId31"/>
    <p:sldId id="744" r:id="rId32"/>
    <p:sldId id="594" r:id="rId33"/>
    <p:sldId id="595" r:id="rId34"/>
    <p:sldId id="685" r:id="rId35"/>
    <p:sldId id="596" r:id="rId36"/>
    <p:sldId id="597" r:id="rId37"/>
    <p:sldId id="645" r:id="rId38"/>
    <p:sldId id="599" r:id="rId39"/>
    <p:sldId id="602" r:id="rId40"/>
    <p:sldId id="728" r:id="rId41"/>
    <p:sldId id="729" r:id="rId42"/>
    <p:sldId id="739" r:id="rId43"/>
    <p:sldId id="742" r:id="rId44"/>
    <p:sldId id="648" r:id="rId45"/>
    <p:sldId id="686" r:id="rId46"/>
    <p:sldId id="606" r:id="rId47"/>
    <p:sldId id="607" r:id="rId48"/>
    <p:sldId id="745" r:id="rId49"/>
    <p:sldId id="746" r:id="rId50"/>
    <p:sldId id="747" r:id="rId51"/>
    <p:sldId id="766" r:id="rId52"/>
    <p:sldId id="649" r:id="rId53"/>
    <p:sldId id="687" r:id="rId54"/>
    <p:sldId id="611" r:id="rId55"/>
    <p:sldId id="612" r:id="rId56"/>
    <p:sldId id="613" r:id="rId57"/>
    <p:sldId id="615" r:id="rId58"/>
    <p:sldId id="616" r:id="rId59"/>
    <p:sldId id="736" r:id="rId60"/>
    <p:sldId id="617" r:id="rId61"/>
    <p:sldId id="620" r:id="rId62"/>
    <p:sldId id="621" r:id="rId63"/>
    <p:sldId id="625" r:id="rId64"/>
    <p:sldId id="626" r:id="rId65"/>
    <p:sldId id="628" r:id="rId66"/>
    <p:sldId id="748" r:id="rId67"/>
    <p:sldId id="749" r:id="rId68"/>
    <p:sldId id="750" r:id="rId69"/>
    <p:sldId id="751" r:id="rId70"/>
    <p:sldId id="752" r:id="rId71"/>
    <p:sldId id="689" r:id="rId72"/>
    <p:sldId id="651" r:id="rId73"/>
    <p:sldId id="650" r:id="rId74"/>
    <p:sldId id="707" r:id="rId75"/>
    <p:sldId id="688" r:id="rId76"/>
    <p:sldId id="659" r:id="rId77"/>
    <p:sldId id="703" r:id="rId78"/>
    <p:sldId id="661" r:id="rId79"/>
    <p:sldId id="709" r:id="rId80"/>
    <p:sldId id="704" r:id="rId81"/>
    <p:sldId id="664" r:id="rId82"/>
    <p:sldId id="668" r:id="rId83"/>
    <p:sldId id="666" r:id="rId84"/>
    <p:sldId id="667" r:id="rId85"/>
    <p:sldId id="669" r:id="rId86"/>
    <p:sldId id="705" r:id="rId87"/>
    <p:sldId id="672" r:id="rId88"/>
    <p:sldId id="693" r:id="rId89"/>
    <p:sldId id="754" r:id="rId90"/>
    <p:sldId id="755" r:id="rId91"/>
    <p:sldId id="756" r:id="rId92"/>
    <p:sldId id="757" r:id="rId93"/>
    <p:sldId id="758" r:id="rId94"/>
    <p:sldId id="759" r:id="rId95"/>
    <p:sldId id="760" r:id="rId96"/>
    <p:sldId id="761" r:id="rId97"/>
    <p:sldId id="762" r:id="rId98"/>
    <p:sldId id="763" r:id="rId99"/>
    <p:sldId id="764" r:id="rId100"/>
    <p:sldId id="765" r:id="rId101"/>
  </p:sldIdLst>
  <p:sldSz cx="12192000" cy="6858000"/>
  <p:notesSz cx="7302500" cy="9586913"/>
  <p:custDataLst>
    <p:tags r:id="rId10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33CC"/>
    <a:srgbClr val="003300"/>
    <a:srgbClr val="006600"/>
    <a:srgbClr val="00682F"/>
    <a:srgbClr val="FF9999"/>
    <a:srgbClr val="A8E799"/>
    <a:srgbClr val="E0F4E3"/>
    <a:srgbClr val="E0E0E0"/>
    <a:srgbClr val="E3E4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2875" autoAdjust="0"/>
  </p:normalViewPr>
  <p:slideViewPr>
    <p:cSldViewPr snapToObjects="1">
      <p:cViewPr varScale="1">
        <p:scale>
          <a:sx n="60" d="100"/>
          <a:sy n="60" d="100"/>
        </p:scale>
        <p:origin x="906" y="3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48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08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由于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2147483648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超出了有符号常量的表示范围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8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0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上图依次是：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、穿孔纸带（</a:t>
            </a:r>
            <a:r>
              <a:rPr lang="en-US" altLang="zh-CN" dirty="0"/>
              <a:t>punched tape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孔纸带读入机</a:t>
            </a:r>
            <a:r>
              <a:rPr lang="en-US" altLang="zh-CN" dirty="0"/>
              <a:t>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five-hole tape reader)</a:t>
            </a:r>
            <a:r>
              <a:rPr lang="zh-CN" altLang="en-US" dirty="0"/>
              <a:t>，源自计算机</a:t>
            </a:r>
            <a:r>
              <a:rPr lang="en-US" altLang="zh-CN" dirty="0"/>
              <a:t>Harwell-</a:t>
            </a:r>
            <a:r>
              <a:rPr lang="en-US" altLang="zh-CN" dirty="0" err="1"/>
              <a:t>Dekatron</a:t>
            </a:r>
            <a:r>
              <a:rPr lang="en-US" altLang="zh-CN" dirty="0"/>
              <a:t> Computer, also known as WITCH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、右侧图，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24-channel program tape</a:t>
            </a:r>
            <a:r>
              <a:rPr lang="en-US" altLang="zh-CN" dirty="0"/>
              <a:t> on the w:Harvard Mark I, one of the first digital computers.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1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科劳德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仙能（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Claude Shannon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）用在他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1948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年不朽之篇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通讯的数学理论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可以是任何明确的二元物理状态之一：男女，昼夜，死活，高低，通断，以及抽象的二元认知状态之一：阴阳，真假，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其本意是“足够编码一个符号所需的存储空间”。所以之所以称之为“字”节，就是因为其本意是为了来编码一个不可分割的西文字母的。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0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教材这部分有问题，没有说明为什么舍入方向错，实际上是要向</a:t>
            </a:r>
            <a:r>
              <a:rPr lang="en-US" altLang="zh-CN" dirty="0"/>
              <a:t>0</a:t>
            </a:r>
            <a:r>
              <a:rPr lang="zh-CN" altLang="en-US" dirty="0"/>
              <a:t>进行舍入。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445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3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考虑负数补码的编码特点，编码</a:t>
            </a:r>
            <a:r>
              <a:rPr lang="en-US" altLang="zh-CN" dirty="0"/>
              <a:t>+1</a:t>
            </a:r>
            <a:r>
              <a:rPr lang="zh-CN" altLang="en-US" dirty="0"/>
              <a:t>，绝对数值是</a:t>
            </a:r>
            <a:r>
              <a:rPr lang="en-US" altLang="zh-CN" dirty="0"/>
              <a:t>-1</a:t>
            </a:r>
            <a:r>
              <a:rPr lang="zh-CN" altLang="en-US" dirty="0"/>
              <a:t>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29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31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2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修改指根据符号位进行扩展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操作符的结果类型是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它在头文件中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typedef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类型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size_t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是标准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库中定义的，应为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位系统中为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long 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3900"/>
            <a:ext cx="637063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3900"/>
            <a:ext cx="637063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84109" indent="-301581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06322" indent="-24126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88851" indent="-24126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71380" indent="-24126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53909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136438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18967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01495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0C3F4A2-19FA-434E-87D8-D9A129E50195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85800"/>
            <a:ext cx="6500813" cy="36576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13"/>
            <a:ext cx="103632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4" y="435678"/>
            <a:ext cx="11715976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362075"/>
            <a:ext cx="11459633" cy="4972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7" y="445070"/>
            <a:ext cx="101219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362075"/>
            <a:ext cx="11459633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1591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8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362075"/>
            <a:ext cx="11459633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1591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1591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1454061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12192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FACULTY OF COMPUTING,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774458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21375" y="6629401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  <p:sldLayoutId id="2147483663" r:id="rId6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1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2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09800" y="1708013"/>
            <a:ext cx="83820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信息的表示和处理</a:t>
            </a:r>
            <a:r>
              <a:rPr lang="en-US" altLang="zh-CN" dirty="0"/>
              <a:t>Ⅰ</a:t>
            </a:r>
            <a:r>
              <a:rPr lang="zh-CN" altLang="en-US" dirty="0"/>
              <a:t>：位、整数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教师：刘宏伟</a:t>
            </a:r>
            <a:endParaRPr lang="en-US" altLang="zh-CN" dirty="0"/>
          </a:p>
          <a:p>
            <a:r>
              <a:rPr lang="zh-CN" altLang="en-US" dirty="0"/>
              <a:t>计算学部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</p:txBody>
      </p:sp>
    </p:spTree>
    <p:extLst>
      <p:ext uri="{BB962C8B-B14F-4D97-AF65-F5344CB8AC3E}">
        <p14:creationId xmlns:p14="http://schemas.microsoft.com/office/powerpoint/2010/main" val="270160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十进制整数转换为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sz="3000" dirty="0">
                <a:solidFill>
                  <a:srgbClr val="0000CC"/>
                </a:solidFill>
              </a:rPr>
              <a:t>整数转换：用除法</a:t>
            </a:r>
            <a:r>
              <a:rPr lang="en-US" altLang="zh-CN" sz="3200" dirty="0">
                <a:solidFill>
                  <a:srgbClr val="0000FF"/>
                </a:solidFill>
              </a:rPr>
              <a:t>—</a:t>
            </a:r>
            <a:r>
              <a:rPr lang="zh-CN" altLang="en-US" sz="3000" dirty="0">
                <a:solidFill>
                  <a:srgbClr val="0000CC"/>
                </a:solidFill>
              </a:rPr>
              <a:t>除基取余法</a:t>
            </a:r>
          </a:p>
          <a:p>
            <a:pPr lvl="1"/>
            <a:r>
              <a:rPr lang="zh-CN" altLang="en-US" sz="2800" dirty="0"/>
              <a:t>十进制数整数部分不断除以基数</a:t>
            </a:r>
            <a:r>
              <a:rPr lang="en-US" altLang="zh-CN" sz="2800" dirty="0"/>
              <a:t>k(2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或</a:t>
            </a:r>
            <a:r>
              <a:rPr lang="en-US" altLang="zh-CN" sz="2800" dirty="0"/>
              <a:t>16) </a:t>
            </a:r>
            <a:r>
              <a:rPr lang="zh-CN" altLang="en-US" sz="2800" dirty="0"/>
              <a:t>，并记下余数，直到商为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 lvl="1"/>
            <a:r>
              <a:rPr lang="zh-CN" altLang="en-US" sz="2800" dirty="0"/>
              <a:t>由最后一个余数起，逆向取各个余数，则为转换成的二进制和十六进制数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126</a:t>
            </a:r>
            <a:r>
              <a:rPr lang="zh-CN" altLang="en-US" dirty="0"/>
              <a:t>＝</a:t>
            </a:r>
            <a:r>
              <a:rPr lang="en-US" altLang="zh-CN" dirty="0"/>
              <a:t>01111110B    </a:t>
            </a:r>
            <a:r>
              <a:rPr lang="zh-CN" altLang="en-US" dirty="0">
                <a:solidFill>
                  <a:srgbClr val="0000CC"/>
                </a:solidFill>
              </a:rPr>
              <a:t>二进制数用后缀字母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126</a:t>
            </a:r>
            <a:r>
              <a:rPr lang="zh-CN" altLang="en-US" dirty="0"/>
              <a:t>＝</a:t>
            </a:r>
            <a:r>
              <a:rPr lang="en-US" altLang="zh-CN" dirty="0"/>
              <a:t>7EH             </a:t>
            </a:r>
            <a:r>
              <a:rPr lang="zh-CN" altLang="en-US" dirty="0">
                <a:solidFill>
                  <a:srgbClr val="0000CC"/>
                </a:solidFill>
              </a:rPr>
              <a:t>十六进制数用后缀字母</a:t>
            </a:r>
            <a:r>
              <a:rPr lang="en-US" altLang="zh-CN" dirty="0">
                <a:solidFill>
                  <a:srgbClr val="0000CC"/>
                </a:solidFill>
              </a:rPr>
              <a:t>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左移</a:t>
            </a:r>
            <a:endParaRPr lang="en-US" dirty="0"/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无符号数，都可用逻辑左移实现乘以</a:t>
            </a:r>
            <a:r>
              <a:rPr lang="en-US" dirty="0"/>
              <a:t> 2</a:t>
            </a:r>
            <a:r>
              <a:rPr lang="en-US" baseline="30000" dirty="0"/>
              <a:t>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>
                <a:solidFill>
                  <a:srgbClr val="0033CC"/>
                </a:solidFill>
              </a:rPr>
              <a:t>逻辑</a:t>
            </a:r>
            <a:r>
              <a:rPr lang="zh-CN" altLang="en-US" dirty="0"/>
              <a:t>右移</a:t>
            </a:r>
            <a:r>
              <a:rPr lang="en-US" dirty="0"/>
              <a:t>,</a:t>
            </a:r>
            <a:r>
              <a:rPr lang="zh-CN" altLang="en-US" dirty="0"/>
              <a:t>除以</a:t>
            </a:r>
            <a:r>
              <a:rPr lang="en-US" dirty="0"/>
              <a:t> 2</a:t>
            </a:r>
            <a:r>
              <a:rPr lang="en-US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baseline="30000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>
                <a:solidFill>
                  <a:srgbClr val="0033CC"/>
                </a:solidFill>
              </a:rPr>
              <a:t>算术</a:t>
            </a:r>
            <a:r>
              <a:rPr lang="zh-CN" altLang="en-US" dirty="0"/>
              <a:t>右移</a:t>
            </a:r>
            <a:endParaRPr lang="en-US" dirty="0"/>
          </a:p>
          <a:p>
            <a:pPr lvl="2"/>
            <a:r>
              <a:rPr lang="zh-CN" altLang="en-US" dirty="0"/>
              <a:t>正整数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2"/>
            <a:r>
              <a:rPr lang="zh-CN" altLang="en-US" dirty="0"/>
              <a:t>负整数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远离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r>
              <a:rPr lang="zh-CN" altLang="en-US" dirty="0"/>
              <a:t>，使用偏置来修正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</a:t>
            </a:r>
            <a:r>
              <a:rPr lang="zh-CN" altLang="en-US" dirty="0"/>
              <a:t>基本规则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十进制小数转换为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r>
              <a:rPr lang="en-US" altLang="zh-CN" dirty="0"/>
              <a:t>…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marL="365760" lvl="1" indent="0"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小数转换：用乘法</a:t>
            </a:r>
            <a:r>
              <a:rPr lang="en-US" altLang="zh-CN" sz="2800" dirty="0">
                <a:solidFill>
                  <a:srgbClr val="0000FF"/>
                </a:solidFill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</a:rPr>
              <a:t>乘基取整法</a:t>
            </a:r>
          </a:p>
          <a:p>
            <a:pPr marL="365760" lvl="1" indent="0">
              <a:buNone/>
            </a:pPr>
            <a:r>
              <a:rPr lang="zh-CN" altLang="en-US" sz="2800" dirty="0"/>
              <a:t>   乘以基数</a:t>
            </a:r>
            <a:r>
              <a:rPr lang="en-US" altLang="zh-CN" sz="2800" dirty="0"/>
              <a:t>k</a:t>
            </a:r>
            <a:r>
              <a:rPr lang="zh-CN" altLang="en-US" sz="2800" dirty="0"/>
              <a:t>，记录整数部分，直到小数部分为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	  </a:t>
            </a:r>
            <a:r>
              <a:rPr lang="en-US" altLang="zh-CN" dirty="0"/>
              <a:t>0.8125</a:t>
            </a:r>
            <a:r>
              <a:rPr lang="zh-CN" altLang="en-US" dirty="0"/>
              <a:t>＝</a:t>
            </a:r>
            <a:r>
              <a:rPr lang="en-US" altLang="zh-CN" dirty="0"/>
              <a:t>0.1101B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         0.8125</a:t>
            </a:r>
            <a:r>
              <a:rPr lang="zh-CN" altLang="en-US" dirty="0"/>
              <a:t>＝</a:t>
            </a:r>
            <a:r>
              <a:rPr lang="en-US" altLang="zh-CN" dirty="0"/>
              <a:t>0.DH</a:t>
            </a:r>
          </a:p>
          <a:p>
            <a:pPr lvl="1"/>
            <a:r>
              <a:rPr lang="zh-CN" altLang="en-US" sz="2800" dirty="0"/>
              <a:t>小数转换会发生总是无法乘到为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</a:t>
            </a:r>
          </a:p>
          <a:p>
            <a:pPr lvl="1"/>
            <a:r>
              <a:rPr lang="zh-CN" altLang="en-US" sz="2800" dirty="0"/>
              <a:t>可选取一定位数（精度）</a:t>
            </a:r>
          </a:p>
          <a:p>
            <a:pPr lvl="1"/>
            <a:r>
              <a:rPr lang="zh-CN" altLang="en-US" sz="2800" dirty="0"/>
              <a:t>将产生无法避免的转换误差</a:t>
            </a:r>
          </a:p>
        </p:txBody>
      </p:sp>
    </p:spTree>
    <p:extLst>
      <p:ext uri="{BB962C8B-B14F-4D97-AF65-F5344CB8AC3E}">
        <p14:creationId xmlns:p14="http://schemas.microsoft.com/office/powerpoint/2010/main" val="2602058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进制数转换为十进制数</a:t>
            </a:r>
          </a:p>
          <a:p>
            <a:pPr>
              <a:buNone/>
            </a:pPr>
            <a:r>
              <a:rPr lang="zh-CN" altLang="en-US" sz="3000" dirty="0"/>
              <a:t>  方法：按权展开</a:t>
            </a:r>
          </a:p>
          <a:p>
            <a:pPr lvl="1"/>
            <a:r>
              <a:rPr lang="zh-CN" altLang="en-US" sz="2600" dirty="0"/>
              <a:t>二进制数转换为十进制数</a:t>
            </a:r>
          </a:p>
          <a:p>
            <a:pPr>
              <a:buNone/>
            </a:pPr>
            <a:r>
              <a:rPr lang="zh-CN" altLang="en-US" sz="3000" dirty="0"/>
              <a:t>	   </a:t>
            </a:r>
            <a:r>
              <a:rPr lang="en-US" altLang="zh-CN" sz="2600" dirty="0"/>
              <a:t>0011.1010B</a:t>
            </a:r>
          </a:p>
          <a:p>
            <a:pPr>
              <a:buNone/>
            </a:pPr>
            <a:r>
              <a:rPr lang="en-US" altLang="zh-CN" sz="2600" dirty="0"/>
              <a:t>	   </a:t>
            </a:r>
            <a:r>
              <a:rPr lang="zh-CN" altLang="en-US" sz="2600" dirty="0"/>
              <a:t>＝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1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＋</a:t>
            </a:r>
            <a:r>
              <a:rPr lang="en-US" altLang="zh-CN" sz="2600" dirty="0"/>
              <a:t>0×2</a:t>
            </a:r>
            <a:r>
              <a:rPr lang="en-US" altLang="zh-CN" sz="2600" baseline="30000" dirty="0"/>
              <a:t>-2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-3  </a:t>
            </a:r>
            <a:r>
              <a:rPr lang="zh-CN" altLang="en-US" sz="2600" dirty="0"/>
              <a:t>＝</a:t>
            </a:r>
            <a:r>
              <a:rPr lang="en-US" altLang="zh-CN" sz="2600" dirty="0"/>
              <a:t>3.625</a:t>
            </a:r>
          </a:p>
          <a:p>
            <a:pPr lvl="1"/>
            <a:r>
              <a:rPr lang="zh-CN" altLang="en-US" sz="2600" dirty="0"/>
              <a:t>十六进制数转换为十进制数</a:t>
            </a:r>
          </a:p>
          <a:p>
            <a:pPr>
              <a:buNone/>
            </a:pPr>
            <a:r>
              <a:rPr lang="zh-CN" altLang="en-US" sz="2600" dirty="0"/>
              <a:t>	     </a:t>
            </a:r>
            <a:r>
              <a:rPr lang="en-US" altLang="zh-CN" sz="2600" dirty="0"/>
              <a:t>1.2H </a:t>
            </a:r>
            <a:r>
              <a:rPr lang="zh-CN" altLang="en-US" sz="2600" dirty="0"/>
              <a:t>＝</a:t>
            </a:r>
            <a:r>
              <a:rPr lang="en-US" altLang="zh-CN" sz="2600" dirty="0"/>
              <a:t>1×16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2×16</a:t>
            </a:r>
            <a:r>
              <a:rPr lang="zh-CN" altLang="en-US" sz="2600" baseline="30000" dirty="0"/>
              <a:t>－</a:t>
            </a:r>
            <a:r>
              <a:rPr lang="en-US" altLang="zh-CN" sz="2600" baseline="30000" dirty="0"/>
              <a:t>1 </a:t>
            </a:r>
            <a:r>
              <a:rPr lang="zh-CN" altLang="en-US" sz="2600" dirty="0"/>
              <a:t>＝</a:t>
            </a:r>
            <a:r>
              <a:rPr lang="en-US" altLang="zh-CN" sz="2600" dirty="0"/>
              <a:t>1.125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8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16</a:t>
            </a:r>
            <a:r>
              <a:rPr lang="zh-CN" altLang="en-US" dirty="0">
                <a:solidFill>
                  <a:srgbClr val="0000FF"/>
                </a:solidFill>
              </a:rPr>
              <a:t>进制间的转换</a:t>
            </a:r>
          </a:p>
          <a:p>
            <a:pPr>
              <a:buNone/>
            </a:pPr>
            <a:r>
              <a:rPr lang="en-US" altLang="zh-CN" sz="2600" dirty="0"/>
              <a:t>        4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16</a:t>
            </a:r>
            <a:r>
              <a:rPr lang="zh-CN" altLang="en-US" sz="2600" dirty="0"/>
              <a:t>进制位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/>
              <a:t>        3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8</a:t>
            </a:r>
            <a:r>
              <a:rPr lang="zh-CN" altLang="en-US" sz="2600" dirty="0"/>
              <a:t>进制位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19440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计算机内的数值表示</a:t>
            </a:r>
            <a:r>
              <a:rPr lang="en-US" altLang="zh-CN" dirty="0"/>
              <a:t>——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需要考虑的问题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编码的长度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数的符号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数的运算</a:t>
            </a:r>
          </a:p>
        </p:txBody>
      </p:sp>
    </p:spTree>
    <p:extLst>
      <p:ext uri="{BB962C8B-B14F-4D97-AF65-F5344CB8AC3E}">
        <p14:creationId xmlns:p14="http://schemas.microsoft.com/office/powerpoint/2010/main" val="123716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= 8 bits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进制</a:t>
            </a:r>
            <a:r>
              <a:rPr lang="en-US" altLang="zh-CN" dirty="0"/>
              <a:t>(Binary)  00000000</a:t>
            </a:r>
            <a:r>
              <a:rPr lang="en-US" altLang="zh-CN" baseline="-25000" dirty="0"/>
              <a:t>2 </a:t>
            </a:r>
            <a:r>
              <a:rPr lang="en-US" altLang="zh-CN" dirty="0"/>
              <a:t>— 11111111</a:t>
            </a:r>
            <a:r>
              <a:rPr lang="en-US" altLang="zh-CN" baseline="-25000" dirty="0"/>
              <a:t>2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10</a:t>
            </a:r>
            <a:r>
              <a:rPr lang="zh-CN" altLang="en-US" dirty="0"/>
              <a:t>进制</a:t>
            </a:r>
            <a:r>
              <a:rPr lang="en-US" altLang="zh-CN" dirty="0"/>
              <a:t>(Decimal): 0</a:t>
            </a:r>
            <a:r>
              <a:rPr lang="en-US" altLang="zh-CN" baseline="-25000" dirty="0"/>
              <a:t>10 </a:t>
            </a:r>
            <a:r>
              <a:rPr lang="en-US" altLang="zh-CN" dirty="0"/>
              <a:t>— 255</a:t>
            </a:r>
            <a:r>
              <a:rPr lang="en-US" altLang="zh-CN" baseline="-25000" dirty="0"/>
              <a:t>10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16</a:t>
            </a:r>
            <a:r>
              <a:rPr lang="zh-CN" altLang="en-US" dirty="0"/>
              <a:t>进制</a:t>
            </a:r>
            <a:r>
              <a:rPr lang="en-US" altLang="zh-CN" dirty="0"/>
              <a:t>(Hexadecimal)</a:t>
            </a:r>
            <a:r>
              <a:rPr lang="zh-CN" altLang="en-US" dirty="0"/>
              <a:t>： </a:t>
            </a:r>
            <a:r>
              <a:rPr lang="en-US" altLang="zh-CN" dirty="0"/>
              <a:t>00</a:t>
            </a:r>
            <a:r>
              <a:rPr lang="en-US" altLang="zh-CN" baseline="-25000" dirty="0"/>
              <a:t>16</a:t>
            </a:r>
            <a:r>
              <a:rPr lang="en-US" altLang="zh-CN" dirty="0"/>
              <a:t> — FF</a:t>
            </a:r>
            <a:r>
              <a:rPr lang="en-US" altLang="zh-CN" baseline="-25000" dirty="0"/>
              <a:t>16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077200" y="1387574"/>
            <a:ext cx="1828800" cy="4321081"/>
            <a:chOff x="0" y="177"/>
            <a:chExt cx="1152" cy="272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95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数据类型的宽度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84041"/>
              </p:ext>
            </p:extLst>
          </p:nvPr>
        </p:nvGraphicFramePr>
        <p:xfrm>
          <a:off x="3073400" y="1524000"/>
          <a:ext cx="6032500" cy="4419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位级运算</a:t>
            </a:r>
            <a:endParaRPr lang="en-US" dirty="0"/>
          </a:p>
          <a:p>
            <a:r>
              <a:rPr lang="zh-CN" altLang="en-US" dirty="0">
                <a:solidFill>
                  <a:srgbClr val="A6A6A6"/>
                </a:solidFill>
              </a:rPr>
              <a:t>整型数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表示：无符号数和有符号数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6705600" cy="4572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dirty="0">
                <a:ea typeface="宋体" charset="-122"/>
              </a:rPr>
              <a:t>George Boole(1815-1864)</a:t>
            </a:r>
            <a:r>
              <a:rPr kumimoji="1" lang="zh-CN" altLang="en-US" dirty="0">
                <a:ea typeface="宋体" charset="-122"/>
              </a:rPr>
              <a:t>提出</a:t>
            </a:r>
            <a:endParaRPr kumimoji="1" lang="en-US" altLang="zh-CN" dirty="0">
              <a:ea typeface="宋体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zh-CN" altLang="en-US" b="1" dirty="0">
                <a:ea typeface="宋体" charset="-122"/>
              </a:rPr>
              <a:t>逻辑的代数表示</a:t>
            </a:r>
            <a:endParaRPr kumimoji="1" lang="en-US" altLang="zh-CN" b="1" dirty="0">
              <a:ea typeface="宋体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“True(</a:t>
            </a:r>
            <a:r>
              <a:rPr lang="zh-CN" altLang="en-US" dirty="0">
                <a:ea typeface="+mn-ea"/>
                <a:cs typeface="+mn-cs"/>
              </a:rPr>
              <a:t>真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1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“False(</a:t>
            </a:r>
            <a:r>
              <a:rPr lang="zh-CN" altLang="en-US" dirty="0">
                <a:ea typeface="+mn-ea"/>
                <a:cs typeface="+mn-cs"/>
              </a:rPr>
              <a:t>假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0</a:t>
            </a:r>
          </a:p>
          <a:p>
            <a:pPr lvl="2">
              <a:spcBef>
                <a:spcPts val="0"/>
              </a:spcBef>
              <a:defRPr/>
            </a:pPr>
            <a:endParaRPr kumimoji="1"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/>
              <a:t>Claude Shannon(1916–2001)</a:t>
            </a:r>
            <a:r>
              <a:rPr lang="zh-CN" altLang="en-US" dirty="0"/>
              <a:t>创立信息论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将布尔代数与数字逻辑关联起来</a:t>
            </a:r>
            <a:endParaRPr lang="en-US" altLang="zh-CN" dirty="0">
              <a:ea typeface="+mn-ea"/>
              <a:cs typeface="+mn-cs"/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dirty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是数字系统设计与分析的重要工具</a:t>
            </a:r>
            <a:endParaRPr kumimoji="1" lang="en-US" altLang="zh-CN" dirty="0">
              <a:ea typeface="宋体" pitchFamily="2" charset="-122"/>
            </a:endParaRPr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6" y="1447801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4048126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6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  <a:endParaRPr lang="en-US" dirty="0"/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1919016" y="1676400"/>
            <a:ext cx="39483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charset="0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2185716" y="2662238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6845300" y="16764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7188200" y="25860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2185716" y="5024438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1919016" y="4114800"/>
            <a:ext cx="26529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非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364016" y="5024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5170216" y="4114800"/>
            <a:ext cx="54977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异或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Exclusive-</a:t>
            </a:r>
            <a:r>
              <a:rPr lang="en-US" sz="2800" dirty="0" err="1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Or,Xor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且两者不同时为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一般的布尔代数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位向量操作</a:t>
            </a:r>
            <a:r>
              <a:rPr lang="en-US" altLang="zh-CN" dirty="0"/>
              <a:t>(</a:t>
            </a:r>
            <a:r>
              <a:rPr lang="en-US" dirty="0"/>
              <a:t>Operate on Bit Vectors)</a:t>
            </a:r>
          </a:p>
          <a:p>
            <a:pPr marL="552450" lvl="1"/>
            <a:r>
              <a:rPr lang="zh-CN" altLang="en-US" dirty="0"/>
              <a:t>按位运算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布尔代数的全部性质均适用</a:t>
            </a:r>
            <a:endParaRPr lang="en-US" dirty="0"/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23114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2387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41402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216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8120813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8273213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057766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135553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2311400" y="3035301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44450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8425614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364154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信息的位表示</a:t>
            </a:r>
            <a:endParaRPr lang="en-US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位级运算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整型数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无符号数和有符号数的转换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扩展、截断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整数运算：加、非、乘、移位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总结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634582" cy="762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dirty="0"/>
              <a:t>:</a:t>
            </a:r>
            <a:r>
              <a:rPr lang="zh-CN" altLang="en-US" dirty="0"/>
              <a:t>集合的表示与运算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</a:t>
            </a:r>
            <a:endParaRPr lang="en-US" dirty="0"/>
          </a:p>
          <a:p>
            <a:pPr lvl="1"/>
            <a:r>
              <a:rPr lang="zh-CN" altLang="en-US" dirty="0"/>
              <a:t>宽度</a:t>
            </a:r>
            <a:r>
              <a:rPr lang="en-US" dirty="0"/>
              <a:t> w </a:t>
            </a:r>
            <a:r>
              <a:rPr lang="zh-CN" altLang="en-US" dirty="0"/>
              <a:t>个比特的向量表示集合</a:t>
            </a:r>
            <a:r>
              <a:rPr lang="en-US" dirty="0"/>
              <a:t> {0, …, w–1}</a:t>
            </a:r>
            <a:r>
              <a:rPr lang="zh-CN" altLang="en-US" dirty="0"/>
              <a:t>的子集</a:t>
            </a:r>
            <a:endParaRPr lang="en-US" dirty="0"/>
          </a:p>
          <a:p>
            <a:pPr lvl="1"/>
            <a:r>
              <a:rPr lang="zh-CN" altLang="en-US" dirty="0"/>
              <a:t>如</a:t>
            </a:r>
            <a:r>
              <a:rPr lang="en-US" dirty="0"/>
              <a:t>j  ∈ A</a:t>
            </a:r>
            <a:r>
              <a:rPr lang="zh-CN" altLang="en-US" dirty="0"/>
              <a:t>，则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1 </a:t>
            </a:r>
            <a:endParaRPr lang="en-US" dirty="0"/>
          </a:p>
          <a:p>
            <a:pPr lvl="2"/>
            <a:endParaRPr lang="en-US" sz="800" dirty="0">
              <a:sym typeface="Monaco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01101001	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01010101	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zh-CN" altLang="en-US" dirty="0"/>
              <a:t>运算</a:t>
            </a:r>
            <a:endParaRPr lang="en-US" dirty="0"/>
          </a:p>
          <a:p>
            <a:pPr lvl="1"/>
            <a:r>
              <a:rPr lang="en-US" dirty="0"/>
              <a:t>&amp;    </a:t>
            </a:r>
            <a:r>
              <a:rPr lang="zh-CN" altLang="en-US" dirty="0"/>
              <a:t>交集</a:t>
            </a:r>
            <a:r>
              <a:rPr lang="en-US" altLang="zh-CN" dirty="0"/>
              <a:t>(</a:t>
            </a:r>
            <a:r>
              <a:rPr lang="en-US" dirty="0"/>
              <a:t>Intersection)    01000001	{ 0, 6 }</a:t>
            </a:r>
          </a:p>
          <a:p>
            <a:pPr lvl="1"/>
            <a:r>
              <a:rPr lang="en-US" dirty="0"/>
              <a:t>|     </a:t>
            </a:r>
            <a:r>
              <a:rPr lang="zh-CN" altLang="en-US" dirty="0"/>
              <a:t>并集</a:t>
            </a:r>
            <a:r>
              <a:rPr lang="en-US" altLang="zh-CN" dirty="0"/>
              <a:t>(</a:t>
            </a:r>
            <a:r>
              <a:rPr lang="en-US" dirty="0"/>
              <a:t>Union)  	  01111101	{ 0, 2, 3, 4, 5, 6 }</a:t>
            </a:r>
          </a:p>
          <a:p>
            <a:pPr lvl="1"/>
            <a:r>
              <a:rPr lang="en-US" dirty="0"/>
              <a:t>^	   </a:t>
            </a:r>
            <a:r>
              <a:rPr lang="zh-CN" altLang="en-US" dirty="0"/>
              <a:t>对等差分</a:t>
            </a:r>
            <a:r>
              <a:rPr lang="en-US" altLang="zh-CN" dirty="0"/>
              <a:t>(</a:t>
            </a:r>
            <a:r>
              <a:rPr lang="en-US" dirty="0"/>
              <a:t>Symmetric difference)  00111100    { 2, 3, 4, 5 }</a:t>
            </a:r>
          </a:p>
          <a:p>
            <a:pPr lvl="1"/>
            <a:r>
              <a:rPr lang="en-US" dirty="0"/>
              <a:t>~	    </a:t>
            </a:r>
            <a:r>
              <a:rPr lang="zh-CN" altLang="en-US" dirty="0"/>
              <a:t>补集</a:t>
            </a:r>
            <a:r>
              <a:rPr lang="en-US" altLang="zh-CN" dirty="0"/>
              <a:t>(</a:t>
            </a:r>
            <a:r>
              <a:rPr lang="en-US" dirty="0"/>
              <a:t>Complement)                  10101010	{ 1, 3, 5, 7 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76800" y="281940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dirty="0">
                <a:sym typeface="Monaco" charset="0"/>
              </a:rPr>
              <a:t>{ 0, 3, 5, 6 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76800" y="350073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dirty="0">
                <a:sym typeface="Monaco" charset="0"/>
              </a:rPr>
              <a:t>{ 0, 2, 4, 6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2.1.7 C</a:t>
            </a:r>
            <a:r>
              <a:rPr lang="zh-CN" altLang="en-US" dirty="0"/>
              <a:t>语言中的位级运算</a:t>
            </a:r>
            <a:endParaRPr lang="en-US" dirty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Monaco" charset="0"/>
              </a:rPr>
              <a:t>C</a:t>
            </a:r>
            <a:r>
              <a:rPr lang="zh-CN" altLang="en-US" dirty="0">
                <a:sym typeface="Monaco" charset="0"/>
              </a:rPr>
              <a:t>语言中的位运算：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endParaRPr lang="en-US" dirty="0"/>
          </a:p>
          <a:p>
            <a:pPr marL="552450" lvl="1"/>
            <a:r>
              <a:rPr lang="zh-CN" altLang="en-US" dirty="0"/>
              <a:t>适用于任何整型数据类型：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zh-CN" altLang="en-US" dirty="0"/>
              <a:t>将操作数视为位向量</a:t>
            </a:r>
            <a:endParaRPr lang="en-US" dirty="0"/>
          </a:p>
          <a:p>
            <a:pPr marL="552450" lvl="1"/>
            <a:r>
              <a:rPr lang="zh-CN" altLang="en-US" dirty="0"/>
              <a:t>将参数按位运算</a:t>
            </a:r>
            <a:endParaRPr lang="en-US" dirty="0"/>
          </a:p>
          <a:p>
            <a:pPr eaLnBrk="1" hangingPunct="1"/>
            <a:r>
              <a:rPr lang="zh-CN" altLang="en-US" dirty="0"/>
              <a:t>例子</a:t>
            </a:r>
            <a:r>
              <a:rPr lang="en-US" dirty="0"/>
              <a:t>(</a:t>
            </a:r>
            <a:r>
              <a:rPr lang="en-US" altLang="zh-CN" dirty="0"/>
              <a:t>c</a:t>
            </a:r>
            <a:r>
              <a:rPr lang="en-US" dirty="0"/>
              <a:t>har </a:t>
            </a:r>
            <a:r>
              <a:rPr lang="zh-CN" altLang="en-US" dirty="0"/>
              <a:t>类型</a:t>
            </a:r>
            <a:r>
              <a:rPr lang="en-US" dirty="0"/>
              <a:t>)</a:t>
            </a: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~0x41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→10111110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0xFF</a:t>
            </a:r>
          </a:p>
          <a:p>
            <a:pPr marL="838200"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~00000000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→11111111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&amp; 0x55 →0x41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&amp;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| 0x55 →0x7D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|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01111101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aseline="-6000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按位异或是一种加的形式</a:t>
            </a:r>
            <a:endParaRPr lang="en-US" altLang="zh-CN" dirty="0"/>
          </a:p>
          <a:p>
            <a:r>
              <a:rPr lang="en-US" altLang="zh-CN" sz="2400" dirty="0"/>
              <a:t> A ^ A = 0</a:t>
            </a:r>
          </a:p>
          <a:p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31197"/>
              </p:ext>
            </p:extLst>
          </p:nvPr>
        </p:nvGraphicFramePr>
        <p:xfrm>
          <a:off x="4130676" y="4412927"/>
          <a:ext cx="6251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9" name="Document" r:id="rId3" imgW="6250928" imgH="2460983" progId="Word.Document.8">
                  <p:embed/>
                </p:oleObj>
              </mc:Choice>
              <mc:Fallback>
                <p:oleObj name="Document" r:id="rId3" imgW="6250928" imgH="2460983" progId="Word.Document.8">
                  <p:embed/>
                  <p:pic>
                    <p:nvPicPr>
                      <p:cNvPr id="1065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6" y="4412927"/>
                        <a:ext cx="6251575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91025" y="1898326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76401" y="4191000"/>
            <a:ext cx="2311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latin typeface="Calibri" pitchFamily="34" charset="0"/>
              </a:rPr>
              <a:t>问题：</a:t>
            </a:r>
            <a:endParaRPr lang="en-US" altLang="zh-CN" b="0" dirty="0">
              <a:latin typeface="Calibri" pitchFamily="34" charset="0"/>
            </a:endParaRPr>
          </a:p>
          <a:p>
            <a:r>
              <a:rPr lang="en-US" altLang="zh-CN" b="0" dirty="0">
                <a:latin typeface="Calibri" pitchFamily="34" charset="0"/>
              </a:rPr>
              <a:t> 1</a:t>
            </a:r>
            <a:r>
              <a:rPr lang="zh-CN" altLang="en-US" b="0" dirty="0">
                <a:latin typeface="Calibri" pitchFamily="34" charset="0"/>
              </a:rPr>
              <a:t>、通常程序怎么编？</a:t>
            </a:r>
            <a:endParaRPr lang="en-US" altLang="zh-CN" b="0" dirty="0">
              <a:latin typeface="Calibri" pitchFamily="34" charset="0"/>
            </a:endParaRPr>
          </a:p>
          <a:p>
            <a:r>
              <a:rPr lang="en-US" altLang="zh-CN" b="0" dirty="0">
                <a:latin typeface="Calibri" pitchFamily="34" charset="0"/>
              </a:rPr>
              <a:t>2</a:t>
            </a:r>
            <a:r>
              <a:rPr lang="zh-CN" altLang="en-US" b="0" dirty="0">
                <a:latin typeface="Calibri" pitchFamily="34" charset="0"/>
              </a:rPr>
              <a:t>、用异或的方法有什么好处</a:t>
            </a:r>
          </a:p>
        </p:txBody>
      </p:sp>
    </p:spTree>
    <p:extLst>
      <p:ext uri="{BB962C8B-B14F-4D97-AF65-F5344CB8AC3E}">
        <p14:creationId xmlns:p14="http://schemas.microsoft.com/office/powerpoint/2010/main" val="29063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把一个数组完全倒序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for (first = 0, last = cnt-1;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       first &lt;=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       first++,last--)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(&amp;a[first], &amp;a[last]);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2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2.1.8 </a:t>
            </a:r>
            <a:r>
              <a:rPr lang="zh-CN" altLang="en-US" dirty="0"/>
              <a:t>对比</a:t>
            </a:r>
            <a:r>
              <a:rPr lang="en-US" dirty="0"/>
              <a:t>: </a:t>
            </a:r>
            <a:r>
              <a:rPr lang="en-US" altLang="zh-CN" dirty="0"/>
              <a:t>C</a:t>
            </a:r>
            <a:r>
              <a:rPr lang="zh-CN" altLang="en-US" dirty="0"/>
              <a:t>语言的逻辑运算</a:t>
            </a:r>
            <a:endParaRPr lang="en-US" dirty="0"/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语言的逻辑运算符：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438150" lvl="1"/>
            <a:r>
              <a:rPr lang="zh-CN" altLang="en-US" dirty="0"/>
              <a:t>将</a:t>
            </a:r>
            <a:r>
              <a:rPr lang="en-US" dirty="0"/>
              <a:t>0 </a:t>
            </a:r>
            <a:r>
              <a:rPr lang="zh-CN" altLang="en-US" dirty="0"/>
              <a:t>视作</a:t>
            </a:r>
            <a:r>
              <a:rPr lang="en-US" dirty="0"/>
              <a:t> </a:t>
            </a:r>
            <a:r>
              <a:rPr lang="zh-CN" altLang="en-US" dirty="0"/>
              <a:t>逻辑</a:t>
            </a:r>
            <a:r>
              <a:rPr lang="en-US" dirty="0"/>
              <a:t>“False(</a:t>
            </a:r>
            <a:r>
              <a:rPr lang="zh-CN" altLang="en-US" dirty="0"/>
              <a:t>假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/>
              <a:t>所有非</a:t>
            </a:r>
            <a:r>
              <a:rPr lang="en-US" altLang="zh-CN" dirty="0"/>
              <a:t>0</a:t>
            </a:r>
            <a:r>
              <a:rPr lang="zh-CN" altLang="en-US" dirty="0"/>
              <a:t>值视作逻辑</a:t>
            </a:r>
            <a:r>
              <a:rPr lang="en-US" dirty="0"/>
              <a:t> “True(</a:t>
            </a:r>
            <a:r>
              <a:rPr lang="zh-CN" altLang="en-US" dirty="0"/>
              <a:t>真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/>
              <a:t>计算结果总是</a:t>
            </a:r>
            <a:r>
              <a:rPr lang="en-US" dirty="0"/>
              <a:t>0 </a:t>
            </a:r>
            <a:r>
              <a:rPr lang="zh-CN" altLang="en-US" dirty="0"/>
              <a:t>或</a:t>
            </a:r>
            <a:r>
              <a:rPr lang="en-US" dirty="0"/>
              <a:t> 1</a:t>
            </a:r>
          </a:p>
          <a:p>
            <a:pPr marL="438150" lvl="1"/>
            <a:r>
              <a:rPr lang="zh-CN" altLang="en-US" dirty="0">
                <a:solidFill>
                  <a:srgbClr val="980002"/>
                </a:solidFill>
              </a:rPr>
              <a:t>提前终止</a:t>
            </a:r>
            <a:r>
              <a:rPr lang="en-US" altLang="zh-CN" dirty="0">
                <a:solidFill>
                  <a:srgbClr val="980002"/>
                </a:solidFill>
              </a:rPr>
              <a:t>(</a:t>
            </a:r>
            <a:r>
              <a:rPr lang="en-US" dirty="0">
                <a:solidFill>
                  <a:srgbClr val="980002"/>
                </a:solidFill>
              </a:rPr>
              <a:t>Early termination)</a:t>
            </a:r>
            <a:r>
              <a:rPr lang="zh-CN" altLang="en-US" dirty="0">
                <a:solidFill>
                  <a:srgbClr val="980002"/>
                </a:solidFill>
              </a:rPr>
              <a:t>、短路求值</a:t>
            </a:r>
            <a:r>
              <a:rPr lang="en-US" altLang="zh-CN" dirty="0">
                <a:solidFill>
                  <a:srgbClr val="980002"/>
                </a:solidFill>
              </a:rPr>
              <a:t>(short cut)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例子</a:t>
            </a:r>
            <a:r>
              <a:rPr lang="en-US" dirty="0"/>
              <a:t>(char </a:t>
            </a:r>
            <a:r>
              <a:rPr lang="zh-CN" altLang="en-US" dirty="0"/>
              <a:t>数据类型</a:t>
            </a:r>
            <a:r>
              <a:rPr lang="en-US" dirty="0"/>
              <a:t>)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→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→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→ 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→ 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→ </a:t>
            </a:r>
          </a:p>
          <a:p>
            <a:pPr marL="552450" lvl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76132" y="417407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0x00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4265" y="45720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4268" y="502326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42732" y="548493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59666" y="590679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0800" y="6291858"/>
            <a:ext cx="308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/>
              <a:t>(</a:t>
            </a:r>
            <a:r>
              <a:rPr lang="zh-CN" altLang="en-US" b="0" dirty="0"/>
              <a:t>避免空指针访问</a:t>
            </a:r>
            <a:r>
              <a:rPr lang="en-US" altLang="zh-CN" b="0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2.1.9 </a:t>
            </a:r>
            <a:r>
              <a:rPr lang="zh-CN" altLang="en-US" dirty="0"/>
              <a:t>Ｃ语言中的移位运算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左移</a:t>
            </a:r>
            <a:r>
              <a:rPr lang="en-US" dirty="0"/>
              <a:t>: </a:t>
            </a:r>
            <a:r>
              <a:rPr lang="zh-CN" altLang="en-US" dirty="0"/>
              <a:t>　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x &lt;&lt; 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将位向量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向左移动</a:t>
            </a:r>
            <a:r>
              <a:rPr lang="en-US" dirty="0"/>
              <a:t>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位</a:t>
            </a:r>
            <a:endParaRPr lang="en-US" altLang="zh-CN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838200" lvl="2"/>
            <a:r>
              <a:rPr lang="zh-CN" altLang="en-US" dirty="0"/>
              <a:t>扔掉左边多出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838200" lvl="2"/>
            <a:r>
              <a:rPr lang="zh-CN" altLang="en-US" dirty="0"/>
              <a:t>在右边补</a:t>
            </a:r>
            <a:r>
              <a:rPr lang="en-US" altLang="zh-CN" dirty="0"/>
              <a:t>0</a:t>
            </a:r>
            <a:endParaRPr lang="en-US" dirty="0"/>
          </a:p>
          <a:p>
            <a:pPr eaLnBrk="1" hangingPunct="1"/>
            <a:r>
              <a:rPr lang="zh-CN" altLang="en-US" dirty="0"/>
              <a:t>右移</a:t>
            </a:r>
            <a:r>
              <a:rPr lang="en-US" dirty="0"/>
              <a:t>:</a:t>
            </a:r>
            <a:r>
              <a:rPr lang="zh-CN" altLang="en-US" dirty="0"/>
              <a:t>　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x &gt;&gt; 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将位向量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向右移动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位</a:t>
            </a:r>
            <a:endParaRPr lang="en-US" altLang="zh-CN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838200" lvl="2"/>
            <a:r>
              <a:rPr lang="zh-CN" altLang="en-US" dirty="0"/>
              <a:t>扔掉右边多出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552450" lvl="1"/>
            <a:r>
              <a:rPr lang="zh-CN" altLang="en-US" dirty="0"/>
              <a:t>逻辑右移：在左边补</a:t>
            </a:r>
            <a:r>
              <a:rPr lang="en-US" altLang="zh-CN" dirty="0"/>
              <a:t>0</a:t>
            </a:r>
            <a:endParaRPr lang="en-US" dirty="0"/>
          </a:p>
          <a:p>
            <a:pPr marL="552450" lvl="1"/>
            <a:r>
              <a:rPr lang="zh-CN" altLang="en-US" dirty="0"/>
              <a:t>算术右移：复制左边的最高位</a:t>
            </a:r>
            <a:r>
              <a:rPr lang="en-US" altLang="zh-CN" dirty="0"/>
              <a:t>(y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  <a:endParaRPr lang="en-US" dirty="0"/>
          </a:p>
          <a:p>
            <a:pPr eaLnBrk="1" hangingPunct="1"/>
            <a:r>
              <a:rPr lang="zh-CN" altLang="en-US" dirty="0"/>
              <a:t>未明确定义</a:t>
            </a:r>
            <a:endParaRPr lang="en-US" dirty="0"/>
          </a:p>
          <a:p>
            <a:pPr marL="552450" lvl="1"/>
            <a:r>
              <a:rPr lang="zh-CN" altLang="en-US" dirty="0"/>
              <a:t>移位数量</a:t>
            </a:r>
            <a:r>
              <a:rPr lang="en-US" altLang="zh-CN" dirty="0"/>
              <a:t>y</a:t>
            </a:r>
            <a:r>
              <a:rPr lang="en-US" dirty="0"/>
              <a:t>&lt; 0 </a:t>
            </a:r>
            <a:r>
              <a:rPr lang="zh-CN" altLang="en-US" dirty="0"/>
              <a:t>或 </a:t>
            </a:r>
            <a:r>
              <a:rPr lang="en-US" altLang="zh-CN" dirty="0"/>
              <a:t>y</a:t>
            </a:r>
            <a:r>
              <a:rPr lang="en-US" dirty="0"/>
              <a:t> ≥ </a:t>
            </a:r>
            <a:r>
              <a:rPr lang="en-US" altLang="zh-CN" dirty="0"/>
              <a:t>x</a:t>
            </a:r>
            <a:r>
              <a:rPr lang="zh-CN" altLang="en-US" dirty="0"/>
              <a:t>的字长</a:t>
            </a:r>
            <a:r>
              <a:rPr lang="en-US" altLang="zh-CN" dirty="0"/>
              <a:t>(</a:t>
            </a:r>
            <a:r>
              <a:rPr lang="zh-CN" altLang="en-US" dirty="0"/>
              <a:t>位数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9154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10463" y="1371600"/>
            <a:ext cx="1435098" cy="457200"/>
            <a:chOff x="0" y="0"/>
            <a:chExt cx="903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24"/>
              <a:ext cx="903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9154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5438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9154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75438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9154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75438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3" y="24"/>
              <a:ext cx="85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9154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510463" y="3581400"/>
            <a:ext cx="1435098" cy="457200"/>
            <a:chOff x="0" y="0"/>
            <a:chExt cx="903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24"/>
              <a:ext cx="903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89154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75438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9154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5438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89154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75438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3" y="24"/>
              <a:ext cx="85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89154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89154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89154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89154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89154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89154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89154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89154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89154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89154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89154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89154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b="1" dirty="0">
                <a:solidFill>
                  <a:srgbClr val="000000"/>
                </a:solidFill>
              </a:rPr>
              <a:t>表示：无符号数和有符号数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2" y="493712"/>
            <a:ext cx="84026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2.2 </a:t>
            </a:r>
            <a:r>
              <a:rPr lang="zh-CN" altLang="en-US" dirty="0"/>
              <a:t>整数编码</a:t>
            </a:r>
            <a:r>
              <a:rPr lang="en-US" altLang="zh-CN" dirty="0"/>
              <a:t>(</a:t>
            </a:r>
            <a:r>
              <a:rPr lang="en-US" dirty="0"/>
              <a:t>Encoding </a:t>
            </a:r>
            <a:r>
              <a:rPr lang="en-US" altLang="zh-CN" dirty="0"/>
              <a:t>Integers</a:t>
            </a:r>
            <a:r>
              <a:rPr lang="en-US" dirty="0"/>
              <a:t>)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3276600" y="2819401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3581400"/>
            <a:ext cx="83058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</a:t>
            </a:r>
            <a:r>
              <a:rPr lang="zh-CN" altLang="en-US" dirty="0"/>
              <a:t>：</a:t>
            </a:r>
            <a:r>
              <a:rPr lang="en-US" dirty="0"/>
              <a:t>2 </a:t>
            </a:r>
            <a:r>
              <a:rPr lang="zh-CN" altLang="en-US" dirty="0"/>
              <a:t>字节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符号位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对于补码</a:t>
            </a:r>
            <a:r>
              <a:rPr lang="en-US" altLang="zh-CN" dirty="0"/>
              <a:t>(</a:t>
            </a:r>
            <a:r>
              <a:rPr lang="en-US" dirty="0"/>
              <a:t>2’s complement), </a:t>
            </a:r>
            <a:r>
              <a:rPr lang="zh-CN" altLang="en-US" dirty="0"/>
              <a:t>最高位表示符号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0 </a:t>
            </a:r>
            <a:r>
              <a:rPr lang="zh-CN" altLang="en-US" dirty="0"/>
              <a:t>表示非负数（ </a:t>
            </a:r>
            <a:r>
              <a:rPr lang="en-US" altLang="zh-CN" dirty="0"/>
              <a:t>!= </a:t>
            </a:r>
            <a:r>
              <a:rPr lang="zh-CN" altLang="en-US" dirty="0"/>
              <a:t>正数），</a:t>
            </a:r>
            <a:r>
              <a:rPr lang="en-US" dirty="0"/>
              <a:t>1 </a:t>
            </a:r>
            <a:r>
              <a:rPr lang="zh-CN" altLang="en-US" dirty="0"/>
              <a:t>表示负数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09698"/>
              </p:ext>
            </p:extLst>
          </p:nvPr>
        </p:nvGraphicFramePr>
        <p:xfrm>
          <a:off x="6324600" y="19812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4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812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25516"/>
              </p:ext>
            </p:extLst>
          </p:nvPr>
        </p:nvGraphicFramePr>
        <p:xfrm>
          <a:off x="2514600" y="19812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5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438400" y="1143001"/>
            <a:ext cx="14221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无符号数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486400" y="1143001"/>
            <a:ext cx="51816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有符号数</a:t>
            </a:r>
            <a:r>
              <a:rPr lang="en-US" altLang="zh-CN" dirty="0"/>
              <a:t>——</a:t>
            </a:r>
            <a:r>
              <a:rPr lang="zh-CN" altLang="en-US" dirty="0">
                <a:latin typeface="Calibri" pitchFamily="34" charset="0"/>
              </a:rPr>
              <a:t>补码</a:t>
            </a:r>
            <a:r>
              <a:rPr lang="en-US" altLang="zh-CN" dirty="0"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Two’s Complement)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600D27-A7E8-4E0F-B3FF-99781394A859}"/>
              </a:ext>
            </a:extLst>
          </p:cNvPr>
          <p:cNvGrpSpPr/>
          <p:nvPr/>
        </p:nvGrpSpPr>
        <p:grpSpPr>
          <a:xfrm>
            <a:off x="8153400" y="2514600"/>
            <a:ext cx="2074507" cy="992500"/>
            <a:chOff x="8153400" y="2514600"/>
            <a:chExt cx="2074507" cy="992500"/>
          </a:xfrm>
        </p:grpSpPr>
        <p:sp>
          <p:nvSpPr>
            <p:cNvPr id="1034" name="Line 9"/>
            <p:cNvSpPr>
              <a:spLocks noChangeShapeType="1"/>
            </p:cNvSpPr>
            <p:nvPr/>
          </p:nvSpPr>
          <p:spPr bwMode="auto">
            <a:xfrm flipH="1" flipV="1">
              <a:off x="8153400" y="2514600"/>
              <a:ext cx="1066800" cy="609600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121836" y="3048000"/>
              <a:ext cx="110607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Calibri" pitchFamily="34" charset="0"/>
                </a:rPr>
                <a:t>符号位</a:t>
              </a:r>
              <a:endParaRPr lang="en-US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45820"/>
              </p:ext>
            </p:extLst>
          </p:nvPr>
        </p:nvGraphicFramePr>
        <p:xfrm>
          <a:off x="3197225" y="4037014"/>
          <a:ext cx="56022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6" name="Document" r:id="rId8" imgW="5980917" imgH="1063368" progId="Word.Document.8">
                  <p:embed/>
                </p:oleObj>
              </mc:Choice>
              <mc:Fallback>
                <p:oleObj name="Document" r:id="rId8" imgW="5980917" imgH="106336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037014"/>
                        <a:ext cx="56022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补码示例</a:t>
            </a:r>
            <a:endParaRPr lang="en-US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038600" y="57287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32452"/>
              </p:ext>
            </p:extLst>
          </p:nvPr>
        </p:nvGraphicFramePr>
        <p:xfrm>
          <a:off x="4038601" y="1234068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5" name="Document" r:id="rId4" imgW="5600169" imgH="5278117" progId="Word.Document.8">
                  <p:embed/>
                </p:oleObj>
              </mc:Choice>
              <mc:Fallback>
                <p:oleObj name="Document" r:id="rId4" imgW="5600169" imgH="527811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1234068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11176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数值范围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14514" y="1754188"/>
            <a:ext cx="4078287" cy="2589212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zh-CN" altLang="en-US" sz="2000" dirty="0"/>
              <a:t>无符号数值</a:t>
            </a:r>
            <a:endParaRPr lang="en-US" sz="2000" dirty="0"/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UMin</a:t>
            </a:r>
            <a:r>
              <a:rPr lang="en-US" b="0" dirty="0"/>
              <a:t>	=	0</a:t>
            </a:r>
          </a:p>
          <a:p>
            <a:pPr lvl="2"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000…0</a:t>
            </a:r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1</a:t>
            </a:r>
          </a:p>
          <a:p>
            <a:pPr lvl="2"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67488" y="1760598"/>
            <a:ext cx="4100512" cy="2735202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</a:t>
            </a:r>
            <a:r>
              <a:rPr lang="zh-CN" altLang="en-US" sz="2000" dirty="0"/>
              <a:t>补码数值</a:t>
            </a:r>
            <a:endParaRPr lang="en-US" sz="2000" dirty="0"/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b="0" i="1" u="sng" dirty="0" err="1"/>
              <a:t>TMin</a:t>
            </a:r>
            <a:r>
              <a:rPr lang="en-US" b="0" dirty="0"/>
              <a:t>	=	 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100…0</a:t>
            </a:r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 – 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011…1</a:t>
            </a:r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b="0" dirty="0"/>
              <a:t>-1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111…1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C65A12-7A54-4FFA-96FA-6BC70CA60F25}"/>
              </a:ext>
            </a:extLst>
          </p:cNvPr>
          <p:cNvSpPr/>
          <p:nvPr/>
        </p:nvSpPr>
        <p:spPr bwMode="auto">
          <a:xfrm>
            <a:off x="8610600" y="2057400"/>
            <a:ext cx="1905000" cy="914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DD04F3-9DFB-463D-95EB-67670BD1091F}"/>
              </a:ext>
            </a:extLst>
          </p:cNvPr>
          <p:cNvSpPr/>
          <p:nvPr/>
        </p:nvSpPr>
        <p:spPr bwMode="auto">
          <a:xfrm>
            <a:off x="8610600" y="3048000"/>
            <a:ext cx="1905000" cy="6858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A280B0-C90A-4CA4-B8F9-23635B9A2F98}"/>
              </a:ext>
            </a:extLst>
          </p:cNvPr>
          <p:cNvSpPr/>
          <p:nvPr/>
        </p:nvSpPr>
        <p:spPr bwMode="auto">
          <a:xfrm>
            <a:off x="8610600" y="3810000"/>
            <a:ext cx="1905000" cy="914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为什么用二进制？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/>
              <a:t>十进制</a:t>
            </a:r>
            <a:r>
              <a:rPr lang="en-US" altLang="zh-CN" dirty="0"/>
              <a:t>——</a:t>
            </a:r>
            <a:r>
              <a:rPr lang="zh-CN" altLang="en-US" dirty="0"/>
              <a:t>适合人类使用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个手指的人类</a:t>
            </a:r>
            <a:endParaRPr lang="en-US" altLang="zh-CN" dirty="0"/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年前源自印度、</a:t>
            </a:r>
            <a:r>
              <a:rPr lang="en-US" altLang="zh-CN" dirty="0"/>
              <a:t>12</a:t>
            </a:r>
            <a:r>
              <a:rPr lang="zh-CN" altLang="en-US" dirty="0"/>
              <a:t>世纪发展于阿拉伯、</a:t>
            </a:r>
            <a:r>
              <a:rPr lang="en-US" altLang="zh-CN" dirty="0"/>
              <a:t>13</a:t>
            </a:r>
            <a:r>
              <a:rPr lang="zh-CN" altLang="en-US" dirty="0"/>
              <a:t>世纪到西方</a:t>
            </a:r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——</a:t>
            </a:r>
            <a:r>
              <a:rPr lang="zh-CN" altLang="en-US" dirty="0"/>
              <a:t>更适合机器使用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容易表示、存储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打孔纸带上是</a:t>
            </a:r>
            <a:r>
              <a:rPr lang="en-US" altLang="zh-CN" dirty="0"/>
              <a:t>/</a:t>
            </a:r>
            <a:r>
              <a:rPr lang="zh-CN" altLang="en-US" dirty="0"/>
              <a:t>否有空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磁场的顺时针</a:t>
            </a:r>
            <a:r>
              <a:rPr lang="en-US" altLang="zh-CN" dirty="0"/>
              <a:t>/</a:t>
            </a:r>
            <a:r>
              <a:rPr lang="zh-CN" altLang="en-US" dirty="0"/>
              <a:t>逆时针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容易传输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导线上的电压高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可以在有噪声、不精确的电路上可靠传输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731334" y="2743200"/>
            <a:ext cx="3784267" cy="2209800"/>
            <a:chOff x="3962400" y="228600"/>
            <a:chExt cx="5105400" cy="3048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8664"/>
              <a:ext cx="2755232" cy="154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File:Harvard Mark I program tape.ag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28600"/>
              <a:ext cx="2286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795920"/>
              <a:ext cx="2755232" cy="147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组合 31"/>
          <p:cNvGrpSpPr/>
          <p:nvPr/>
        </p:nvGrpSpPr>
        <p:grpSpPr>
          <a:xfrm>
            <a:off x="3258616" y="5537524"/>
            <a:ext cx="5885384" cy="1252748"/>
            <a:chOff x="396875" y="5107186"/>
            <a:chExt cx="5885384" cy="1762737"/>
          </a:xfrm>
        </p:grpSpPr>
        <p:sp>
          <p:nvSpPr>
            <p:cNvPr id="31" name="矩形 30"/>
            <p:cNvSpPr/>
            <p:nvPr/>
          </p:nvSpPr>
          <p:spPr bwMode="auto">
            <a:xfrm>
              <a:off x="396875" y="5107186"/>
              <a:ext cx="5885384" cy="175081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96875" y="5222800"/>
              <a:ext cx="5729653" cy="1647123"/>
              <a:chOff x="0" y="0"/>
              <a:chExt cx="4320" cy="1469"/>
            </a:xfrm>
          </p:grpSpPr>
          <p:sp>
            <p:nvSpPr>
              <p:cNvPr id="9" name="Rectangle 5"/>
              <p:cNvSpPr>
                <a:spLocks/>
              </p:cNvSpPr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" name="Rectangle 6"/>
              <p:cNvSpPr>
                <a:spLocks/>
              </p:cNvSpPr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Rectangle 10"/>
              <p:cNvSpPr>
                <a:spLocks/>
              </p:cNvSpPr>
              <p:nvPr/>
            </p:nvSpPr>
            <p:spPr bwMode="auto">
              <a:xfrm>
                <a:off x="0" y="993"/>
                <a:ext cx="466" cy="4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5" name="Rectangle 11"/>
              <p:cNvSpPr>
                <a:spLocks/>
              </p:cNvSpPr>
              <p:nvPr/>
            </p:nvSpPr>
            <p:spPr bwMode="auto">
              <a:xfrm>
                <a:off x="0" y="753"/>
                <a:ext cx="466" cy="4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0.2V</a:t>
                </a:r>
              </a:p>
            </p:txBody>
          </p:sp>
          <p:sp>
            <p:nvSpPr>
              <p:cNvPr id="16" name="Rectangle 12"/>
              <p:cNvSpPr>
                <a:spLocks/>
              </p:cNvSpPr>
              <p:nvPr/>
            </p:nvSpPr>
            <p:spPr bwMode="auto">
              <a:xfrm>
                <a:off x="0" y="369"/>
                <a:ext cx="466" cy="4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0.9V</a:t>
                </a:r>
              </a:p>
            </p:txBody>
          </p:sp>
          <p:sp>
            <p:nvSpPr>
              <p:cNvPr id="17" name="Rectangle 13"/>
              <p:cNvSpPr>
                <a:spLocks/>
              </p:cNvSpPr>
              <p:nvPr/>
            </p:nvSpPr>
            <p:spPr bwMode="auto">
              <a:xfrm>
                <a:off x="0" y="129"/>
                <a:ext cx="466" cy="4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1.1V</a:t>
                </a: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1"/>
              <p:cNvSpPr>
                <a:spLocks/>
              </p:cNvSpPr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6" name="Rectangle 22"/>
              <p:cNvSpPr>
                <a:spLocks/>
              </p:cNvSpPr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27" name="Rectangle 23"/>
              <p:cNvSpPr>
                <a:spLocks/>
              </p:cNvSpPr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6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1AE3-EE56-43D7-8E9D-596A56E3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数值范围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EBB8C29-6BCD-4A1F-B83F-8C6D2186C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4335"/>
            <a:ext cx="291297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i="1" dirty="0">
                <a:solidFill>
                  <a:schemeClr val="tx2"/>
                </a:solidFill>
                <a:latin typeface="Calibri" pitchFamily="34" charset="0"/>
              </a:rPr>
              <a:t>位数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= 16</a:t>
            </a:r>
            <a:r>
              <a:rPr lang="zh-CN" altLang="en-US" dirty="0">
                <a:solidFill>
                  <a:schemeClr val="tx2"/>
                </a:solidFill>
                <a:latin typeface="Calibri" pitchFamily="34" charset="0"/>
              </a:rPr>
              <a:t>时的数值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9BE11D4-898A-4BA5-8F58-DDD7F9103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91893"/>
              </p:ext>
            </p:extLst>
          </p:nvPr>
        </p:nvGraphicFramePr>
        <p:xfrm>
          <a:off x="1371600" y="2682240"/>
          <a:ext cx="99060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409617532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40109389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16310315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46318966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16</a:t>
                      </a:r>
                      <a:r>
                        <a:rPr lang="zh-CN" altLang="en-US" sz="2800" b="1" dirty="0"/>
                        <a:t>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十进制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04505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/>
                        <a:t>UMax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74883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/>
                        <a:t>TMax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3442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/>
                        <a:t>TMin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8144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-1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3509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AB4AB-6372-4129-9DA3-4F1F792A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数值范围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522648F-6F02-4EA0-B856-5370DF498825}"/>
              </a:ext>
            </a:extLst>
          </p:cNvPr>
          <p:cNvGrpSpPr/>
          <p:nvPr/>
        </p:nvGrpSpPr>
        <p:grpSpPr>
          <a:xfrm>
            <a:off x="1066800" y="1676400"/>
            <a:ext cx="10515600" cy="4049183"/>
            <a:chOff x="1295400" y="4240152"/>
            <a:chExt cx="5951538" cy="2313048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CDB4305D-AE3A-46A5-AA53-F69E869842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293941"/>
                </p:ext>
              </p:extLst>
            </p:nvPr>
          </p:nvGraphicFramePr>
          <p:xfrm>
            <a:off x="1374775" y="4638675"/>
            <a:ext cx="5872163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4" name="Document" r:id="rId3" imgW="6098846" imgH="1945230" progId="Word.Document.8">
                    <p:embed/>
                  </p:oleObj>
                </mc:Choice>
                <mc:Fallback>
                  <p:oleObj name="Document" r:id="rId3" imgW="6098846" imgH="1945230" progId="Word.Document.8">
                    <p:embed/>
                    <p:pic>
                      <p:nvPicPr>
                        <p:cNvPr id="307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775" y="4638675"/>
                          <a:ext cx="5872163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D87E3-D57E-4A0B-B706-D0119197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4240152"/>
              <a:ext cx="246894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i="1" dirty="0">
                  <a:solidFill>
                    <a:schemeClr val="tx2"/>
                  </a:solidFill>
                  <a:latin typeface="Calibri" pitchFamily="34" charset="0"/>
                </a:rPr>
                <a:t>位数</a:t>
              </a:r>
              <a:r>
                <a:rPr lang="en-US" sz="2000" i="1" dirty="0">
                  <a:solidFill>
                    <a:schemeClr val="tx2"/>
                  </a:solidFill>
                  <a:latin typeface="Calibri" pitchFamily="34" charset="0"/>
                </a:rPr>
                <a:t>W</a:t>
              </a:r>
              <a:r>
                <a:rPr lang="en-US" sz="2000" dirty="0">
                  <a:solidFill>
                    <a:schemeClr val="tx2"/>
                  </a:solidFill>
                  <a:latin typeface="Calibri" pitchFamily="34" charset="0"/>
                </a:rPr>
                <a:t> = 16</a:t>
              </a:r>
              <a:r>
                <a:rPr lang="zh-CN" altLang="en-US" sz="2000" dirty="0">
                  <a:solidFill>
                    <a:schemeClr val="tx2"/>
                  </a:solidFill>
                  <a:latin typeface="Calibri" pitchFamily="34" charset="0"/>
                </a:rPr>
                <a:t>时的数值</a:t>
              </a:r>
              <a:endParaRPr lang="en-US" sz="20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704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87375"/>
            <a:ext cx="3371116" cy="6052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/>
              <a:t>不同字长的数值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3509" y="2991307"/>
            <a:ext cx="4146550" cy="2314575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dirty="0"/>
              <a:t>观察</a:t>
            </a:r>
            <a:endParaRPr lang="en-US" dirty="0"/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 = 	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b="0" dirty="0"/>
              <a:t>非对称</a:t>
            </a:r>
            <a:endParaRPr lang="en-US" b="0" dirty="0"/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79734"/>
              </p:ext>
            </p:extLst>
          </p:nvPr>
        </p:nvGraphicFramePr>
        <p:xfrm>
          <a:off x="1965326" y="1192670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7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6" y="1192670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76517" y="2991307"/>
            <a:ext cx="5534026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kern="0" dirty="0">
                <a:latin typeface="Calibri" pitchFamily="34" charset="0"/>
              </a:rPr>
              <a:t>C </a:t>
            </a:r>
            <a:r>
              <a:rPr lang="zh-CN" altLang="en-US" kern="0" dirty="0">
                <a:latin typeface="Calibri" pitchFamily="34" charset="0"/>
              </a:rPr>
              <a:t>语言的常量声明</a:t>
            </a:r>
            <a:endParaRPr lang="en-US" kern="0" dirty="0">
              <a:latin typeface="Calibri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#include &lt;</a:t>
            </a:r>
            <a:r>
              <a:rPr lang="en-US" sz="2000" b="0" kern="0" dirty="0" err="1">
                <a:latin typeface="Calibri" pitchFamily="34" charset="0"/>
              </a:rPr>
              <a:t>limits.h</a:t>
            </a:r>
            <a:r>
              <a:rPr lang="en-US" sz="2000" b="0" kern="0" dirty="0">
                <a:latin typeface="Calibri" pitchFamily="34" charset="0"/>
              </a:rPr>
              <a:t>&gt;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#define INT_MAX 2147483647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#define INT_MIN (-INT_MAX-1)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#define UINT_MAX 0xffffffff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平台相关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#define ULONG_MAX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#define LONG_MAX 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#define LONG_MIN (-LONG_MAX-1)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79517" y="3505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0" i="1" dirty="0" err="1"/>
              <a:t>TMax</a:t>
            </a:r>
            <a:r>
              <a:rPr lang="en-US" altLang="zh-CN" b="0" dirty="0"/>
              <a:t> + 1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44925" y="4407773"/>
            <a:ext cx="164078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/>
              <a:t>2 * </a:t>
            </a:r>
            <a:r>
              <a:rPr lang="en-US" altLang="zh-CN" b="0" i="1" dirty="0" err="1"/>
              <a:t>TMax</a:t>
            </a:r>
            <a:r>
              <a:rPr lang="en-US" altLang="zh-CN" b="0" dirty="0"/>
              <a:t> + 1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434975"/>
            <a:ext cx="6150723" cy="6052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/>
              <a:t>无符号数与有符号数编码的值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066800"/>
            <a:ext cx="4459288" cy="5791200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相同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非负数值的编码相同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单值性</a:t>
            </a:r>
            <a:endParaRPr lang="en-US" i="1" dirty="0"/>
          </a:p>
          <a:p>
            <a:pPr lvl="1" eaLnBrk="1" hangingPunct="1">
              <a:defRPr/>
            </a:pPr>
            <a:r>
              <a:rPr lang="zh-CN" altLang="en-US" dirty="0"/>
              <a:t>每个位模式对应一个唯一的整数值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每个可描述整数有一个唯一编码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sym typeface="Symbol" pitchFamily="18" charset="2"/>
              </a:rPr>
              <a:t>      </a:t>
            </a:r>
            <a:r>
              <a:rPr lang="en-US" dirty="0"/>
              <a:t> </a:t>
            </a:r>
            <a:r>
              <a:rPr lang="zh-CN" altLang="en-US" dirty="0"/>
              <a:t>有逆映射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</a:t>
            </a:r>
            <a:r>
              <a:rPr lang="zh-CN" altLang="en-US" dirty="0"/>
              <a:t>，</a:t>
            </a:r>
            <a:r>
              <a:rPr lang="en-US" dirty="0"/>
              <a:t>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无符号整数的位模式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</a:t>
            </a:r>
            <a:r>
              <a:rPr lang="zh-CN" altLang="en-US" dirty="0"/>
              <a:t>，</a:t>
            </a:r>
            <a:r>
              <a:rPr lang="en-US" dirty="0"/>
              <a:t>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补码的位模式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6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b="1" dirty="0"/>
              <a:t>无符号数和有符号数的转换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4737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5041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6184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4051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6794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5651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2948242" y="1841499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补码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7848600" y="1612105"/>
            <a:ext cx="141384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无符号数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4471988" y="2949575"/>
            <a:ext cx="261302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位模式相同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3567114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7834314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5700714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1881019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</a:t>
            </a:r>
            <a:r>
              <a:rPr lang="en-US" altLang="zh-CN" dirty="0"/>
              <a:t>/</a:t>
            </a:r>
            <a:r>
              <a:rPr lang="zh-CN" altLang="en-US" dirty="0"/>
              <a:t>无符号数之间的转换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767968" y="3580606"/>
            <a:ext cx="5878926" cy="1635002"/>
            <a:chOff x="1243968" y="3580606"/>
            <a:chExt cx="5878926" cy="1635002"/>
          </a:xfrm>
        </p:grpSpPr>
        <p:sp>
          <p:nvSpPr>
            <p:cNvPr id="19460" name="Rectangle 42"/>
            <p:cNvSpPr>
              <a:spLocks noChangeArrowheads="1"/>
            </p:cNvSpPr>
            <p:nvPr/>
          </p:nvSpPr>
          <p:spPr bwMode="auto">
            <a:xfrm>
              <a:off x="3224213" y="3709988"/>
              <a:ext cx="2336800" cy="1041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Ctr="1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19461" name="Rectangle 43"/>
            <p:cNvSpPr>
              <a:spLocks noChangeArrowheads="1"/>
            </p:cNvSpPr>
            <p:nvPr/>
          </p:nvSpPr>
          <p:spPr bwMode="auto">
            <a:xfrm>
              <a:off x="3529013" y="4090988"/>
              <a:ext cx="5842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itchFamily="34" charset="0"/>
                </a:rPr>
                <a:t>U2B</a:t>
              </a:r>
            </a:p>
          </p:txBody>
        </p:sp>
        <p:sp>
          <p:nvSpPr>
            <p:cNvPr id="19462" name="Rectangle 44"/>
            <p:cNvSpPr>
              <a:spLocks noChangeArrowheads="1"/>
            </p:cNvSpPr>
            <p:nvPr/>
          </p:nvSpPr>
          <p:spPr bwMode="auto">
            <a:xfrm>
              <a:off x="4672013" y="4090988"/>
              <a:ext cx="5842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itchFamily="34" charset="0"/>
                </a:rPr>
                <a:t>B2T</a:t>
              </a:r>
            </a:p>
          </p:txBody>
        </p:sp>
        <p:sp>
          <p:nvSpPr>
            <p:cNvPr id="19463" name="Line 45"/>
            <p:cNvSpPr>
              <a:spLocks noChangeShapeType="1"/>
            </p:cNvSpPr>
            <p:nvPr/>
          </p:nvSpPr>
          <p:spPr bwMode="auto">
            <a:xfrm>
              <a:off x="2538413" y="4230688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46"/>
            <p:cNvSpPr>
              <a:spLocks noChangeShapeType="1"/>
            </p:cNvSpPr>
            <p:nvPr/>
          </p:nvSpPr>
          <p:spPr bwMode="auto">
            <a:xfrm>
              <a:off x="5281613" y="4230688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47"/>
            <p:cNvSpPr>
              <a:spLocks noChangeShapeType="1"/>
            </p:cNvSpPr>
            <p:nvPr/>
          </p:nvSpPr>
          <p:spPr bwMode="auto">
            <a:xfrm>
              <a:off x="4138613" y="4230688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48"/>
            <p:cNvSpPr>
              <a:spLocks noChangeArrowheads="1"/>
            </p:cNvSpPr>
            <p:nvPr/>
          </p:nvSpPr>
          <p:spPr bwMode="auto">
            <a:xfrm>
              <a:off x="6324600" y="3580606"/>
              <a:ext cx="798294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latin typeface="Calibri" pitchFamily="34" charset="0"/>
                </a:rPr>
                <a:t>补码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19467" name="Rectangle 49"/>
            <p:cNvSpPr>
              <a:spLocks noChangeArrowheads="1"/>
            </p:cNvSpPr>
            <p:nvPr/>
          </p:nvSpPr>
          <p:spPr bwMode="auto">
            <a:xfrm>
              <a:off x="1243968" y="3657600"/>
              <a:ext cx="141384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latin typeface="Calibri" pitchFamily="34" charset="0"/>
                </a:rPr>
                <a:t>无符号数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19468" name="Rectangle 50"/>
            <p:cNvSpPr>
              <a:spLocks noChangeArrowheads="1"/>
            </p:cNvSpPr>
            <p:nvPr/>
          </p:nvSpPr>
          <p:spPr bwMode="auto">
            <a:xfrm>
              <a:off x="3674780" y="4818063"/>
              <a:ext cx="1465145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0" dirty="0">
                  <a:latin typeface="Calibri" pitchFamily="34" charset="0"/>
                </a:rPr>
                <a:t>位模式相同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9469" name="Rectangle 51"/>
            <p:cNvSpPr>
              <a:spLocks noChangeArrowheads="1"/>
            </p:cNvSpPr>
            <p:nvPr/>
          </p:nvSpPr>
          <p:spPr bwMode="auto">
            <a:xfrm>
              <a:off x="2054225" y="3962400"/>
              <a:ext cx="472885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 err="1">
                  <a:latin typeface="Times" pitchFamily="18" charset="0"/>
                </a:rPr>
                <a:t>ux</a:t>
              </a:r>
              <a:endParaRPr lang="en-US" b="0" i="1" dirty="0">
                <a:latin typeface="Times" pitchFamily="18" charset="0"/>
              </a:endParaRPr>
            </a:p>
          </p:txBody>
        </p:sp>
        <p:sp>
          <p:nvSpPr>
            <p:cNvPr id="19470" name="Rectangle 52"/>
            <p:cNvSpPr>
              <a:spLocks noChangeArrowheads="1"/>
            </p:cNvSpPr>
            <p:nvPr/>
          </p:nvSpPr>
          <p:spPr bwMode="auto">
            <a:xfrm>
              <a:off x="6321425" y="3962400"/>
              <a:ext cx="318997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x</a:t>
              </a:r>
              <a:endParaRPr lang="en-US" b="0" i="1">
                <a:latin typeface="Symbol" pitchFamily="18" charset="2"/>
              </a:endParaRPr>
            </a:p>
          </p:txBody>
        </p:sp>
        <p:sp>
          <p:nvSpPr>
            <p:cNvPr id="19471" name="Rectangle 53"/>
            <p:cNvSpPr>
              <a:spLocks noChangeArrowheads="1"/>
            </p:cNvSpPr>
            <p:nvPr/>
          </p:nvSpPr>
          <p:spPr bwMode="auto">
            <a:xfrm>
              <a:off x="4173971" y="4170219"/>
              <a:ext cx="370293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Times" pitchFamily="18" charset="0"/>
                </a:rPr>
                <a:t>X</a:t>
              </a:r>
            </a:p>
          </p:txBody>
        </p:sp>
      </p:grp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1814514" y="5670550"/>
            <a:ext cx="8656855" cy="882650"/>
          </a:xfrm>
        </p:spPr>
        <p:txBody>
          <a:bodyPr/>
          <a:lstStyle/>
          <a:p>
            <a:r>
              <a:rPr lang="zh-CN" altLang="en-US" dirty="0"/>
              <a:t>有符号数和无符号数转换规则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位模式不变、数值可能改变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zh-CN" altLang="en-US" sz="2400" dirty="0">
                <a:solidFill>
                  <a:srgbClr val="0033CC"/>
                </a:solidFill>
              </a:rPr>
              <a:t>按不同编码规则重新解读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4" y="247650"/>
            <a:ext cx="5346015" cy="6052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/>
              <a:t>有符号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89407"/>
              </p:ext>
            </p:extLst>
          </p:nvPr>
        </p:nvGraphicFramePr>
        <p:xfrm>
          <a:off x="5257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4060"/>
              </p:ext>
            </p:extLst>
          </p:nvPr>
        </p:nvGraphicFramePr>
        <p:xfrm>
          <a:off x="8534400" y="1004379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52319"/>
              </p:ext>
            </p:extLst>
          </p:nvPr>
        </p:nvGraphicFramePr>
        <p:xfrm>
          <a:off x="3276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6705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6705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4" y="247650"/>
            <a:ext cx="5346015" cy="6052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有符号</a:t>
            </a:r>
            <a:r>
              <a:rPr lang="en-US" altLang="zh-CN" dirty="0">
                <a:sym typeface="Symbol" pitchFamily="18" charset="2"/>
              </a:rPr>
              <a:t></a:t>
            </a:r>
            <a:r>
              <a:rPr lang="en-US" altLang="zh-CN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64336"/>
              </p:ext>
            </p:extLst>
          </p:nvPr>
        </p:nvGraphicFramePr>
        <p:xfrm>
          <a:off x="5257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07637"/>
              </p:ext>
            </p:extLst>
          </p:nvPr>
        </p:nvGraphicFramePr>
        <p:xfrm>
          <a:off x="8534400" y="1000060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2948"/>
              </p:ext>
            </p:extLst>
          </p:nvPr>
        </p:nvGraphicFramePr>
        <p:xfrm>
          <a:off x="3276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6781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6781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94078" y="5715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294078" y="3795713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2760678" y="5562601"/>
            <a:ext cx="47481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2760678" y="3643314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3124200" y="3429001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5791200" y="34290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有符号数和无符号数的关系</a:t>
            </a:r>
            <a:endParaRPr lang="en-US" dirty="0"/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H="1" flipV="1">
            <a:off x="3389328" y="4024312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3522678" y="4331316"/>
            <a:ext cx="1828800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itchFamily="34" charset="0"/>
              </a:rPr>
              <a:t>负</a:t>
            </a:r>
            <a:r>
              <a:rPr lang="zh-CN" altLang="en-US" dirty="0">
                <a:latin typeface="Calibri" pitchFamily="34" charset="0"/>
              </a:rPr>
              <a:t>权值</a:t>
            </a:r>
            <a:endParaRPr lang="en-US" altLang="zh-CN" dirty="0">
              <a:latin typeface="Calibri" pitchFamily="34" charset="0"/>
            </a:endParaRPr>
          </a:p>
          <a:p>
            <a:pPr algn="ctr"/>
            <a:r>
              <a:rPr lang="zh-CN" altLang="en-US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变为</a:t>
            </a:r>
            <a:endParaRPr lang="en-US" i="1" dirty="0">
              <a:solidFill>
                <a:srgbClr val="FF0000"/>
              </a:solidFill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zh-CN" altLang="en-US" dirty="0">
                <a:latin typeface="Calibri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itchFamily="34" charset="0"/>
              </a:rPr>
              <a:t>正</a:t>
            </a:r>
            <a:r>
              <a:rPr lang="zh-CN" altLang="en-US" dirty="0">
                <a:latin typeface="Calibri" pitchFamily="34" charset="0"/>
              </a:rPr>
              <a:t>权值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111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416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559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4425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169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6026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334653" y="1730128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补码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8223251" y="1524000"/>
            <a:ext cx="110607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无符号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448300" y="2864791"/>
            <a:ext cx="146514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位模式不变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941764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8208964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6075364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3385751" y="4938713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4214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47450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4745037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6421437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8212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906837" y="4648201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973637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8212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848099" y="3124201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973637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821237" y="6248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835399" y="6172201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821237" y="5029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906837" y="4953001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821237" y="5334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906837" y="5257801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66500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66500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6650037" y="28956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6650037" y="1676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6650037" y="1981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973637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973637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973637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954837" y="4648201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878637" y="1524001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878637" y="1828801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954837" y="3124201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954838" y="2819401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3200400" y="3754905"/>
            <a:ext cx="441324" cy="22467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补码的数值范围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3717924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8310562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8586788" y="1752600"/>
            <a:ext cx="633412" cy="2862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无符号数的数值范围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1794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转换的可视化</a:t>
            </a:r>
            <a:endParaRPr lang="en-US" dirty="0"/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814513" y="1220789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顺序倒置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负数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大正数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位、字节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计算机存储、处理的信息：二值信号</a:t>
            </a:r>
          </a:p>
          <a:p>
            <a:r>
              <a:rPr lang="zh-CN" altLang="en-US" dirty="0"/>
              <a:t>“位”</a:t>
            </a:r>
            <a:r>
              <a:rPr lang="en-US" altLang="zh-CN" dirty="0"/>
              <a:t> </a:t>
            </a:r>
            <a:r>
              <a:rPr lang="zh-CN" altLang="en-US" dirty="0"/>
              <a:t>或 “比特”</a:t>
            </a:r>
            <a:endParaRPr lang="en-US" altLang="zh-CN" dirty="0"/>
          </a:p>
          <a:p>
            <a:pPr lvl="1"/>
            <a:r>
              <a:rPr lang="zh-CN" altLang="en-US" dirty="0"/>
              <a:t>最底层的二进制数字（数码）称为位（</a:t>
            </a:r>
            <a:r>
              <a:rPr lang="en-US" altLang="zh-CN" dirty="0"/>
              <a:t>bit</a:t>
            </a:r>
            <a:r>
              <a:rPr lang="zh-CN" altLang="en-US" dirty="0"/>
              <a:t>，比特），值为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数字革命的基础</a:t>
            </a:r>
            <a:endParaRPr lang="en-US" altLang="zh-CN" dirty="0"/>
          </a:p>
          <a:p>
            <a:r>
              <a:rPr lang="zh-CN" altLang="en-US" dirty="0">
                <a:ea typeface="宋体" charset="-122"/>
              </a:rPr>
              <a:t>位组合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/>
              <a:t>把位组合到一起，采用某种规则进行解读</a:t>
            </a:r>
            <a:endParaRPr lang="en-US" altLang="zh-CN" dirty="0"/>
          </a:p>
          <a:p>
            <a:pPr lvl="1"/>
            <a:r>
              <a:rPr lang="zh-CN" altLang="en-US" dirty="0"/>
              <a:t>每个位组合都有含义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字节：</a:t>
            </a:r>
            <a:r>
              <a:rPr lang="en-US" altLang="zh-CN" dirty="0">
                <a:ea typeface="宋体" charset="-122"/>
              </a:rPr>
              <a:t>8-bit</a:t>
            </a:r>
            <a:r>
              <a:rPr lang="zh-CN" altLang="en-US" dirty="0">
                <a:ea typeface="宋体" charset="-122"/>
              </a:rPr>
              <a:t>块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/>
              <a:t>人物：</a:t>
            </a:r>
            <a:r>
              <a:rPr lang="en-US" altLang="zh-CN" dirty="0"/>
              <a:t>Dr. Werner Buchholz</a:t>
            </a:r>
            <a:r>
              <a:rPr lang="zh-CN" altLang="en-US" dirty="0"/>
              <a:t>，</a:t>
            </a:r>
            <a:r>
              <a:rPr lang="en-US" altLang="zh-CN" dirty="0"/>
              <a:t>1956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事件：</a:t>
            </a:r>
            <a:r>
              <a:rPr lang="en-US" altLang="zh-CN" dirty="0"/>
              <a:t>IBM Stretch computer</a:t>
            </a:r>
            <a:r>
              <a:rPr lang="zh-CN" altLang="en-US" dirty="0"/>
              <a:t>的早期设计阶段</a:t>
            </a:r>
            <a:endParaRPr lang="en-US" altLang="zh-CN" dirty="0"/>
          </a:p>
        </p:txBody>
      </p:sp>
      <p:pic>
        <p:nvPicPr>
          <p:cNvPr id="4" name="图片 5" descr="1245494444XXSBzXO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276601"/>
            <a:ext cx="1828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084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C</a:t>
            </a:r>
            <a:r>
              <a:rPr lang="zh-CN" altLang="en-US" dirty="0"/>
              <a:t>语言中的有符号数和无符号数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数字默认是有符号数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无符号数用后缀</a:t>
            </a:r>
            <a:r>
              <a:rPr lang="en-US" altLang="zh-CN" dirty="0"/>
              <a:t> “U” </a:t>
            </a:r>
          </a:p>
          <a:p>
            <a:pPr lvl="2">
              <a:buNone/>
              <a:defRPr/>
            </a:pPr>
            <a:r>
              <a:rPr lang="en-US" altLang="zh-CN" b="1" dirty="0">
                <a:latin typeface="Courier New" pitchFamily="49" charset="0"/>
              </a:rPr>
              <a:t>0U, 4294967259U</a:t>
            </a:r>
          </a:p>
          <a:p>
            <a:pPr>
              <a:defRPr/>
            </a:pPr>
            <a:r>
              <a:rPr lang="zh-CN" altLang="en-US" dirty="0"/>
              <a:t>类型转换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显示的强制类型转换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, ty;</a:t>
            </a:r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itchFamily="49" charset="0"/>
              </a:rPr>
              <a:t>unsigned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(</a:t>
            </a:r>
            <a:r>
              <a:rPr lang="en-US" altLang="zh-CN" sz="1800" b="1" dirty="0" err="1">
                <a:latin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</a:rPr>
              <a:t>)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(unsigned) ty;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隐式的类型转换（赋值、函数调用等情况下发生）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ty;</a:t>
            </a:r>
          </a:p>
          <a:p>
            <a:pPr>
              <a:defRPr/>
            </a:pPr>
            <a:endParaRPr lang="en-US" altLang="zh-CN" sz="1800" b="0" dirty="0">
              <a:latin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0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表达式计算</a:t>
            </a:r>
            <a:endParaRPr lang="en-US" altLang="zh-CN" dirty="0"/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表达式中有符号和无符号数混用时：</a:t>
            </a:r>
            <a:endParaRPr lang="en-US" altLang="zh-CN" dirty="0"/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有符号数隐式转换为无符号数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包括比较运算符 </a:t>
            </a:r>
            <a:r>
              <a:rPr lang="en-US" altLang="zh-CN" b="1" dirty="0">
                <a:latin typeface="Courier New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例如</a:t>
            </a:r>
            <a:r>
              <a:rPr lang="en-US" altLang="zh-CN" b="1" dirty="0">
                <a:latin typeface="Bradley Hand ITC" panose="03070402050302030203" pitchFamily="66" charset="0"/>
              </a:rPr>
              <a:t>w</a:t>
            </a:r>
            <a:r>
              <a:rPr lang="en-US" altLang="zh-CN" sz="4800" dirty="0">
                <a:latin typeface="Edwardian Script ITC" panose="030303020407070D0804" pitchFamily="66" charset="0"/>
              </a:rPr>
              <a:t> </a:t>
            </a:r>
            <a:r>
              <a:rPr lang="en-US" altLang="zh-CN" dirty="0"/>
              <a:t>= 32: </a:t>
            </a:r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TMIN = -2,147,483,648 </a:t>
            </a:r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 TMAX =2,147,483,647</a:t>
            </a:r>
          </a:p>
        </p:txBody>
      </p:sp>
    </p:spTree>
    <p:extLst>
      <p:ext uri="{BB962C8B-B14F-4D97-AF65-F5344CB8AC3E}">
        <p14:creationId xmlns:p14="http://schemas.microsoft.com/office/powerpoint/2010/main" val="70775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03572"/>
              </p:ext>
            </p:extLst>
          </p:nvPr>
        </p:nvGraphicFramePr>
        <p:xfrm>
          <a:off x="1676400" y="1752600"/>
          <a:ext cx="85344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276">
                  <a:extLst>
                    <a:ext uri="{9D8B030D-6E8A-4147-A177-3AD203B41FA5}">
                      <a16:colId xmlns:a16="http://schemas.microsoft.com/office/drawing/2014/main" val="1267853765"/>
                    </a:ext>
                  </a:extLst>
                </a:gridCol>
                <a:gridCol w="2859096">
                  <a:extLst>
                    <a:ext uri="{9D8B030D-6E8A-4147-A177-3AD203B41FA5}">
                      <a16:colId xmlns:a16="http://schemas.microsoft.com/office/drawing/2014/main" val="1731124372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410522766"/>
                    </a:ext>
                  </a:extLst>
                </a:gridCol>
                <a:gridCol w="2101435">
                  <a:extLst>
                    <a:ext uri="{9D8B030D-6E8A-4147-A177-3AD203B41FA5}">
                      <a16:colId xmlns:a16="http://schemas.microsoft.com/office/drawing/2014/main" val="413507715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Constant2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2705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685575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3512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61709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272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899933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964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(unsigned)-1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72361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3577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(int) 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6553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391400" y="2057400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==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zh-CN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7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0876" y="1362076"/>
            <a:ext cx="7375525" cy="2143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&lt;span style="font-size:18px;"&gt;</a:t>
            </a:r>
          </a:p>
          <a:p>
            <a:pPr marL="0" indent="0">
              <a:buNone/>
            </a:pPr>
            <a:r>
              <a:rPr lang="en-US" altLang="zh-CN" dirty="0"/>
              <a:t>   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=3;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*-1; </a:t>
            </a:r>
          </a:p>
          <a:p>
            <a:pPr marL="0" indent="0">
              <a:buNone/>
            </a:pPr>
            <a:r>
              <a:rPr lang="en-US" altLang="zh-CN" dirty="0"/>
              <a:t>&lt;/span&gt;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14600" y="39624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-3   </a:t>
            </a:r>
            <a:r>
              <a:rPr lang="zh-CN" altLang="en-US" dirty="0">
                <a:latin typeface="Calibri" pitchFamily="34" charset="0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89437" y="39624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NO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0" y="4948536"/>
            <a:ext cx="175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/>
              <a:t>4294967293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1600" y="496546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/>
              <a:t>或</a:t>
            </a:r>
            <a:r>
              <a:rPr lang="en-US" altLang="zh-CN" b="0" dirty="0"/>
              <a:t>0xFFFFFFFD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85800"/>
            <a:ext cx="8177382" cy="762000"/>
          </a:xfrm>
        </p:spPr>
        <p:txBody>
          <a:bodyPr/>
          <a:lstStyle/>
          <a:p>
            <a:pPr marL="0" indent="0"/>
            <a:r>
              <a:rPr lang="zh-CN" altLang="en-US" dirty="0"/>
              <a:t>有符号数和无符号数转换的基本原则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809750"/>
            <a:ext cx="7896225" cy="4972050"/>
          </a:xfrm>
        </p:spPr>
        <p:txBody>
          <a:bodyPr/>
          <a:lstStyle/>
          <a:p>
            <a:r>
              <a:rPr lang="zh-CN" altLang="en-US" dirty="0"/>
              <a:t>位模式不变</a:t>
            </a:r>
            <a:endParaRPr lang="en-US" altLang="zh-CN" dirty="0"/>
          </a:p>
          <a:p>
            <a:r>
              <a:rPr lang="zh-CN" altLang="en-US" dirty="0"/>
              <a:t>重新解读（按目标编码类型的规则解读）</a:t>
            </a:r>
            <a:endParaRPr lang="en-US" dirty="0"/>
          </a:p>
          <a:p>
            <a:r>
              <a:rPr lang="zh-CN" altLang="en-US" dirty="0"/>
              <a:t>会有意外副作用</a:t>
            </a:r>
            <a:r>
              <a:rPr lang="en-US" dirty="0"/>
              <a:t>: </a:t>
            </a:r>
            <a:r>
              <a:rPr lang="zh-CN" altLang="en-US" dirty="0"/>
              <a:t>数值被</a:t>
            </a:r>
            <a:r>
              <a:rPr lang="en-US" dirty="0"/>
              <a:t> 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  <a:r>
              <a:rPr lang="en-US" dirty="0"/>
              <a:t>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zh-CN" altLang="en-US" dirty="0"/>
              <a:t>表达式含无符号数和有符号数时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有符号数被转换成无符号数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nsigned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当心副作用！！！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扩展、截断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1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1220788"/>
            <a:ext cx="8294687" cy="5224462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任务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zh-CN" altLang="en-US" dirty="0"/>
              <a:t>给定</a:t>
            </a:r>
            <a:r>
              <a:rPr lang="en-US" i="1" dirty="0"/>
              <a:t>w</a:t>
            </a:r>
            <a:r>
              <a:rPr lang="zh-CN" altLang="en-US" dirty="0"/>
              <a:t>位的有符号整型数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将其转换为</a:t>
            </a:r>
            <a:r>
              <a:rPr lang="en-US" i="1" dirty="0" err="1"/>
              <a:t>w</a:t>
            </a:r>
            <a:r>
              <a:rPr lang="en-US" dirty="0" err="1"/>
              <a:t>+</a:t>
            </a:r>
            <a:r>
              <a:rPr lang="en-US" i="1" dirty="0" err="1"/>
              <a:t>k</a:t>
            </a:r>
            <a:r>
              <a:rPr lang="zh-CN" altLang="en-US" dirty="0"/>
              <a:t>位的相同数值的整型数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规则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zh-CN" altLang="en-US" dirty="0"/>
              <a:t>将最高有效位</a:t>
            </a:r>
            <a:r>
              <a:rPr lang="en-US" altLang="zh-CN" dirty="0"/>
              <a:t>(</a:t>
            </a:r>
            <a:r>
              <a:rPr lang="zh-CN" altLang="en-US" dirty="0"/>
              <a:t>符号位</a:t>
            </a:r>
            <a:r>
              <a:rPr lang="en-US" altLang="zh-CN" dirty="0"/>
              <a:t>)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w</a:t>
            </a:r>
            <a:r>
              <a:rPr lang="en-US" altLang="zh-CN" baseline="-25000" dirty="0"/>
              <a:t>–1</a:t>
            </a:r>
            <a:r>
              <a:rPr lang="zh-CN" altLang="en-US" dirty="0"/>
              <a:t>复制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zh-CN" altLang="en-US" dirty="0"/>
              <a:t>份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,…,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3259266" y="4013994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191639" y="4211365"/>
            <a:ext cx="169482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Calibri" pitchFamily="34" charset="0"/>
              </a:rPr>
              <a:t>k</a:t>
            </a:r>
            <a:r>
              <a:rPr lang="en-US" sz="18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29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99"/>
              <a:chOff x="1392" y="2352"/>
              <a:chExt cx="3264" cy="1299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9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34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66" cy="19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符号扩展示例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314" y="4803776"/>
            <a:ext cx="8015287" cy="987425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/>
                </a:solidFill>
              </a:rPr>
              <a:t>短</a:t>
            </a:r>
            <a:r>
              <a:rPr lang="zh-CN" altLang="en-US" dirty="0"/>
              <a:t>整数类型向</a:t>
            </a:r>
            <a:r>
              <a:rPr lang="zh-CN" altLang="en-US" dirty="0">
                <a:solidFill>
                  <a:schemeClr val="accent6"/>
                </a:solidFill>
              </a:rPr>
              <a:t>长</a:t>
            </a:r>
            <a:r>
              <a:rPr lang="zh-CN" altLang="en-US" dirty="0"/>
              <a:t>整数类型转换时，</a:t>
            </a:r>
            <a:r>
              <a:rPr lang="en-US" altLang="zh-CN" dirty="0"/>
              <a:t>C</a:t>
            </a:r>
            <a:r>
              <a:rPr lang="zh-CN" altLang="en-US" dirty="0"/>
              <a:t>自动进行符号扩展</a:t>
            </a:r>
            <a:endParaRPr lang="en-US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05000" y="1219201"/>
            <a:ext cx="4648200" cy="1323439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633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606801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262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79600" y="2844801"/>
            <a:ext cx="8788400" cy="1619956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03" y="1808"/>
              <a:ext cx="4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十进制</a:t>
              </a:r>
              <a:r>
                <a:rPr lang="en-US" altLang="zh-CN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605" y="1808"/>
              <a:ext cx="4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zh-CN" alt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进制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67" y="1808"/>
              <a:ext cx="4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二进制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1" y="1993"/>
              <a:ext cx="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60" y="1986"/>
              <a:ext cx="4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7" y="1993"/>
              <a:ext cx="4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3997" y="1993"/>
              <a:ext cx="14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68" y="2170"/>
              <a:ext cx="16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60" y="2164"/>
              <a:ext cx="4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388" y="2170"/>
              <a:ext cx="9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520" y="2170"/>
              <a:ext cx="29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1" y="2348"/>
              <a:ext cx="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10" y="2341"/>
              <a:ext cx="5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7" y="2348"/>
              <a:ext cx="4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3999" y="2348"/>
              <a:ext cx="14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1" y="2526"/>
              <a:ext cx="16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10" y="2519"/>
              <a:ext cx="5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388" y="2526"/>
              <a:ext cx="9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520" y="2526"/>
              <a:ext cx="29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B9560-2C25-48C1-BA53-3E6735D6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E8EB6-FEDA-47F4-B96E-1C098661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2075"/>
            <a:ext cx="10210800" cy="497205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、为什么有符号数进行符号位扩展后，其真实值没有发生变化呢？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、真实值和补码的二进制位模式之间进行转化时，是否有更简便的方法</a:t>
            </a:r>
          </a:p>
        </p:txBody>
      </p:sp>
    </p:spTree>
    <p:extLst>
      <p:ext uri="{BB962C8B-B14F-4D97-AF65-F5344CB8AC3E}">
        <p14:creationId xmlns:p14="http://schemas.microsoft.com/office/powerpoint/2010/main" val="2879568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任务：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给定</a:t>
            </a:r>
            <a:r>
              <a:rPr lang="en-US" dirty="0"/>
              <a:t>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zh-CN" altLang="en-US" dirty="0"/>
              <a:t>位的有符号或无符号整数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转换成</a:t>
            </a:r>
            <a:r>
              <a:rPr lang="en-US" i="1" dirty="0"/>
              <a:t>w</a:t>
            </a:r>
            <a:r>
              <a:rPr lang="zh-CN" altLang="en-US" dirty="0"/>
              <a:t>位的整数</a:t>
            </a:r>
            <a:r>
              <a:rPr lang="en-US" dirty="0"/>
              <a:t> X’ (</a:t>
            </a:r>
            <a:r>
              <a:rPr lang="zh-CN" altLang="en-US" dirty="0"/>
              <a:t>与足够小的</a:t>
            </a:r>
            <a:r>
              <a:rPr lang="en-US" dirty="0"/>
              <a:t>X</a:t>
            </a:r>
            <a:r>
              <a:rPr lang="zh-CN" altLang="en-US" dirty="0"/>
              <a:t>数值相同）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规则：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丢弃最高的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截断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953000" y="4992032"/>
            <a:ext cx="3581400" cy="965855"/>
            <a:chOff x="3429000" y="4662487"/>
            <a:chExt cx="3581400" cy="1295399"/>
          </a:xfrm>
        </p:grpSpPr>
        <p:sp>
          <p:nvSpPr>
            <p:cNvPr id="28689" name="Line 18"/>
            <p:cNvSpPr>
              <a:spLocks noChangeShapeType="1"/>
            </p:cNvSpPr>
            <p:nvPr/>
          </p:nvSpPr>
          <p:spPr bwMode="auto">
            <a:xfrm>
              <a:off x="44958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37"/>
            <p:cNvSpPr>
              <a:spLocks noChangeShapeType="1"/>
            </p:cNvSpPr>
            <p:nvPr/>
          </p:nvSpPr>
          <p:spPr bwMode="auto">
            <a:xfrm>
              <a:off x="47244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Line 38"/>
            <p:cNvSpPr>
              <a:spLocks noChangeShapeType="1"/>
            </p:cNvSpPr>
            <p:nvPr/>
          </p:nvSpPr>
          <p:spPr bwMode="auto">
            <a:xfrm>
              <a:off x="49530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Line 39"/>
            <p:cNvSpPr>
              <a:spLocks noChangeShapeType="1"/>
            </p:cNvSpPr>
            <p:nvPr/>
          </p:nvSpPr>
          <p:spPr bwMode="auto">
            <a:xfrm>
              <a:off x="65532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40"/>
            <p:cNvSpPr>
              <a:spLocks noChangeShapeType="1"/>
            </p:cNvSpPr>
            <p:nvPr/>
          </p:nvSpPr>
          <p:spPr bwMode="auto">
            <a:xfrm>
              <a:off x="67818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41"/>
            <p:cNvSpPr>
              <a:spLocks noChangeShapeType="1"/>
            </p:cNvSpPr>
            <p:nvPr/>
          </p:nvSpPr>
          <p:spPr bwMode="auto">
            <a:xfrm>
              <a:off x="70104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42"/>
            <p:cNvSpPr>
              <a:spLocks noChangeArrowheads="1"/>
            </p:cNvSpPr>
            <p:nvPr/>
          </p:nvSpPr>
          <p:spPr bwMode="auto">
            <a:xfrm>
              <a:off x="3429000" y="5500686"/>
              <a:ext cx="421910" cy="4127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/>
                <a:t>• • •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867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5257800" y="5943601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67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3429000" y="4605023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114800" y="4757422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14800" y="4267201"/>
            <a:ext cx="4495800" cy="476105"/>
            <a:chOff x="2590800" y="4111624"/>
            <a:chExt cx="4495800" cy="476105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48745" y="4125767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39776" y="4111624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4538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数的通用表示  </a:t>
            </a:r>
          </a:p>
          <a:p>
            <a:pPr marL="400050" lvl="2" indent="0">
              <a:buSzPct val="7500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3721 =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N=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3200" b="1" baseline="-25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endParaRPr lang="en-US" altLang="zh-CN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N=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buNone/>
            </a:pP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k-1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</a:p>
        </p:txBody>
      </p:sp>
    </p:spTree>
    <p:extLst>
      <p:ext uri="{BB962C8B-B14F-4D97-AF65-F5344CB8AC3E}">
        <p14:creationId xmlns:p14="http://schemas.microsoft.com/office/powerpoint/2010/main" val="1781180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截断：示例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43686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577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43686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577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69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577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643686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577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6248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425141" y="914401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2923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853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52923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2853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99035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853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919286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853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700742" y="914401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1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1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63360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76401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18555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52600"/>
            <a:ext cx="9753600" cy="2819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问题：如果进行浮点数的类型转换，结果会是什么呢，如何进行的截断或扩展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请同学们看看底层的位模式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65822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685800"/>
            <a:ext cx="7592093" cy="762000"/>
          </a:xfrm>
        </p:spPr>
        <p:txBody>
          <a:bodyPr/>
          <a:lstStyle/>
          <a:p>
            <a:pPr marL="0" indent="0"/>
            <a:r>
              <a:rPr lang="zh-CN" altLang="en-US" dirty="0"/>
              <a:t>总结</a:t>
            </a:r>
            <a:r>
              <a:rPr lang="en-US" dirty="0"/>
              <a:t>:</a:t>
            </a:r>
            <a:r>
              <a:rPr lang="zh-CN" altLang="en-US" dirty="0"/>
              <a:t>扩展、截断的基本规则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885950"/>
            <a:ext cx="7896225" cy="4972050"/>
          </a:xfrm>
        </p:spPr>
        <p:txBody>
          <a:bodyPr/>
          <a:lstStyle/>
          <a:p>
            <a:r>
              <a:rPr lang="zh-CN" altLang="en-US" dirty="0"/>
              <a:t>扩展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zh-CN" altLang="en-US" dirty="0"/>
              <a:t>到</a:t>
            </a:r>
            <a:r>
              <a:rPr lang="en-US" dirty="0" err="1"/>
              <a:t>int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填充</a:t>
            </a:r>
            <a:r>
              <a:rPr lang="en-US" altLang="zh-CN" dirty="0"/>
              <a:t>0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</a:t>
            </a:r>
            <a:r>
              <a:rPr lang="zh-CN" altLang="en-US" dirty="0"/>
              <a:t>符号扩展</a:t>
            </a:r>
            <a:endParaRPr lang="en-US" dirty="0"/>
          </a:p>
          <a:p>
            <a:pPr lvl="1"/>
            <a:r>
              <a:rPr lang="zh-CN" altLang="en-US" dirty="0"/>
              <a:t>结果都是明确的预期值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截断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unsigned </a:t>
            </a:r>
            <a:r>
              <a:rPr lang="zh-CN" altLang="en-US" dirty="0"/>
              <a:t>到</a:t>
            </a:r>
            <a:r>
              <a:rPr lang="en-US" dirty="0"/>
              <a:t>unsigned short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</a:t>
            </a:r>
            <a:r>
              <a:rPr lang="en-US" dirty="0"/>
              <a:t>:</a:t>
            </a:r>
            <a:r>
              <a:rPr lang="zh-CN" altLang="en-US" dirty="0"/>
              <a:t>多出的位均被截断</a:t>
            </a:r>
            <a:endParaRPr lang="en-US" dirty="0"/>
          </a:p>
          <a:p>
            <a:pPr lvl="1"/>
            <a:r>
              <a:rPr lang="zh-CN" altLang="en-US" dirty="0"/>
              <a:t>结果重新解读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相当于求模运算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与求模运算相似</a:t>
            </a:r>
            <a:endParaRPr lang="en-US" dirty="0"/>
          </a:p>
          <a:p>
            <a:pPr lvl="1"/>
            <a:r>
              <a:rPr lang="zh-CN" altLang="en-US" dirty="0"/>
              <a:t>对于小整数，结果是明确的预期值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整数运算：加、非、乘、移位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11176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无符号数加法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3450" y="3386137"/>
            <a:ext cx="6026150" cy="1874974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标准加法功能</a:t>
            </a:r>
            <a:endParaRPr lang="en-US" altLang="zh-CN" dirty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忽略进位输出</a:t>
            </a:r>
            <a:endParaRPr lang="en-US" dirty="0"/>
          </a:p>
          <a:p>
            <a:pPr marL="342900" lvl="1" indent="-342900">
              <a:buSzPct val="60000"/>
              <a:buFont typeface="Wingdings 2" pitchFamily="18" charset="2"/>
              <a:buChar char="¢"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b="1" dirty="0"/>
              <a:t>模数加法：相当于增加一个模运算</a:t>
            </a:r>
            <a:endParaRPr lang="en-US" b="1" dirty="0"/>
          </a:p>
          <a:p>
            <a:pPr lvl="1"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(</a:t>
            </a:r>
            <a:r>
              <a:rPr lang="en-US" b="0" i="1" dirty="0"/>
              <a:t>x</a:t>
            </a:r>
            <a:r>
              <a:rPr lang="en-US" b="0" dirty="0"/>
              <a:t> + </a:t>
            </a:r>
            <a:r>
              <a:rPr lang="en-US" b="0" i="1" dirty="0"/>
              <a:t>y</a:t>
            </a:r>
            <a:r>
              <a:rPr lang="en-US" b="0" dirty="0"/>
              <a:t>)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89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89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5949950" y="12192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5962650" y="16764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5499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5671417" y="1683761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261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5464210" y="2133601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489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5499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1981201" y="2057401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真实和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+1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1981201" y="1371601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操作数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1981200" y="2667001"/>
            <a:ext cx="2438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丢弃进位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4562521" y="2590801"/>
            <a:ext cx="178286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2329024" y="5417976"/>
                <a:ext cx="655320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𝑈𝐴𝑑𝑑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24" y="5417976"/>
                <a:ext cx="65532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7180" grpId="0"/>
      <p:bldP spid="7182" grpId="0" animBg="1"/>
      <p:bldP spid="7183" grpId="0"/>
      <p:bldP spid="7185" grpId="0"/>
      <p:bldP spid="7186" grpId="0"/>
      <p:bldP spid="4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02003"/>
              </p:ext>
            </p:extLst>
          </p:nvPr>
        </p:nvGraphicFramePr>
        <p:xfrm>
          <a:off x="5573712" y="2012951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4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2" y="2012951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609601"/>
            <a:ext cx="8839200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整数加法可视化示意图</a:t>
            </a:r>
            <a:endParaRPr lang="en-US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14514" y="1557338"/>
            <a:ext cx="3824287" cy="4843462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defRPr/>
            </a:pPr>
            <a:r>
              <a:rPr lang="zh-CN" altLang="en-US" dirty="0"/>
              <a:t>整数加法</a:t>
            </a:r>
            <a:endParaRPr lang="en-US" dirty="0"/>
          </a:p>
          <a:p>
            <a:pPr marL="635000" lvl="1" indent="-228600">
              <a:defRPr/>
            </a:pPr>
            <a:r>
              <a:rPr lang="en-US" dirty="0"/>
              <a:t>4-bit </a:t>
            </a:r>
            <a:r>
              <a:rPr lang="zh-CN" altLang="en-US" dirty="0"/>
              <a:t>整型数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endParaRPr lang="en-US" dirty="0"/>
          </a:p>
          <a:p>
            <a:pPr marL="635000" lvl="1" indent="-228600">
              <a:defRPr/>
            </a:pPr>
            <a:r>
              <a:rPr lang="zh-CN" altLang="en-US" dirty="0"/>
              <a:t>计算真实值</a:t>
            </a:r>
            <a:r>
              <a:rPr lang="en-US" dirty="0"/>
              <a:t>Add</a:t>
            </a:r>
            <a:r>
              <a:rPr lang="en-US" baseline="-25000" dirty="0"/>
              <a:t>4</a:t>
            </a:r>
            <a:r>
              <a:rPr lang="en-US" dirty="0"/>
              <a:t>(x,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marL="635000" lvl="1" indent="-228600">
              <a:defRPr/>
            </a:pPr>
            <a:r>
              <a:rPr lang="zh-CN" altLang="en-US" dirty="0"/>
              <a:t>和随</a:t>
            </a:r>
            <a:r>
              <a:rPr lang="en-US" altLang="zh-CN" dirty="0"/>
              <a:t>x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zh-CN" altLang="en-US" i="1" dirty="0"/>
              <a:t>线性增加</a:t>
            </a:r>
            <a:endParaRPr lang="en-US" i="1" dirty="0"/>
          </a:p>
          <a:p>
            <a:pPr marL="635000" lvl="1" indent="-228600">
              <a:defRPr/>
            </a:pPr>
            <a:r>
              <a:rPr lang="zh-CN" altLang="en-US" dirty="0"/>
              <a:t>表面为斜面形</a:t>
            </a:r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086601" y="2057400"/>
            <a:ext cx="1553309" cy="4591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191206" y="5378915"/>
            <a:ext cx="3238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032352" y="50619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81" y="2235393"/>
            <a:ext cx="4918185" cy="38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无符号数加法可视化示意图</a:t>
            </a:r>
            <a:endParaRPr lang="en-US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数值面有弯折：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当真实和</a:t>
            </a:r>
            <a:r>
              <a:rPr lang="en-US" dirty="0"/>
              <a:t>≥ 2</a:t>
            </a:r>
            <a:r>
              <a:rPr lang="en-US" i="1" baseline="30000" dirty="0"/>
              <a:t>w</a:t>
            </a:r>
            <a:r>
              <a:rPr lang="zh-CN" altLang="en-US" dirty="0"/>
              <a:t>时溢出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最多溢出一次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75533" y="3917950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7315201" y="1841445"/>
            <a:ext cx="162198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2749548" y="3519969"/>
            <a:ext cx="6235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x+y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3124201" y="4006246"/>
            <a:ext cx="697627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itchFamily="34" charset="0"/>
              </a:rPr>
              <a:t>溢出</a:t>
            </a:r>
            <a:endParaRPr lang="en-US" altLang="zh-CN" sz="2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itchFamily="34" charset="0"/>
              </a:rPr>
              <a:t>正常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8724713" y="2782623"/>
            <a:ext cx="974241" cy="338554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6150516" y="5618163"/>
            <a:ext cx="3238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9674766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3886201" y="4231651"/>
            <a:ext cx="142301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err="1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altLang="zh-CN" sz="20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altLang="zh-CN" sz="20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altLang="zh-CN" sz="20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999385" y="3667691"/>
            <a:ext cx="821059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Normal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err="1"/>
              <a:t>TAdd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UAdd</a:t>
            </a:r>
            <a:r>
              <a:rPr lang="en-US" altLang="zh-CN" dirty="0"/>
              <a:t> </a:t>
            </a:r>
            <a:r>
              <a:rPr lang="zh-CN" altLang="en-US" dirty="0"/>
              <a:t>具有完全相同的位级表现</a:t>
            </a:r>
            <a:endParaRPr lang="en-US" altLang="zh-CN" dirty="0"/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语言中有符号数</a:t>
            </a:r>
            <a:r>
              <a:rPr lang="en-US" altLang="zh-CN" dirty="0"/>
              <a:t>(</a:t>
            </a:r>
            <a:r>
              <a:rPr lang="zh-CN" altLang="en-US" dirty="0"/>
              <a:t>补码</a:t>
            </a:r>
            <a:r>
              <a:rPr lang="en-US" altLang="zh-CN" dirty="0"/>
              <a:t>)</a:t>
            </a:r>
            <a:r>
              <a:rPr lang="zh-CN" altLang="en-US" dirty="0"/>
              <a:t>与无符号数加法</a:t>
            </a:r>
            <a:r>
              <a:rPr lang="en-US" altLang="zh-CN" dirty="0"/>
              <a:t>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t, x, y;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((unsigned) x + (unsigned) y);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 = x + y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zh-CN" altLang="en-US" dirty="0"/>
              <a:t>将会有</a:t>
            </a:r>
            <a:r>
              <a:rPr lang="en-US" altLang="zh-CN" b="1" dirty="0">
                <a:latin typeface="Courier New" pitchFamily="49" charset="0"/>
              </a:rPr>
              <a:t>s == t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0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50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5540934" y="1316182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5540934" y="1773382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5159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5159934" y="1773382"/>
            <a:ext cx="3321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921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5018682" y="2154382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150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5159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1981201" y="2057401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真实和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+1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1981201" y="1371601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操作数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1981200" y="2667001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丢弃进位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4572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TAdd</a:t>
            </a:r>
            <a:r>
              <a:rPr lang="en-US" sz="2000" b="0" i="1" baseline="-25000" dirty="0" err="1">
                <a:latin typeface="Times" pitchFamily="18" charset="0"/>
              </a:rPr>
              <a:t>w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sz="2000" b="0" dirty="0">
                <a:latin typeface="Times" pitchFamily="18" charset="0"/>
              </a:rPr>
              <a:t> , </a:t>
            </a:r>
            <a:r>
              <a:rPr lang="en-US" sz="2000" b="0" i="1" dirty="0">
                <a:latin typeface="Times" pitchFamily="18" charset="0"/>
              </a:rPr>
              <a:t>y</a:t>
            </a:r>
            <a:r>
              <a:rPr lang="en-US" sz="2000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/>
      <p:bldP spid="33805" grpId="0" animBg="1"/>
      <p:bldP spid="33806" grpId="0"/>
      <p:bldP spid="33808" grpId="0"/>
      <p:bldP spid="338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63576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(</a:t>
            </a:r>
            <a:r>
              <a:rPr lang="en-US" dirty="0"/>
              <a:t>Tadd)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57338"/>
            <a:ext cx="8077200" cy="5224463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功能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zh-CN" altLang="en-US" b="0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丢弃最高有效位（</a:t>
            </a:r>
            <a:r>
              <a:rPr lang="en-US" dirty="0"/>
              <a:t>MSB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将剩余的位视作补码（整数）</a:t>
            </a:r>
            <a:endParaRPr lang="en-US" dirty="0"/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689986"/>
              </p:ext>
            </p:extLst>
          </p:nvPr>
        </p:nvGraphicFramePr>
        <p:xfrm>
          <a:off x="1752602" y="3876676"/>
          <a:ext cx="8686799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8" name="公式" r:id="rId4" imgW="4101840" imgH="761760" progId="Equation.3">
                  <p:embed/>
                </p:oleObj>
              </mc:Choice>
              <mc:Fallback>
                <p:oleObj name="公式" r:id="rId4" imgW="4101840" imgH="761760" progId="Equation.3">
                  <p:embed/>
                  <p:pic>
                    <p:nvPicPr>
                      <p:cNvPr id="20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2" y="3876676"/>
                        <a:ext cx="8686799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补码加法</a:t>
            </a:r>
            <a:r>
              <a:rPr lang="en-US" altLang="zh-CN" dirty="0"/>
              <a:t>(Tadd)</a:t>
            </a:r>
            <a:r>
              <a:rPr lang="zh-CN" altLang="en-US" dirty="0"/>
              <a:t>的溢出问题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714669" y="1439288"/>
            <a:ext cx="5007136" cy="4781550"/>
            <a:chOff x="3698714" y="1557337"/>
            <a:chExt cx="5007136" cy="47815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557337"/>
              <a:ext cx="4591050" cy="4781550"/>
            </a:xfrm>
            <a:prstGeom prst="rect">
              <a:avLst/>
            </a:prstGeom>
          </p:spPr>
        </p:pic>
        <p:sp>
          <p:nvSpPr>
            <p:cNvPr id="6" name="文本框 2"/>
            <p:cNvSpPr txBox="1"/>
            <p:nvPr/>
          </p:nvSpPr>
          <p:spPr>
            <a:xfrm>
              <a:off x="3698714" y="2332285"/>
              <a:ext cx="103346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itchFamily="34" charset="0"/>
                </a:rPr>
                <a:t>情况</a:t>
              </a:r>
              <a:r>
                <a:rPr lang="en-US" altLang="zh-CN" sz="2000" b="0" dirty="0">
                  <a:latin typeface="Calibri" pitchFamily="34" charset="0"/>
                </a:rPr>
                <a:t>4</a:t>
              </a:r>
            </a:p>
            <a:p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情况</a:t>
              </a:r>
              <a:r>
                <a:rPr lang="en-US" altLang="zh-CN" sz="2000" b="0" dirty="0">
                  <a:latin typeface="Calibri" pitchFamily="34" charset="0"/>
                </a:rPr>
                <a:t>3</a:t>
              </a: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情况</a:t>
              </a:r>
              <a:r>
                <a:rPr lang="en-US" altLang="zh-CN" sz="2000" b="0" dirty="0">
                  <a:latin typeface="Calibri" pitchFamily="34" charset="0"/>
                </a:rPr>
                <a:t>2</a:t>
              </a: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情况</a:t>
              </a:r>
              <a:r>
                <a:rPr lang="en-US" altLang="zh-CN" sz="20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" name="文本框 41"/>
            <p:cNvSpPr txBox="1"/>
            <p:nvPr/>
          </p:nvSpPr>
          <p:spPr>
            <a:xfrm>
              <a:off x="5248907" y="1981200"/>
              <a:ext cx="103346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itchFamily="34" charset="0"/>
                </a:rPr>
                <a:t>正溢出</a:t>
              </a:r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en-US" altLang="zh-CN" sz="2000" b="0" dirty="0">
                  <a:latin typeface="Calibri" pitchFamily="34" charset="0"/>
                </a:rPr>
                <a:t> </a:t>
              </a: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正常</a:t>
              </a:r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负溢出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76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特点：逢二进一，由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两个数码组成，基数为</a:t>
            </a:r>
            <a:r>
              <a:rPr lang="en-US" altLang="zh-CN" dirty="0"/>
              <a:t>2</a:t>
            </a:r>
            <a:r>
              <a:rPr lang="zh-CN" altLang="en-US" dirty="0"/>
              <a:t>，各个位权以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  <a:r>
              <a:rPr lang="zh-CN" altLang="en-US" dirty="0"/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二进制数：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en-US" altLang="zh-CN" dirty="0" err="1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pt-BR" dirty="0">
                <a:solidFill>
                  <a:srgbClr val="006600"/>
                </a:solidFill>
              </a:rPr>
              <a:t> 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1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2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 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 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en-US" altLang="zh-CN" dirty="0"/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便于计算机存储、算术运算简单、支持逻辑运算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479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58" y="2319755"/>
            <a:ext cx="5571043" cy="4342983"/>
          </a:xfrm>
          <a:prstGeom prst="rect">
            <a:avLst/>
          </a:prstGeom>
        </p:spPr>
      </p:pic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587376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补码加法可视化示意图</a:t>
            </a:r>
            <a:endParaRPr lang="en-US" dirty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3354388" cy="4592638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数值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4</a:t>
            </a:r>
            <a:r>
              <a:rPr lang="zh-CN" altLang="en-US" dirty="0"/>
              <a:t>位补码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数值范围</a:t>
            </a:r>
            <a:r>
              <a:rPr lang="en-US" dirty="0"/>
              <a:t>-8 </a:t>
            </a:r>
            <a:r>
              <a:rPr lang="zh-CN" altLang="en-US" dirty="0"/>
              <a:t>～</a:t>
            </a:r>
            <a:r>
              <a:rPr lang="en-US" dirty="0"/>
              <a:t> +7</a:t>
            </a:r>
          </a:p>
          <a:p>
            <a:pPr eaLnBrk="1" hangingPunct="1">
              <a:defRPr/>
            </a:pPr>
            <a:r>
              <a:rPr lang="zh-CN" altLang="en-US" dirty="0"/>
              <a:t>弯折</a:t>
            </a:r>
            <a:r>
              <a:rPr lang="en-US" altLang="zh-CN" dirty="0"/>
              <a:t>——</a:t>
            </a:r>
            <a:r>
              <a:rPr lang="zh-CN" altLang="en-US" dirty="0"/>
              <a:t>溢出</a:t>
            </a:r>
            <a:endParaRPr lang="en-US" dirty="0"/>
          </a:p>
          <a:p>
            <a:pPr lvl="1" eaLnBrk="1" hangingPunct="1">
              <a:defRPr/>
            </a:pPr>
            <a:r>
              <a:rPr lang="en-US" altLang="zh-CN" dirty="0" err="1">
                <a:sym typeface="Symbol" pitchFamily="18" charset="2"/>
              </a:rPr>
              <a:t>x+y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/>
              <a:t>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r>
              <a:rPr lang="en-US" dirty="0"/>
              <a:t> </a:t>
            </a:r>
            <a:r>
              <a:rPr lang="zh-CN" altLang="en-US" dirty="0"/>
              <a:t>时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变成负数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  <a:p>
            <a:pPr lvl="1">
              <a:defRPr/>
            </a:pPr>
            <a:r>
              <a:rPr lang="en-US" altLang="zh-CN" dirty="0" err="1">
                <a:sym typeface="Symbol" pitchFamily="18" charset="2"/>
              </a:rPr>
              <a:t>x+y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dirty="0"/>
              <a:t>&lt; –2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变成正数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474341" y="1806627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19709" y="6115688"/>
            <a:ext cx="3238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155761" y="5521766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482773" y="3113317"/>
            <a:ext cx="923290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800">
                <a:latin typeface="Calibri" pitchFamily="34" charset="0"/>
              </a:defRPr>
            </a:lvl1pPr>
          </a:lstStyle>
          <a:p>
            <a:r>
              <a:rPr lang="zh-CN" altLang="en-US" dirty="0"/>
              <a:t>正溢出</a:t>
            </a:r>
            <a:endParaRPr lang="en-US" dirty="0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588442" y="3031675"/>
            <a:ext cx="952619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>
                <a:latin typeface="Calibri" pitchFamily="34" charset="0"/>
              </a:defRPr>
            </a:lvl1pPr>
          </a:lstStyle>
          <a:p>
            <a:r>
              <a:rPr lang="zh-CN" altLang="en-US" sz="1800" dirty="0"/>
              <a:t>负溢出</a:t>
            </a:r>
            <a:endParaRPr lang="en-US" sz="1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298723" y="2832881"/>
            <a:ext cx="745140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正常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587376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28738"/>
            <a:ext cx="8307388" cy="5224463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目标</a:t>
            </a:r>
            <a:r>
              <a:rPr lang="en-US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w</a:t>
            </a:r>
            <a:r>
              <a:rPr lang="zh-CN" altLang="en-US" dirty="0"/>
              <a:t>位的两个数</a:t>
            </a:r>
            <a:r>
              <a:rPr lang="en-US" b="0" i="1" dirty="0"/>
              <a:t>x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b="0" i="1" dirty="0"/>
              <a:t>y</a:t>
            </a:r>
            <a:r>
              <a:rPr lang="zh-CN" altLang="en-US" dirty="0"/>
              <a:t>的乘积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有符号数或者无符号数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乘积的精确结果可能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w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dirty="0"/>
              <a:t>乘积的无符号数最多可达</a:t>
            </a:r>
            <a:r>
              <a:rPr lang="en-US" dirty="0"/>
              <a:t> 2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2">
              <a:defRPr/>
            </a:pPr>
            <a:r>
              <a:rPr lang="zh-CN" altLang="en-US" b="0" dirty="0"/>
              <a:t>结果范围</a:t>
            </a:r>
            <a:r>
              <a:rPr lang="en-US" b="0" dirty="0"/>
              <a:t>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zh-CN" altLang="en-US" dirty="0"/>
              <a:t>补码的最小值</a:t>
            </a:r>
            <a:r>
              <a:rPr lang="en-US" dirty="0"/>
              <a:t> (</a:t>
            </a:r>
            <a:r>
              <a:rPr lang="zh-CN" altLang="en-US" dirty="0"/>
              <a:t>负数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dirty="0"/>
              <a:t>2</a:t>
            </a:r>
            <a:r>
              <a:rPr lang="en-US" i="1" dirty="0"/>
              <a:t>w</a:t>
            </a:r>
            <a:r>
              <a:rPr lang="en-US" dirty="0"/>
              <a:t>-1 </a:t>
            </a:r>
            <a:r>
              <a:rPr lang="zh-CN" altLang="en-US" dirty="0"/>
              <a:t>位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dirty="0"/>
              <a:t>: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</a:t>
            </a:r>
            <a:r>
              <a:rPr lang="en-US" b="0" dirty="0">
                <a:solidFill>
                  <a:srgbClr val="FF0000"/>
                </a:solidFill>
              </a:rPr>
              <a:t>–2</a:t>
            </a:r>
            <a:r>
              <a:rPr lang="en-US" b="0" baseline="30000" dirty="0">
                <a:solidFill>
                  <a:srgbClr val="FF0000"/>
                </a:solidFill>
              </a:rPr>
              <a:t>2</a:t>
            </a:r>
            <a:r>
              <a:rPr lang="en-US" b="0" i="1" baseline="30000" dirty="0">
                <a:solidFill>
                  <a:srgbClr val="FF0000"/>
                </a:solidFill>
              </a:rPr>
              <a:t>w</a:t>
            </a:r>
            <a:r>
              <a:rPr lang="en-US" b="0" baseline="30000" dirty="0">
                <a:solidFill>
                  <a:srgbClr val="FF0000"/>
                </a:solidFill>
              </a:rPr>
              <a:t>–2 </a:t>
            </a:r>
            <a:r>
              <a:rPr lang="en-US" b="0" dirty="0">
                <a:solidFill>
                  <a:srgbClr val="FF0000"/>
                </a:solidFill>
              </a:rPr>
              <a:t>+ 2</a:t>
            </a:r>
            <a:r>
              <a:rPr lang="en-US" b="0" i="1" baseline="30000" dirty="0">
                <a:solidFill>
                  <a:srgbClr val="FF0000"/>
                </a:solidFill>
              </a:rPr>
              <a:t>w</a:t>
            </a:r>
            <a:r>
              <a:rPr lang="en-US" b="0" baseline="30000" dirty="0">
                <a:solidFill>
                  <a:srgbClr val="FF0000"/>
                </a:solidFill>
              </a:rPr>
              <a:t>–1</a:t>
            </a:r>
          </a:p>
          <a:p>
            <a:pPr lvl="1">
              <a:defRPr/>
            </a:pPr>
            <a:r>
              <a:rPr lang="zh-CN" altLang="en-US" dirty="0"/>
              <a:t>补码最大值</a:t>
            </a:r>
            <a:r>
              <a:rPr lang="en-US" dirty="0"/>
              <a:t>(</a:t>
            </a:r>
            <a:r>
              <a:rPr lang="zh-CN" altLang="en-US" dirty="0"/>
              <a:t>正数</a:t>
            </a:r>
            <a:r>
              <a:rPr lang="en-US" dirty="0"/>
              <a:t>)</a:t>
            </a:r>
            <a:r>
              <a:rPr lang="zh-CN" altLang="en-US" dirty="0"/>
              <a:t>最多需要</a:t>
            </a:r>
            <a:r>
              <a:rPr lang="en-US" dirty="0"/>
              <a:t>2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值为</a:t>
            </a:r>
            <a:r>
              <a:rPr lang="en-US" dirty="0"/>
              <a:t>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zh-CN" altLang="en-US" b="0" dirty="0"/>
              <a:t>结果范围</a:t>
            </a:r>
            <a:r>
              <a:rPr lang="en-US" b="0" dirty="0"/>
              <a:t>: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</a:t>
            </a:r>
            <a:r>
              <a:rPr lang="en-US" b="0" dirty="0">
                <a:solidFill>
                  <a:srgbClr val="FF0000"/>
                </a:solidFill>
              </a:rPr>
              <a:t>2</a:t>
            </a:r>
            <a:r>
              <a:rPr lang="en-US" b="0" baseline="30000" dirty="0">
                <a:solidFill>
                  <a:srgbClr val="FF0000"/>
                </a:solidFill>
              </a:rPr>
              <a:t>2</a:t>
            </a:r>
            <a:r>
              <a:rPr lang="en-US" b="0" i="1" baseline="30000" dirty="0">
                <a:solidFill>
                  <a:srgbClr val="FF0000"/>
                </a:solidFill>
              </a:rPr>
              <a:t>w</a:t>
            </a:r>
            <a:r>
              <a:rPr lang="en-US" b="0" baseline="30000" dirty="0">
                <a:solidFill>
                  <a:srgbClr val="FF0000"/>
                </a:solidFill>
              </a:rPr>
              <a:t>–2</a:t>
            </a:r>
          </a:p>
          <a:p>
            <a:pPr eaLnBrk="1" hangingPunct="1">
              <a:defRPr/>
            </a:pPr>
            <a:r>
              <a:rPr lang="zh-CN" altLang="en-US" dirty="0"/>
              <a:t>为获得精确结果可扩展乘积的字长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在需要时用软件方法完成，例如：</a:t>
            </a:r>
            <a:r>
              <a:rPr lang="en-US" dirty="0"/>
              <a:t> </a:t>
            </a:r>
            <a:r>
              <a:rPr lang="zh-CN" altLang="en-US" dirty="0"/>
              <a:t>算术程序包</a:t>
            </a:r>
            <a:r>
              <a:rPr lang="en-US" altLang="zh-CN" dirty="0"/>
              <a:t>“arbitrary precision”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87376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无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2100" y="3689350"/>
            <a:ext cx="5149850" cy="2101850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相当于对乘积执行了模运算</a:t>
            </a:r>
            <a:endParaRPr lang="en-US" dirty="0"/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/>
              <a:t>UMult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(</a:t>
            </a:r>
            <a:r>
              <a:rPr lang="en-US" b="0" i="1" dirty="0" err="1"/>
              <a:t>x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b="0" i="1" dirty="0" err="1"/>
              <a:t>y</a:t>
            </a:r>
            <a:r>
              <a:rPr lang="en-US" b="0" i="1" dirty="0"/>
              <a:t>)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6002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20574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86600" y="15240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86600" y="19050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67200" y="2362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05600" y="1981201"/>
            <a:ext cx="2824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5146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239344" y="2362201"/>
            <a:ext cx="71365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9718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67200" y="2819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752600" y="2286001"/>
            <a:ext cx="297702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752601" y="1676401"/>
            <a:ext cx="21732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752600" y="2971801"/>
            <a:ext cx="333141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5693614" y="2891136"/>
            <a:ext cx="185018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5146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587376"/>
            <a:ext cx="7686675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有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550" y="3690938"/>
            <a:ext cx="8121650" cy="2405063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有符号数乘、无符号数乘有不同之处</a:t>
            </a:r>
            <a:endParaRPr lang="en-US" altLang="zh-CN" dirty="0"/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 </a:t>
            </a:r>
            <a:r>
              <a:rPr lang="zh-CN" altLang="en-US" dirty="0"/>
              <a:t>乘积的符号扩展</a:t>
            </a:r>
            <a:endParaRPr lang="en-US" altLang="zh-CN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乘积的低位相同</a:t>
            </a:r>
            <a:endParaRPr lang="en-US" altLang="zh-CN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585555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2042755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86600" y="14478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86600" y="1833266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23475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5600" y="1923753"/>
            <a:ext cx="2824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499955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239344" y="2347556"/>
            <a:ext cx="71365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957155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8047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5766980" y="2804756"/>
            <a:ext cx="181492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499955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1752600" y="2286001"/>
            <a:ext cx="24032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1752601" y="1676401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1752600" y="2971801"/>
            <a:ext cx="31242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用移位实现“乘以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52550"/>
            <a:ext cx="78962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itchFamily="18" charset="2"/>
              <a:buChar char="¢"/>
              <a:tabLst>
                <a:tab pos="2971800" algn="l"/>
              </a:tabLst>
              <a:defRPr/>
            </a:pPr>
            <a:r>
              <a:rPr lang="zh-CN" altLang="en-US" b="1" dirty="0"/>
              <a:t>无论有符号数还是无符号数：</a:t>
            </a:r>
            <a:endParaRPr lang="en-US" altLang="zh-CN" b="1" dirty="0"/>
          </a:p>
          <a:p>
            <a:pPr marL="0" lvl="1" indent="0">
              <a:lnSpc>
                <a:spcPct val="150000"/>
              </a:lnSpc>
              <a:buSzPct val="60000"/>
              <a:buNone/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     u &lt;&lt; k</a:t>
            </a:r>
            <a:r>
              <a:rPr lang="en-US" b="1" dirty="0"/>
              <a:t>  </a:t>
            </a:r>
            <a:r>
              <a:rPr lang="zh-CN" altLang="en-US" b="1" dirty="0"/>
              <a:t>可得到  </a:t>
            </a:r>
            <a:r>
              <a:rPr lang="en-US" b="1" dirty="0">
                <a:latin typeface="Courier New" pitchFamily="49" charset="0"/>
              </a:rPr>
              <a:t>u*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示例</a:t>
            </a:r>
            <a:endParaRPr lang="en-US" dirty="0"/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 ==	u * 24</a:t>
            </a:r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绝大多数机器，移位比乘法快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/>
              <a:t>编译器自动生成基于移位的乘法代码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467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696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924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525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75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998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153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467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8382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8610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8839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975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9982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696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858000" y="2438401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858000" y="2895601"/>
            <a:ext cx="429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038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477000" y="2895601"/>
            <a:ext cx="2824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222369" y="3276601"/>
            <a:ext cx="8402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4038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705222" y="3276601"/>
            <a:ext cx="2773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真实乘积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err="1">
                <a:latin typeface="+mn-lt"/>
                <a:ea typeface="黑体" panose="02010609060101010101" pitchFamily="49" charset="-122"/>
              </a:rPr>
              <a:t>+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k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705222" y="2590801"/>
            <a:ext cx="20984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676401" y="3805536"/>
            <a:ext cx="36102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丢弃高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k 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保留低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700905" y="3795712"/>
            <a:ext cx="158889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UMult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9067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8629650" y="2057401"/>
            <a:ext cx="44114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>
                <a:latin typeface="Times" pitchFamily="18" charset="0"/>
              </a:rPr>
              <a:t>W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8839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9753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9982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9067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5705792" y="4126468"/>
            <a:ext cx="157607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TMult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8839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9753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9982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9067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8153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8382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8610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7467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用移位实现无符号数“除以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无符号数“除以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dirty="0"/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zh-CN" altLang="en-US" b="1" dirty="0"/>
              <a:t>得到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使用逻辑右移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286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1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486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715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9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486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00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629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77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001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5715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4876800" y="2667001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876800" y="3124201"/>
            <a:ext cx="429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3733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495800" y="3124201"/>
            <a:ext cx="2551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408151" y="3581401"/>
            <a:ext cx="8226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057400" y="3581401"/>
            <a:ext cx="110799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除法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057400" y="2895601"/>
            <a:ext cx="12618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7086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553200" y="23622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5943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58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6858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7086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8001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7315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6400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6629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5715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3820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3733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4166741" y="4133851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6858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7086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8001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7315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2057401" y="4114801"/>
            <a:ext cx="95410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8153400" y="3581400"/>
            <a:ext cx="24558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8458201" y="2667001"/>
            <a:ext cx="203132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二进制小数点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8305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6400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6629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5715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0033CC"/>
                </a:solidFill>
              </a:rPr>
              <a:t>有</a:t>
            </a:r>
            <a:r>
              <a:rPr lang="zh-CN" altLang="en-US" dirty="0"/>
              <a:t>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altLang="zh-CN" dirty="0"/>
          </a:p>
          <a:p>
            <a:pPr lvl="1">
              <a:spcBef>
                <a:spcPts val="0"/>
              </a:spcBef>
              <a:tabLst>
                <a:tab pos="2971800" algn="l"/>
              </a:tabLst>
              <a:defRPr/>
            </a:pPr>
            <a:r>
              <a:rPr lang="en-US" altLang="zh-CN" b="1" dirty="0">
                <a:latin typeface="Courier New" pitchFamily="49" charset="0"/>
              </a:rPr>
              <a:t>x &gt;&gt; k</a:t>
            </a:r>
            <a:r>
              <a:rPr lang="en-US" altLang="zh-CN" b="1" dirty="0"/>
              <a:t> </a:t>
            </a:r>
            <a:r>
              <a:rPr lang="zh-CN" altLang="en-US" b="1" dirty="0"/>
              <a:t>得到 </a:t>
            </a:r>
            <a:r>
              <a:rPr lang="en-US" altLang="zh-CN" b="1" dirty="0">
                <a:sym typeface="Symbol" pitchFamily="18" charset="2"/>
              </a:rPr>
              <a:t> </a:t>
            </a:r>
            <a:r>
              <a:rPr lang="en-US" altLang="zh-CN" b="1" dirty="0">
                <a:latin typeface="Courier New" pitchFamily="49" charset="0"/>
              </a:rPr>
              <a:t>x / </a:t>
            </a:r>
            <a:r>
              <a:rPr lang="en-US" altLang="zh-CN" b="1" i="1" dirty="0"/>
              <a:t>2</a:t>
            </a:r>
            <a:r>
              <a:rPr lang="en-US" altLang="zh-CN" b="1" i="1" baseline="30000" dirty="0"/>
              <a:t>k </a:t>
            </a:r>
            <a:r>
              <a:rPr lang="en-US" altLang="zh-CN" b="1" dirty="0">
                <a:sym typeface="Symbol" pitchFamily="18" charset="2"/>
              </a:rPr>
              <a:t></a:t>
            </a:r>
            <a:endParaRPr lang="en-US" altLang="zh-CN" b="1" i="1" baseline="30000" dirty="0"/>
          </a:p>
          <a:p>
            <a:pPr lvl="1">
              <a:spcBef>
                <a:spcPts val="0"/>
              </a:spcBef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使用算术右移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spcBef>
                <a:spcPts val="0"/>
              </a:spcBef>
              <a:tabLst>
                <a:tab pos="2971800" algn="l"/>
              </a:tabLst>
              <a:defRPr/>
            </a:pPr>
            <a:r>
              <a:rPr lang="zh-CN" altLang="en-US" b="1" dirty="0">
                <a:latin typeface="Courier New" pitchFamily="49" charset="0"/>
              </a:rPr>
              <a:t>当</a:t>
            </a:r>
            <a:r>
              <a:rPr lang="en-US" altLang="zh-CN" b="1" dirty="0">
                <a:latin typeface="Courier New" pitchFamily="49" charset="0"/>
              </a:rPr>
              <a:t>x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zh-CN" altLang="en-US" b="1" dirty="0">
                <a:latin typeface="Courier New" pitchFamily="49" charset="0"/>
              </a:rPr>
              <a:t>时，舍入方向出错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用移位实现有符号数“除以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C8B2D6-735F-452F-9443-50400C8FE93E}"/>
              </a:ext>
            </a:extLst>
          </p:cNvPr>
          <p:cNvGrpSpPr/>
          <p:nvPr/>
        </p:nvGrpSpPr>
        <p:grpSpPr>
          <a:xfrm>
            <a:off x="2057400" y="2743200"/>
            <a:ext cx="8001000" cy="1061740"/>
            <a:chOff x="533400" y="2743200"/>
            <a:chExt cx="8001000" cy="1061740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3962400" y="290512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4191000" y="290512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5105400" y="290512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39624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48768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5105400" y="3419475"/>
              <a:ext cx="228600" cy="228600"/>
            </a:xfrm>
            <a:prstGeom prst="rect">
              <a:avLst/>
            </a:prstGeom>
            <a:solidFill>
              <a:srgbClr val="A8E7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53340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62484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64770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4191000" y="34194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3352800" y="2743200"/>
              <a:ext cx="32092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x</a:t>
              </a:r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3352800" y="3343275"/>
              <a:ext cx="42992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>
              <a:off x="2209800" y="3724275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2971800" y="3343275"/>
              <a:ext cx="2551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/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33400" y="3114675"/>
              <a:ext cx="126188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操作数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14359" name="Rectangle 22"/>
            <p:cNvSpPr>
              <a:spLocks noChangeArrowheads="1"/>
            </p:cNvSpPr>
            <p:nvPr/>
          </p:nvSpPr>
          <p:spPr bwMode="auto">
            <a:xfrm>
              <a:off x="5562600" y="34194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14360" name="Rectangle 23"/>
            <p:cNvSpPr>
              <a:spLocks noChangeArrowheads="1"/>
            </p:cNvSpPr>
            <p:nvPr/>
          </p:nvSpPr>
          <p:spPr bwMode="auto">
            <a:xfrm>
              <a:off x="5076825" y="3057376"/>
              <a:ext cx="32092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14361" name="Rectangle 24"/>
            <p:cNvSpPr>
              <a:spLocks noChangeArrowheads="1"/>
            </p:cNvSpPr>
            <p:nvPr/>
          </p:nvSpPr>
          <p:spPr bwMode="auto">
            <a:xfrm>
              <a:off x="4419600" y="290512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5334000" y="2905125"/>
              <a:ext cx="1371600" cy="228600"/>
              <a:chOff x="3744" y="1488"/>
              <a:chExt cx="864" cy="144"/>
            </a:xfrm>
          </p:grpSpPr>
          <p:sp>
            <p:nvSpPr>
              <p:cNvPr id="14392" name="Rectangle 26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3" name="Rectangle 27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4" name="Rectangle 28"/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5" name="Rectangle 29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432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•••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111E3A-984E-4380-9EF4-6FDA88EC0D1A}"/>
              </a:ext>
            </a:extLst>
          </p:cNvPr>
          <p:cNvGrpSpPr/>
          <p:nvPr/>
        </p:nvGrpSpPr>
        <p:grpSpPr>
          <a:xfrm>
            <a:off x="8305800" y="2886075"/>
            <a:ext cx="1260396" cy="1066800"/>
            <a:chOff x="6781800" y="2886075"/>
            <a:chExt cx="1260396" cy="1066800"/>
          </a:xfrm>
        </p:grpSpPr>
        <p:sp>
          <p:nvSpPr>
            <p:cNvPr id="14380" name="Text Box 51"/>
            <p:cNvSpPr txBox="1">
              <a:spLocks noChangeArrowheads="1"/>
            </p:cNvSpPr>
            <p:nvPr/>
          </p:nvSpPr>
          <p:spPr bwMode="auto">
            <a:xfrm>
              <a:off x="6934200" y="2886075"/>
              <a:ext cx="110799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Calibri" pitchFamily="34" charset="0"/>
                </a:rPr>
                <a:t>小数点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4381" name="Line 52"/>
            <p:cNvSpPr>
              <a:spLocks noChangeShapeType="1"/>
            </p:cNvSpPr>
            <p:nvPr/>
          </p:nvSpPr>
          <p:spPr bwMode="auto">
            <a:xfrm flipH="1">
              <a:off x="6781800" y="3267075"/>
              <a:ext cx="3048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A8A41E-3374-44E7-A89B-B30A85053D81}"/>
              </a:ext>
            </a:extLst>
          </p:cNvPr>
          <p:cNvGrpSpPr/>
          <p:nvPr/>
        </p:nvGrpSpPr>
        <p:grpSpPr>
          <a:xfrm>
            <a:off x="2057400" y="3800476"/>
            <a:ext cx="8001000" cy="461963"/>
            <a:chOff x="533400" y="3800475"/>
            <a:chExt cx="8001000" cy="461963"/>
          </a:xfrm>
        </p:grpSpPr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2901784" y="3800475"/>
              <a:ext cx="80502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x </a:t>
              </a:r>
              <a:r>
                <a:rPr lang="en-US" b="0">
                  <a:latin typeface="Times" pitchFamily="18" charset="0"/>
                </a:rPr>
                <a:t>/ 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533400" y="3800475"/>
              <a:ext cx="80021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除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</p:txBody>
        </p:sp>
        <p:sp>
          <p:nvSpPr>
            <p:cNvPr id="14363" name="Rectangle 30"/>
            <p:cNvSpPr>
              <a:spLocks noChangeArrowheads="1"/>
            </p:cNvSpPr>
            <p:nvPr/>
          </p:nvSpPr>
          <p:spPr bwMode="auto">
            <a:xfrm>
              <a:off x="5334000" y="38766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64" name="Rectangle 31"/>
            <p:cNvSpPr>
              <a:spLocks noChangeArrowheads="1"/>
            </p:cNvSpPr>
            <p:nvPr/>
          </p:nvSpPr>
          <p:spPr bwMode="auto">
            <a:xfrm>
              <a:off x="5562600" y="38766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>
              <a:off x="6477000" y="38766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66" name="Rectangle 33"/>
            <p:cNvSpPr>
              <a:spLocks noChangeArrowheads="1"/>
            </p:cNvSpPr>
            <p:nvPr/>
          </p:nvSpPr>
          <p:spPr bwMode="auto">
            <a:xfrm>
              <a:off x="5791200" y="38766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sp>
          <p:nvSpPr>
            <p:cNvPr id="14367" name="Rectangle 34"/>
            <p:cNvSpPr>
              <a:spLocks noChangeArrowheads="1"/>
            </p:cNvSpPr>
            <p:nvPr/>
          </p:nvSpPr>
          <p:spPr bwMode="auto">
            <a:xfrm>
              <a:off x="3962400" y="38766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0</a:t>
              </a:r>
            </a:p>
          </p:txBody>
        </p:sp>
        <p:sp>
          <p:nvSpPr>
            <p:cNvPr id="14368" name="Rectangle 35"/>
            <p:cNvSpPr>
              <a:spLocks noChangeArrowheads="1"/>
            </p:cNvSpPr>
            <p:nvPr/>
          </p:nvSpPr>
          <p:spPr bwMode="auto">
            <a:xfrm>
              <a:off x="4876800" y="38766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69" name="Rectangle 36"/>
            <p:cNvSpPr>
              <a:spLocks noChangeArrowheads="1"/>
            </p:cNvSpPr>
            <p:nvPr/>
          </p:nvSpPr>
          <p:spPr bwMode="auto">
            <a:xfrm>
              <a:off x="5105400" y="38766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70" name="Rectangle 37"/>
            <p:cNvSpPr>
              <a:spLocks noChangeArrowheads="1"/>
            </p:cNvSpPr>
            <p:nvPr/>
          </p:nvSpPr>
          <p:spPr bwMode="auto">
            <a:xfrm>
              <a:off x="4191000" y="3876675"/>
              <a:ext cx="6858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6858000" y="3876675"/>
              <a:ext cx="1371600" cy="228600"/>
              <a:chOff x="4416" y="2256"/>
              <a:chExt cx="864" cy="144"/>
            </a:xfrm>
          </p:grpSpPr>
          <p:sp>
            <p:nvSpPr>
              <p:cNvPr id="14388" name="Rectangle 39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89" name="Rectangle 40"/>
              <p:cNvSpPr>
                <a:spLocks noChangeArrowheads="1"/>
              </p:cNvSpPr>
              <p:nvPr/>
            </p:nvSpPr>
            <p:spPr bwMode="auto">
              <a:xfrm>
                <a:off x="4992" y="2256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0" name="Rectangle 41"/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1" name="Rectangle 42"/>
              <p:cNvSpPr>
                <a:spLocks noChangeArrowheads="1"/>
              </p:cNvSpPr>
              <p:nvPr/>
            </p:nvSpPr>
            <p:spPr bwMode="auto">
              <a:xfrm>
                <a:off x="4560" y="2256"/>
                <a:ext cx="432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•••</a:t>
                </a:r>
              </a:p>
            </p:txBody>
          </p:sp>
        </p:grpSp>
        <p:sp>
          <p:nvSpPr>
            <p:cNvPr id="14372" name="Line 43"/>
            <p:cNvSpPr>
              <a:spLocks noChangeShapeType="1"/>
            </p:cNvSpPr>
            <p:nvPr/>
          </p:nvSpPr>
          <p:spPr bwMode="auto">
            <a:xfrm>
              <a:off x="2209800" y="4257675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Text Box 50"/>
            <p:cNvSpPr txBox="1">
              <a:spLocks noChangeArrowheads="1"/>
            </p:cNvSpPr>
            <p:nvPr/>
          </p:nvSpPr>
          <p:spPr bwMode="auto">
            <a:xfrm>
              <a:off x="6629400" y="3800475"/>
              <a:ext cx="261938" cy="4619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4382" name="Rectangle 53"/>
            <p:cNvSpPr>
              <a:spLocks noChangeArrowheads="1"/>
            </p:cNvSpPr>
            <p:nvPr/>
          </p:nvSpPr>
          <p:spPr bwMode="auto">
            <a:xfrm>
              <a:off x="3962400" y="38766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6A831D-62DC-42B8-9A8C-A798F2FC6A76}"/>
              </a:ext>
            </a:extLst>
          </p:cNvPr>
          <p:cNvGrpSpPr/>
          <p:nvPr/>
        </p:nvGrpSpPr>
        <p:grpSpPr>
          <a:xfrm>
            <a:off x="2057400" y="4267200"/>
            <a:ext cx="6172200" cy="528340"/>
            <a:chOff x="533400" y="4267200"/>
            <a:chExt cx="6172200" cy="528340"/>
          </a:xfrm>
        </p:grpSpPr>
        <p:sp>
          <p:nvSpPr>
            <p:cNvPr id="14373" name="Rectangle 44"/>
            <p:cNvSpPr>
              <a:spLocks noChangeArrowheads="1"/>
            </p:cNvSpPr>
            <p:nvPr/>
          </p:nvSpPr>
          <p:spPr bwMode="auto">
            <a:xfrm>
              <a:off x="2403102" y="4267200"/>
              <a:ext cx="14830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2000" b="0" dirty="0">
                  <a:latin typeface="Times" pitchFamily="18" charset="0"/>
                </a:rPr>
                <a:t>舍入</a:t>
              </a:r>
              <a:r>
                <a:rPr lang="en-US" sz="2000" b="0" dirty="0">
                  <a:latin typeface="Times" pitchFamily="18" charset="0"/>
                </a:rPr>
                <a:t>(</a:t>
              </a:r>
              <a:r>
                <a:rPr lang="en-US" sz="2000" b="0" i="1" dirty="0">
                  <a:latin typeface="Times" pitchFamily="18" charset="0"/>
                </a:rPr>
                <a:t>x</a:t>
              </a:r>
              <a:r>
                <a:rPr lang="en-US" b="0" i="1" dirty="0">
                  <a:latin typeface="Times" pitchFamily="18" charset="0"/>
                </a:rPr>
                <a:t> </a:t>
              </a:r>
              <a:r>
                <a:rPr lang="en-US" b="0" dirty="0">
                  <a:latin typeface="Times" pitchFamily="18" charset="0"/>
                </a:rPr>
                <a:t>/ 2</a:t>
              </a:r>
              <a:r>
                <a:rPr lang="en-US" b="0" i="1" baseline="30000" dirty="0">
                  <a:latin typeface="Times" pitchFamily="18" charset="0"/>
                </a:rPr>
                <a:t>k</a:t>
              </a:r>
              <a:r>
                <a:rPr lang="en-US" b="0" dirty="0">
                  <a:latin typeface="Times" pitchFamily="18" charset="0"/>
                  <a:sym typeface="Symbol" pitchFamily="18" charset="2"/>
                </a:rPr>
                <a:t>)</a:t>
              </a:r>
              <a:endParaRPr lang="en-US" b="0" dirty="0">
                <a:latin typeface="Times" pitchFamily="18" charset="0"/>
              </a:endParaRPr>
            </a:p>
          </p:txBody>
        </p:sp>
        <p:sp>
          <p:nvSpPr>
            <p:cNvPr id="14374" name="Rectangle 45"/>
            <p:cNvSpPr>
              <a:spLocks noChangeArrowheads="1"/>
            </p:cNvSpPr>
            <p:nvPr/>
          </p:nvSpPr>
          <p:spPr bwMode="auto">
            <a:xfrm>
              <a:off x="5334000" y="44100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75" name="Rectangle 46"/>
            <p:cNvSpPr>
              <a:spLocks noChangeArrowheads="1"/>
            </p:cNvSpPr>
            <p:nvPr/>
          </p:nvSpPr>
          <p:spPr bwMode="auto">
            <a:xfrm>
              <a:off x="5562600" y="44100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76" name="Rectangle 47"/>
            <p:cNvSpPr>
              <a:spLocks noChangeArrowheads="1"/>
            </p:cNvSpPr>
            <p:nvPr/>
          </p:nvSpPr>
          <p:spPr bwMode="auto">
            <a:xfrm>
              <a:off x="6477000" y="44100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77" name="Rectangle 48"/>
            <p:cNvSpPr>
              <a:spLocks noChangeArrowheads="1"/>
            </p:cNvSpPr>
            <p:nvPr/>
          </p:nvSpPr>
          <p:spPr bwMode="auto">
            <a:xfrm>
              <a:off x="5791200" y="44100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sp>
          <p:nvSpPr>
            <p:cNvPr id="14378" name="Text Box 49"/>
            <p:cNvSpPr txBox="1">
              <a:spLocks noChangeArrowheads="1"/>
            </p:cNvSpPr>
            <p:nvPr/>
          </p:nvSpPr>
          <p:spPr bwMode="auto">
            <a:xfrm>
              <a:off x="533400" y="4333875"/>
              <a:ext cx="95410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结果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14383" name="Rectangle 54"/>
            <p:cNvSpPr>
              <a:spLocks noChangeArrowheads="1"/>
            </p:cNvSpPr>
            <p:nvPr/>
          </p:nvSpPr>
          <p:spPr bwMode="auto">
            <a:xfrm>
              <a:off x="3962400" y="4410075"/>
              <a:ext cx="228600" cy="228600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0</a:t>
              </a:r>
            </a:p>
          </p:txBody>
        </p:sp>
        <p:sp>
          <p:nvSpPr>
            <p:cNvPr id="14384" name="Rectangle 55"/>
            <p:cNvSpPr>
              <a:spLocks noChangeArrowheads="1"/>
            </p:cNvSpPr>
            <p:nvPr/>
          </p:nvSpPr>
          <p:spPr bwMode="auto">
            <a:xfrm>
              <a:off x="4876800" y="44100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5" name="Rectangle 56"/>
            <p:cNvSpPr>
              <a:spLocks noChangeArrowheads="1"/>
            </p:cNvSpPr>
            <p:nvPr/>
          </p:nvSpPr>
          <p:spPr bwMode="auto">
            <a:xfrm>
              <a:off x="5105400" y="44100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6" name="Rectangle 57"/>
            <p:cNvSpPr>
              <a:spLocks noChangeArrowheads="1"/>
            </p:cNvSpPr>
            <p:nvPr/>
          </p:nvSpPr>
          <p:spPr bwMode="auto">
            <a:xfrm>
              <a:off x="4191000" y="4410075"/>
              <a:ext cx="6858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sp>
          <p:nvSpPr>
            <p:cNvPr id="14387" name="Rectangle 58"/>
            <p:cNvSpPr>
              <a:spLocks noChangeArrowheads="1"/>
            </p:cNvSpPr>
            <p:nvPr/>
          </p:nvSpPr>
          <p:spPr bwMode="auto">
            <a:xfrm>
              <a:off x="3962400" y="44100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F0ED3D2-96D2-4449-A7CF-054D91F2D3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5980" y="5114923"/>
          <a:ext cx="7669530" cy="1604965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403347904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72682814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065575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0568587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603369138"/>
                    </a:ext>
                  </a:extLst>
                </a:gridCol>
              </a:tblGrid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Computed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13100"/>
                  </a:ext>
                </a:extLst>
              </a:tr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-15213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-15213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 93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11000100 10010011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67858"/>
                  </a:ext>
                </a:extLst>
              </a:tr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&gt;&gt; 1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-7606.5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-7607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 49 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1100010 01001001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72287"/>
                  </a:ext>
                </a:extLst>
              </a:tr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&gt;&gt; 4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-950.8125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-951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 49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1100 01001001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34196"/>
                  </a:ext>
                </a:extLst>
              </a:tr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&gt;&gt; 8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-59.4257813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 C4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11111111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11000100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1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573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2073276" y="1428691"/>
            <a:ext cx="8594725" cy="5267325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0033CC"/>
                </a:solidFill>
              </a:rPr>
              <a:t>负</a:t>
            </a:r>
            <a:r>
              <a:rPr lang="zh-CN" altLang="en-US" dirty="0"/>
              <a:t>数除以</a:t>
            </a:r>
            <a:r>
              <a:rPr lang="en-US" altLang="zh-CN" dirty="0"/>
              <a:t>2</a:t>
            </a:r>
            <a:r>
              <a:rPr lang="zh-CN" altLang="en-US" dirty="0"/>
              <a:t>的整数幂的商</a:t>
            </a:r>
            <a:endParaRPr lang="en-US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/>
              <a:t>欲计算</a:t>
            </a:r>
            <a:r>
              <a:rPr lang="en-US" dirty="0"/>
              <a:t>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zh-CN" altLang="en-US" dirty="0">
                <a:sym typeface="Symbol" pitchFamily="18" charset="2"/>
              </a:rPr>
              <a:t>向</a:t>
            </a:r>
            <a:r>
              <a:rPr lang="en-US" altLang="zh-CN" dirty="0">
                <a:sym typeface="Symbol" pitchFamily="18" charset="2"/>
              </a:rPr>
              <a:t>0</a:t>
            </a:r>
            <a:r>
              <a:rPr lang="zh-CN" altLang="en-US" dirty="0">
                <a:sym typeface="Symbol" pitchFamily="18" charset="2"/>
              </a:rPr>
              <a:t>舍入</a:t>
            </a:r>
            <a:r>
              <a:rPr lang="en-US" dirty="0"/>
              <a:t>)</a:t>
            </a:r>
          </a:p>
          <a:p>
            <a:pPr lvl="1">
              <a:tabLst>
                <a:tab pos="2971800" algn="l"/>
              </a:tabLst>
              <a:defRPr/>
            </a:pPr>
            <a:r>
              <a:rPr lang="zh-CN" altLang="en-US" b="1" dirty="0">
                <a:sym typeface="Symbol" pitchFamily="18" charset="2"/>
              </a:rPr>
              <a:t>按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+</a:t>
            </a:r>
            <a:r>
              <a:rPr lang="en-US" b="1" dirty="0">
                <a:solidFill>
                  <a:srgbClr val="0033CC"/>
                </a:solidFill>
              </a:rPr>
              <a:t>2</a:t>
            </a:r>
            <a:r>
              <a:rPr lang="en-US" b="1" i="1" baseline="30000" dirty="0">
                <a:solidFill>
                  <a:srgbClr val="0033CC"/>
                </a:solidFill>
              </a:rPr>
              <a:t>k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-1</a:t>
            </a:r>
            <a:r>
              <a:rPr lang="en-US" b="1" dirty="0">
                <a:latin typeface="Courier New" pitchFamily="49" charset="0"/>
              </a:rPr>
              <a:t>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  </a:t>
            </a:r>
            <a:r>
              <a:rPr lang="zh-CN" altLang="en-US" b="1" dirty="0">
                <a:sym typeface="Symbol" pitchFamily="18" charset="2"/>
              </a:rPr>
              <a:t>计算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表达式</a:t>
            </a:r>
            <a:r>
              <a:rPr lang="en-US" dirty="0"/>
              <a:t>: </a:t>
            </a:r>
            <a:r>
              <a:rPr lang="en-US" b="1" dirty="0">
                <a:latin typeface="Courier New" pitchFamily="49" charset="0"/>
              </a:rPr>
              <a:t>( x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+ (1&lt;&lt;k)-1 </a:t>
            </a:r>
            <a:r>
              <a:rPr lang="en-US" b="1" dirty="0">
                <a:latin typeface="Courier New" pitchFamily="49" charset="0"/>
              </a:rPr>
              <a:t>) &gt;&gt; k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zh-CN" altLang="en-US" dirty="0"/>
              <a:t>被除数偏差趋向</a:t>
            </a:r>
            <a:r>
              <a:rPr lang="en-US" altLang="zh-CN" dirty="0"/>
              <a:t>0</a:t>
            </a:r>
            <a:endParaRPr lang="en-US" dirty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  <a:tabLst>
                <a:tab pos="2971800" algn="l"/>
              </a:tabLst>
              <a:defRPr/>
            </a:pPr>
            <a:r>
              <a:rPr lang="zh-CN" altLang="en-US" dirty="0">
                <a:effectLst/>
              </a:rPr>
              <a:t>情况</a:t>
            </a:r>
            <a:r>
              <a:rPr lang="en-US" altLang="zh-CN" dirty="0">
                <a:effectLst/>
              </a:rPr>
              <a:t>1</a:t>
            </a:r>
            <a:r>
              <a:rPr lang="en-US" dirty="0">
                <a:effectLst/>
              </a:rPr>
              <a:t>:</a:t>
            </a:r>
            <a:r>
              <a:rPr lang="zh-CN" altLang="en-US" dirty="0">
                <a:effectLst/>
              </a:rPr>
              <a:t>无舍入</a:t>
            </a:r>
            <a:endParaRPr lang="en-US" dirty="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C82D57-70CB-49C5-B6F0-5B3B1C23F8A4}"/>
              </a:ext>
            </a:extLst>
          </p:cNvPr>
          <p:cNvGrpSpPr/>
          <p:nvPr/>
        </p:nvGrpSpPr>
        <p:grpSpPr>
          <a:xfrm>
            <a:off x="8458201" y="5029200"/>
            <a:ext cx="1106507" cy="1066800"/>
            <a:chOff x="6934200" y="5029200"/>
            <a:chExt cx="1106507" cy="1066800"/>
          </a:xfrm>
        </p:grpSpPr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7086600" y="5029200"/>
              <a:ext cx="954107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0" dirty="0">
                  <a:latin typeface="Calibri" pitchFamily="34" charset="0"/>
                </a:rPr>
                <a:t>小数点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 flipH="1">
              <a:off x="6934200" y="5410200"/>
              <a:ext cx="3048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 b="0">
                <a:latin typeface="Calibri"/>
                <a:cs typeface="Calibri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D872ED-A998-4BB7-9528-7C23C05B9559}"/>
              </a:ext>
            </a:extLst>
          </p:cNvPr>
          <p:cNvGrpSpPr/>
          <p:nvPr/>
        </p:nvGrpSpPr>
        <p:grpSpPr>
          <a:xfrm>
            <a:off x="2286000" y="4191000"/>
            <a:ext cx="8077200" cy="922040"/>
            <a:chOff x="762000" y="4191000"/>
            <a:chExt cx="8077200" cy="922040"/>
          </a:xfrm>
        </p:grpSpPr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762000" y="4491335"/>
              <a:ext cx="126188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被除数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505200" y="4191000"/>
              <a:ext cx="33855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Times" pitchFamily="18" charset="0"/>
                </a:rPr>
                <a:t>u</a:t>
              </a:r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5234136" y="4413222"/>
              <a:ext cx="29848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4114800" y="42672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4343400" y="4267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5257800" y="4267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4572000" y="42672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54864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64008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66294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5715000" y="4267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41148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50292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52578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99" name="Rectangle 43"/>
            <p:cNvSpPr>
              <a:spLocks noChangeArrowheads="1"/>
            </p:cNvSpPr>
            <p:nvPr/>
          </p:nvSpPr>
          <p:spPr bwMode="auto">
            <a:xfrm>
              <a:off x="54864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0" name="Rectangle 44"/>
            <p:cNvSpPr>
              <a:spLocks noChangeArrowheads="1"/>
            </p:cNvSpPr>
            <p:nvPr/>
          </p:nvSpPr>
          <p:spPr bwMode="auto">
            <a:xfrm>
              <a:off x="64008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1" name="Rectangle 45"/>
            <p:cNvSpPr>
              <a:spLocks noChangeArrowheads="1"/>
            </p:cNvSpPr>
            <p:nvPr/>
          </p:nvSpPr>
          <p:spPr bwMode="auto">
            <a:xfrm>
              <a:off x="66294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4343400" y="47275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03" name="Rectangle 47"/>
            <p:cNvSpPr>
              <a:spLocks noChangeArrowheads="1"/>
            </p:cNvSpPr>
            <p:nvPr/>
          </p:nvSpPr>
          <p:spPr bwMode="auto">
            <a:xfrm>
              <a:off x="2900265" y="4651375"/>
              <a:ext cx="96212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+2</a:t>
              </a:r>
              <a:r>
                <a:rPr lang="en-US" b="0" i="1" baseline="30000">
                  <a:latin typeface="Times" pitchFamily="18" charset="0"/>
                </a:rPr>
                <a:t>k </a:t>
              </a:r>
              <a:r>
                <a:rPr lang="en-US" b="0">
                  <a:latin typeface="Times" pitchFamily="18" charset="0"/>
                </a:rPr>
                <a:t>–1</a:t>
              </a:r>
            </a:p>
          </p:txBody>
        </p:sp>
        <p:sp>
          <p:nvSpPr>
            <p:cNvPr id="45104" name="Rectangle 48"/>
            <p:cNvSpPr>
              <a:spLocks noChangeArrowheads="1"/>
            </p:cNvSpPr>
            <p:nvPr/>
          </p:nvSpPr>
          <p:spPr bwMode="auto">
            <a:xfrm>
              <a:off x="5715000" y="47275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>
              <a:off x="2514600" y="50292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7E75AE-F36C-43BD-9E0C-E7DB988252FF}"/>
              </a:ext>
            </a:extLst>
          </p:cNvPr>
          <p:cNvGrpSpPr/>
          <p:nvPr/>
        </p:nvGrpSpPr>
        <p:grpSpPr>
          <a:xfrm>
            <a:off x="2362200" y="5181601"/>
            <a:ext cx="7848600" cy="766465"/>
            <a:chOff x="838200" y="5181600"/>
            <a:chExt cx="7848600" cy="766465"/>
          </a:xfrm>
        </p:grpSpPr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838200" y="5334000"/>
              <a:ext cx="110799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除数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41148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50292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5257800" y="5562600"/>
              <a:ext cx="228600" cy="228600"/>
            </a:xfrm>
            <a:prstGeom prst="rect">
              <a:avLst/>
            </a:prstGeom>
            <a:solidFill>
              <a:srgbClr val="A8E7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54864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64008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66294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4343400" y="55626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3505200" y="5486400"/>
              <a:ext cx="42992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2362200" y="58674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3124200" y="5486400"/>
              <a:ext cx="2551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/</a:t>
              </a:r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5715000" y="55626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4114800" y="51816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11" name="Rectangle 55"/>
            <p:cNvSpPr>
              <a:spLocks noChangeArrowheads="1"/>
            </p:cNvSpPr>
            <p:nvPr/>
          </p:nvSpPr>
          <p:spPr bwMode="auto">
            <a:xfrm>
              <a:off x="4343400" y="51816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112" name="Rectangle 56"/>
            <p:cNvSpPr>
              <a:spLocks noChangeArrowheads="1"/>
            </p:cNvSpPr>
            <p:nvPr/>
          </p:nvSpPr>
          <p:spPr bwMode="auto">
            <a:xfrm>
              <a:off x="5257800" y="51816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113" name="Rectangle 57"/>
            <p:cNvSpPr>
              <a:spLocks noChangeArrowheads="1"/>
            </p:cNvSpPr>
            <p:nvPr/>
          </p:nvSpPr>
          <p:spPr bwMode="auto">
            <a:xfrm>
              <a:off x="4572000" y="51816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14" name="Rectangle 58"/>
            <p:cNvSpPr>
              <a:spLocks noChangeArrowheads="1"/>
            </p:cNvSpPr>
            <p:nvPr/>
          </p:nvSpPr>
          <p:spPr bwMode="auto">
            <a:xfrm>
              <a:off x="5486400" y="51816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15" name="Rectangle 59"/>
            <p:cNvSpPr>
              <a:spLocks noChangeArrowheads="1"/>
            </p:cNvSpPr>
            <p:nvPr/>
          </p:nvSpPr>
          <p:spPr bwMode="auto">
            <a:xfrm>
              <a:off x="6400800" y="51816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16" name="Rectangle 60"/>
            <p:cNvSpPr>
              <a:spLocks noChangeArrowheads="1"/>
            </p:cNvSpPr>
            <p:nvPr/>
          </p:nvSpPr>
          <p:spPr bwMode="auto">
            <a:xfrm>
              <a:off x="6629400" y="51816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17" name="Rectangle 61"/>
            <p:cNvSpPr>
              <a:spLocks noChangeArrowheads="1"/>
            </p:cNvSpPr>
            <p:nvPr/>
          </p:nvSpPr>
          <p:spPr bwMode="auto">
            <a:xfrm>
              <a:off x="5715000" y="5181600"/>
              <a:ext cx="6858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6367F7-1561-4249-B406-C2FD6FA21048}"/>
              </a:ext>
            </a:extLst>
          </p:cNvPr>
          <p:cNvGrpSpPr/>
          <p:nvPr/>
        </p:nvGrpSpPr>
        <p:grpSpPr>
          <a:xfrm>
            <a:off x="2323172" y="5867401"/>
            <a:ext cx="7582829" cy="537865"/>
            <a:chOff x="799171" y="5867400"/>
            <a:chExt cx="7582829" cy="537865"/>
          </a:xfrm>
        </p:grpSpPr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622201" y="5943600"/>
              <a:ext cx="131638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 </a:t>
              </a:r>
              <a:r>
                <a:rPr lang="en-US" b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b="0" i="1">
                  <a:latin typeface="Times" pitchFamily="18" charset="0"/>
                </a:rPr>
                <a:t>u </a:t>
              </a:r>
              <a:r>
                <a:rPr lang="en-US" b="0">
                  <a:latin typeface="Times" pitchFamily="18" charset="0"/>
                </a:rPr>
                <a:t>/ 2</a:t>
              </a:r>
              <a:r>
                <a:rPr lang="en-US" b="0" i="1" baseline="30000">
                  <a:latin typeface="Times" pitchFamily="18" charset="0"/>
                </a:rPr>
                <a:t>k </a:t>
              </a:r>
              <a:r>
                <a:rPr lang="en-US" i="1" baseline="30000">
                  <a:latin typeface="Times" pitchFamily="18" charset="0"/>
                </a:rPr>
                <a:t> </a:t>
              </a:r>
              <a:r>
                <a:rPr lang="en-US" b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5486400" y="60198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5715000" y="60198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6629400" y="60198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5943600" y="60198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4114800" y="60198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5029200" y="60198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90" name="Rectangle 34"/>
            <p:cNvSpPr>
              <a:spLocks noChangeArrowheads="1"/>
            </p:cNvSpPr>
            <p:nvPr/>
          </p:nvSpPr>
          <p:spPr bwMode="auto">
            <a:xfrm>
              <a:off x="5257800" y="60198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4343400" y="6019800"/>
              <a:ext cx="6858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6815512" y="5943600"/>
              <a:ext cx="24878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.</a:t>
              </a:r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4114800" y="60198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7010400" y="60198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6" name="Rectangle 50"/>
            <p:cNvSpPr>
              <a:spLocks noChangeArrowheads="1"/>
            </p:cNvSpPr>
            <p:nvPr/>
          </p:nvSpPr>
          <p:spPr bwMode="auto">
            <a:xfrm>
              <a:off x="7924800" y="60198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7" name="Rectangle 51"/>
            <p:cNvSpPr>
              <a:spLocks noChangeArrowheads="1"/>
            </p:cNvSpPr>
            <p:nvPr/>
          </p:nvSpPr>
          <p:spPr bwMode="auto">
            <a:xfrm>
              <a:off x="8153400" y="60198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8" name="Rectangle 52"/>
            <p:cNvSpPr>
              <a:spLocks noChangeArrowheads="1"/>
            </p:cNvSpPr>
            <p:nvPr/>
          </p:nvSpPr>
          <p:spPr bwMode="auto">
            <a:xfrm>
              <a:off x="7239000" y="6019800"/>
              <a:ext cx="6858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18" name="Rectangle 62"/>
            <p:cNvSpPr>
              <a:spLocks noChangeArrowheads="1"/>
            </p:cNvSpPr>
            <p:nvPr/>
          </p:nvSpPr>
          <p:spPr bwMode="auto">
            <a:xfrm>
              <a:off x="799171" y="5867400"/>
              <a:ext cx="171542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偏差没影响</a:t>
              </a:r>
              <a:endParaRPr lang="en-US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485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919E29-3477-48C4-87BD-51C8730A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</a:rPr>
              <a:t>情况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</a:rPr>
              <a:t>2: 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</a:rPr>
              <a:t>有舍入</a:t>
            </a:r>
            <a:endParaRPr lang="en-US" altLang="zh-CN" dirty="0">
              <a:solidFill>
                <a:schemeClr val="tx2"/>
              </a:solidFill>
              <a:latin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286000" y="2209801"/>
            <a:ext cx="12618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019675" y="20574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6739465" y="2300288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629275" y="2133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857875" y="2133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772275" y="2133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6086475" y="2133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7000875" y="2133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7915275" y="2133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8143875" y="2133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7229475" y="2133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D8C5044-BC83-4C8D-A1B4-34A228F806B6}"/>
              </a:ext>
            </a:extLst>
          </p:cNvPr>
          <p:cNvGrpSpPr/>
          <p:nvPr/>
        </p:nvGrpSpPr>
        <p:grpSpPr>
          <a:xfrm>
            <a:off x="8458200" y="3733800"/>
            <a:ext cx="1260396" cy="1066800"/>
            <a:chOff x="6934200" y="3733800"/>
            <a:chExt cx="1260396" cy="1066800"/>
          </a:xfrm>
        </p:grpSpPr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7086600" y="3733800"/>
              <a:ext cx="110799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Calibri" pitchFamily="34" charset="0"/>
                </a:rPr>
                <a:t>小数点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 flipH="1">
              <a:off x="6934200" y="4114800"/>
              <a:ext cx="3048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638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6553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6781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7010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792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8153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5867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4424266" y="2590801"/>
            <a:ext cx="96212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7239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4038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5638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5867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6781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6096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7010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7924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8153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7239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2209801" y="5939136"/>
            <a:ext cx="4129657" cy="461665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/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偏差导致最终结果增加了</a:t>
            </a:r>
            <a:r>
              <a:rPr 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5FACB0-7196-4C9D-9F1E-453395236580}"/>
              </a:ext>
            </a:extLst>
          </p:cNvPr>
          <p:cNvGrpSpPr/>
          <p:nvPr/>
        </p:nvGrpSpPr>
        <p:grpSpPr>
          <a:xfrm>
            <a:off x="2362200" y="4191001"/>
            <a:ext cx="7848600" cy="842665"/>
            <a:chOff x="838200" y="4191000"/>
            <a:chExt cx="7848600" cy="842665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838200" y="4191000"/>
              <a:ext cx="110799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除数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41148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50292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5257800" y="4267200"/>
              <a:ext cx="228600" cy="228600"/>
            </a:xfrm>
            <a:prstGeom prst="rect">
              <a:avLst/>
            </a:prstGeom>
            <a:solidFill>
              <a:srgbClr val="A8E7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54864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4008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6294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4343400" y="4267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3505200" y="4191000"/>
              <a:ext cx="42992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2362200" y="45720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3124200" y="4191000"/>
              <a:ext cx="2551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/</a:t>
              </a: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2560460" y="4572000"/>
              <a:ext cx="129875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 </a:t>
              </a:r>
              <a:r>
                <a:rPr lang="en-US" b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b="0" i="1">
                  <a:latin typeface="Times" pitchFamily="18" charset="0"/>
                </a:rPr>
                <a:t>x </a:t>
              </a:r>
              <a:r>
                <a:rPr lang="en-US" b="0">
                  <a:latin typeface="Times" pitchFamily="18" charset="0"/>
                </a:rPr>
                <a:t>/ 2</a:t>
              </a:r>
              <a:r>
                <a:rPr lang="en-US" b="0" i="1" baseline="30000">
                  <a:latin typeface="Times" pitchFamily="18" charset="0"/>
                </a:rPr>
                <a:t>k </a:t>
              </a:r>
              <a:r>
                <a:rPr lang="en-US" i="1" baseline="30000">
                  <a:latin typeface="Times" pitchFamily="18" charset="0"/>
                </a:rPr>
                <a:t> </a:t>
              </a:r>
              <a:r>
                <a:rPr lang="en-US" b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5715000" y="4267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5486400" y="47244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109" name="Rectangle 29"/>
            <p:cNvSpPr>
              <a:spLocks noChangeArrowheads="1"/>
            </p:cNvSpPr>
            <p:nvPr/>
          </p:nvSpPr>
          <p:spPr bwMode="auto">
            <a:xfrm>
              <a:off x="5715000" y="4724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10" name="Rectangle 30"/>
            <p:cNvSpPr>
              <a:spLocks noChangeArrowheads="1"/>
            </p:cNvSpPr>
            <p:nvPr/>
          </p:nvSpPr>
          <p:spPr bwMode="auto">
            <a:xfrm>
              <a:off x="6629400" y="4724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11" name="Rectangle 31"/>
            <p:cNvSpPr>
              <a:spLocks noChangeArrowheads="1"/>
            </p:cNvSpPr>
            <p:nvPr/>
          </p:nvSpPr>
          <p:spPr bwMode="auto">
            <a:xfrm>
              <a:off x="5943600" y="47244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4114800" y="4724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5029200" y="47244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114" name="Rectangle 34"/>
            <p:cNvSpPr>
              <a:spLocks noChangeArrowheads="1"/>
            </p:cNvSpPr>
            <p:nvPr/>
          </p:nvSpPr>
          <p:spPr bwMode="auto">
            <a:xfrm>
              <a:off x="5257800" y="47244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115" name="Rectangle 35"/>
            <p:cNvSpPr>
              <a:spLocks noChangeArrowheads="1"/>
            </p:cNvSpPr>
            <p:nvPr/>
          </p:nvSpPr>
          <p:spPr bwMode="auto">
            <a:xfrm>
              <a:off x="4343400" y="4724400"/>
              <a:ext cx="6858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6781800" y="4648200"/>
              <a:ext cx="2429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.</a:t>
              </a: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4114800" y="47244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139" name="Rectangle 59"/>
            <p:cNvSpPr>
              <a:spLocks noChangeArrowheads="1"/>
            </p:cNvSpPr>
            <p:nvPr/>
          </p:nvSpPr>
          <p:spPr bwMode="auto">
            <a:xfrm>
              <a:off x="7010400" y="47244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40" name="Rectangle 60"/>
            <p:cNvSpPr>
              <a:spLocks noChangeArrowheads="1"/>
            </p:cNvSpPr>
            <p:nvPr/>
          </p:nvSpPr>
          <p:spPr bwMode="auto">
            <a:xfrm>
              <a:off x="7924800" y="47244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41" name="Rectangle 61"/>
            <p:cNvSpPr>
              <a:spLocks noChangeArrowheads="1"/>
            </p:cNvSpPr>
            <p:nvPr/>
          </p:nvSpPr>
          <p:spPr bwMode="auto">
            <a:xfrm>
              <a:off x="8153400" y="47244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42" name="Rectangle 62"/>
            <p:cNvSpPr>
              <a:spLocks noChangeArrowheads="1"/>
            </p:cNvSpPr>
            <p:nvPr/>
          </p:nvSpPr>
          <p:spPr bwMode="auto">
            <a:xfrm>
              <a:off x="7239000" y="4724400"/>
              <a:ext cx="6858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604561-125D-4BE4-8098-58B1BAD1AC0E}"/>
              </a:ext>
            </a:extLst>
          </p:cNvPr>
          <p:cNvGrpSpPr/>
          <p:nvPr/>
        </p:nvGrpSpPr>
        <p:grpSpPr>
          <a:xfrm>
            <a:off x="5753100" y="3429001"/>
            <a:ext cx="1485900" cy="766465"/>
            <a:chOff x="4229100" y="3429000"/>
            <a:chExt cx="1485900" cy="766465"/>
          </a:xfrm>
        </p:grpSpPr>
        <p:sp>
          <p:nvSpPr>
            <p:cNvPr id="46143" name="AutoShape 63"/>
            <p:cNvSpPr>
              <a:spLocks/>
            </p:cNvSpPr>
            <p:nvPr/>
          </p:nvSpPr>
          <p:spPr bwMode="auto">
            <a:xfrm rot="-5400000">
              <a:off x="4800600" y="2971800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6144" name="Text Box 64"/>
            <p:cNvSpPr txBox="1">
              <a:spLocks noChangeArrowheads="1"/>
            </p:cNvSpPr>
            <p:nvPr/>
          </p:nvSpPr>
          <p:spPr bwMode="auto">
            <a:xfrm>
              <a:off x="4229100" y="3733800"/>
              <a:ext cx="14859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b="0" dirty="0">
                  <a:latin typeface="Calibri" pitchFamily="34" charset="0"/>
                </a:rPr>
                <a:t>增加了</a:t>
              </a: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B09EA53-E8D2-4FD6-B868-85BE9F4FB89E}"/>
              </a:ext>
            </a:extLst>
          </p:cNvPr>
          <p:cNvGrpSpPr/>
          <p:nvPr/>
        </p:nvGrpSpPr>
        <p:grpSpPr>
          <a:xfrm>
            <a:off x="7239001" y="5105401"/>
            <a:ext cx="1263487" cy="750331"/>
            <a:chOff x="5715000" y="5105400"/>
            <a:chExt cx="1263487" cy="750331"/>
          </a:xfrm>
        </p:grpSpPr>
        <p:sp>
          <p:nvSpPr>
            <p:cNvPr id="46145" name="AutoShape 65"/>
            <p:cNvSpPr>
              <a:spLocks/>
            </p:cNvSpPr>
            <p:nvPr/>
          </p:nvSpPr>
          <p:spPr bwMode="auto">
            <a:xfrm rot="-5400000">
              <a:off x="6172200" y="4648200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6146" name="Text Box 66"/>
            <p:cNvSpPr txBox="1">
              <a:spLocks noChangeArrowheads="1"/>
            </p:cNvSpPr>
            <p:nvPr/>
          </p:nvSpPr>
          <p:spPr bwMode="auto">
            <a:xfrm>
              <a:off x="5715000" y="5394066"/>
              <a:ext cx="126348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Calibri" pitchFamily="34" charset="0"/>
                </a:rPr>
                <a:t>增加了</a:t>
              </a: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566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求相反数</a:t>
            </a:r>
            <a:r>
              <a:rPr lang="en-US" altLang="zh-CN" dirty="0"/>
              <a:t>(negation)</a:t>
            </a:r>
          </a:p>
          <a:p>
            <a:pPr lvl="1" indent="-342900"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变反加</a:t>
            </a:r>
            <a:r>
              <a:rPr lang="en-US" altLang="zh-CN" dirty="0"/>
              <a:t>1( Complement &amp; Increment)</a:t>
            </a:r>
          </a:p>
          <a:p>
            <a:pPr lvl="1" indent="-342900">
              <a:tabLst>
                <a:tab pos="3200400" algn="l"/>
                <a:tab pos="41148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例子</a:t>
            </a:r>
            <a:endParaRPr lang="en-US" altLang="zh-CN" dirty="0"/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~x + x == 1111…111 == -1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求相反数</a:t>
            </a:r>
            <a:r>
              <a:rPr lang="en-US" altLang="zh-CN" dirty="0"/>
              <a:t>(negation)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50174" y="4112827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52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MSB</a:t>
            </a:r>
            <a:r>
              <a:rPr lang="zh-CN" altLang="en-US" dirty="0"/>
              <a:t>：最高有效位（</a:t>
            </a:r>
            <a:r>
              <a:rPr lang="en-US" altLang="zh-CN" dirty="0"/>
              <a:t>Most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LSB</a:t>
            </a:r>
            <a:r>
              <a:rPr lang="zh-CN" altLang="en-US" dirty="0"/>
              <a:t>：最低有效位（</a:t>
            </a:r>
            <a:r>
              <a:rPr lang="en-US" altLang="zh-CN" dirty="0"/>
              <a:t>Least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          数字串长、书写和阅读不便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24201" y="2845538"/>
            <a:ext cx="4901039" cy="1574063"/>
            <a:chOff x="2771800" y="553301"/>
            <a:chExt cx="3201614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553301"/>
              <a:ext cx="32016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/>
                <a:t>MSB                                                    LSB</a:t>
              </a:r>
            </a:p>
            <a:p>
              <a:endParaRPr lang="en-US" altLang="zh-CN" b="0" dirty="0"/>
            </a:p>
            <a:p>
              <a:endParaRPr lang="en-US" altLang="zh-CN" b="0" dirty="0"/>
            </a:p>
            <a:p>
              <a:pPr>
                <a:spcBef>
                  <a:spcPts val="0"/>
                </a:spcBef>
              </a:pPr>
              <a:r>
                <a:rPr lang="en-US" altLang="zh-CN" b="0" dirty="0"/>
                <a:t> 15                                                          0 </a:t>
              </a:r>
              <a:endParaRPr lang="zh-CN" altLang="en-US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7190" y="922634"/>
              <a:ext cx="2977300" cy="3520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0" dirty="0"/>
                <a:t>1  0  1  1  0  0  1  0  1  0  0  1  1  1  0  0</a:t>
              </a:r>
              <a:endParaRPr lang="zh-CN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1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CACE82-6DE4-4B13-A455-EE845A5A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667000" y="1257301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667001" y="2984502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667001" y="4425951"/>
            <a:ext cx="12795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</a:t>
            </a:r>
            <a:r>
              <a:rPr lang="en-US" dirty="0" err="1">
                <a:latin typeface="Calibri" pitchFamily="34" charset="0"/>
              </a:rPr>
              <a:t>TMin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3021801"/>
            <a:ext cx="5910943" cy="11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19" y="1368355"/>
            <a:ext cx="5910943" cy="14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918" y="4656782"/>
            <a:ext cx="5876190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29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总结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 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有符号数的加法</a:t>
            </a:r>
            <a:r>
              <a:rPr lang="en-US" dirty="0"/>
              <a:t>: </a:t>
            </a:r>
            <a:r>
              <a:rPr lang="zh-CN" altLang="en-US" dirty="0"/>
              <a:t>正常加法后再截断</a:t>
            </a:r>
            <a:r>
              <a:rPr lang="en-US" dirty="0"/>
              <a:t>,</a:t>
            </a:r>
            <a:r>
              <a:rPr lang="zh-CN" altLang="en-US" dirty="0"/>
              <a:t>位级的运算相同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加后对</a:t>
            </a:r>
            <a:r>
              <a:rPr lang="en-US" dirty="0"/>
              <a:t>2</a:t>
            </a:r>
            <a:r>
              <a:rPr lang="en-US" baseline="30000" dirty="0"/>
              <a:t>w</a:t>
            </a:r>
            <a:r>
              <a:rPr lang="zh-CN" altLang="en-US" dirty="0"/>
              <a:t>求模</a:t>
            </a:r>
            <a:endParaRPr lang="en-US" dirty="0"/>
          </a:p>
          <a:p>
            <a:pPr lvl="2"/>
            <a:r>
              <a:rPr lang="zh-CN" altLang="en-US" dirty="0"/>
              <a:t>数学加法 </a:t>
            </a:r>
            <a:r>
              <a:rPr lang="en-US" dirty="0"/>
              <a:t>+ </a:t>
            </a:r>
            <a:r>
              <a:rPr lang="zh-CN" altLang="en-US" dirty="0"/>
              <a:t>可能减去</a:t>
            </a:r>
            <a:r>
              <a:rPr lang="en-US" dirty="0"/>
              <a:t>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修改的加后对</a:t>
            </a:r>
            <a:r>
              <a:rPr lang="en-US" dirty="0"/>
              <a:t> 2</a:t>
            </a:r>
            <a:r>
              <a:rPr lang="en-US" baseline="30000" dirty="0"/>
              <a:t>w </a:t>
            </a:r>
            <a:r>
              <a:rPr lang="zh-CN" altLang="en-US" dirty="0"/>
              <a:t>求模，使结果在合适范围</a:t>
            </a:r>
            <a:endParaRPr lang="en-US" baseline="30000" dirty="0"/>
          </a:p>
          <a:p>
            <a:pPr lvl="2"/>
            <a:r>
              <a:rPr lang="zh-CN" altLang="en-US" dirty="0"/>
              <a:t>数学加法 </a:t>
            </a:r>
            <a:r>
              <a:rPr lang="en-US" altLang="zh-CN" dirty="0"/>
              <a:t>+ </a:t>
            </a:r>
            <a:r>
              <a:rPr lang="zh-CN" altLang="en-US" dirty="0"/>
              <a:t>可能减去或加上</a:t>
            </a:r>
            <a:r>
              <a:rPr lang="en-US" altLang="zh-CN" dirty="0"/>
              <a:t> 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乘法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有符号数的乘法</a:t>
            </a:r>
            <a:r>
              <a:rPr lang="en-US" dirty="0"/>
              <a:t>:</a:t>
            </a:r>
            <a:r>
              <a:rPr lang="zh-CN" altLang="en-US" dirty="0"/>
              <a:t>正常乘法后加截断操作</a:t>
            </a:r>
            <a:r>
              <a:rPr lang="en-US" altLang="zh-CN" dirty="0"/>
              <a:t>,</a:t>
            </a:r>
            <a:r>
              <a:rPr lang="zh-CN" altLang="en-US" dirty="0"/>
              <a:t>位级运算相同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乘后对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修改的乘后对</a:t>
            </a:r>
            <a:r>
              <a:rPr lang="en-US" altLang="zh-CN" dirty="0"/>
              <a:t> 2</a:t>
            </a:r>
            <a:r>
              <a:rPr lang="en-US" altLang="zh-CN" baseline="30000" dirty="0"/>
              <a:t>w </a:t>
            </a:r>
            <a:r>
              <a:rPr lang="zh-CN" altLang="en-US" dirty="0"/>
              <a:t>求模，使结果在合适范围内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i="1" dirty="0"/>
              <a:t>一定要知道隐含的转换规则，否则不要用</a:t>
            </a:r>
            <a:endParaRPr lang="en-US" altLang="zh-CN" i="1" dirty="0"/>
          </a:p>
          <a:p>
            <a:pPr lvl="1" eaLnBrk="1" hangingPunct="1">
              <a:defRPr/>
            </a:pPr>
            <a:r>
              <a:rPr lang="zh-CN" altLang="en-US" dirty="0"/>
              <a:t>常见错误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cnt-2;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不易察觉的问题</a:t>
            </a:r>
            <a:endParaRPr lang="en-US" dirty="0"/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DELTA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  <a:defRPr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CNT;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DELTA &gt;=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DELTA)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巧用无符号数：向下计数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/>
              <a:t>使用无符号类型循环变量的适当方法</a:t>
            </a:r>
            <a:endParaRPr lang="en-US" dirty="0"/>
          </a:p>
          <a:p>
            <a:pPr lvl="2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lvl="2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参考</a:t>
            </a:r>
            <a:r>
              <a:rPr lang="en-US" dirty="0"/>
              <a:t>Robert </a:t>
            </a:r>
            <a:r>
              <a:rPr lang="en-US" dirty="0" err="1"/>
              <a:t>Seacord</a:t>
            </a:r>
            <a:r>
              <a:rPr lang="zh-CN" altLang="en-US" dirty="0"/>
              <a:t>著</a:t>
            </a:r>
            <a:r>
              <a:rPr lang="en-US" altLang="zh-CN" dirty="0"/>
              <a:t>《</a:t>
            </a:r>
            <a:r>
              <a:rPr lang="en-US" i="1" dirty="0"/>
              <a:t>Secure Coding in C and C++</a:t>
            </a:r>
            <a:r>
              <a:rPr lang="en-US" altLang="zh-CN" dirty="0"/>
              <a:t>》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C </a:t>
            </a:r>
            <a:r>
              <a:rPr lang="zh-CN" altLang="en-US" dirty="0"/>
              <a:t>语言标准确保无符号数加法的行为与模运算类似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zh-CN" altLang="en-US" dirty="0"/>
              <a:t>好方法</a:t>
            </a:r>
            <a:endParaRPr lang="en-US" dirty="0"/>
          </a:p>
          <a:p>
            <a:pPr lvl="2"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cnt-2;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</a:rPr>
              <a:t>cnt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itchFamily="49" charset="0"/>
              </a:rPr>
              <a:t> 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2000" b="1" dirty="0" err="1">
                <a:latin typeface="Courier New"/>
                <a:cs typeface="Courier New"/>
              </a:rPr>
              <a:t>size_t</a:t>
            </a:r>
            <a:r>
              <a:rPr lang="en-US" sz="2000" dirty="0"/>
              <a:t> </a:t>
            </a:r>
            <a:r>
              <a:rPr lang="zh-CN" altLang="en-US" sz="2000" dirty="0"/>
              <a:t>定义为长度为计算机程序相同字长的无符号数</a:t>
            </a:r>
            <a:endParaRPr lang="en-US" sz="2000" dirty="0"/>
          </a:p>
          <a:p>
            <a:pPr lvl="1">
              <a:defRPr/>
            </a:pPr>
            <a:r>
              <a:rPr lang="zh-CN" altLang="en-US" sz="2000" dirty="0"/>
              <a:t>即便</a:t>
            </a:r>
            <a:r>
              <a:rPr lang="en-US" sz="2000" dirty="0" err="1"/>
              <a:t>cnt</a:t>
            </a:r>
            <a:r>
              <a:rPr lang="en-US" sz="2000" dirty="0"/>
              <a:t> = </a:t>
            </a:r>
            <a:r>
              <a:rPr lang="en-US" sz="2000" i="1" dirty="0" err="1"/>
              <a:t>Umax</a:t>
            </a:r>
            <a:r>
              <a:rPr lang="zh-CN" altLang="en-US" sz="2000" dirty="0"/>
              <a:t>也能很好工作</a:t>
            </a:r>
            <a:endParaRPr lang="en-US" sz="2000" dirty="0"/>
          </a:p>
          <a:p>
            <a:pPr lvl="1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若</a:t>
            </a:r>
            <a:r>
              <a:rPr lang="en-US" sz="2000" b="1" dirty="0" err="1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cnt</a:t>
            </a:r>
            <a:r>
              <a:rPr 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是有符号数，且值小于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，会如何？</a:t>
            </a:r>
            <a:endParaRPr lang="en-US" sz="2000" dirty="0">
              <a:solidFill>
                <a:srgbClr val="C00000"/>
              </a:solidFill>
              <a:latin typeface="黑体" panose="02010609060101010101" pitchFamily="49" charset="-122"/>
              <a:cs typeface="Calibri Bold" panose="020F0702030404030204" pitchFamily="34" charset="0"/>
            </a:endParaRP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整型数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内存、指针、字符串表示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面向字节的内存组织管理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1752601" y="2809876"/>
            <a:ext cx="8686800" cy="3743325"/>
          </a:xfrm>
        </p:spPr>
        <p:txBody>
          <a:bodyPr/>
          <a:lstStyle/>
          <a:p>
            <a:pPr eaLnBrk="1" hangingPunct="1"/>
            <a:r>
              <a:rPr lang="zh-CN" altLang="en-US" dirty="0"/>
              <a:t>程序用地址来引用内存中的数据</a:t>
            </a:r>
            <a:endParaRPr lang="en-US" dirty="0"/>
          </a:p>
          <a:p>
            <a:pPr marL="552450" lvl="1"/>
            <a:r>
              <a:rPr lang="zh-CN" altLang="en-US" dirty="0"/>
              <a:t>内存可看做巨大的“字节数组”</a:t>
            </a:r>
            <a:endParaRPr lang="en-US" altLang="zh-CN" dirty="0"/>
          </a:p>
          <a:p>
            <a:pPr marL="952500" lvl="2"/>
            <a:r>
              <a:rPr lang="zh-CN" altLang="en-US" dirty="0"/>
              <a:t>实际上不是这样，但不妨这样联想</a:t>
            </a:r>
            <a:endParaRPr lang="en-US" dirty="0"/>
          </a:p>
          <a:p>
            <a:pPr marL="552450" lvl="1"/>
            <a:r>
              <a:rPr lang="zh-CN" altLang="en-US" dirty="0"/>
              <a:t>地址就像这个“字节数组”的索引</a:t>
            </a:r>
            <a:endParaRPr lang="en-US" dirty="0"/>
          </a:p>
          <a:p>
            <a:pPr marL="952500" lvl="2"/>
            <a:r>
              <a:rPr lang="zh-CN" altLang="en-US" dirty="0"/>
              <a:t>指针变量可保存地址数值</a:t>
            </a:r>
            <a:endParaRPr lang="en-US" dirty="0"/>
          </a:p>
          <a:p>
            <a:pPr marL="152400"/>
            <a:r>
              <a:rPr lang="zh-CN" altLang="en-US" dirty="0"/>
              <a:t>注意</a:t>
            </a:r>
            <a:r>
              <a:rPr lang="en-US" dirty="0"/>
              <a:t>: </a:t>
            </a:r>
          </a:p>
          <a:p>
            <a:pPr marL="552450" lvl="1"/>
            <a:r>
              <a:rPr lang="zh-CN" altLang="en-US" dirty="0"/>
              <a:t>操作系统为每个进程提供私有的地址空间</a:t>
            </a:r>
            <a:endParaRPr lang="en-US" altLang="zh-CN" dirty="0"/>
          </a:p>
          <a:p>
            <a:pPr marL="552450" lvl="1"/>
            <a:r>
              <a:rPr lang="zh-CN" altLang="en-US" dirty="0"/>
              <a:t>每个进程可访问自己地址空间中的内存数据，彼此不干扰。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39963" y="1454478"/>
            <a:ext cx="6508751" cy="1217584"/>
            <a:chOff x="-29" y="161"/>
            <a:chExt cx="4100" cy="766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26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50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74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98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2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4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66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90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14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38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6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19020000">
              <a:off x="-29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19020000">
              <a:off x="3428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机器字</a:t>
            </a:r>
            <a:endParaRPr 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任何机器都有一个</a:t>
            </a:r>
            <a:r>
              <a:rPr lang="en-US" dirty="0"/>
              <a:t> “</a:t>
            </a:r>
            <a:r>
              <a:rPr lang="zh-CN" altLang="en-US" dirty="0"/>
              <a:t>字长</a:t>
            </a:r>
            <a:r>
              <a:rPr lang="en-US" dirty="0"/>
              <a:t>”</a:t>
            </a:r>
          </a:p>
          <a:p>
            <a:pPr marL="552450" lvl="1"/>
            <a:r>
              <a:rPr lang="en-US" dirty="0"/>
              <a:t> </a:t>
            </a:r>
            <a:r>
              <a:rPr lang="zh-CN" altLang="en-US" dirty="0"/>
              <a:t>整型值数据的名义长度</a:t>
            </a:r>
            <a:endParaRPr lang="en-US" altLang="zh-CN" dirty="0"/>
          </a:p>
          <a:p>
            <a:pPr marL="952500" lvl="2"/>
            <a:r>
              <a:rPr lang="zh-CN" altLang="en-US" dirty="0"/>
              <a:t>地址的名义长度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intel 386 CPU</a:t>
            </a:r>
            <a:r>
              <a:rPr lang="zh-CN" altLang="en-US" dirty="0"/>
              <a:t>开始</a:t>
            </a:r>
            <a:r>
              <a:rPr lang="en-US" dirty="0"/>
              <a:t>,</a:t>
            </a:r>
            <a:r>
              <a:rPr lang="zh-CN" altLang="en-US" dirty="0"/>
              <a:t>大多数机器使用</a:t>
            </a:r>
            <a:r>
              <a:rPr lang="en-US" dirty="0"/>
              <a:t>32</a:t>
            </a:r>
            <a:r>
              <a:rPr lang="zh-CN" altLang="en-US" dirty="0"/>
              <a:t>位</a:t>
            </a:r>
            <a:r>
              <a:rPr lang="en-US" dirty="0"/>
              <a:t> (4</a:t>
            </a:r>
            <a:r>
              <a:rPr lang="zh-CN" altLang="en-US" dirty="0"/>
              <a:t>字节</a:t>
            </a:r>
            <a:r>
              <a:rPr lang="en-US" dirty="0"/>
              <a:t>) </a:t>
            </a:r>
            <a:r>
              <a:rPr lang="zh-CN" altLang="en-US" dirty="0"/>
              <a:t>字长</a:t>
            </a:r>
            <a:endParaRPr lang="en-US" dirty="0"/>
          </a:p>
          <a:p>
            <a:pPr marL="838200" lvl="2"/>
            <a:r>
              <a:rPr lang="zh-CN" altLang="en-US" dirty="0"/>
              <a:t>地址空间最大</a:t>
            </a:r>
            <a:r>
              <a:rPr lang="en-US" dirty="0"/>
              <a:t>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r>
              <a:rPr lang="zh-CN" altLang="en-US" dirty="0"/>
              <a:t>目前</a:t>
            </a:r>
            <a:r>
              <a:rPr lang="en-US" dirty="0"/>
              <a:t>, 64</a:t>
            </a:r>
            <a:r>
              <a:rPr lang="zh-CN" altLang="en-US" dirty="0"/>
              <a:t>位字长的机器是主流</a:t>
            </a:r>
            <a:endParaRPr lang="en-US" dirty="0"/>
          </a:p>
          <a:p>
            <a:pPr marL="838200" lvl="2"/>
            <a:r>
              <a:rPr lang="zh-CN" altLang="en-US" dirty="0"/>
              <a:t>潜在地，可以有</a:t>
            </a:r>
            <a:r>
              <a:rPr lang="en-US" dirty="0"/>
              <a:t>16 EB (</a:t>
            </a:r>
            <a:r>
              <a:rPr lang="en-US" altLang="zh-CN" dirty="0" err="1"/>
              <a:t>E</a:t>
            </a:r>
            <a:r>
              <a:rPr lang="en-US" dirty="0" err="1"/>
              <a:t>xabytes</a:t>
            </a:r>
            <a:r>
              <a:rPr lang="en-US" dirty="0"/>
              <a:t>) </a:t>
            </a:r>
            <a:r>
              <a:rPr lang="zh-CN" altLang="en-US" dirty="0"/>
              <a:t>的可寻址内存</a:t>
            </a:r>
            <a:endParaRPr lang="en-US" dirty="0"/>
          </a:p>
          <a:p>
            <a:pPr marL="838200" lvl="2"/>
            <a:r>
              <a:rPr lang="zh-CN" altLang="en-US" dirty="0"/>
              <a:t>约</a:t>
            </a:r>
            <a:r>
              <a:rPr lang="en-US" dirty="0"/>
              <a:t>18.4 X 10</a:t>
            </a:r>
            <a:r>
              <a:rPr lang="en-US" baseline="30000" dirty="0"/>
              <a:t>18</a:t>
            </a:r>
            <a:r>
              <a:rPr lang="zh-CN" altLang="en-US" baseline="30000" dirty="0"/>
              <a:t>字节</a:t>
            </a:r>
            <a:endParaRPr lang="en-US" dirty="0"/>
          </a:p>
          <a:p>
            <a:pPr marL="552450" lvl="1"/>
            <a:r>
              <a:rPr lang="zh-CN" altLang="en-US" dirty="0"/>
              <a:t>机器依然支持多种数据格式</a:t>
            </a:r>
            <a:endParaRPr lang="en-US" dirty="0"/>
          </a:p>
          <a:p>
            <a:pPr marL="838200" lvl="2"/>
            <a:r>
              <a:rPr lang="zh-CN" altLang="en-US" dirty="0"/>
              <a:t>字长的一部分或几倍长度</a:t>
            </a:r>
            <a:endParaRPr lang="en-US" dirty="0"/>
          </a:p>
          <a:p>
            <a:pPr marL="838200" lvl="2"/>
            <a:r>
              <a:rPr lang="zh-CN" altLang="en-US" dirty="0"/>
              <a:t>始终是整数个字节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面向字的内存组织管理</a:t>
            </a:r>
            <a:endParaRPr lang="en-US" dirty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zh-CN" altLang="en-US" dirty="0"/>
              <a:t>地址：指定字节的位置</a:t>
            </a:r>
            <a:endParaRPr lang="en-US" dirty="0"/>
          </a:p>
          <a:p>
            <a:pPr marL="552450" lvl="1"/>
            <a:r>
              <a:rPr lang="zh-CN" altLang="en-US" dirty="0"/>
              <a:t>字中第一个字节的地址</a:t>
            </a:r>
            <a:endParaRPr lang="en-US" dirty="0"/>
          </a:p>
          <a:p>
            <a:pPr marL="552450" lvl="1"/>
            <a:r>
              <a:rPr lang="zh-CN" altLang="en-US" dirty="0"/>
              <a:t>相邻字的地址相差</a:t>
            </a:r>
            <a:r>
              <a:rPr lang="en-US" dirty="0"/>
              <a:t> 4 (32-bit) </a:t>
            </a:r>
            <a:r>
              <a:rPr lang="zh-CN" altLang="en-US" dirty="0"/>
              <a:t>或</a:t>
            </a:r>
            <a:r>
              <a:rPr lang="en-US" dirty="0"/>
              <a:t>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43700" y="1143000"/>
            <a:ext cx="3467100" cy="5614988"/>
            <a:chOff x="0" y="0"/>
            <a:chExt cx="2184" cy="3537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数据类型的典型大小</a:t>
            </a:r>
            <a:r>
              <a:rPr lang="en-US" altLang="zh-CN" dirty="0"/>
              <a:t>(</a:t>
            </a:r>
            <a:r>
              <a:rPr lang="zh-CN" altLang="en-US" dirty="0"/>
              <a:t>字节数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94748"/>
              </p:ext>
            </p:extLst>
          </p:nvPr>
        </p:nvGraphicFramePr>
        <p:xfrm>
          <a:off x="2514601" y="1524000"/>
          <a:ext cx="7467600" cy="4612640"/>
        </p:xfrm>
        <a:graphic>
          <a:graphicData uri="http://schemas.openxmlformats.org/drawingml/2006/table">
            <a:tbl>
              <a:tblPr/>
              <a:tblGrid>
                <a:gridCol w="204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/>
              <a:t>16</a:t>
            </a:r>
            <a:r>
              <a:rPr lang="en-US" altLang="zh-CN" baseline="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个数码：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十六进制数：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01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</a:t>
            </a:r>
            <a:endParaRPr lang="en-US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有多个字节的“字”</a:t>
            </a:r>
            <a:r>
              <a:rPr lang="en-US" altLang="zh-CN" dirty="0"/>
              <a:t> (word)</a:t>
            </a:r>
            <a:r>
              <a:rPr lang="zh-CN" altLang="en-US" dirty="0"/>
              <a:t>，其各个字节在内存中的排列</a:t>
            </a:r>
            <a:endParaRPr lang="en-US" dirty="0"/>
          </a:p>
          <a:p>
            <a:pPr eaLnBrk="1" hangingPunct="1"/>
            <a:r>
              <a:rPr lang="zh-CN" altLang="en-US" dirty="0"/>
              <a:t>惯例</a:t>
            </a:r>
            <a:endParaRPr lang="en-US" dirty="0"/>
          </a:p>
          <a:p>
            <a:pPr marL="552450" lvl="1"/>
            <a:r>
              <a:rPr lang="zh-CN" altLang="en-US" dirty="0"/>
              <a:t>大端序、大尾序（</a:t>
            </a:r>
            <a:r>
              <a:rPr lang="en-US" dirty="0"/>
              <a:t>Big Endian</a:t>
            </a:r>
            <a:r>
              <a:rPr lang="zh-CN" altLang="en-US" dirty="0"/>
              <a:t>）</a:t>
            </a:r>
            <a:r>
              <a:rPr lang="en-US" dirty="0"/>
              <a:t>: Sun, PPC Mac, Internet</a:t>
            </a:r>
          </a:p>
          <a:p>
            <a:pPr marL="838200" lvl="2"/>
            <a:r>
              <a:rPr lang="zh-CN" altLang="en-US" dirty="0"/>
              <a:t>最低有效位字节的地址最高</a:t>
            </a:r>
            <a:endParaRPr lang="en-US" dirty="0"/>
          </a:p>
          <a:p>
            <a:pPr marL="552450" lvl="1"/>
            <a:r>
              <a:rPr lang="zh-CN" altLang="en-US" dirty="0"/>
              <a:t>小端序、小尾序（</a:t>
            </a:r>
            <a:r>
              <a:rPr lang="en-US" dirty="0"/>
              <a:t>Little Endian</a:t>
            </a:r>
            <a:r>
              <a:rPr lang="zh-CN" altLang="en-US" dirty="0"/>
              <a:t>）</a:t>
            </a:r>
            <a:r>
              <a:rPr lang="en-US" dirty="0"/>
              <a:t>: x86</a:t>
            </a:r>
            <a:r>
              <a:rPr lang="zh-CN" altLang="en-US" dirty="0"/>
              <a:t>、运行</a:t>
            </a:r>
            <a:r>
              <a:rPr lang="en-US" altLang="zh-CN" dirty="0"/>
              <a:t>Android</a:t>
            </a:r>
            <a:r>
              <a:rPr lang="en-US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处理器、</a:t>
            </a:r>
            <a:r>
              <a:rPr lang="en-US" dirty="0"/>
              <a:t> iOS</a:t>
            </a:r>
            <a:r>
              <a:rPr lang="zh-CN" altLang="en-US" dirty="0"/>
              <a:t>和</a:t>
            </a:r>
            <a:r>
              <a:rPr lang="en-US" dirty="0"/>
              <a:t>Windows</a:t>
            </a:r>
          </a:p>
          <a:p>
            <a:pPr marL="838200" lvl="2"/>
            <a:r>
              <a:rPr lang="zh-CN" altLang="en-US" dirty="0"/>
              <a:t>最低有效位字节的地址最低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itchFamily="2" charset="-122"/>
              </a:rPr>
              <a:t>双端序</a:t>
            </a:r>
            <a:r>
              <a:rPr lang="en-US" altLang="zh-CN" dirty="0">
                <a:ea typeface="宋体" pitchFamily="2" charset="-122"/>
              </a:rPr>
              <a:t>(Bi-Endian)</a:t>
            </a:r>
          </a:p>
          <a:p>
            <a:pPr lvl="1">
              <a:defRPr/>
            </a:pPr>
            <a:r>
              <a:rPr lang="zh-CN" altLang="en-US" dirty="0"/>
              <a:t>机器可以配置成大端序或小端序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很多新近的处理器均支持双端序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字节序示例</a:t>
            </a:r>
            <a:endParaRPr lang="en-US" dirty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524001"/>
            <a:ext cx="7896225" cy="4810124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  <a:endParaRPr lang="en-US" dirty="0"/>
          </a:p>
          <a:p>
            <a:pPr marL="552450" lvl="1"/>
            <a:r>
              <a:rPr lang="zh-CN" altLang="en-US" dirty="0"/>
              <a:t>变量</a:t>
            </a:r>
            <a:r>
              <a:rPr lang="en-US" dirty="0"/>
              <a:t>x </a:t>
            </a:r>
            <a:r>
              <a:rPr lang="zh-CN" altLang="en-US" dirty="0"/>
              <a:t>有</a:t>
            </a:r>
            <a:r>
              <a:rPr lang="en-US" dirty="0"/>
              <a:t>4</a:t>
            </a:r>
            <a:r>
              <a:rPr lang="zh-CN" altLang="en-US" dirty="0"/>
              <a:t>字节数值</a:t>
            </a:r>
            <a:r>
              <a:rPr lang="en-US" dirty="0"/>
              <a:t>0x01234567</a:t>
            </a:r>
          </a:p>
          <a:p>
            <a:pPr marL="552450" lvl="1"/>
            <a:r>
              <a:rPr lang="zh-CN" altLang="en-US" dirty="0"/>
              <a:t>假定</a:t>
            </a:r>
            <a:r>
              <a:rPr lang="en-US" dirty="0"/>
              <a:t>x</a:t>
            </a:r>
            <a:r>
              <a:rPr lang="zh-CN" altLang="en-US" dirty="0"/>
              <a:t>的地址为</a:t>
            </a:r>
            <a:r>
              <a:rPr lang="en-US" dirty="0"/>
              <a:t>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473451"/>
            <a:ext cx="5486400" cy="652463"/>
            <a:chOff x="0" y="-4"/>
            <a:chExt cx="3456" cy="41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-4"/>
              <a:ext cx="432" cy="200"/>
              <a:chOff x="0" y="-4"/>
              <a:chExt cx="432" cy="200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-4"/>
              <a:ext cx="432" cy="200"/>
              <a:chOff x="0" y="-4"/>
              <a:chExt cx="432" cy="200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-4"/>
              <a:ext cx="432" cy="200"/>
              <a:chOff x="0" y="-4"/>
              <a:chExt cx="432" cy="200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-4"/>
              <a:ext cx="432" cy="200"/>
              <a:chOff x="0" y="-4"/>
              <a:chExt cx="432" cy="200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68"/>
              <a:ext cx="432" cy="239"/>
              <a:chOff x="0" y="-8"/>
              <a:chExt cx="432" cy="239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68"/>
              <a:ext cx="432" cy="239"/>
              <a:chOff x="0" y="-8"/>
              <a:chExt cx="432" cy="239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68"/>
              <a:ext cx="432" cy="239"/>
              <a:chOff x="0" y="-8"/>
              <a:chExt cx="432" cy="239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68"/>
              <a:ext cx="432" cy="239"/>
              <a:chOff x="0" y="-8"/>
              <a:chExt cx="432" cy="239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3581400" y="4311651"/>
            <a:ext cx="5486400" cy="652463"/>
            <a:chOff x="0" y="-4"/>
            <a:chExt cx="3456" cy="411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-4"/>
              <a:ext cx="432" cy="200"/>
              <a:chOff x="0" y="-4"/>
              <a:chExt cx="432" cy="200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-4"/>
              <a:ext cx="432" cy="200"/>
              <a:chOff x="0" y="-4"/>
              <a:chExt cx="432" cy="200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-4"/>
              <a:ext cx="432" cy="200"/>
              <a:chOff x="0" y="-4"/>
              <a:chExt cx="432" cy="200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-4"/>
              <a:ext cx="432" cy="200"/>
              <a:chOff x="0" y="-4"/>
              <a:chExt cx="432" cy="200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68"/>
              <a:ext cx="432" cy="239"/>
              <a:chOff x="0" y="-8"/>
              <a:chExt cx="432" cy="239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68"/>
              <a:ext cx="432" cy="239"/>
              <a:chOff x="0" y="-8"/>
              <a:chExt cx="432" cy="239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68"/>
              <a:ext cx="432" cy="239"/>
              <a:chOff x="0" y="-8"/>
              <a:chExt cx="432" cy="239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68"/>
              <a:ext cx="432" cy="239"/>
              <a:chOff x="0" y="-8"/>
              <a:chExt cx="432" cy="239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2362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2362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4953000" y="3757614"/>
            <a:ext cx="2743200" cy="358775"/>
            <a:chOff x="0" y="-1"/>
            <a:chExt cx="1728" cy="226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-1"/>
              <a:ext cx="432" cy="226"/>
              <a:chOff x="0" y="-1"/>
              <a:chExt cx="432" cy="226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-1"/>
              <a:ext cx="432" cy="226"/>
              <a:chOff x="0" y="-1"/>
              <a:chExt cx="432" cy="226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-1"/>
              <a:ext cx="432" cy="226"/>
              <a:chOff x="0" y="-1"/>
              <a:chExt cx="432" cy="226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-1"/>
              <a:ext cx="432" cy="226"/>
              <a:chOff x="0" y="-1"/>
              <a:chExt cx="432" cy="226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4953000" y="4595814"/>
            <a:ext cx="2743200" cy="358775"/>
            <a:chOff x="0" y="-1"/>
            <a:chExt cx="1728" cy="226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-1"/>
              <a:ext cx="432" cy="226"/>
              <a:chOff x="0" y="-1"/>
              <a:chExt cx="432" cy="226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-1"/>
              <a:ext cx="432" cy="226"/>
              <a:chOff x="0" y="-1"/>
              <a:chExt cx="432" cy="226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-1"/>
              <a:ext cx="432" cy="226"/>
              <a:chOff x="0" y="-1"/>
              <a:chExt cx="432" cy="226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-1"/>
              <a:ext cx="432" cy="226"/>
              <a:chOff x="0" y="-1"/>
              <a:chExt cx="432" cy="226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/>
          </p:cNvSpPr>
          <p:nvPr/>
        </p:nvSpPr>
        <p:spPr bwMode="auto">
          <a:xfrm>
            <a:off x="2273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整型数的表示</a:t>
            </a:r>
            <a:endParaRPr lang="en-US" dirty="0"/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6604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二进制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60601" y="2208214"/>
            <a:ext cx="1476375" cy="1714499"/>
            <a:chOff x="0" y="0"/>
            <a:chExt cx="930" cy="108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165600" y="2208214"/>
            <a:ext cx="617538" cy="1714499"/>
            <a:chOff x="0" y="0"/>
            <a:chExt cx="389" cy="1080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65"/>
              <a:ext cx="384" cy="815"/>
              <a:chOff x="0" y="-8"/>
              <a:chExt cx="384" cy="815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3098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1881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879601" y="4318000"/>
            <a:ext cx="4527771" cy="2286000"/>
            <a:chOff x="355600" y="4318000"/>
            <a:chExt cx="4527771" cy="2286000"/>
          </a:xfrm>
        </p:grpSpPr>
        <p:sp>
          <p:nvSpPr>
            <p:cNvPr id="18434" name="Rectangle 2"/>
            <p:cNvSpPr>
              <a:spLocks/>
            </p:cNvSpPr>
            <p:nvPr/>
          </p:nvSpPr>
          <p:spPr bwMode="auto">
            <a:xfrm>
              <a:off x="749300" y="4762500"/>
              <a:ext cx="2730500" cy="1841500"/>
            </a:xfrm>
            <a:prstGeom prst="rect">
              <a:avLst/>
            </a:prstGeom>
            <a:solidFill>
              <a:srgbClr val="F2F2F2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749300" y="4773613"/>
              <a:ext cx="1476375" cy="1714499"/>
              <a:chOff x="0" y="0"/>
              <a:chExt cx="930" cy="1080"/>
            </a:xfrm>
          </p:grpSpPr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144" y="265"/>
                <a:ext cx="384" cy="815"/>
                <a:chOff x="0" y="-8"/>
                <a:chExt cx="384" cy="815"/>
              </a:xfrm>
            </p:grpSpPr>
            <p:grpSp>
              <p:nvGrpSpPr>
                <p:cNvPr id="17" name="Group 46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366" name="Rectangle 47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67" name="Rectangle 48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93</a:t>
                    </a:r>
                  </a:p>
                </p:txBody>
              </p:sp>
            </p:grpSp>
            <p:grpSp>
              <p:nvGrpSpPr>
                <p:cNvPr id="18" name="Group 49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364" name="Rectangle 50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65" name="Rectangle 51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C4</a:t>
                    </a:r>
                  </a:p>
                </p:txBody>
              </p:sp>
            </p:grpSp>
            <p:grpSp>
              <p:nvGrpSpPr>
                <p:cNvPr id="19" name="Group 5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362" name="Rectangle 53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63" name="Rectangle 54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FF</a:t>
                    </a:r>
                  </a:p>
                </p:txBody>
              </p:sp>
            </p:grpSp>
            <p:grpSp>
              <p:nvGrpSpPr>
                <p:cNvPr id="20" name="Group 55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360" name="Rectangle 56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61" name="Rectangle 57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FF</a:t>
                    </a:r>
                  </a:p>
                </p:txBody>
              </p:sp>
            </p:grpSp>
          </p:grpSp>
          <p:sp>
            <p:nvSpPr>
              <p:cNvPr id="53355" name="Rectangle 58"/>
              <p:cNvSpPr>
                <a:spLocks/>
              </p:cNvSpPr>
              <p:nvPr/>
            </p:nvSpPr>
            <p:spPr bwMode="auto">
              <a:xfrm>
                <a:off x="0" y="0"/>
                <a:ext cx="930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IA32, x86-64</a:t>
                </a:r>
              </a:p>
            </p:txBody>
          </p:sp>
        </p:grpSp>
        <p:grpSp>
          <p:nvGrpSpPr>
            <p:cNvPr id="21" name="Group 59"/>
            <p:cNvGrpSpPr>
              <a:grpSpLocks/>
            </p:cNvGrpSpPr>
            <p:nvPr/>
          </p:nvGrpSpPr>
          <p:grpSpPr bwMode="auto">
            <a:xfrm>
              <a:off x="2654300" y="4773613"/>
              <a:ext cx="617538" cy="1714499"/>
              <a:chOff x="0" y="0"/>
              <a:chExt cx="389" cy="1080"/>
            </a:xfrm>
          </p:grpSpPr>
          <p:grpSp>
            <p:nvGrpSpPr>
              <p:cNvPr id="22" name="Group 60"/>
              <p:cNvGrpSpPr>
                <a:grpSpLocks/>
              </p:cNvGrpSpPr>
              <p:nvPr/>
            </p:nvGrpSpPr>
            <p:grpSpPr bwMode="auto">
              <a:xfrm>
                <a:off x="0" y="265"/>
                <a:ext cx="384" cy="815"/>
                <a:chOff x="0" y="-8"/>
                <a:chExt cx="384" cy="815"/>
              </a:xfrm>
            </p:grpSpPr>
            <p:grpSp>
              <p:nvGrpSpPr>
                <p:cNvPr id="23" name="Group 61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352" name="Rectangle 62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53" name="Rectangle 63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C4</a:t>
                    </a:r>
                  </a:p>
                </p:txBody>
              </p:sp>
            </p:grpSp>
            <p:grpSp>
              <p:nvGrpSpPr>
                <p:cNvPr id="24" name="Group 64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350" name="Rectangle 65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51" name="Rectangle 66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93</a:t>
                    </a:r>
                  </a:p>
                </p:txBody>
              </p:sp>
            </p:grpSp>
            <p:grpSp>
              <p:nvGrpSpPr>
                <p:cNvPr id="25" name="Group 67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348" name="Rectangle 68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49" name="Rectangle 69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FF</a:t>
                    </a:r>
                  </a:p>
                </p:txBody>
              </p:sp>
            </p:grpSp>
            <p:grpSp>
              <p:nvGrpSpPr>
                <p:cNvPr id="26" name="Group 70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346" name="Rectangle 71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47" name="Rectangle 72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FF</a:t>
                    </a:r>
                  </a:p>
                </p:txBody>
              </p:sp>
            </p:grpSp>
          </p:grpSp>
          <p:sp>
            <p:nvSpPr>
              <p:cNvPr id="53341" name="Rectangle 73"/>
              <p:cNvSpPr>
                <a:spLocks/>
              </p:cNvSpPr>
              <p:nvPr/>
            </p:nvSpPr>
            <p:spPr bwMode="auto">
              <a:xfrm>
                <a:off x="20" y="0"/>
                <a:ext cx="369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Sun</a:t>
                </a:r>
              </a:p>
            </p:txBody>
          </p:sp>
        </p:grpSp>
        <p:grpSp>
          <p:nvGrpSpPr>
            <p:cNvPr id="27" name="Group 74"/>
            <p:cNvGrpSpPr>
              <a:grpSpLocks/>
            </p:cNvGrpSpPr>
            <p:nvPr/>
          </p:nvGrpSpPr>
          <p:grpSpPr bwMode="auto">
            <a:xfrm>
              <a:off x="1587500" y="5384800"/>
              <a:ext cx="1066800" cy="914400"/>
              <a:chOff x="0" y="0"/>
              <a:chExt cx="672" cy="576"/>
            </a:xfrm>
          </p:grpSpPr>
          <p:sp>
            <p:nvSpPr>
              <p:cNvPr id="53336" name="Line 7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72" cy="57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7" name="Line 76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672" cy="19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8" name="Line 77"/>
              <p:cNvSpPr>
                <a:spLocks noChangeShapeType="1"/>
              </p:cNvSpPr>
              <p:nvPr/>
            </p:nvSpPr>
            <p:spPr bwMode="auto">
              <a:xfrm rot="10800000" flipH="1">
                <a:off x="0" y="192"/>
                <a:ext cx="672" cy="19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9" name="Line 78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672" cy="57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53264" name="Rectangle 79"/>
            <p:cNvSpPr>
              <a:spLocks/>
            </p:cNvSpPr>
            <p:nvPr/>
          </p:nvSpPr>
          <p:spPr bwMode="auto">
            <a:xfrm>
              <a:off x="3810000" y="6030913"/>
              <a:ext cx="1073371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补码表示</a:t>
              </a:r>
              <a:endPara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53265" name="Line 80"/>
            <p:cNvSpPr>
              <a:spLocks noChangeShapeType="1"/>
            </p:cNvSpPr>
            <p:nvPr/>
          </p:nvSpPr>
          <p:spPr bwMode="auto">
            <a:xfrm rot="10800000">
              <a:off x="3352800" y="5638800"/>
              <a:ext cx="914400" cy="38100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66" name="Rectangle 81"/>
            <p:cNvSpPr>
              <a:spLocks/>
            </p:cNvSpPr>
            <p:nvPr/>
          </p:nvSpPr>
          <p:spPr bwMode="auto">
            <a:xfrm>
              <a:off x="355600" y="4318000"/>
              <a:ext cx="3048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dirty="0" err="1">
                  <a:solidFill>
                    <a:srgbClr val="000000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B = -15213;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6900" y="1866900"/>
            <a:ext cx="4660900" cy="3606800"/>
            <a:chOff x="4152900" y="1866900"/>
            <a:chExt cx="4660900" cy="3606800"/>
          </a:xfrm>
        </p:grpSpPr>
        <p:sp>
          <p:nvSpPr>
            <p:cNvPr id="18433" name="Rectangle 1"/>
            <p:cNvSpPr>
              <a:spLocks/>
            </p:cNvSpPr>
            <p:nvPr/>
          </p:nvSpPr>
          <p:spPr bwMode="auto">
            <a:xfrm>
              <a:off x="4432300" y="2324100"/>
              <a:ext cx="4381500" cy="3149600"/>
            </a:xfrm>
            <a:prstGeom prst="rect">
              <a:avLst/>
            </a:prstGeom>
            <a:solidFill>
              <a:srgbClr val="F2F2F2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67" name="Rectangle 82"/>
            <p:cNvSpPr>
              <a:spLocks/>
            </p:cNvSpPr>
            <p:nvPr/>
          </p:nvSpPr>
          <p:spPr bwMode="auto">
            <a:xfrm>
              <a:off x="4152900" y="1866900"/>
              <a:ext cx="37338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long int C = 15213;</a:t>
              </a:r>
            </a:p>
          </p:txBody>
        </p:sp>
        <p:grpSp>
          <p:nvGrpSpPr>
            <p:cNvPr id="28" name="Group 83"/>
            <p:cNvGrpSpPr>
              <a:grpSpLocks/>
            </p:cNvGrpSpPr>
            <p:nvPr/>
          </p:nvGrpSpPr>
          <p:grpSpPr bwMode="auto">
            <a:xfrm>
              <a:off x="6337300" y="4038600"/>
              <a:ext cx="609600" cy="1293813"/>
              <a:chOff x="0" y="-8"/>
              <a:chExt cx="384" cy="815"/>
            </a:xfrm>
          </p:grpSpPr>
          <p:grpSp>
            <p:nvGrpSpPr>
              <p:cNvPr id="29" name="Group 84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34" name="Rectangle 8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35" name="Rectangle 86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32" name="Rectangle 8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33" name="Rectangle 89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31" name="Group 90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30" name="Rectangle 9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31" name="Rectangle 92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12" name="Group 93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28" name="Rectangle 9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9" name="Rectangle 9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grpSp>
          <p:nvGrpSpPr>
            <p:cNvPr id="53313" name="Group 96"/>
            <p:cNvGrpSpPr>
              <a:grpSpLocks/>
            </p:cNvGrpSpPr>
            <p:nvPr/>
          </p:nvGrpSpPr>
          <p:grpSpPr bwMode="auto">
            <a:xfrm>
              <a:off x="6107113" y="2398713"/>
              <a:ext cx="866775" cy="1714499"/>
              <a:chOff x="0" y="0"/>
              <a:chExt cx="545" cy="1080"/>
            </a:xfrm>
          </p:grpSpPr>
          <p:grpSp>
            <p:nvGrpSpPr>
              <p:cNvPr id="53314" name="Group 97"/>
              <p:cNvGrpSpPr>
                <a:grpSpLocks/>
              </p:cNvGrpSpPr>
              <p:nvPr/>
            </p:nvGrpSpPr>
            <p:grpSpPr bwMode="auto">
              <a:xfrm>
                <a:off x="144" y="265"/>
                <a:ext cx="384" cy="815"/>
                <a:chOff x="0" y="-8"/>
                <a:chExt cx="384" cy="815"/>
              </a:xfrm>
            </p:grpSpPr>
            <p:grpSp>
              <p:nvGrpSpPr>
                <p:cNvPr id="53315" name="Group 98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322" name="Rectangle 99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23" name="Rectangle 100"/>
                  <p:cNvSpPr>
                    <a:spLocks/>
                  </p:cNvSpPr>
                  <p:nvPr/>
                </p:nvSpPr>
                <p:spPr bwMode="auto">
                  <a:xfrm>
                    <a:off x="60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6D</a:t>
                    </a:r>
                  </a:p>
                </p:txBody>
              </p:sp>
            </p:grpSp>
            <p:grpSp>
              <p:nvGrpSpPr>
                <p:cNvPr id="53324" name="Group 101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320" name="Rectangle 102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21" name="Rectangle 103"/>
                  <p:cNvSpPr>
                    <a:spLocks/>
                  </p:cNvSpPr>
                  <p:nvPr/>
                </p:nvSpPr>
                <p:spPr bwMode="auto">
                  <a:xfrm>
                    <a:off x="60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3B</a:t>
                    </a:r>
                  </a:p>
                </p:txBody>
              </p:sp>
            </p:grpSp>
            <p:grpSp>
              <p:nvGrpSpPr>
                <p:cNvPr id="53325" name="Group 104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318" name="Rectangle 105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19" name="Rectangle 106"/>
                  <p:cNvSpPr>
                    <a:spLocks/>
                  </p:cNvSpPr>
                  <p:nvPr/>
                </p:nvSpPr>
                <p:spPr bwMode="auto">
                  <a:xfrm>
                    <a:off x="60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  <p:grpSp>
              <p:nvGrpSpPr>
                <p:cNvPr id="53326" name="Group 107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316" name="Rectangle 108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17" name="Rectangle 109"/>
                  <p:cNvSpPr>
                    <a:spLocks/>
                  </p:cNvSpPr>
                  <p:nvPr/>
                </p:nvSpPr>
                <p:spPr bwMode="auto">
                  <a:xfrm>
                    <a:off x="60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</p:grpSp>
          <p:sp>
            <p:nvSpPr>
              <p:cNvPr id="53311" name="Rectangle 110"/>
              <p:cNvSpPr>
                <a:spLocks/>
              </p:cNvSpPr>
              <p:nvPr/>
            </p:nvSpPr>
            <p:spPr bwMode="auto">
              <a:xfrm>
                <a:off x="0" y="0"/>
                <a:ext cx="545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x86-64</a:t>
                </a:r>
              </a:p>
            </p:txBody>
          </p:sp>
        </p:grpSp>
        <p:grpSp>
          <p:nvGrpSpPr>
            <p:cNvPr id="53327" name="Group 111"/>
            <p:cNvGrpSpPr>
              <a:grpSpLocks/>
            </p:cNvGrpSpPr>
            <p:nvPr/>
          </p:nvGrpSpPr>
          <p:grpSpPr bwMode="auto">
            <a:xfrm>
              <a:off x="8013700" y="2398713"/>
              <a:ext cx="617538" cy="1714499"/>
              <a:chOff x="0" y="0"/>
              <a:chExt cx="389" cy="1080"/>
            </a:xfrm>
          </p:grpSpPr>
          <p:grpSp>
            <p:nvGrpSpPr>
              <p:cNvPr id="53340" name="Group 112"/>
              <p:cNvGrpSpPr>
                <a:grpSpLocks/>
              </p:cNvGrpSpPr>
              <p:nvPr/>
            </p:nvGrpSpPr>
            <p:grpSpPr bwMode="auto">
              <a:xfrm>
                <a:off x="0" y="265"/>
                <a:ext cx="384" cy="815"/>
                <a:chOff x="0" y="-8"/>
                <a:chExt cx="384" cy="815"/>
              </a:xfrm>
            </p:grpSpPr>
            <p:grpSp>
              <p:nvGrpSpPr>
                <p:cNvPr id="53342" name="Group 11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308" name="Rectangle 114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09" name="Rectangle 115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3B</a:t>
                    </a:r>
                  </a:p>
                </p:txBody>
              </p:sp>
            </p:grpSp>
            <p:grpSp>
              <p:nvGrpSpPr>
                <p:cNvPr id="53343" name="Group 116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306" name="Rectangle 117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07" name="Rectangle 118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6D</a:t>
                    </a:r>
                  </a:p>
                </p:txBody>
              </p:sp>
            </p:grpSp>
            <p:grpSp>
              <p:nvGrpSpPr>
                <p:cNvPr id="53344" name="Group 119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304" name="Rectangle 120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05" name="Rectangle 121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  <p:grpSp>
              <p:nvGrpSpPr>
                <p:cNvPr id="53345" name="Group 122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302" name="Rectangle 123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03" name="Rectangle 124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</p:grpSp>
          <p:sp>
            <p:nvSpPr>
              <p:cNvPr id="53297" name="Rectangle 125"/>
              <p:cNvSpPr>
                <a:spLocks/>
              </p:cNvSpPr>
              <p:nvPr/>
            </p:nvSpPr>
            <p:spPr bwMode="auto">
              <a:xfrm>
                <a:off x="20" y="0"/>
                <a:ext cx="369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Sun</a:t>
                </a:r>
              </a:p>
            </p:txBody>
          </p:sp>
        </p:grpSp>
        <p:grpSp>
          <p:nvGrpSpPr>
            <p:cNvPr id="53354" name="Group 126"/>
            <p:cNvGrpSpPr>
              <a:grpSpLocks/>
            </p:cNvGrpSpPr>
            <p:nvPr/>
          </p:nvGrpSpPr>
          <p:grpSpPr bwMode="auto">
            <a:xfrm>
              <a:off x="6946900" y="3009900"/>
              <a:ext cx="1066800" cy="914400"/>
              <a:chOff x="0" y="0"/>
              <a:chExt cx="672" cy="576"/>
            </a:xfrm>
          </p:grpSpPr>
          <p:sp>
            <p:nvSpPr>
              <p:cNvPr id="53292" name="Line 12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72" cy="57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93" name="Line 128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672" cy="19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94" name="Line 129"/>
              <p:cNvSpPr>
                <a:spLocks noChangeShapeType="1"/>
              </p:cNvSpPr>
              <p:nvPr/>
            </p:nvSpPr>
            <p:spPr bwMode="auto">
              <a:xfrm rot="10800000" flipH="1">
                <a:off x="0" y="192"/>
                <a:ext cx="672" cy="19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95" name="Line 130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672" cy="57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53356" name="Group 131"/>
            <p:cNvGrpSpPr>
              <a:grpSpLocks/>
            </p:cNvGrpSpPr>
            <p:nvPr/>
          </p:nvGrpSpPr>
          <p:grpSpPr bwMode="auto">
            <a:xfrm>
              <a:off x="4432300" y="2398713"/>
              <a:ext cx="838200" cy="1714499"/>
              <a:chOff x="0" y="0"/>
              <a:chExt cx="528" cy="1080"/>
            </a:xfrm>
          </p:grpSpPr>
          <p:grpSp>
            <p:nvGrpSpPr>
              <p:cNvPr id="53357" name="Group 132"/>
              <p:cNvGrpSpPr>
                <a:grpSpLocks/>
              </p:cNvGrpSpPr>
              <p:nvPr/>
            </p:nvGrpSpPr>
            <p:grpSpPr bwMode="auto">
              <a:xfrm>
                <a:off x="144" y="265"/>
                <a:ext cx="384" cy="815"/>
                <a:chOff x="0" y="-8"/>
                <a:chExt cx="384" cy="815"/>
              </a:xfrm>
            </p:grpSpPr>
            <p:grpSp>
              <p:nvGrpSpPr>
                <p:cNvPr id="53358" name="Group 133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290" name="Rectangle 134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291" name="Rectangle 135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 dirty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6D</a:t>
                    </a:r>
                  </a:p>
                </p:txBody>
              </p:sp>
            </p:grpSp>
            <p:grpSp>
              <p:nvGrpSpPr>
                <p:cNvPr id="53359" name="Group 136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288" name="Rectangle 137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289" name="Rectangle 138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3B</a:t>
                    </a:r>
                  </a:p>
                </p:txBody>
              </p:sp>
            </p:grpSp>
            <p:grpSp>
              <p:nvGrpSpPr>
                <p:cNvPr id="53372" name="Group 139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286" name="Rectangle 140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287" name="Rectangle 141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  <p:grpSp>
              <p:nvGrpSpPr>
                <p:cNvPr id="53374" name="Group 142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284" name="Rectangle 143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285" name="Rectangle 144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</p:grpSp>
          <p:sp>
            <p:nvSpPr>
              <p:cNvPr id="53279" name="Rectangle 145"/>
              <p:cNvSpPr>
                <a:spLocks/>
              </p:cNvSpPr>
              <p:nvPr/>
            </p:nvSpPr>
            <p:spPr bwMode="auto">
              <a:xfrm>
                <a:off x="0" y="0"/>
                <a:ext cx="401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IA32</a:t>
                </a:r>
              </a:p>
            </p:txBody>
          </p:sp>
        </p:grpSp>
        <p:grpSp>
          <p:nvGrpSpPr>
            <p:cNvPr id="53375" name="Group 146"/>
            <p:cNvGrpSpPr>
              <a:grpSpLocks/>
            </p:cNvGrpSpPr>
            <p:nvPr/>
          </p:nvGrpSpPr>
          <p:grpSpPr bwMode="auto">
            <a:xfrm>
              <a:off x="5270500" y="3009900"/>
              <a:ext cx="1066800" cy="915988"/>
              <a:chOff x="0" y="0"/>
              <a:chExt cx="672" cy="577"/>
            </a:xfrm>
          </p:grpSpPr>
          <p:sp>
            <p:nvSpPr>
              <p:cNvPr id="53274" name="Line 147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67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75" name="Line 148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67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76" name="Line 149"/>
              <p:cNvSpPr>
                <a:spLocks noChangeShapeType="1"/>
              </p:cNvSpPr>
              <p:nvPr/>
            </p:nvSpPr>
            <p:spPr bwMode="auto">
              <a:xfrm rot="10800000" flipH="1">
                <a:off x="0" y="384"/>
                <a:ext cx="67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77" name="Line 150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67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验证数的表示</a:t>
            </a:r>
            <a:endParaRPr lang="en-US" dirty="0"/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打印数据字节表示的程序代码</a:t>
            </a:r>
            <a:endParaRPr lang="en-US" dirty="0"/>
          </a:p>
          <a:p>
            <a:pPr marL="552450" lvl="1"/>
            <a:r>
              <a:rPr lang="zh-CN" altLang="en-US" dirty="0"/>
              <a:t>将指针转换成</a:t>
            </a:r>
            <a:r>
              <a:rPr lang="en-US" dirty="0"/>
              <a:t>unsigned char * </a:t>
            </a:r>
            <a:r>
              <a:rPr lang="zh-CN" altLang="en-US" dirty="0"/>
              <a:t>类型，从而按字节数组处理</a:t>
            </a:r>
            <a:endParaRPr lang="en-US" dirty="0"/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6934200" y="5780052"/>
            <a:ext cx="3302000" cy="925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altLang="zh-CN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rintf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指令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打印指针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进制格式打印</a:t>
            </a:r>
            <a:endParaRPr lang="en-US" sz="2000" b="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881018" y="2286000"/>
            <a:ext cx="8634582" cy="3352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</a:t>
            </a:r>
            <a:r>
              <a:rPr lang="zh-CN" altLang="en-US" dirty="0"/>
              <a:t>的执行实例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037557" y="16764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4010997" y="3203575"/>
            <a:ext cx="32794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4000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指针的表示</a:t>
            </a:r>
            <a:endParaRPr lang="en-US" dirty="0"/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676400" y="5638800"/>
            <a:ext cx="8839200" cy="914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不同的编译器、机器会有不同的运行结果。</a:t>
            </a:r>
            <a:endParaRPr lang="en-US" altLang="zh-CN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甚至程序的每次运行结果都不同</a:t>
            </a:r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1936751" y="1365647"/>
            <a:ext cx="2765181" cy="738664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7308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5105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6257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5114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6270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7426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6515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字符串的表示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dirty="0"/>
          </a:p>
          <a:p>
            <a:pPr marL="552450" lvl="1"/>
            <a:r>
              <a:rPr lang="zh-CN" altLang="en-US" dirty="0"/>
              <a:t>用字符数组表示</a:t>
            </a:r>
            <a:endParaRPr lang="en-US" dirty="0"/>
          </a:p>
          <a:p>
            <a:pPr marL="552450" lvl="1"/>
            <a:r>
              <a:rPr lang="zh-CN" altLang="en-US" dirty="0"/>
              <a:t>每个字符都是</a:t>
            </a:r>
            <a:r>
              <a:rPr lang="en-US" dirty="0"/>
              <a:t>ASCII</a:t>
            </a:r>
            <a:r>
              <a:rPr lang="zh-CN" altLang="en-US" dirty="0"/>
              <a:t>格式编码</a:t>
            </a:r>
            <a:endParaRPr lang="en-US" dirty="0"/>
          </a:p>
          <a:p>
            <a:pPr marL="838200" lvl="2"/>
            <a:r>
              <a:rPr lang="zh-CN" altLang="en-US" dirty="0"/>
              <a:t>字符集合的标准</a:t>
            </a:r>
            <a:r>
              <a:rPr lang="en-US" altLang="zh-CN" dirty="0"/>
              <a:t>7</a:t>
            </a:r>
            <a:r>
              <a:rPr lang="zh-CN" altLang="en-US" dirty="0"/>
              <a:t>位编码</a:t>
            </a:r>
            <a:endParaRPr lang="en-US" altLang="zh-CN" dirty="0"/>
          </a:p>
          <a:p>
            <a:pPr marL="838200" lvl="2"/>
            <a:r>
              <a:rPr lang="zh-CN" altLang="en-US" dirty="0"/>
              <a:t>字符</a:t>
            </a:r>
            <a:r>
              <a:rPr lang="en-US" altLang="zh-CN" dirty="0"/>
              <a:t>’</a:t>
            </a:r>
            <a:r>
              <a:rPr lang="en-US" dirty="0"/>
              <a:t>0’</a:t>
            </a:r>
            <a:r>
              <a:rPr lang="zh-CN" altLang="en-US" dirty="0"/>
              <a:t>的编码是</a:t>
            </a:r>
            <a:r>
              <a:rPr lang="en-US" dirty="0"/>
              <a:t> 0x30</a:t>
            </a:r>
          </a:p>
          <a:p>
            <a:pPr marL="1181100" lvl="3"/>
            <a:r>
              <a:rPr lang="zh-CN" altLang="en-US" dirty="0">
                <a:sym typeface="Calibri Italic" charset="0"/>
              </a:rPr>
              <a:t>数码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</a:t>
            </a:r>
            <a:r>
              <a:rPr lang="zh-CN" altLang="en-US" dirty="0"/>
              <a:t>的编码是</a:t>
            </a:r>
            <a:r>
              <a:rPr lang="en-US" dirty="0"/>
              <a:t>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/>
            <a:r>
              <a:rPr lang="zh-CN" altLang="en-US" dirty="0"/>
              <a:t>字符串以</a:t>
            </a:r>
            <a:r>
              <a:rPr lang="en-US" dirty="0"/>
              <a:t>null</a:t>
            </a:r>
            <a:r>
              <a:rPr lang="zh-CN" altLang="en-US" dirty="0"/>
              <a:t>结尾</a:t>
            </a:r>
            <a:endParaRPr lang="en-US" dirty="0"/>
          </a:p>
          <a:p>
            <a:pPr marL="838200" lvl="2"/>
            <a:r>
              <a:rPr lang="zh-CN" altLang="en-US" dirty="0"/>
              <a:t>最后的字符</a:t>
            </a:r>
            <a:r>
              <a:rPr lang="en-US" dirty="0"/>
              <a:t> = 0</a:t>
            </a:r>
          </a:p>
          <a:p>
            <a:pPr marL="552450" lvl="1"/>
            <a:r>
              <a:rPr lang="zh-CN" altLang="en-US" dirty="0"/>
              <a:t>兼容性</a:t>
            </a:r>
            <a:endParaRPr lang="en-US" altLang="zh-CN" dirty="0"/>
          </a:p>
          <a:p>
            <a:pPr marL="952500" lvl="2"/>
            <a:r>
              <a:rPr lang="zh-CN" altLang="en-US" dirty="0"/>
              <a:t>字节序不是个事！</a:t>
            </a:r>
            <a:r>
              <a:rPr lang="en-US" dirty="0"/>
              <a:t> 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7778814" y="2246314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9418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459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7815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9390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布尔代数的应用</a:t>
            </a:r>
            <a:endParaRPr lang="en-US" dirty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香农应用于数字系统</a:t>
            </a:r>
            <a:endParaRPr lang="en-US" dirty="0"/>
          </a:p>
          <a:p>
            <a:pPr marL="552450" lvl="1"/>
            <a:r>
              <a:rPr lang="en-US" dirty="0"/>
              <a:t>1937 MIT </a:t>
            </a:r>
            <a:r>
              <a:rPr lang="zh-CN" altLang="en-US" dirty="0"/>
              <a:t>硕士论文</a:t>
            </a:r>
            <a:endParaRPr lang="en-US" dirty="0"/>
          </a:p>
          <a:p>
            <a:pPr marL="552450" lvl="1"/>
            <a:r>
              <a:rPr lang="zh-CN" altLang="en-US" dirty="0"/>
              <a:t>延迟开关网络的推理</a:t>
            </a:r>
            <a:endParaRPr lang="en-US" dirty="0"/>
          </a:p>
          <a:p>
            <a:pPr marL="838200" lvl="2"/>
            <a:r>
              <a:rPr lang="zh-CN" altLang="en-US" dirty="0"/>
              <a:t>闭合开关编码为</a:t>
            </a:r>
            <a:r>
              <a:rPr lang="en-US" dirty="0"/>
              <a:t>1, </a:t>
            </a:r>
            <a:r>
              <a:rPr lang="zh-CN" altLang="en-US" dirty="0"/>
              <a:t>开关打开编码为</a:t>
            </a:r>
            <a:r>
              <a:rPr lang="en-US" dirty="0"/>
              <a:t>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51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6464301" y="3530600"/>
            <a:ext cx="2169633" cy="19492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连接条件：</a:t>
            </a:r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187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8" y="0"/>
              <a:ext cx="461" cy="2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111500" y="4673601"/>
            <a:ext cx="2819400" cy="885825"/>
            <a:chOff x="0" y="0"/>
            <a:chExt cx="1776" cy="558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6" y="336"/>
              <a:ext cx="461" cy="2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6616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二进制数性质</a:t>
            </a:r>
            <a:endParaRPr lang="en-US" dirty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证明：</a:t>
            </a:r>
            <a:endParaRPr lang="en-US" altLang="zh-CN" dirty="0"/>
          </a:p>
          <a:p>
            <a:pPr lvl="1">
              <a:defRPr/>
            </a:pPr>
            <a:r>
              <a:rPr lang="en-US" dirty="0"/>
              <a:t>w = 0:</a:t>
            </a:r>
          </a:p>
          <a:p>
            <a:pPr lvl="2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假设</a:t>
            </a:r>
            <a:r>
              <a:rPr lang="en-US" dirty="0"/>
              <a:t>w-1</a:t>
            </a:r>
            <a:r>
              <a:rPr lang="zh-CN" altLang="en-US" dirty="0"/>
              <a:t>时成立，则</a:t>
            </a:r>
            <a:r>
              <a:rPr lang="en-US" altLang="zh-CN" dirty="0"/>
              <a:t>w</a:t>
            </a:r>
            <a:r>
              <a:rPr lang="zh-CN" altLang="en-US" dirty="0"/>
              <a:t>时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4346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286001" y="1402803"/>
            <a:ext cx="8002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断言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9051" y="1609357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63315" y="5339108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85CE8-485B-49A8-A535-6DF15149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代码安全示例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004359" y="1386038"/>
            <a:ext cx="8427756" cy="3598421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内核内存区域保持用户访问数据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从内核内存区域最多拷贝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字节到用户缓冲区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（缓冲区大小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KSIZE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KSIZE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29694" y="610202"/>
            <a:ext cx="5185906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库函数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的声明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*memcpy(void *dest, void *src, size_t n);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B651EE-51AF-4827-8DC2-80895BAD0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6" y="5213350"/>
            <a:ext cx="83073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与</a:t>
            </a:r>
            <a:r>
              <a:rPr lang="en-US" altLang="zh-CN" kern="0" dirty="0"/>
              <a:t>FreeBSD’s</a:t>
            </a:r>
            <a:r>
              <a:rPr lang="zh-CN" altLang="en-US" kern="0" dirty="0"/>
              <a:t>的</a:t>
            </a:r>
            <a:r>
              <a:rPr lang="en-US" altLang="zh-CN" kern="0" dirty="0" err="1"/>
              <a:t>getpeername</a:t>
            </a:r>
            <a:r>
              <a:rPr lang="zh-CN" altLang="en-US" kern="0" dirty="0"/>
              <a:t>代码实现相似</a:t>
            </a:r>
            <a:endParaRPr lang="en-US" kern="0" dirty="0"/>
          </a:p>
          <a:p>
            <a:r>
              <a:rPr lang="zh-CN" altLang="en-US" kern="0" dirty="0"/>
              <a:t>有很多聪明的人试图在程序中发现漏洞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773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十六进制数的加减运算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十六进制数的加减运算类似十进制</a:t>
            </a:r>
          </a:p>
          <a:p>
            <a:pPr lvl="1"/>
            <a:r>
              <a:rPr lang="zh-CN" altLang="en-US" sz="2800" dirty="0"/>
              <a:t>逢</a:t>
            </a:r>
            <a:r>
              <a:rPr lang="en-US" altLang="zh-CN" sz="2800" dirty="0"/>
              <a:t>16</a:t>
            </a:r>
            <a:r>
              <a:rPr lang="zh-CN" altLang="en-US" sz="2800" dirty="0"/>
              <a:t>进位</a:t>
            </a:r>
            <a:r>
              <a:rPr lang="en-US" altLang="zh-CN" sz="2800" dirty="0"/>
              <a:t>1</a:t>
            </a:r>
            <a:r>
              <a:rPr lang="zh-CN" altLang="en-US" sz="2800" dirty="0"/>
              <a:t>，借</a:t>
            </a:r>
            <a:r>
              <a:rPr lang="en-US" altLang="zh-CN" sz="2800" dirty="0"/>
              <a:t>1</a:t>
            </a:r>
            <a:r>
              <a:rPr lang="zh-CN" altLang="en-US" sz="2800" dirty="0"/>
              <a:t>当</a:t>
            </a:r>
            <a:r>
              <a:rPr lang="en-US" altLang="zh-CN" sz="2800" dirty="0"/>
              <a:t>16</a:t>
            </a:r>
            <a:endParaRPr lang="zh-CN" altLang="pt-BR" sz="2800" dirty="0"/>
          </a:p>
          <a:p>
            <a:pPr algn="ctr">
              <a:buFont typeface="Wingdings" pitchFamily="2" charset="2"/>
              <a:buNone/>
            </a:pPr>
            <a:r>
              <a:rPr lang="pt-BR" altLang="zh-CN" sz="3200" dirty="0"/>
              <a:t>	</a:t>
            </a:r>
            <a:r>
              <a:rPr lang="pt-BR" altLang="zh-CN" sz="3200" dirty="0">
                <a:solidFill>
                  <a:srgbClr val="0000CC"/>
                </a:solidFill>
              </a:rPr>
              <a:t>23D9H</a:t>
            </a:r>
            <a:r>
              <a:rPr lang="zh-CN" altLang="pt-BR" sz="3200" dirty="0">
                <a:solidFill>
                  <a:srgbClr val="0000CC"/>
                </a:solidFill>
              </a:rPr>
              <a:t>＋</a:t>
            </a:r>
            <a:r>
              <a:rPr lang="pt-BR" altLang="zh-CN" sz="3200" dirty="0">
                <a:solidFill>
                  <a:srgbClr val="0000CC"/>
                </a:solidFill>
              </a:rPr>
              <a:t>94BEH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B897H</a:t>
            </a:r>
          </a:p>
          <a:p>
            <a:pPr algn="ctr">
              <a:buFont typeface="Wingdings" pitchFamily="2" charset="2"/>
              <a:buNone/>
            </a:pPr>
            <a:r>
              <a:rPr lang="pt-BR" altLang="zh-CN" sz="3200" dirty="0">
                <a:solidFill>
                  <a:srgbClr val="0000CC"/>
                </a:solidFill>
              </a:rPr>
              <a:t>	A59FH</a:t>
            </a:r>
            <a:r>
              <a:rPr lang="zh-CN" altLang="pt-BR" sz="3200" dirty="0">
                <a:solidFill>
                  <a:srgbClr val="0000CC"/>
                </a:solidFill>
              </a:rPr>
              <a:t>－</a:t>
            </a:r>
            <a:r>
              <a:rPr lang="pt-BR" altLang="zh-CN" sz="3200" dirty="0">
                <a:solidFill>
                  <a:srgbClr val="0000CC"/>
                </a:solidFill>
              </a:rPr>
              <a:t>62B8H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42E7H</a:t>
            </a:r>
          </a:p>
          <a:p>
            <a:r>
              <a:rPr lang="zh-CN" altLang="en-US" sz="3200" dirty="0"/>
              <a:t>二进制和十六进制数之间具有对应关系：</a:t>
            </a:r>
          </a:p>
          <a:p>
            <a:pPr marL="365760" lvl="1" indent="0">
              <a:buNone/>
            </a:pPr>
            <a:r>
              <a:rPr lang="zh-CN" altLang="en-US" sz="2800" dirty="0"/>
              <a:t>每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/>
              <a:t>个二进制位对应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/>
              <a:t>个十六进制位</a:t>
            </a:r>
          </a:p>
          <a:p>
            <a:pPr>
              <a:buFont typeface="Wingdings" pitchFamily="2" charset="2"/>
              <a:buNone/>
            </a:pPr>
            <a:r>
              <a:rPr lang="zh-CN" altLang="en-US" sz="3200" dirty="0"/>
              <a:t>	  </a:t>
            </a:r>
            <a:r>
              <a:rPr lang="en-US" altLang="zh-CN" sz="3200" dirty="0"/>
              <a:t>00111010B</a:t>
            </a:r>
            <a:r>
              <a:rPr lang="zh-CN" altLang="en-US" sz="3200" dirty="0"/>
              <a:t>＝</a:t>
            </a:r>
            <a:r>
              <a:rPr lang="en-US" altLang="zh-CN" sz="3200" dirty="0"/>
              <a:t>3AH</a:t>
            </a:r>
            <a:r>
              <a:rPr lang="zh-CN" altLang="en-US" sz="3200" dirty="0"/>
              <a:t>，</a:t>
            </a:r>
            <a:r>
              <a:rPr lang="en-US" altLang="zh-CN" sz="3200" dirty="0"/>
              <a:t>F2H</a:t>
            </a:r>
            <a:r>
              <a:rPr lang="zh-CN" altLang="en-US" sz="3200" dirty="0"/>
              <a:t>＝</a:t>
            </a:r>
            <a:r>
              <a:rPr lang="en-US" altLang="zh-CN" sz="3200" dirty="0"/>
              <a:t>11110010B</a:t>
            </a:r>
          </a:p>
          <a:p>
            <a:pPr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与二进制数相互转换简单、阅读书写方便</a:t>
            </a:r>
          </a:p>
        </p:txBody>
      </p:sp>
    </p:spTree>
    <p:extLst>
      <p:ext uri="{BB962C8B-B14F-4D97-AF65-F5344CB8AC3E}">
        <p14:creationId xmlns:p14="http://schemas.microsoft.com/office/powerpoint/2010/main" val="2086100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C13CAC-03E1-4DAF-958E-A5883519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典型用法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2046288" y="12954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内核内存区域保持用户访问数据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从内核内存区域最多拷贝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字节到用户缓冲区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（缓冲区大小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022127" y="4876800"/>
            <a:ext cx="8055205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MSIZE 528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[MSIZE];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(“%s\n”,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29200" y="565578"/>
            <a:ext cx="4692630" cy="643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库函数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的声明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38378547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C10E63-BCFD-497A-B1A7-468678A9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恶意用法</a:t>
            </a:r>
            <a:endParaRPr lang="en-US" dirty="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2046289" y="1219200"/>
            <a:ext cx="6344685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内核内存区域保持用户访问数据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kbuf[KSIZE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从内核内存区域最多拷贝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字节到用户缓冲区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（缓冲区大小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KSIZE,maxlen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KSIZE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KSIZE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memcpy(user_dest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2046287" y="4800600"/>
            <a:ext cx="6344687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MSIZE 528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mybuf[MSIZE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 . .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24400" y="522130"/>
            <a:ext cx="4692630" cy="643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库函数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的声明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*memcpy(void *dest, void *src, size_t 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6274057"/>
            <a:ext cx="746698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943100" algn="l"/>
              </a:tabLst>
              <a:defRPr/>
            </a:pPr>
            <a:r>
              <a:rPr lang="zh-CN" altLang="en-US" dirty="0"/>
              <a:t>模数加法构成阿贝尔群（</a:t>
            </a:r>
            <a:r>
              <a:rPr lang="en-US" dirty="0"/>
              <a:t>Modular Addition Forms an </a:t>
            </a:r>
            <a:r>
              <a:rPr lang="en-US" i="1" dirty="0"/>
              <a:t>Abelian Group</a:t>
            </a:r>
            <a:endParaRPr lang="en-US" dirty="0"/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封闭性：</a:t>
            </a: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交换性：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结合性：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单位元</a:t>
            </a:r>
            <a:r>
              <a:rPr lang="en-US" altLang="zh-CN" b="1" dirty="0">
                <a:solidFill>
                  <a:srgbClr val="C00000"/>
                </a:solidFill>
              </a:rPr>
              <a:t>:  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2"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每个元素都有逆元</a:t>
            </a:r>
            <a:endParaRPr lang="en-US" b="1" dirty="0">
              <a:solidFill>
                <a:srgbClr val="C00000"/>
              </a:solidFill>
            </a:endParaRPr>
          </a:p>
          <a:p>
            <a:pPr lvl="2">
              <a:tabLst>
                <a:tab pos="1943100" algn="l"/>
              </a:tabLst>
              <a:defRPr/>
            </a:pPr>
            <a:r>
              <a:rPr lang="en-US" altLang="zh-CN" dirty="0"/>
              <a:t>u</a:t>
            </a:r>
            <a:r>
              <a:rPr lang="zh-CN" altLang="en-US" dirty="0"/>
              <a:t>的逆元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zh-CN" altLang="en-US" dirty="0"/>
              <a:t>则：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数学性质</a:t>
            </a:r>
            <a:endParaRPr lang="en-US" dirty="0"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与带</a:t>
            </a:r>
            <a:r>
              <a:rPr lang="en-US" altLang="zh-CN" dirty="0" err="1">
                <a:solidFill>
                  <a:srgbClr val="FF0000"/>
                </a:solidFill>
              </a:rPr>
              <a:t>Uadd</a:t>
            </a:r>
            <a:r>
              <a:rPr lang="zh-CN" altLang="en-US" dirty="0">
                <a:solidFill>
                  <a:srgbClr val="FF0000"/>
                </a:solidFill>
              </a:rPr>
              <a:t>加法的无符号数是同构群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zh-CN" altLang="en-US" dirty="0"/>
              <a:t>因为两者具有相同的位模式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Tadd</a:t>
            </a:r>
            <a:r>
              <a:rPr lang="zh-CN" altLang="en-US" dirty="0"/>
              <a:t>构成一个群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封闭性、</a:t>
            </a:r>
            <a:r>
              <a:rPr lang="en-US" dirty="0"/>
              <a:t> </a:t>
            </a:r>
            <a:r>
              <a:rPr lang="zh-CN" altLang="en-US" dirty="0"/>
              <a:t>交换性、结合性、</a:t>
            </a:r>
            <a:r>
              <a:rPr lang="en-US" altLang="zh-CN" dirty="0"/>
              <a:t>0</a:t>
            </a:r>
            <a:r>
              <a:rPr lang="zh-CN" altLang="en-US" dirty="0"/>
              <a:t>是单位元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每个元素都有逆元</a:t>
            </a:r>
            <a:endParaRPr lang="en-US" dirty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的数学性质</a:t>
            </a:r>
            <a:endParaRPr lang="en-US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/>
          </p:nvPr>
        </p:nvGraphicFramePr>
        <p:xfrm>
          <a:off x="3124200" y="4991100"/>
          <a:ext cx="423407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91100"/>
                        <a:ext cx="423407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 XDR </a:t>
            </a:r>
            <a:r>
              <a:rPr lang="zh-CN" altLang="en-US" dirty="0"/>
              <a:t>函数库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广泛用于机器间传输数据</a:t>
            </a:r>
            <a:endParaRPr lang="en-US" dirty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代码范例</a:t>
            </a:r>
            <a:r>
              <a:rPr lang="en-US" dirty="0"/>
              <a:t>#2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2248815" y="2360340"/>
            <a:ext cx="6475170" cy="36676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990851" y="2968065"/>
            <a:ext cx="6245225" cy="1887538"/>
            <a:chOff x="1308" y="1224"/>
            <a:chExt cx="3934" cy="1189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415"/>
              <a:ext cx="58" cy="29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607"/>
              <a:ext cx="58" cy="29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415"/>
              <a:ext cx="58" cy="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847"/>
              <a:ext cx="58" cy="291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428"/>
              <a:ext cx="384" cy="985"/>
              <a:chOff x="288" y="2196"/>
              <a:chExt cx="384" cy="985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196"/>
                <a:ext cx="82" cy="40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388"/>
                <a:ext cx="384" cy="409"/>
                <a:chOff x="288" y="2196"/>
                <a:chExt cx="384" cy="409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255"/>
                  <a:ext cx="384" cy="291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196"/>
                  <a:ext cx="82" cy="40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580"/>
                <a:ext cx="384" cy="409"/>
                <a:chOff x="288" y="2196"/>
                <a:chExt cx="384" cy="409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255"/>
                  <a:ext cx="384" cy="291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196"/>
                  <a:ext cx="82" cy="40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772"/>
                <a:ext cx="384" cy="409"/>
                <a:chOff x="288" y="2196"/>
                <a:chExt cx="384" cy="409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255"/>
                  <a:ext cx="384" cy="291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196"/>
                  <a:ext cx="82" cy="40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875"/>
              <a:ext cx="58" cy="291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615"/>
              <a:ext cx="58" cy="291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68"/>
              <a:ext cx="58" cy="291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91"/>
              <a:ext cx="58" cy="291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895600" y="5065718"/>
            <a:ext cx="2825750" cy="1147763"/>
            <a:chOff x="864" y="3191"/>
            <a:chExt cx="1780" cy="723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623"/>
              <a:ext cx="58" cy="291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780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>
                  <a:latin typeface="Calibri" pitchFamily="34" charset="0"/>
                </a:rPr>
                <a:t>malloc</a:t>
              </a:r>
              <a:r>
                <a:rPr lang="en-US" sz="2000" dirty="0">
                  <a:latin typeface="Calibri" pitchFamily="34" charset="0"/>
                </a:rPr>
                <a:t>(</a:t>
              </a:r>
              <a:r>
                <a:rPr lang="en-US" sz="2000" dirty="0" err="1">
                  <a:latin typeface="Calibri" pitchFamily="34" charset="0"/>
                </a:rPr>
                <a:t>ele_cnt</a:t>
              </a:r>
              <a:r>
                <a:rPr lang="en-US" sz="2000" dirty="0">
                  <a:latin typeface="Calibri" pitchFamily="34" charset="0"/>
                </a:rPr>
                <a:t> * </a:t>
              </a:r>
              <a:r>
                <a:rPr lang="en-US" sz="2000" dirty="0" err="1">
                  <a:latin typeface="Calibri" pitchFamily="34" charset="0"/>
                </a:rPr>
                <a:t>ele_size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048001" y="5751520"/>
            <a:ext cx="1920875" cy="461963"/>
            <a:chOff x="2976" y="3623"/>
            <a:chExt cx="1210" cy="291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623"/>
              <a:ext cx="1210" cy="291"/>
              <a:chOff x="960" y="3623"/>
              <a:chExt cx="1210" cy="291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623"/>
                <a:ext cx="58" cy="29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623"/>
                <a:ext cx="58" cy="29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623"/>
                <a:ext cx="58" cy="29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623"/>
                <a:ext cx="58" cy="29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623"/>
              <a:ext cx="58" cy="2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3124200" y="3381758"/>
            <a:ext cx="609600" cy="46166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70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2BA688-B9E7-452F-96F0-F5469E6B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97566" y="1207070"/>
            <a:ext cx="8229600" cy="5629746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个对象申请缓冲区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每个对象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指定的位置拷贝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malloc(ele_cnt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(result == NULL)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NULL;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*next = result;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Copy object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destination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ele_src[i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Move pointer to next memory region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next 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7160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malloc(</a:t>
            </a:r>
            <a:r>
              <a:rPr lang="en-US" altLang="zh-CN" dirty="0" err="1"/>
              <a:t>ele_cnt</a:t>
            </a:r>
            <a:r>
              <a:rPr lang="en-US" altLang="zh-CN" dirty="0"/>
              <a:t> * </a:t>
            </a:r>
            <a:r>
              <a:rPr lang="en-US" altLang="zh-CN" dirty="0" err="1"/>
              <a:t>ele_size</a:t>
            </a:r>
            <a:r>
              <a:rPr lang="en-US" altLang="zh-CN" dirty="0"/>
              <a:t>)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32</a:t>
            </a:r>
            <a:r>
              <a:rPr lang="zh-CN" altLang="en-US" dirty="0"/>
              <a:t>位程序，考虑以下情况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zh-CN" altLang="en-US" dirty="0"/>
              <a:t>申请的字节数</a:t>
            </a:r>
            <a:r>
              <a:rPr lang="en-US" dirty="0"/>
              <a:t>	= </a:t>
            </a:r>
            <a:r>
              <a:rPr lang="zh-CN" altLang="en-US" dirty="0"/>
              <a:t>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赋值元素的个数</a:t>
            </a:r>
            <a:r>
              <a:rPr lang="en-US" altLang="zh-CN" dirty="0"/>
              <a:t>=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dirty="0"/>
              <a:t>….</a:t>
            </a:r>
          </a:p>
          <a:p>
            <a:pPr eaLnBrk="1" hangingPunct="1">
              <a:defRPr/>
            </a:pPr>
            <a:r>
              <a:rPr lang="zh-CN" altLang="en-US" dirty="0"/>
              <a:t>如何能让这个函数安全？</a:t>
            </a:r>
            <a:endParaRPr lang="en-US" dirty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的弱点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23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5A4FF3-5260-48BC-8189-7129496C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乘法编译生成的代码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1989C9-B78B-4832-A7F9-5E445B09DFA4}"/>
              </a:ext>
            </a:extLst>
          </p:cNvPr>
          <p:cNvGrpSpPr/>
          <p:nvPr/>
        </p:nvGrpSpPr>
        <p:grpSpPr>
          <a:xfrm>
            <a:off x="1814514" y="1362075"/>
            <a:ext cx="4586287" cy="1975777"/>
            <a:chOff x="290513" y="1194083"/>
            <a:chExt cx="4586287" cy="1975777"/>
          </a:xfrm>
        </p:grpSpPr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4495800" cy="1569660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 mul12(long x)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return x*12;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290513" y="1194083"/>
              <a:ext cx="1010854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2940C-BBA6-46D5-90F4-E539F44903C8}"/>
              </a:ext>
            </a:extLst>
          </p:cNvPr>
          <p:cNvGrpSpPr/>
          <p:nvPr/>
        </p:nvGrpSpPr>
        <p:grpSpPr>
          <a:xfrm>
            <a:off x="1814514" y="3702069"/>
            <a:ext cx="4633179" cy="1297843"/>
            <a:chOff x="290513" y="3266954"/>
            <a:chExt cx="4633179" cy="1297843"/>
          </a:xfrm>
        </p:grpSpPr>
        <p:sp>
          <p:nvSpPr>
            <p:cNvPr id="43010" name="Text Box 2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4542692" cy="830997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leaq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(%rax,%rax,2),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salq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$2,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290513" y="3266954"/>
              <a:ext cx="2876750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编译得到的算术运算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7860BA-0668-44BF-A22E-9BFBE94EFD2E}"/>
              </a:ext>
            </a:extLst>
          </p:cNvPr>
          <p:cNvGrpSpPr/>
          <p:nvPr/>
        </p:nvGrpSpPr>
        <p:grpSpPr>
          <a:xfrm>
            <a:off x="6705600" y="3702069"/>
            <a:ext cx="3657600" cy="1297843"/>
            <a:chOff x="5181600" y="3266954"/>
            <a:chExt cx="3657600" cy="1297843"/>
          </a:xfrm>
        </p:grpSpPr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5181600" y="3733800"/>
              <a:ext cx="3657600" cy="830997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t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x+x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*2</a:t>
              </a:r>
            </a:p>
            <a:p>
              <a:pPr>
                <a:tabLst>
                  <a:tab pos="2286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return t  &lt;&lt; 2 ;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1600" y="3266954"/>
              <a:ext cx="711092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解释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05D7699A-253B-430B-BEC7-3822022A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5495926"/>
            <a:ext cx="8693710" cy="94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对于常数的乘法，</a:t>
            </a:r>
            <a:r>
              <a:rPr lang="en-US" kern="0" dirty="0"/>
              <a:t>C </a:t>
            </a:r>
            <a:r>
              <a:rPr lang="zh-CN" altLang="en-US" kern="0" dirty="0"/>
              <a:t>编译器自动生成移位和加法代码</a:t>
            </a:r>
            <a:endParaRPr lang="en-US" kern="0" dirty="0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A25E1-0CFF-4853-9FD1-68CA91C9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无符号数除编译生成的代码</a:t>
            </a:r>
            <a:endParaRPr lang="en-US" dirty="0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55B9C5A4-8605-4471-BA23-B37E445B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34253"/>
            <a:ext cx="3962400" cy="46166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DE10DBE-F110-484C-B735-4FE4A3E5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4" y="5153582"/>
            <a:ext cx="8307387" cy="56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kern="0" dirty="0"/>
              <a:t>无符号数使用逻辑移位</a:t>
            </a:r>
            <a:endParaRPr lang="en-US" sz="2400" b="1" kern="0" dirty="0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037C86F-E0C2-42BF-A504-1481F1EC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643" y="1934792"/>
            <a:ext cx="8229600" cy="1569660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unsigned long udiv8(unsigned long 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3C034C59-5543-4E4F-AF9F-70B3A56B7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4322585"/>
            <a:ext cx="3857625" cy="83099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C457A78B-3D9D-41D7-8CC0-DD3F6F352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853" y="1343582"/>
            <a:ext cx="943528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 </a:t>
            </a:r>
            <a:r>
              <a:rPr lang="zh-CN" altLang="en-US" dirty="0">
                <a:latin typeface="Calibri" pitchFamily="34" charset="0"/>
              </a:rPr>
              <a:t>函数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86776B83-C728-48B4-ABF6-976AF92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34143"/>
            <a:ext cx="287675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编译生成的数学运算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2A2D9A56-7D32-4619-AE65-42A36912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416" y="3941585"/>
            <a:ext cx="711092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解释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6570B-7B3D-4DC1-9DD4-F98619A7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编译生成的有符号数除代码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374D89-1846-4C5D-8380-FF5C17AFB896}"/>
              </a:ext>
            </a:extLst>
          </p:cNvPr>
          <p:cNvGrpSpPr/>
          <p:nvPr/>
        </p:nvGrpSpPr>
        <p:grpSpPr>
          <a:xfrm>
            <a:off x="1905000" y="1371601"/>
            <a:ext cx="3886200" cy="1780639"/>
            <a:chOff x="381000" y="1371600"/>
            <a:chExt cx="3886200" cy="1780639"/>
          </a:xfrm>
        </p:grpSpPr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3EF64B1D-D7F6-4685-A1A7-6D869F37F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828800"/>
              <a:ext cx="3886200" cy="1323439"/>
            </a:xfrm>
            <a:prstGeom prst="rect">
              <a:avLst/>
            </a:prstGeom>
            <a:solidFill>
              <a:srgbClr val="E0F4E3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long idiv8(long x)</a:t>
              </a:r>
            </a:p>
            <a:p>
              <a:pPr>
                <a:lnSpc>
                  <a:spcPct val="100000"/>
                </a:lnSpc>
              </a:pP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00000"/>
                </a:lnSpc>
              </a:pP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return x/8;</a:t>
              </a:r>
            </a:p>
            <a:p>
              <a:pPr>
                <a:lnSpc>
                  <a:spcPct val="100000"/>
                </a:lnSpc>
              </a:pP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9121C924-FB78-4807-9AF7-BC2115200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52" y="1371600"/>
              <a:ext cx="1541747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square" lIns="45720" rIns="4572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函数</a:t>
              </a:r>
              <a:endParaRPr 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481B80-BAD3-4C8B-A611-17C761F288E7}"/>
              </a:ext>
            </a:extLst>
          </p:cNvPr>
          <p:cNvGrpSpPr/>
          <p:nvPr/>
        </p:nvGrpSpPr>
        <p:grpSpPr>
          <a:xfrm>
            <a:off x="1905000" y="3276600"/>
            <a:ext cx="4495800" cy="2957770"/>
            <a:chOff x="381000" y="3276600"/>
            <a:chExt cx="4495800" cy="2957770"/>
          </a:xfrm>
        </p:grpSpPr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CF9566C3-C101-4DAE-BA6C-240AA94B1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679825"/>
              <a:ext cx="4495800" cy="2554545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testq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%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rax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%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rax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js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L4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L3: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sarq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$3, %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rax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ret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L4: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addq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$7, %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rax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jmp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L3</a:t>
              </a:r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65658D3F-FFC5-4ABF-A3C4-91E2861A2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276600"/>
              <a:ext cx="2818119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square" lIns="45720" rIns="4572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编译生成的结果</a:t>
              </a:r>
              <a:endParaRPr 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526A95-98C6-4E05-96E9-B323A6DA6D59}"/>
              </a:ext>
            </a:extLst>
          </p:cNvPr>
          <p:cNvGrpSpPr/>
          <p:nvPr/>
        </p:nvGrpSpPr>
        <p:grpSpPr>
          <a:xfrm>
            <a:off x="7010400" y="3257490"/>
            <a:ext cx="3657600" cy="2305110"/>
            <a:chOff x="5486400" y="3257490"/>
            <a:chExt cx="3657600" cy="230511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19FCA462-6624-47EC-8CFB-066A34C2D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5029200"/>
              <a:ext cx="3657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itchFamily="18" charset="2"/>
                <a:buChar char="¢"/>
                <a:defRPr sz="28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itchFamily="2" charset="2"/>
                <a:buChar char="§"/>
                <a:defRPr sz="24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itchFamily="2" charset="2"/>
                <a:buChar char="§"/>
                <a:defRPr sz="24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4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4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zh-CN" altLang="en-US" kern="0"/>
                <a:t>使用了算术右移</a:t>
              </a:r>
              <a:endParaRPr lang="en-US" kern="0" dirty="0"/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AFECC76F-FAAD-41ED-B7A2-095AFFD1B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679825"/>
              <a:ext cx="3352800" cy="1323439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if x &lt; 0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x += 7;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# Arithmetic shift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return x &gt;&gt; 3;</a:t>
              </a: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F8F9FC17-9D21-416F-9EE3-87880BD1B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416" y="3257490"/>
              <a:ext cx="711092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解释</a:t>
              </a:r>
              <a:endParaRPr 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19688</TotalTime>
  <Words>6741</Words>
  <Application>Microsoft Office PowerPoint</Application>
  <PresentationFormat>宽屏</PresentationFormat>
  <Paragraphs>1952</Paragraphs>
  <Slides>100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100</vt:i4>
      </vt:variant>
    </vt:vector>
  </HeadingPairs>
  <TitlesOfParts>
    <vt:vector size="134" baseType="lpstr">
      <vt:lpstr>Gill Sans</vt:lpstr>
      <vt:lpstr>Monaco</vt:lpstr>
      <vt:lpstr>ＭＳ ゴシック</vt:lpstr>
      <vt:lpstr>ＭＳ Ｐゴシック</vt:lpstr>
      <vt:lpstr>Zapf Dingbats</vt:lpstr>
      <vt:lpstr>ヒラギノ角ゴ ProN W3</vt:lpstr>
      <vt:lpstr>等线</vt:lpstr>
      <vt:lpstr>仿宋</vt:lpstr>
      <vt:lpstr>仿宋_GB2312</vt:lpstr>
      <vt:lpstr>黑体</vt:lpstr>
      <vt:lpstr>宋体</vt:lpstr>
      <vt:lpstr>Arial</vt:lpstr>
      <vt:lpstr>Arial Narrow</vt:lpstr>
      <vt:lpstr>Arial Narrow Bold</vt:lpstr>
      <vt:lpstr>Bradley Hand ITC</vt:lpstr>
      <vt:lpstr>Calibri</vt:lpstr>
      <vt:lpstr>Calibri Bold</vt:lpstr>
      <vt:lpstr>Calibri Italic</vt:lpstr>
      <vt:lpstr>Cambria Math</vt:lpstr>
      <vt:lpstr>Courier New</vt:lpstr>
      <vt:lpstr>Courier New Bold</vt:lpstr>
      <vt:lpstr>Courier New Bold Italic</vt:lpstr>
      <vt:lpstr>Edwardian Script ITC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Document</vt:lpstr>
      <vt:lpstr>Equation</vt:lpstr>
      <vt:lpstr>Chart</vt:lpstr>
      <vt:lpstr>公式</vt:lpstr>
      <vt:lpstr>第2章 信息的表示和处理Ⅰ：位、整数</vt:lpstr>
      <vt:lpstr>主要内容: 位、字节 和 整型数</vt:lpstr>
      <vt:lpstr>为什么用二进制？</vt:lpstr>
      <vt:lpstr>位、字节</vt:lpstr>
      <vt:lpstr>进制</vt:lpstr>
      <vt:lpstr>二进制数</vt:lpstr>
      <vt:lpstr>二进制数</vt:lpstr>
      <vt:lpstr>十六进制数</vt:lpstr>
      <vt:lpstr>十六进制数的加减运算</vt:lpstr>
      <vt:lpstr>进制转换</vt:lpstr>
      <vt:lpstr>进制转换</vt:lpstr>
      <vt:lpstr>进制转换</vt:lpstr>
      <vt:lpstr>计算机内的数值表示——编码</vt:lpstr>
      <vt:lpstr>字节值编码</vt:lpstr>
      <vt:lpstr>C数据类型的宽度</vt:lpstr>
      <vt:lpstr>主要内容: 位、字节 和 整型数</vt:lpstr>
      <vt:lpstr>布尔代数(Boolean Algebra)</vt:lpstr>
      <vt:lpstr>布尔代数(Boolean Algebra)</vt:lpstr>
      <vt:lpstr>一般的布尔代数</vt:lpstr>
      <vt:lpstr>示例:集合的表示与运算</vt:lpstr>
      <vt:lpstr>2.1.7 C语言中的位级运算</vt:lpstr>
      <vt:lpstr>巧用异或</vt:lpstr>
      <vt:lpstr>巧用异或</vt:lpstr>
      <vt:lpstr>2.1.8 对比: C语言的逻辑运算</vt:lpstr>
      <vt:lpstr>2.1.9 Ｃ语言中的移位运算</vt:lpstr>
      <vt:lpstr>主要内容: 位、字节 和 整型数</vt:lpstr>
      <vt:lpstr>2.2 整数编码(Encoding Integers)</vt:lpstr>
      <vt:lpstr>补码示例</vt:lpstr>
      <vt:lpstr>数值范围</vt:lpstr>
      <vt:lpstr>数值范围</vt:lpstr>
      <vt:lpstr>数值范围</vt:lpstr>
      <vt:lpstr>不同字长的数值</vt:lpstr>
      <vt:lpstr>无符号数与有符号数编码的值</vt:lpstr>
      <vt:lpstr>主要内容: 位、字节 和 整型数</vt:lpstr>
      <vt:lpstr>有符号/无符号数之间的转换</vt:lpstr>
      <vt:lpstr>有符号 无符号数的转换</vt:lpstr>
      <vt:lpstr>有符号 无符号数的转换</vt:lpstr>
      <vt:lpstr>有符号数和无符号数的关系</vt:lpstr>
      <vt:lpstr>转换的可视化</vt:lpstr>
      <vt:lpstr>2.2.5  C语言中的有符号数和无符号数</vt:lpstr>
      <vt:lpstr>类型转换的惊喜！</vt:lpstr>
      <vt:lpstr>类型转换的惊喜！</vt:lpstr>
      <vt:lpstr>类型转换的惊喜！</vt:lpstr>
      <vt:lpstr>有符号数和无符号数转换的基本原则</vt:lpstr>
      <vt:lpstr>主要内容: 位、字节 和 整型数</vt:lpstr>
      <vt:lpstr>符号扩展</vt:lpstr>
      <vt:lpstr>符号扩展示例</vt:lpstr>
      <vt:lpstr>思考</vt:lpstr>
      <vt:lpstr>截断</vt:lpstr>
      <vt:lpstr>截断：示例</vt:lpstr>
      <vt:lpstr>问题：如果进行浮点数的类型转换，结果会是什么呢，如何进行的截断或扩展  请同学们看看底层的位模式</vt:lpstr>
      <vt:lpstr>总结:扩展、截断的基本规则</vt:lpstr>
      <vt:lpstr>主要内容: 位、字节 和 整型数</vt:lpstr>
      <vt:lpstr>无符号数加法</vt:lpstr>
      <vt:lpstr>整数加法可视化示意图</vt:lpstr>
      <vt:lpstr>无符号数加法可视化示意图</vt:lpstr>
      <vt:lpstr>补码加法</vt:lpstr>
      <vt:lpstr>补码加法(Tadd)</vt:lpstr>
      <vt:lpstr>补码加法(Tadd)的溢出问题</vt:lpstr>
      <vt:lpstr>补码加法可视化示意图</vt:lpstr>
      <vt:lpstr>乘法</vt:lpstr>
      <vt:lpstr>Ｃ语言的无符号数乘法</vt:lpstr>
      <vt:lpstr>Ｃ语言的有符号数乘法</vt:lpstr>
      <vt:lpstr>用移位实现“乘以2的幂”</vt:lpstr>
      <vt:lpstr>用移位实现无符号数“除以2的幂”</vt:lpstr>
      <vt:lpstr>用移位实现有符号数“除以2的幂”</vt:lpstr>
      <vt:lpstr>修正 2的整数幂 除法</vt:lpstr>
      <vt:lpstr>修正 2的整数幂 除法</vt:lpstr>
      <vt:lpstr>求相反数(negation)</vt:lpstr>
      <vt:lpstr>示例</vt:lpstr>
      <vt:lpstr>主要内容: 位、字节 和 整型数</vt:lpstr>
      <vt:lpstr>算术运算: 基本规则</vt:lpstr>
      <vt:lpstr>为何用无符号数？</vt:lpstr>
      <vt:lpstr>巧用无符号数：向下计数</vt:lpstr>
      <vt:lpstr>主要内容: 位、字节 和 整型数</vt:lpstr>
      <vt:lpstr>面向字节的内存组织管理</vt:lpstr>
      <vt:lpstr>机器字</vt:lpstr>
      <vt:lpstr>面向字的内存组织管理</vt:lpstr>
      <vt:lpstr>C数据类型的典型大小(字节数)</vt:lpstr>
      <vt:lpstr>字节序</vt:lpstr>
      <vt:lpstr>字节序示例</vt:lpstr>
      <vt:lpstr>整型数的表示</vt:lpstr>
      <vt:lpstr>验证数的表示</vt:lpstr>
      <vt:lpstr>show_bytes 的执行实例</vt:lpstr>
      <vt:lpstr>指针的表示</vt:lpstr>
      <vt:lpstr>字符串的表示</vt:lpstr>
      <vt:lpstr>布尔代数的应用</vt:lpstr>
      <vt:lpstr>二进制数性质</vt:lpstr>
      <vt:lpstr>代码安全示例</vt:lpstr>
      <vt:lpstr>典型用法</vt:lpstr>
      <vt:lpstr>恶意用法</vt:lpstr>
      <vt:lpstr>数学性质</vt:lpstr>
      <vt:lpstr>Tadd的数学性质</vt:lpstr>
      <vt:lpstr>代码范例#2</vt:lpstr>
      <vt:lpstr>XDR 代码</vt:lpstr>
      <vt:lpstr>XDR 的弱点</vt:lpstr>
      <vt:lpstr>乘法编译生成的代码</vt:lpstr>
      <vt:lpstr>无符号数除编译生成的代码</vt:lpstr>
      <vt:lpstr>编译生成的有符号数除代码</vt:lpstr>
      <vt:lpstr>算术运算:基本规则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LHW</cp:lastModifiedBy>
  <cp:revision>362</cp:revision>
  <cp:lastPrinted>2014-08-28T06:23:39Z</cp:lastPrinted>
  <dcterms:created xsi:type="dcterms:W3CDTF">2012-09-04T17:29:26Z</dcterms:created>
  <dcterms:modified xsi:type="dcterms:W3CDTF">2023-03-02T12:26:20Z</dcterms:modified>
</cp:coreProperties>
</file>