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53"/>
  </p:notesMasterIdLst>
  <p:handoutMasterIdLst>
    <p:handoutMasterId r:id="rId54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21" r:id="rId13"/>
    <p:sldId id="318" r:id="rId14"/>
    <p:sldId id="267" r:id="rId15"/>
    <p:sldId id="299" r:id="rId16"/>
    <p:sldId id="269" r:id="rId17"/>
    <p:sldId id="270" r:id="rId18"/>
    <p:sldId id="322" r:id="rId19"/>
    <p:sldId id="323" r:id="rId20"/>
    <p:sldId id="324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80" r:id="rId30"/>
    <p:sldId id="281" r:id="rId31"/>
    <p:sldId id="282" r:id="rId32"/>
    <p:sldId id="317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9" r:id="rId42"/>
    <p:sldId id="314" r:id="rId43"/>
    <p:sldId id="311" r:id="rId44"/>
    <p:sldId id="315" r:id="rId45"/>
    <p:sldId id="316" r:id="rId46"/>
    <p:sldId id="292" r:id="rId47"/>
    <p:sldId id="300" r:id="rId48"/>
    <p:sldId id="301" r:id="rId49"/>
    <p:sldId id="302" r:id="rId50"/>
    <p:sldId id="303" r:id="rId51"/>
    <p:sldId id="277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FFFF66"/>
    <a:srgbClr val="D6EDBD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3467" autoAdjust="0"/>
  </p:normalViewPr>
  <p:slideViewPr>
    <p:cSldViewPr>
      <p:cViewPr varScale="1">
        <p:scale>
          <a:sx n="60" d="100"/>
          <a:sy n="60" d="100"/>
        </p:scale>
        <p:origin x="1440" y="3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54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include/fenv.h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阶码的数值，决定有三种子类</a:t>
            </a:r>
          </a:p>
        </p:txBody>
      </p:sp>
    </p:spTree>
    <p:extLst>
      <p:ext uri="{BB962C8B-B14F-4D97-AF65-F5344CB8AC3E}">
        <p14:creationId xmlns:p14="http://schemas.microsoft.com/office/powerpoint/2010/main" val="74988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8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6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06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 &lt;</a:t>
            </a:r>
            <a:r>
              <a:rPr lang="en-US" altLang="zh-CN" dirty="0" err="1">
                <a:hlinkClick r:id="rId3"/>
              </a:rPr>
              <a:t>fenv.h</a:t>
            </a:r>
            <a:r>
              <a:rPr lang="en-US" altLang="zh-CN" dirty="0"/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feclearexcept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fegetexceptflag</a:t>
            </a:r>
            <a:r>
              <a:rPr lang="en-US" altLang="zh-CN" dirty="0"/>
              <a:t>(</a:t>
            </a:r>
            <a:r>
              <a:rPr lang="en-US" altLang="zh-CN" dirty="0" err="1"/>
              <a:t>fexcept_t</a:t>
            </a:r>
            <a:r>
              <a:rPr lang="en-US" altLang="zh-CN" dirty="0"/>
              <a:t> *</a:t>
            </a:r>
            <a:r>
              <a:rPr lang="en-US" altLang="zh-CN" dirty="0" err="1"/>
              <a:t>flagp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feraiseexcept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fesetexceptflag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fexcept_t</a:t>
            </a:r>
            <a:r>
              <a:rPr lang="en-US" altLang="zh-CN" dirty="0"/>
              <a:t> *</a:t>
            </a:r>
            <a:r>
              <a:rPr lang="en-US" altLang="zh-CN" dirty="0" err="1"/>
              <a:t>flagp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excepts);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fetestexcept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excepts);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fegetround</a:t>
            </a:r>
            <a:r>
              <a:rPr lang="en-US" altLang="zh-CN" dirty="0"/>
              <a:t>(void);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fesetround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rounding_mode</a:t>
            </a:r>
            <a:r>
              <a:rPr lang="en-US" altLang="zh-CN" dirty="0"/>
              <a:t>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fegetenv</a:t>
            </a:r>
            <a:r>
              <a:rPr lang="en-US" altLang="zh-CN" dirty="0"/>
              <a:t>(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feholdexcept</a:t>
            </a:r>
            <a:r>
              <a:rPr lang="en-US" altLang="zh-CN" dirty="0"/>
              <a:t>(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fesetenv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feupdateenv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fenv_t</a:t>
            </a:r>
            <a:r>
              <a:rPr lang="en-US" altLang="zh-CN" dirty="0"/>
              <a:t> *</a:t>
            </a:r>
            <a:r>
              <a:rPr lang="en-US" altLang="zh-CN" dirty="0" err="1"/>
              <a:t>envp</a:t>
            </a:r>
            <a:r>
              <a:rPr lang="en-US" altLang="zh-CN" dirty="0"/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fegetround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Defined in header &lt;</a:t>
            </a:r>
            <a:r>
              <a:rPr lang="en-US" altLang="zh-CN" dirty="0" err="1"/>
              <a:t>fenv.h</a:t>
            </a:r>
            <a:r>
              <a:rPr lang="en-US" altLang="zh-CN" dirty="0"/>
              <a:t>&gt;  </a:t>
            </a:r>
          </a:p>
          <a:p>
            <a:r>
              <a:rPr lang="en-US" altLang="zh-CN" dirty="0"/>
              <a:t>#define FE_DOWNWARD     /*implementation defined*/(since C99)</a:t>
            </a:r>
          </a:p>
          <a:p>
            <a:r>
              <a:rPr lang="en-US" altLang="zh-CN" dirty="0"/>
              <a:t>#define FE_TONEAREST    /*implementation defined*/(since C99)  </a:t>
            </a:r>
          </a:p>
          <a:p>
            <a:r>
              <a:rPr lang="en-US" altLang="zh-CN" dirty="0"/>
              <a:t>#define FE_TOWARDZERO   /*implementation defined*/(since C99)</a:t>
            </a:r>
          </a:p>
          <a:p>
            <a:r>
              <a:rPr lang="en-US" altLang="zh-CN" dirty="0"/>
              <a:t>#define FE_UPWARD       /*implementation defined*/(since C99)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35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52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a typeface="宋体" charset="-122"/>
              </a:rPr>
              <a:t>x == (</a:t>
            </a:r>
            <a:r>
              <a:rPr lang="en-US" altLang="zh-CN" sz="1200" dirty="0" err="1">
                <a:ea typeface="宋体" charset="-122"/>
              </a:rPr>
              <a:t>int</a:t>
            </a:r>
            <a:r>
              <a:rPr lang="en-US" altLang="zh-CN" sz="1200" dirty="0">
                <a:ea typeface="宋体" charset="-122"/>
              </a:rPr>
              <a:t>)(float) x	No: 24 bit significand</a:t>
            </a:r>
          </a:p>
          <a:p>
            <a:r>
              <a:rPr lang="en-US" altLang="zh-CN" sz="1200" dirty="0">
                <a:ea typeface="宋体" charset="-122"/>
              </a:rPr>
              <a:t>x == (</a:t>
            </a:r>
            <a:r>
              <a:rPr lang="en-US" altLang="zh-CN" sz="1200" dirty="0" err="1">
                <a:ea typeface="宋体" charset="-122"/>
              </a:rPr>
              <a:t>int</a:t>
            </a:r>
            <a:r>
              <a:rPr lang="en-US" altLang="zh-CN" sz="1200" dirty="0">
                <a:ea typeface="宋体" charset="-122"/>
              </a:rPr>
              <a:t>)(double) x	Yes: 53 bit significand</a:t>
            </a:r>
          </a:p>
          <a:p>
            <a:r>
              <a:rPr lang="en-US" altLang="zh-CN" sz="1200" dirty="0">
                <a:ea typeface="宋体" charset="-122"/>
              </a:rPr>
              <a:t>f == (float)(double) f	Yes: increases precision</a:t>
            </a:r>
          </a:p>
          <a:p>
            <a:r>
              <a:rPr lang="en-US" altLang="zh-CN" sz="1200" dirty="0">
                <a:ea typeface="宋体" charset="-122"/>
              </a:rPr>
              <a:t>d == (float) d		No: loses precision</a:t>
            </a:r>
          </a:p>
          <a:p>
            <a:r>
              <a:rPr lang="en-US" altLang="zh-CN" sz="1200" dirty="0">
                <a:ea typeface="宋体" charset="-122"/>
              </a:rPr>
              <a:t>f == -(-f);			Yes: Just change sign bit</a:t>
            </a:r>
          </a:p>
          <a:p>
            <a:r>
              <a:rPr lang="en-US" altLang="zh-CN" sz="1200" dirty="0">
                <a:ea typeface="宋体" charset="-122"/>
              </a:rPr>
              <a:t>2/3 == 2/3.0		No: 2/3 == 0</a:t>
            </a:r>
          </a:p>
          <a:p>
            <a:r>
              <a:rPr lang="en-US" altLang="zh-CN" sz="1200" dirty="0">
                <a:ea typeface="宋体" charset="-122"/>
              </a:rPr>
              <a:t>d &lt; 0.0</a:t>
            </a:r>
            <a:r>
              <a:rPr lang="en-US" altLang="zh-CN" sz="1200" dirty="0">
                <a:ea typeface="宋体" charset="-122"/>
                <a:sym typeface="Symbol" pitchFamily="18" charset="2"/>
              </a:rPr>
              <a:t></a:t>
            </a:r>
            <a:r>
              <a:rPr lang="en-US" altLang="zh-CN" sz="1200" dirty="0">
                <a:ea typeface="宋体" charset="-122"/>
              </a:rPr>
              <a:t>((d*2) &lt; 0.0)	Yes!</a:t>
            </a:r>
          </a:p>
          <a:p>
            <a:r>
              <a:rPr lang="en-US" altLang="zh-CN" sz="1200" dirty="0">
                <a:ea typeface="宋体" charset="-122"/>
              </a:rPr>
              <a:t>d &gt; f </a:t>
            </a:r>
            <a:r>
              <a:rPr lang="en-US" altLang="zh-CN" sz="1200" dirty="0">
                <a:ea typeface="宋体" charset="-122"/>
                <a:sym typeface="Symbol" pitchFamily="18" charset="2"/>
              </a:rPr>
              <a:t> </a:t>
            </a:r>
            <a:r>
              <a:rPr lang="en-US" altLang="zh-CN" sz="1200" dirty="0">
                <a:ea typeface="宋体" charset="-122"/>
              </a:rPr>
              <a:t>-f &lt; -d		Yes</a:t>
            </a:r>
          </a:p>
          <a:p>
            <a:r>
              <a:rPr lang="en-US" altLang="zh-CN" sz="1200" dirty="0">
                <a:ea typeface="宋体" charset="-122"/>
              </a:rPr>
              <a:t>d *d &gt;= 0.0		Yes!</a:t>
            </a:r>
          </a:p>
          <a:p>
            <a:r>
              <a:rPr lang="en-US" altLang="zh-CN" sz="1200" dirty="0">
                <a:ea typeface="宋体" charset="-122"/>
              </a:rPr>
              <a:t>(</a:t>
            </a:r>
            <a:r>
              <a:rPr lang="en-US" altLang="zh-CN" sz="1200" dirty="0" err="1">
                <a:ea typeface="宋体" charset="-122"/>
              </a:rPr>
              <a:t>d+f</a:t>
            </a:r>
            <a:r>
              <a:rPr lang="en-US" altLang="zh-CN" sz="1200" dirty="0">
                <a:ea typeface="宋体" charset="-122"/>
              </a:rPr>
              <a:t>)-d == f		No: Not associative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0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9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BAF0D16-2292-4AD0-9C19-174D4FEEB5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FACULTY OF COMPUTING,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0D7F6D6E-F7DE-4A99-92D5-1403BAA3B5DE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F46C206-5B2B-4B57-989E-10CAFBFC8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94C13837-5927-4AEC-BB10-C2C750A50CEB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：浮点数</a:t>
            </a:r>
            <a:endParaRPr lang="en-US" sz="2000" b="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教师：刘宏伟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计算机科学与技术学院</a:t>
            </a:r>
            <a:endParaRPr lang="en-US" altLang="zh-CN" sz="2000" kern="0" dirty="0"/>
          </a:p>
          <a:p>
            <a:pPr marL="0" indent="0">
              <a:buNone/>
            </a:pPr>
            <a:r>
              <a:rPr lang="zh-CN" altLang="en-US" sz="2000" kern="0" dirty="0"/>
              <a:t>哈尔滨工业大学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数的表示形式</a:t>
            </a:r>
            <a:r>
              <a:rPr lang="en-US" dirty="0">
                <a:latin typeface="+mj-lt"/>
                <a:ea typeface="黑体" panose="02010609060101010101" pitchFamily="49" charset="-122"/>
              </a:rPr>
              <a:t>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/>
              <a:t> </a:t>
            </a:r>
            <a:r>
              <a:rPr lang="zh-CN" altLang="en-US" dirty="0"/>
              <a:t>决定数的符号，是正数</a:t>
            </a:r>
            <a:r>
              <a:rPr lang="en-US" altLang="zh-CN" dirty="0"/>
              <a:t>(s=0)</a:t>
            </a:r>
            <a:r>
              <a:rPr lang="zh-CN" altLang="en-US" dirty="0"/>
              <a:t>或负数</a:t>
            </a:r>
            <a:r>
              <a:rPr lang="en-US" altLang="zh-CN" dirty="0"/>
              <a:t>(s=1)</a:t>
            </a:r>
            <a:endParaRPr lang="en-US" dirty="0"/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二进制小数，数值范围</a:t>
            </a:r>
            <a:r>
              <a:rPr lang="en-US" altLang="zh-CN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[1.0,2.0)</a:t>
            </a:r>
          </a:p>
          <a:p>
            <a:pPr marL="552450" lvl="1"/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，用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FF"/>
                </a:solidFill>
              </a:rPr>
              <a:t>E</a:t>
            </a:r>
            <a:r>
              <a:rPr lang="zh-CN" altLang="en-US" dirty="0"/>
              <a:t>将数值加权</a:t>
            </a:r>
            <a:endParaRPr lang="en-US" altLang="zh-CN" dirty="0"/>
          </a:p>
          <a:p>
            <a:pPr marL="552450" lvl="1"/>
            <a:r>
              <a:rPr lang="en-US" altLang="zh-CN" dirty="0"/>
              <a:t>Example:   15213</a:t>
            </a:r>
            <a:r>
              <a:rPr lang="en-US" altLang="zh-CN" baseline="-25000" dirty="0"/>
              <a:t>10</a:t>
            </a:r>
            <a:r>
              <a:rPr lang="en-US" altLang="zh-CN" dirty="0"/>
              <a:t>  = (-1)</a:t>
            </a:r>
            <a:r>
              <a:rPr lang="en-US" altLang="zh-CN" baseline="30000" dirty="0"/>
              <a:t>0</a:t>
            </a:r>
            <a:r>
              <a:rPr lang="en-US" altLang="zh-CN" dirty="0"/>
              <a:t> x 1.1101101101101</a:t>
            </a:r>
            <a:r>
              <a:rPr lang="en-US" altLang="zh-CN" baseline="-25000" dirty="0"/>
              <a:t>2</a:t>
            </a:r>
            <a:r>
              <a:rPr lang="en-US" altLang="zh-CN" dirty="0"/>
              <a:t> x 2</a:t>
            </a:r>
            <a:r>
              <a:rPr lang="en-US" altLang="zh-CN" baseline="30000" dirty="0"/>
              <a:t>13</a:t>
            </a:r>
            <a:endParaRPr lang="en-US" altLang="zh-CN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编码</a:t>
            </a:r>
            <a:endParaRPr lang="en-US" altLang="zh-CN" dirty="0">
              <a:latin typeface="+mj-lt"/>
              <a:ea typeface="黑体" panose="02010609060101010101" pitchFamily="49" charset="-122"/>
            </a:endParaRPr>
          </a:p>
          <a:p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/>
              <a:t>最高有效位</a:t>
            </a:r>
            <a:r>
              <a:rPr lang="en-US" altLang="zh-CN" dirty="0"/>
              <a:t>(</a:t>
            </a:r>
            <a:r>
              <a:rPr lang="en-US" dirty="0"/>
              <a:t>MSB)</a:t>
            </a:r>
            <a:r>
              <a:rPr lang="en-US" altLang="zh-CN" dirty="0"/>
              <a:t>s</a:t>
            </a:r>
            <a:r>
              <a:rPr lang="zh-CN" altLang="en-US" dirty="0"/>
              <a:t>作为符号位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/>
              <a:t>字段 编码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E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/>
              <a:t>字段编码尾数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</a:t>
            </a:r>
            <a:r>
              <a:rPr lang="zh-CN" altLang="en-US" dirty="0"/>
              <a:t>和</a:t>
            </a:r>
            <a:r>
              <a:rPr lang="en-US" dirty="0"/>
              <a:t>M</a:t>
            </a:r>
            <a:r>
              <a:rPr lang="zh-CN" altLang="en-US" dirty="0"/>
              <a:t>不一定相等</a:t>
            </a:r>
            <a:r>
              <a:rPr lang="en-US" dirty="0"/>
              <a:t>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浮点表示</a:t>
            </a:r>
            <a:endParaRPr lang="en-US" dirty="0"/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5820"/>
              </p:ext>
            </p:extLst>
          </p:nvPr>
        </p:nvGraphicFramePr>
        <p:xfrm>
          <a:off x="838200" y="4572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Monaco" charset="0"/>
                          <a:cs typeface="Times New Roman" panose="02020603050405020304" pitchFamily="18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Monaco" charset="0"/>
                        <a:cs typeface="Times New Roman" panose="02020603050405020304" pitchFamily="18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 </a:t>
            </a:r>
            <a:endParaRPr lang="en-US" altLang="zh-CN" baseline="300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双精度</a:t>
            </a:r>
            <a:r>
              <a:rPr lang="en-US" dirty="0"/>
              <a:t>: 64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精度选项</a:t>
            </a:r>
            <a:endParaRPr lang="en-US" dirty="0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08114"/>
              </p:ext>
            </p:extLst>
          </p:nvPr>
        </p:nvGraphicFramePr>
        <p:xfrm>
          <a:off x="876300" y="18796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30575"/>
              </p:ext>
            </p:extLst>
          </p:nvPr>
        </p:nvGraphicFramePr>
        <p:xfrm>
          <a:off x="876300" y="35814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50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507"/>
              </p:ext>
            </p:extLst>
          </p:nvPr>
        </p:nvGraphicFramePr>
        <p:xfrm>
          <a:off x="1225187" y="1448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三“种”浮点数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7624" y="2286000"/>
            <a:ext cx="2784176" cy="3087707"/>
            <a:chOff x="187624" y="2286000"/>
            <a:chExt cx="2784176" cy="3087707"/>
          </a:xfrm>
        </p:grpSpPr>
        <p:cxnSp>
          <p:nvCxnSpPr>
            <p:cNvPr id="5" name="Straight Arrow Connector 5"/>
            <p:cNvCxnSpPr/>
            <p:nvPr/>
          </p:nvCxnSpPr>
          <p:spPr bwMode="auto">
            <a:xfrm flipH="1">
              <a:off x="1143000" y="2286000"/>
              <a:ext cx="18288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13"/>
            <p:cNvSpPr txBox="1"/>
            <p:nvPr/>
          </p:nvSpPr>
          <p:spPr>
            <a:xfrm>
              <a:off x="686926" y="3809999"/>
              <a:ext cx="100059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00…00</a:t>
              </a: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87624" y="4419600"/>
              <a:ext cx="20794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/>
                <a:t>非规格化</a:t>
              </a:r>
              <a:endParaRPr lang="en-US" altLang="zh-CN" sz="2800" dirty="0"/>
            </a:p>
            <a:p>
              <a:pPr algn="ctr"/>
              <a:r>
                <a:rPr lang="en-US" sz="2800" dirty="0" err="1"/>
                <a:t>denormalized</a:t>
              </a:r>
              <a:endParaRPr 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7922" y="2286000"/>
            <a:ext cx="3194657" cy="3518595"/>
            <a:chOff x="2517922" y="2286000"/>
            <a:chExt cx="3194657" cy="3518595"/>
          </a:xfrm>
        </p:grpSpPr>
        <p:cxnSp>
          <p:nvCxnSpPr>
            <p:cNvPr id="6" name="Straight Arrow Connector 7"/>
            <p:cNvCxnSpPr/>
            <p:nvPr/>
          </p:nvCxnSpPr>
          <p:spPr bwMode="auto">
            <a:xfrm>
              <a:off x="2971800" y="2286000"/>
              <a:ext cx="8382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14"/>
            <p:cNvSpPr txBox="1"/>
            <p:nvPr/>
          </p:nvSpPr>
          <p:spPr>
            <a:xfrm>
              <a:off x="2517922" y="3820749"/>
              <a:ext cx="319465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</a:t>
              </a:r>
              <a:r>
                <a:rPr lang="en-US" sz="2400" dirty="0"/>
                <a:t> ≠ 0 and </a:t>
              </a:r>
              <a:r>
                <a:rPr lang="en-US" sz="2400" dirty="0" err="1"/>
                <a:t>exp</a:t>
              </a:r>
              <a:r>
                <a:rPr lang="en-US" sz="2400" dirty="0"/>
                <a:t> ≠ 11…11</a:t>
              </a:r>
            </a:p>
          </p:txBody>
        </p:sp>
        <p:sp>
          <p:nvSpPr>
            <p:cNvPr id="12" name="TextBox 19"/>
            <p:cNvSpPr txBox="1"/>
            <p:nvPr/>
          </p:nvSpPr>
          <p:spPr>
            <a:xfrm>
              <a:off x="3352800" y="4419600"/>
              <a:ext cx="17363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/>
                <a:t>规格化</a:t>
              </a:r>
              <a:endParaRPr lang="en-US" altLang="zh-CN" sz="2800" dirty="0"/>
            </a:p>
            <a:p>
              <a:pPr algn="ctr"/>
              <a:r>
                <a:rPr lang="en-US" sz="2800" dirty="0"/>
                <a:t>normalized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71800" y="2286000"/>
            <a:ext cx="5291651" cy="3087707"/>
            <a:chOff x="2971800" y="2286000"/>
            <a:chExt cx="5291651" cy="3087707"/>
          </a:xfrm>
        </p:grpSpPr>
        <p:cxnSp>
          <p:nvCxnSpPr>
            <p:cNvPr id="7" name="Straight Arrow Connector 9"/>
            <p:cNvCxnSpPr/>
            <p:nvPr/>
          </p:nvCxnSpPr>
          <p:spPr bwMode="auto">
            <a:xfrm>
              <a:off x="2971800" y="2286000"/>
              <a:ext cx="39624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17"/>
            <p:cNvSpPr txBox="1"/>
            <p:nvPr/>
          </p:nvSpPr>
          <p:spPr>
            <a:xfrm>
              <a:off x="6629400" y="3820749"/>
              <a:ext cx="163405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11…11</a:t>
              </a:r>
            </a:p>
          </p:txBody>
        </p:sp>
        <p:sp>
          <p:nvSpPr>
            <p:cNvPr id="13" name="TextBox 20"/>
            <p:cNvSpPr txBox="1"/>
            <p:nvPr/>
          </p:nvSpPr>
          <p:spPr>
            <a:xfrm>
              <a:off x="6934200" y="4419600"/>
              <a:ext cx="118173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特殊</a:t>
              </a:r>
              <a:endParaRPr lang="en-US" altLang="zh-CN" sz="2800" dirty="0"/>
            </a:p>
            <a:p>
              <a:r>
                <a:rPr lang="en-US" sz="2800" dirty="0"/>
                <a:t>special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3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单精度浮点数值的分类</a:t>
            </a:r>
            <a:endParaRPr lang="en-US" altLang="zh-CN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88969"/>
              </p:ext>
            </p:extLst>
          </p:nvPr>
        </p:nvGraphicFramePr>
        <p:xfrm>
          <a:off x="762000" y="23622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≠0 &amp;&amp;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≠255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1806"/>
              </p:ext>
            </p:extLst>
          </p:nvPr>
        </p:nvGraphicFramePr>
        <p:xfrm>
          <a:off x="762000" y="352552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0000 0000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44728"/>
              </p:ext>
            </p:extLst>
          </p:nvPr>
        </p:nvGraphicFramePr>
        <p:xfrm>
          <a:off x="762000" y="47244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1111 1111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000 0000 0000 0000 0000 0000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13514"/>
              </p:ext>
            </p:extLst>
          </p:nvPr>
        </p:nvGraphicFramePr>
        <p:xfrm>
          <a:off x="762000" y="5867400"/>
          <a:ext cx="7366000" cy="5892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7218700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84121942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5910724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1111 1111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≠0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109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2000" y="192415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规格化的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0" y="309726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非规格化的</a:t>
            </a:r>
            <a:endParaRPr lang="zh-C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42703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3a.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无穷大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000" y="5443491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3b.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(Not a Number)</a:t>
            </a:r>
            <a:endParaRPr lang="zh-CN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0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exp ≠ 000…0 </a:t>
            </a:r>
            <a:r>
              <a:rPr lang="zh-CN" altLang="en-US" dirty="0"/>
              <a:t>且</a:t>
            </a:r>
            <a:r>
              <a:rPr lang="en-US" dirty="0"/>
              <a:t> exp ≠ 111…1</a:t>
            </a:r>
          </a:p>
          <a:p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采用偏置值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en-US" dirty="0"/>
              <a:t>: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altLang="zh-CN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xp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+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>
                <a:solidFill>
                  <a:srgbClr val="0000FF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>
                <a:solidFill>
                  <a:srgbClr val="0000FF"/>
                </a:solidFill>
              </a:rPr>
              <a:t> = 2</a:t>
            </a:r>
            <a:r>
              <a:rPr lang="en-US" baseline="32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 - 1</a:t>
            </a:r>
            <a:r>
              <a:rPr lang="en-US" dirty="0"/>
              <a:t>, 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为阶码的位数</a:t>
            </a:r>
            <a:endParaRPr lang="en-US" dirty="0"/>
          </a:p>
          <a:p>
            <a:pPr marL="838200" lvl="2"/>
            <a:r>
              <a:rPr lang="zh-CN" altLang="en-US" dirty="0"/>
              <a:t>单精度</a:t>
            </a:r>
            <a:r>
              <a:rPr lang="en-US" dirty="0"/>
              <a:t>: 127 (Exp: 1…254, E: -126…127)</a:t>
            </a:r>
          </a:p>
          <a:p>
            <a:pPr marL="838200" lvl="2"/>
            <a:r>
              <a:rPr lang="zh-CN" altLang="en-US" dirty="0"/>
              <a:t>双精度</a:t>
            </a:r>
            <a:r>
              <a:rPr lang="en-US" dirty="0"/>
              <a:t>: 1023 (Exp: 1…2046, E: -1022…1023)</a:t>
            </a:r>
          </a:p>
          <a:p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zh-CN" altLang="en-US" dirty="0"/>
              <a:t>编码隐含先导数值</a:t>
            </a:r>
            <a:r>
              <a:rPr lang="en-US" dirty="0"/>
              <a:t>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b="1" dirty="0">
                <a:latin typeface="Calibri"/>
                <a:cs typeface="Calibri"/>
              </a:rPr>
              <a:t>: </a:t>
            </a:r>
            <a:r>
              <a:rPr lang="zh-CN" altLang="en-US" b="1" dirty="0">
                <a:latin typeface="Calibri"/>
                <a:cs typeface="Calibri"/>
              </a:rPr>
              <a:t>是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altLang="zh-CN" b="1" dirty="0" err="1">
                <a:latin typeface="Calibri"/>
                <a:cs typeface="Calibri"/>
              </a:rPr>
              <a:t>f</a:t>
            </a:r>
            <a:r>
              <a:rPr lang="en-US" b="1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b="1" dirty="0">
                <a:latin typeface="Calibri"/>
                <a:ea typeface="Monaco" charset="0"/>
                <a:cs typeface="Calibri"/>
                <a:sym typeface="Monaco" charset="0"/>
              </a:rPr>
              <a:t>字段的</a:t>
            </a:r>
            <a:r>
              <a:rPr lang="zh-CN" altLang="en-US" b="1" dirty="0">
                <a:solidFill>
                  <a:srgbClr val="0000FF"/>
                </a:solidFill>
                <a:latin typeface="Calibri"/>
                <a:ea typeface="Monaco" charset="0"/>
                <a:cs typeface="Calibri"/>
                <a:sym typeface="Monaco" charset="0"/>
              </a:rPr>
              <a:t>数码</a:t>
            </a:r>
            <a:endParaRPr lang="en-US" b="1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  <a:r>
              <a:rPr lang="zh-CN" altLang="en-US" dirty="0">
                <a:latin typeface="Calibri"/>
                <a:cs typeface="Calibri"/>
              </a:rPr>
              <a:t>时，为最小值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  <a:r>
              <a:rPr lang="zh-CN" altLang="en-US" dirty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/>
              <a:t>额外增加了一位的精度（隐含值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规格化数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数值</a:t>
            </a:r>
            <a:r>
              <a:rPr lang="en-US" dirty="0"/>
              <a:t>: </a:t>
            </a:r>
            <a:r>
              <a:rPr lang="en-US" b="1" dirty="0"/>
              <a:t>float F = 15213.0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15213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11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	1.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13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127</a:t>
            </a:r>
          </a:p>
          <a:p>
            <a:pPr marL="560388" lvl="1" indent="-222250" defTabSz="895350"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140 	=	1000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/>
              <a:t>编码结果</a:t>
            </a:r>
            <a:r>
              <a:rPr lang="en-US" dirty="0"/>
              <a:t>:</a:t>
            </a:r>
            <a:br>
              <a:rPr lang="en-US" sz="2000" dirty="0"/>
            </a:br>
            <a:endParaRPr lang="en-US" sz="2800" dirty="0">
              <a:latin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规格化编码示例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76870" y="5715000"/>
            <a:ext cx="7124130" cy="762000"/>
            <a:chOff x="685625" y="5842000"/>
            <a:chExt cx="7124130" cy="7620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3270" y="6248400"/>
              <a:ext cx="355600" cy="355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51965" y="6248400"/>
              <a:ext cx="1779495" cy="3556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10001100</a:t>
              </a:r>
              <a:endPara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048000" y="6248400"/>
              <a:ext cx="4761755" cy="355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lnSpc>
                  <a:spcPct val="100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11011011011010000000000</a:t>
              </a:r>
              <a:endPara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5625" y="5842000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23971" y="58420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452" y="5842000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frac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05600" y="457200"/>
            <a:ext cx="2334293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</a:rPr>
              <a:t>v = (–1)</a:t>
            </a:r>
            <a:r>
              <a:rPr lang="en-US" sz="2800" baseline="32000" dirty="0">
                <a:solidFill>
                  <a:srgbClr val="006600"/>
                </a:solidFill>
              </a:rPr>
              <a:t>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2</a:t>
            </a:r>
            <a:r>
              <a:rPr lang="en-US" sz="28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800" dirty="0">
                <a:solidFill>
                  <a:srgbClr val="006600"/>
                </a:solidFill>
              </a:rPr>
              <a:t>  =  </a:t>
            </a:r>
            <a:r>
              <a:rPr lang="en-US" sz="2800" dirty="0" err="1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800" dirty="0">
                <a:solidFill>
                  <a:srgbClr val="006600"/>
                </a:solidFill>
              </a:rPr>
              <a:t> – </a:t>
            </a:r>
            <a:r>
              <a:rPr lang="en-US" sz="28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值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 = 0 – </a:t>
            </a:r>
            <a:r>
              <a:rPr 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zh-CN" altLang="en-US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！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编码隐含先导数值</a:t>
            </a:r>
            <a:r>
              <a:rPr lang="en-US" dirty="0"/>
              <a:t>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dirty="0">
                <a:sym typeface="Courier New Bold" charset="0"/>
              </a:rPr>
              <a:t>xxx…x</a:t>
            </a:r>
            <a:r>
              <a:rPr lang="en-US" dirty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b="1" dirty="0" err="1">
                <a:latin typeface="Calibri"/>
                <a:cs typeface="Calibri"/>
              </a:rPr>
              <a:t>f</a:t>
            </a:r>
            <a:r>
              <a:rPr lang="en-US" altLang="zh-CN" b="1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sym typeface="Monaco" charset="0"/>
              </a:rPr>
              <a:t>字段的数码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/>
              <a:t>表示值</a:t>
            </a:r>
            <a:r>
              <a:rPr lang="en-US" altLang="zh-CN" dirty="0"/>
              <a:t>0</a:t>
            </a:r>
          </a:p>
          <a:p>
            <a:pPr marL="438150" lvl="1"/>
            <a:r>
              <a:rPr lang="zh-CN" altLang="en-US" dirty="0"/>
              <a:t>注意有不同的数值</a:t>
            </a:r>
            <a:r>
              <a:rPr lang="en-US" dirty="0"/>
              <a:t> +0 </a:t>
            </a:r>
            <a:r>
              <a:rPr lang="zh-CN" altLang="en-US" dirty="0"/>
              <a:t>和</a:t>
            </a:r>
            <a:r>
              <a:rPr lang="en-US" dirty="0"/>
              <a:t> –0 </a:t>
            </a:r>
          </a:p>
          <a:p>
            <a:pPr marL="342900" lvl="2" indent="-342900">
              <a:lnSpc>
                <a:spcPct val="150000"/>
              </a:lnSpc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情况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800" dirty="0"/>
              <a:t> = </a:t>
            </a:r>
            <a:r>
              <a:rPr lang="en-US" sz="2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800" dirty="0"/>
              <a:t>, </a:t>
            </a:r>
            <a:r>
              <a:rPr lang="en-US" sz="2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800" dirty="0"/>
              <a:t> ≠ </a:t>
            </a:r>
            <a:r>
              <a:rPr lang="en-US" sz="2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800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/>
              <a:t>最接近</a:t>
            </a:r>
            <a:r>
              <a:rPr lang="en-US" altLang="zh-CN" dirty="0"/>
              <a:t>0.0</a:t>
            </a:r>
            <a:r>
              <a:rPr lang="zh-CN" altLang="en-US" dirty="0"/>
              <a:t>的那些数</a:t>
            </a:r>
            <a:endParaRPr lang="en-US" dirty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非规格化数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6600"/>
                </a:solidFill>
              </a:rPr>
              <a:t>  = 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6600"/>
                </a:solidFill>
              </a:rPr>
              <a:t> –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表示无穷</a:t>
            </a:r>
            <a:r>
              <a:rPr lang="en-US" dirty="0"/>
              <a:t>(infinity)</a:t>
            </a:r>
            <a:r>
              <a:rPr lang="en-US" altLang="zh-CN" dirty="0">
                <a:sym typeface="Symbol"/>
              </a:rPr>
              <a:t> </a:t>
            </a:r>
            <a:r>
              <a:rPr lang="en-US" altLang="zh-CN" b="1" dirty="0">
                <a:sym typeface="Symbol"/>
              </a:rPr>
              <a:t>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/>
              <a:t>溢出的运算</a:t>
            </a:r>
            <a:endParaRPr lang="en-US" dirty="0"/>
          </a:p>
          <a:p>
            <a:pPr marL="552450" lvl="1"/>
            <a:r>
              <a:rPr lang="zh-CN" altLang="en-US" dirty="0"/>
              <a:t>正无穷、负无穷</a:t>
            </a:r>
            <a:endParaRPr lang="en-US" dirty="0"/>
          </a:p>
          <a:p>
            <a:pPr marL="723900" lvl="2" indent="0">
              <a:buNone/>
            </a:pPr>
            <a:r>
              <a:rPr lang="en-US" b="1" dirty="0"/>
              <a:t>E.g., 1.0/0.0 = −1.0/−0.0 = +</a:t>
            </a:r>
            <a:r>
              <a:rPr lang="en-US" b="1" dirty="0">
                <a:sym typeface="Symbol"/>
              </a:rPr>
              <a:t></a:t>
            </a:r>
            <a:r>
              <a:rPr lang="en-US" b="1" dirty="0"/>
              <a:t>,  1.0/−0.0 = −</a:t>
            </a:r>
            <a:r>
              <a:rPr lang="en-US" b="1" dirty="0">
                <a:sym typeface="Symbol"/>
              </a:rPr>
              <a:t>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en-US" dirty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/>
              <a:t>表示：不是一个数</a:t>
            </a:r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/>
              <a:t>表示没有数值结果（实数或无穷），例如：</a:t>
            </a:r>
            <a:br>
              <a:rPr lang="en-US" altLang="zh-CN" dirty="0"/>
            </a:br>
            <a:r>
              <a:rPr lang="en-US" b="1" dirty="0">
                <a:ea typeface="Apple Symbols" charset="0"/>
                <a:cs typeface="Apple Symbols" charset="0"/>
              </a:rPr>
              <a:t> </a:t>
            </a:r>
            <a:r>
              <a:rPr lang="en-US" b="1" dirty="0" err="1">
                <a:ea typeface="Apple Symbols" charset="0"/>
                <a:cs typeface="Apple Symbols" charset="0"/>
              </a:rPr>
              <a:t>sqrt</a:t>
            </a:r>
            <a:r>
              <a:rPr lang="en-US" b="1" dirty="0">
                <a:ea typeface="Apple Symbols" charset="0"/>
                <a:cs typeface="Apple Symbols" charset="0"/>
              </a:rPr>
              <a:t>(–1),  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 −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,   </a:t>
            </a:r>
            <a:r>
              <a:rPr lang="en-US" b="1" dirty="0">
                <a:sym typeface="Symbol"/>
              </a:rPr>
              <a:t></a:t>
            </a:r>
            <a:r>
              <a:rPr lang="en-US" b="1" dirty="0">
                <a:ea typeface="Apple Symbols" charset="0"/>
                <a:cs typeface="Apple Symbols" charset="0"/>
              </a:rPr>
              <a:t> </a:t>
            </a:r>
            <a:r>
              <a:rPr lang="en-US" b="1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b="1" dirty="0">
                <a:ea typeface="Apple Symbols" charset="0"/>
                <a:cs typeface="Apple Symbols" charset="0"/>
              </a:rPr>
              <a:t> 0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特殊值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23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102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二进制小数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浮点数标准</a:t>
            </a:r>
            <a:r>
              <a:rPr lang="en-US" dirty="0"/>
              <a:t>: </a:t>
            </a:r>
            <a:r>
              <a:rPr lang="en-US" altLang="zh-CN" dirty="0">
                <a:ea typeface="宋体" panose="02010600030101010101" pitchFamily="2" charset="-122"/>
              </a:rPr>
              <a:t>IEEE 754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浮点数运算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/>
              <a:t>:Ch2.4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1120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44403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+</a:t>
            </a:r>
            <a:r>
              <a:rPr lang="en-US" dirty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endParaRPr lang="en-US" dirty="0">
              <a:solidFill>
                <a:srgbClr val="0000FF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44403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−</a:t>
            </a:r>
            <a:r>
              <a:rPr lang="en-US" dirty="0">
                <a:solidFill>
                  <a:srgbClr val="0000FF"/>
                </a:solidFill>
                <a:latin typeface="+mn-lt"/>
                <a:sym typeface="Symbol"/>
              </a:rPr>
              <a:t></a:t>
            </a:r>
            <a:endParaRPr lang="en-US" dirty="0">
              <a:solidFill>
                <a:srgbClr val="0000FF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8632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438400"/>
            <a:ext cx="11782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dirty="0" err="1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solidFill>
                <a:srgbClr val="C00000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438400"/>
            <a:ext cx="158697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438400"/>
            <a:ext cx="11782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</a:rPr>
              <a:t>−</a:t>
            </a:r>
            <a:r>
              <a:rPr lang="en-US" dirty="0" err="1">
                <a:solidFill>
                  <a:srgbClr val="C00000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solidFill>
                <a:srgbClr val="C00000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371600" y="2438400"/>
            <a:ext cx="158697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+mn-lt"/>
              </a:rPr>
              <a:t>−</a:t>
            </a:r>
            <a:r>
              <a:rPr lang="en-US" dirty="0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6548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8349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 err="1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dirty="0">
              <a:solidFill>
                <a:srgbClr val="0000FF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8349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8</a:t>
            </a:r>
            <a:r>
              <a:rPr lang="zh-CN" altLang="en-US" dirty="0"/>
              <a:t>位浮点编码</a:t>
            </a:r>
            <a:endParaRPr lang="en-US" dirty="0"/>
          </a:p>
          <a:p>
            <a:pPr marL="552450" lvl="1"/>
            <a:r>
              <a:rPr lang="zh-CN" altLang="en-US" dirty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Exponent)4</a:t>
            </a:r>
            <a:r>
              <a:rPr lang="zh-CN" altLang="en-US" dirty="0"/>
              <a:t>位，偏置为</a:t>
            </a:r>
            <a:r>
              <a:rPr lang="en-US" dirty="0"/>
              <a:t>7</a:t>
            </a:r>
          </a:p>
          <a:p>
            <a:pPr marL="552450" lvl="1"/>
            <a:r>
              <a:rPr lang="zh-CN" altLang="en-US" dirty="0"/>
              <a:t>小数</a:t>
            </a:r>
            <a:r>
              <a:rPr lang="en-US" altLang="zh-CN" dirty="0"/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/>
              <a:t>IEEE </a:t>
            </a:r>
            <a:r>
              <a:rPr lang="zh-CN" altLang="en-US" dirty="0"/>
              <a:t>相同的格式</a:t>
            </a:r>
            <a:endParaRPr lang="en-US" dirty="0"/>
          </a:p>
          <a:p>
            <a:pPr marL="552450" lvl="1"/>
            <a:r>
              <a:rPr lang="zh-CN" altLang="en-US" dirty="0"/>
              <a:t>规格化、非规格化</a:t>
            </a:r>
            <a:endParaRPr lang="en-US" altLang="zh-CN" dirty="0"/>
          </a:p>
          <a:p>
            <a:pPr marL="552450" lvl="1"/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、无穷的表示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小浮点数例子</a:t>
            </a:r>
            <a:r>
              <a:rPr lang="en-US" altLang="zh-CN" dirty="0"/>
              <a:t>——1</a:t>
            </a:r>
            <a:r>
              <a:rPr lang="zh-CN" altLang="en-US" dirty="0"/>
              <a:t>字节浮点数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287"/>
              </p:ext>
            </p:extLst>
          </p:nvPr>
        </p:nvGraphicFramePr>
        <p:xfrm>
          <a:off x="4191000" y="1133182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0" y="3085324"/>
            <a:ext cx="9144000" cy="3294965"/>
          </a:xfrm>
          <a:prstGeom prst="rect">
            <a:avLst/>
          </a:prstGeom>
          <a:solidFill>
            <a:srgbClr val="FFFF66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/>
              <a:t>动态范围</a:t>
            </a:r>
            <a:r>
              <a:rPr lang="en-US" dirty="0"/>
              <a:t>(</a:t>
            </a:r>
            <a:r>
              <a:rPr lang="zh-CN" altLang="en-US" dirty="0"/>
              <a:t>仅正数</a:t>
            </a:r>
            <a:r>
              <a:rPr lang="en-US" dirty="0"/>
              <a:t>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459426" y="1531586"/>
            <a:ext cx="116057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0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581662" y="2734298"/>
            <a:ext cx="224260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最大非规格化数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581662" y="3038413"/>
            <a:ext cx="193322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最小规格化数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515758" y="4157586"/>
            <a:ext cx="225542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553200" y="4737193"/>
            <a:ext cx="224580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</a:t>
            </a:r>
            <a:r>
              <a:rPr lang="en-US" sz="1600" b="1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581662" y="5944214"/>
            <a:ext cx="193322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最大规格化数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260933" y="1161720"/>
            <a:ext cx="521865" cy="192360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非规格化数</a:t>
            </a:r>
            <a:endParaRPr lang="en-US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297445" y="3733800"/>
            <a:ext cx="448840" cy="155427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  <a:sym typeface="Calibri Bold" charset="0"/>
              </a:rPr>
              <a:t>规格化数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1662" y="304800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</a:rPr>
              <a:t>v = (–1)</a:t>
            </a:r>
            <a:r>
              <a:rPr lang="en-US" sz="2400" baseline="32000" dirty="0">
                <a:solidFill>
                  <a:srgbClr val="006600"/>
                </a:solidFill>
              </a:rPr>
              <a:t>s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6600"/>
                </a:solidFill>
              </a:rPr>
              <a:t> 2</a:t>
            </a:r>
            <a:r>
              <a:rPr lang="en-US" sz="2400" baseline="320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>
                <a:solidFill>
                  <a:srgbClr val="006600"/>
                </a:solidFill>
              </a:rPr>
              <a:t> =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>
                <a:solidFill>
                  <a:srgbClr val="006600"/>
                </a:solidFill>
              </a:rPr>
              <a:t> – </a:t>
            </a:r>
            <a:r>
              <a:rPr lang="en-US" sz="2400" dirty="0">
                <a:solidFill>
                  <a:srgbClr val="0066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361924"/>
            <a:ext cx="91440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81269"/>
            <a:ext cx="4648200" cy="57912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1/8*1/64 = 1/512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2/8*1/64 = 2/512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6/8*1/64 = 6/512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</a:t>
            </a:r>
            <a:r>
              <a:rPr 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7/8*1/64 = 7/512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8/8*1/64 = 8/512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  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-6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9/8*1/64 = 9/512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14/8*1/2 = 14/16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15/8*1/2 = 15/16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8/8*1    = 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9/8*1    = 9/8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0111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10/8*1   = 10/8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14/8*128 = 224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1110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15/8*128 = 240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85000"/>
              </a:lnSpc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1111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000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n/a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270010" y="195862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4032" y="339267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6-</a:t>
            </a:r>
            <a:r>
              <a:rPr lang="en-US" altLang="zh-CN" dirty="0"/>
              <a:t>bit</a:t>
            </a:r>
            <a:r>
              <a:rPr lang="zh-CN" altLang="en-US" dirty="0"/>
              <a:t>类</a:t>
            </a:r>
            <a:r>
              <a:rPr lang="en-US" dirty="0"/>
              <a:t> IEEE</a:t>
            </a:r>
            <a:r>
              <a:rPr lang="zh-CN" altLang="en-US" dirty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/>
              <a:t>：小数位数</a:t>
            </a:r>
            <a:r>
              <a:rPr lang="en-US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</a:t>
            </a:r>
            <a:r>
              <a:rPr lang="en-US" dirty="0"/>
              <a:t>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/>
              <a:t>注意：数值在趋近于</a:t>
            </a:r>
            <a:r>
              <a:rPr lang="en-US" altLang="zh-CN" dirty="0"/>
              <a:t>0</a:t>
            </a:r>
            <a:r>
              <a:rPr lang="zh-CN" altLang="en-US" dirty="0"/>
              <a:t>时变密集</a:t>
            </a:r>
            <a:r>
              <a:rPr lang="en-US" dirty="0"/>
              <a:t> 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36194"/>
              </p:ext>
            </p:extLst>
          </p:nvPr>
        </p:nvGraphicFramePr>
        <p:xfrm>
          <a:off x="4419600" y="2286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28600" y="4106862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02991"/>
                </p:ext>
              </p:extLst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9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数值分布</a:t>
            </a:r>
            <a:r>
              <a:rPr lang="en-US" dirty="0"/>
              <a:t>(</a:t>
            </a:r>
            <a:r>
              <a:rPr lang="zh-CN" altLang="en-US" dirty="0"/>
              <a:t>放大观察</a:t>
            </a:r>
            <a:r>
              <a:rPr lang="en-US" dirty="0"/>
              <a:t>)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08885"/>
              </p:ext>
            </p:extLst>
          </p:nvPr>
        </p:nvGraphicFramePr>
        <p:xfrm>
          <a:off x="4909974" y="1456765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726412"/>
                </p:ext>
              </p:extLst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9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Calibri" pitchFamily="34" charset="0"/>
                </a:rPr>
                <a:t>无穷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浮点</a:t>
            </a:r>
            <a:r>
              <a:rPr lang="en-US" altLang="zh-CN" dirty="0"/>
              <a:t>0</a:t>
            </a:r>
            <a:r>
              <a:rPr lang="zh-CN" altLang="en-US" dirty="0"/>
              <a:t>与整数</a:t>
            </a:r>
            <a:r>
              <a:rPr lang="en-US" altLang="zh-CN" dirty="0"/>
              <a:t>0</a:t>
            </a:r>
            <a:r>
              <a:rPr lang="zh-CN" altLang="en-US" dirty="0"/>
              <a:t>编码相同：所有</a:t>
            </a:r>
            <a:r>
              <a:rPr lang="en-US" dirty="0"/>
              <a:t>bit</a:t>
            </a:r>
            <a:r>
              <a:rPr lang="zh-CN" altLang="en-US" dirty="0"/>
              <a:t>均为</a:t>
            </a:r>
            <a:r>
              <a:rPr lang="en-US" altLang="zh-CN" dirty="0"/>
              <a:t>0</a:t>
            </a:r>
            <a:endParaRPr lang="en-US" dirty="0"/>
          </a:p>
          <a:p>
            <a:r>
              <a:rPr lang="zh-CN" altLang="en-US" dirty="0"/>
              <a:t>几乎可以用与无符号整数相同的方式进行浮点数的比较</a:t>
            </a:r>
            <a:endParaRPr lang="en-US" dirty="0"/>
          </a:p>
          <a:p>
            <a:pPr marL="552450" lvl="1"/>
            <a:r>
              <a:rPr lang="zh-CN" altLang="en-US" dirty="0"/>
              <a:t>先比较符号位</a:t>
            </a:r>
            <a:endParaRPr lang="en-US" dirty="0"/>
          </a:p>
          <a:p>
            <a:pPr marL="552450" lvl="1"/>
            <a:r>
              <a:rPr lang="zh-CN" altLang="en-US" dirty="0"/>
              <a:t>必须考虑 </a:t>
            </a:r>
            <a:r>
              <a:rPr lang="en-US" dirty="0"/>
              <a:t>−0 = 0</a:t>
            </a:r>
          </a:p>
          <a:p>
            <a:pPr marL="552450" lvl="1"/>
            <a:r>
              <a:rPr lang="en-US" dirty="0" err="1"/>
              <a:t>NaN</a:t>
            </a:r>
            <a:r>
              <a:rPr lang="zh-CN" altLang="en-US" dirty="0"/>
              <a:t>的不确定性</a:t>
            </a:r>
            <a:endParaRPr lang="en-US" dirty="0"/>
          </a:p>
          <a:p>
            <a:pPr marL="838200" lvl="2"/>
            <a:r>
              <a:rPr lang="zh-CN" altLang="en-US" dirty="0"/>
              <a:t>将比其他任何值都大</a:t>
            </a:r>
            <a:endParaRPr lang="en-US" altLang="zh-CN" dirty="0"/>
          </a:p>
          <a:p>
            <a:pPr marL="838200" lvl="2"/>
            <a:r>
              <a:rPr lang="zh-CN" altLang="en-US" dirty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/>
              <a:t>其他方面均</a:t>
            </a:r>
            <a:r>
              <a:rPr lang="en-US" dirty="0"/>
              <a:t>OK</a:t>
            </a:r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非规格化值</a:t>
            </a:r>
            <a:endParaRPr lang="en-US" dirty="0"/>
          </a:p>
          <a:p>
            <a:pPr marL="838200" lvl="2"/>
            <a:r>
              <a:rPr lang="zh-CN" altLang="en-US" dirty="0"/>
              <a:t>规格化值</a:t>
            </a:r>
            <a:r>
              <a:rPr lang="en-US" dirty="0"/>
              <a:t> vs. </a:t>
            </a:r>
            <a:r>
              <a:rPr lang="zh-CN" altLang="en-US" dirty="0"/>
              <a:t>无穷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</a:t>
            </a:r>
            <a:r>
              <a:rPr lang="zh-CN" altLang="en-US" dirty="0"/>
              <a:t>编码的特殊性质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/>
              <a:t>舍入、加法与乘法</a:t>
            </a:r>
            <a:endParaRPr lang="en-US" dirty="0"/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 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/>
              <a:t>基本思想</a:t>
            </a:r>
            <a:endParaRPr lang="en-US" dirty="0"/>
          </a:p>
          <a:p>
            <a:pPr marL="552450" lvl="1"/>
            <a:r>
              <a:rPr lang="zh-CN" altLang="en-US" dirty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/>
              <a:t>可能溢出：阶码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zh-CN" altLang="en-US" dirty="0"/>
              <a:t>太大</a:t>
            </a:r>
            <a:endParaRPr lang="en-US" dirty="0"/>
          </a:p>
          <a:p>
            <a:pPr marL="838200" lvl="2"/>
            <a:r>
              <a:rPr lang="zh-CN" altLang="en-US" dirty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浮点数运算</a:t>
            </a:r>
            <a:r>
              <a:rPr lang="en-US" dirty="0"/>
              <a:t>: </a:t>
            </a:r>
            <a:r>
              <a:rPr lang="zh-CN" altLang="en-US" dirty="0"/>
              <a:t>基本思想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对形如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/>
                  <a:t>非常大的数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)</a:t>
                </a:r>
                <a:r>
                  <a:rPr lang="zh-CN" altLang="en-US" sz="2400" dirty="0"/>
                  <a:t>或非常接近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lvl="1"/>
                <a:r>
                  <a:rPr lang="zh-CN" altLang="en-US" sz="2400" dirty="0"/>
                  <a:t>实数的近似值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3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152400">
              <a:lnSpc>
                <a:spcPct val="150000"/>
              </a:lnSpc>
            </a:pPr>
            <a:r>
              <a:rPr lang="zh-CN" altLang="en-US" dirty="0"/>
              <a:t>向偶数舍入</a:t>
            </a:r>
            <a:endParaRPr lang="en-US" altLang="zh-CN" dirty="0"/>
          </a:p>
          <a:p>
            <a:pPr marL="552450" lvl="1"/>
            <a:r>
              <a:rPr lang="zh-CN" altLang="en-US" dirty="0"/>
              <a:t>当恰好在两个可能的数值正中间时（中间值）：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舍入后，</a:t>
            </a:r>
            <a:r>
              <a:rPr lang="zh-CN" altLang="en-US" b="1" dirty="0">
                <a:solidFill>
                  <a:srgbClr val="0000FF"/>
                </a:solidFill>
              </a:rPr>
              <a:t>最低有效位的数码为偶数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/>
              <a:t>其他时候：向最近的数值舍入</a:t>
            </a:r>
            <a:endParaRPr lang="en-US" altLang="zh-CN" dirty="0"/>
          </a:p>
          <a:p>
            <a:pPr marL="952500" lvl="2"/>
            <a:r>
              <a:rPr lang="zh-CN" altLang="en-US" b="1" dirty="0">
                <a:solidFill>
                  <a:srgbClr val="0000FF"/>
                </a:solidFill>
              </a:rPr>
              <a:t>比中间值小向下舍入，比中间值大向上舍入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默认的舍入模式</a:t>
            </a:r>
            <a:endParaRPr lang="en-US" dirty="0"/>
          </a:p>
          <a:p>
            <a:pPr marL="552450" lvl="1"/>
            <a:r>
              <a:rPr lang="zh-CN" altLang="en-US" dirty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/>
              <a:t>其他方法都有统计偏差</a:t>
            </a:r>
            <a:endParaRPr lang="en-US" dirty="0"/>
          </a:p>
          <a:p>
            <a:pPr marL="838200" lvl="2"/>
            <a:r>
              <a:rPr lang="zh-CN" altLang="en-US" dirty="0"/>
              <a:t>对正整数集合求和时，和将始终被低估或高估（负偏差、正偏差）</a:t>
            </a:r>
            <a:endParaRPr lang="en-US" altLang="zh-CN" dirty="0"/>
          </a:p>
          <a:p>
            <a:pPr marL="438150" lvl="1"/>
            <a:r>
              <a:rPr lang="en-US" altLang="zh-CN" dirty="0"/>
              <a:t>C99</a:t>
            </a:r>
            <a:r>
              <a:rPr lang="zh-CN" altLang="en-US" dirty="0"/>
              <a:t>支持舍入模式的管理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fesetround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round );</a:t>
            </a:r>
          </a:p>
          <a:p>
            <a:pPr marL="438150" lvl="1"/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细究“向偶数舍入”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altLang="zh-CN" dirty="0"/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7.8949999	7.89	(</a:t>
            </a:r>
            <a:r>
              <a:rPr lang="zh-CN" altLang="en-US" dirty="0"/>
              <a:t>比中间值小：向下舍入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7.8950001	7.90	(</a:t>
            </a:r>
            <a:r>
              <a:rPr lang="zh-CN" altLang="en-US" dirty="0"/>
              <a:t>比中间值大：向上舍入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7.8950000	7.90	(</a:t>
            </a:r>
            <a:r>
              <a:rPr lang="zh-CN" altLang="en-US" dirty="0"/>
              <a:t>中间值</a:t>
            </a:r>
            <a:r>
              <a:rPr lang="en-US" altLang="zh-CN" dirty="0"/>
              <a:t>—</a:t>
            </a:r>
            <a:r>
              <a:rPr lang="zh-CN" altLang="en-US" dirty="0"/>
              <a:t>向上舍入</a:t>
            </a:r>
            <a:r>
              <a:rPr lang="en-US" altLang="zh-CN" dirty="0"/>
              <a:t>)</a:t>
            </a:r>
          </a:p>
          <a:p>
            <a:pPr marL="838200" lvl="2">
              <a:spcBef>
                <a:spcPts val="0"/>
              </a:spcBef>
              <a:buNone/>
            </a:pPr>
            <a:r>
              <a:rPr lang="en-US" altLang="zh-CN" dirty="0"/>
              <a:t>	7.8850000	7.88	(</a:t>
            </a:r>
            <a:r>
              <a:rPr lang="zh-CN" altLang="en-US" dirty="0"/>
              <a:t>中间值</a:t>
            </a:r>
            <a:r>
              <a:rPr lang="en-US" altLang="zh-CN" dirty="0"/>
              <a:t>—</a:t>
            </a:r>
            <a:r>
              <a:rPr lang="zh-CN" altLang="en-US" dirty="0"/>
              <a:t>向下舍入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细究“向偶数舍入”</a:t>
            </a:r>
          </a:p>
        </p:txBody>
      </p:sp>
    </p:spTree>
    <p:extLst>
      <p:ext uri="{BB962C8B-B14F-4D97-AF65-F5344CB8AC3E}">
        <p14:creationId xmlns:p14="http://schemas.microsoft.com/office/powerpoint/2010/main" val="1871264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二进制小数的舍入</a:t>
            </a:r>
            <a:endParaRPr lang="en-US" altLang="zh-CN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偶数</a:t>
            </a:r>
            <a:r>
              <a:rPr lang="en-US" dirty="0"/>
              <a:t>”</a:t>
            </a:r>
            <a:r>
              <a:rPr lang="zh-CN" altLang="en-US" dirty="0"/>
              <a:t>：最低有效位值为</a:t>
            </a:r>
            <a:r>
              <a:rPr lang="en-US" altLang="zh-CN" dirty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</a:t>
            </a:r>
            <a:r>
              <a:rPr lang="zh-CN" altLang="en-US" dirty="0"/>
              <a:t>中间值</a:t>
            </a:r>
            <a:r>
              <a:rPr lang="en-US" dirty="0"/>
              <a:t>”</a:t>
            </a:r>
            <a:r>
              <a:rPr lang="zh-CN" altLang="en-US" dirty="0"/>
              <a:t>：舍入位置右侧的位都是</a:t>
            </a:r>
            <a:r>
              <a:rPr lang="en-US" altLang="zh-CN" dirty="0"/>
              <a:t>0</a:t>
            </a:r>
            <a:r>
              <a:rPr lang="zh-CN" altLang="en-US" dirty="0"/>
              <a:t>，即形如</a:t>
            </a:r>
            <a:r>
              <a:rPr lang="en-US" altLang="zh-CN" dirty="0"/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舍入到最近的</a:t>
            </a:r>
            <a:r>
              <a:rPr lang="en-US" dirty="0"/>
              <a:t>1/4 (</a:t>
            </a:r>
            <a:r>
              <a:rPr lang="zh-CN" altLang="en-US" dirty="0"/>
              <a:t>小数点右边第</a:t>
            </a:r>
            <a:r>
              <a:rPr lang="en-US" dirty="0"/>
              <a:t>2</a:t>
            </a:r>
            <a:r>
              <a:rPr lang="zh-CN" altLang="en-US" dirty="0"/>
              <a:t>位</a:t>
            </a:r>
            <a:r>
              <a:rPr lang="en-US" dirty="0"/>
              <a:t>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/>
              <a:t>数值</a:t>
            </a:r>
            <a:r>
              <a:rPr lang="en-US" dirty="0"/>
              <a:t>	</a:t>
            </a:r>
            <a:r>
              <a:rPr lang="zh-CN" altLang="en-US" dirty="0"/>
              <a:t>二进制</a:t>
            </a:r>
            <a:r>
              <a:rPr lang="en-US" dirty="0"/>
              <a:t>	</a:t>
            </a:r>
            <a:r>
              <a:rPr lang="zh-CN" altLang="en-US" dirty="0"/>
              <a:t>舍入后</a:t>
            </a:r>
            <a:r>
              <a:rPr lang="en-US" dirty="0"/>
              <a:t>	</a:t>
            </a:r>
            <a:r>
              <a:rPr lang="zh-CN" altLang="en-US" dirty="0"/>
              <a:t>舍入动作</a:t>
            </a:r>
            <a:r>
              <a:rPr lang="en-US" dirty="0"/>
              <a:t>	</a:t>
            </a:r>
            <a:r>
              <a:rPr lang="zh-CN" altLang="en-US" dirty="0"/>
              <a:t>舍入后的值</a:t>
            </a:r>
            <a:endParaRPr lang="en-US" altLang="zh-CN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b="1" dirty="0">
                <a:solidFill>
                  <a:srgbClr val="0000FF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b="1" dirty="0">
                <a:solidFill>
                  <a:srgbClr val="0000FF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b="1" dirty="0">
                <a:solidFill>
                  <a:srgbClr val="0000FF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b="1" dirty="0">
                <a:solidFill>
                  <a:srgbClr val="0000FF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二进制数的舍入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cs typeface="Calibri Bold Italic" charset="0"/>
              </a:rPr>
              <a:t>s1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0000FF"/>
                </a:solidFill>
              </a:rPr>
              <a:t>   x   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zh-CN" altLang="en-US" dirty="0"/>
              <a:t>精确结果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cs typeface="Calibri Bold Italic" charset="0"/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/>
              <a:t>符号</a:t>
            </a:r>
            <a:r>
              <a:rPr lang="en-US" altLang="zh-CN" dirty="0"/>
              <a:t>(</a:t>
            </a:r>
            <a:r>
              <a:rPr lang="en-US" dirty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/>
              <a:t>尾数</a:t>
            </a:r>
            <a:r>
              <a:rPr lang="en-US" altLang="zh-CN" dirty="0"/>
              <a:t>(</a:t>
            </a:r>
            <a:r>
              <a:rPr lang="en-US" dirty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/>
              <a:t>阶码</a:t>
            </a:r>
            <a:r>
              <a:rPr lang="en-US" altLang="zh-CN" dirty="0"/>
              <a:t>(</a:t>
            </a:r>
            <a:r>
              <a:rPr lang="en-US" dirty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</a:t>
            </a: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/>
              <a:t>实现</a:t>
            </a:r>
            <a:endParaRPr lang="en-US" dirty="0"/>
          </a:p>
          <a:p>
            <a:pPr marL="552450" lvl="1"/>
            <a:r>
              <a:rPr lang="zh-CN" altLang="en-US" dirty="0"/>
              <a:t>主要问题：实现尾数</a:t>
            </a:r>
            <a:r>
              <a:rPr lang="en-US" altLang="zh-CN" dirty="0"/>
              <a:t>(</a:t>
            </a:r>
            <a:r>
              <a:rPr lang="en-US" dirty="0"/>
              <a:t>Significand)</a:t>
            </a:r>
            <a:r>
              <a:rPr lang="zh-CN" altLang="en-US" dirty="0"/>
              <a:t>的乘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浮点乘法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0000FF"/>
                </a:solidFill>
              </a:rPr>
              <a:t>   +   (-1)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0000FF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假设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/>
              <a:t>准确结果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(–1)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 2</a:t>
            </a:r>
            <a:r>
              <a:rPr lang="en-US" baseline="320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>
              <a:solidFill>
                <a:srgbClr val="0000FF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符号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/>
              <a:t>尾数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/>
              <a:t>有符号数对齐、相加的结果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阶码</a:t>
            </a:r>
            <a:r>
              <a:rPr lang="en-US" altLang="zh-CN" b="1" dirty="0"/>
              <a:t>(</a:t>
            </a:r>
            <a:r>
              <a:rPr lang="en-US" b="1" dirty="0"/>
              <a:t>Exponent) </a:t>
            </a:r>
            <a:r>
              <a:rPr lang="en-US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b="1" dirty="0"/>
              <a:t>: </a:t>
            </a:r>
            <a:r>
              <a:rPr lang="en-US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b="1" dirty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sym typeface="Calibri Italic" charset="0"/>
              </a:rPr>
              <a:t>右移</a:t>
            </a:r>
            <a:r>
              <a:rPr lang="en-US" altLang="zh-CN" dirty="0">
                <a:sym typeface="Calibri Italic" charset="0"/>
              </a:rPr>
              <a:t>(1</a:t>
            </a:r>
            <a:r>
              <a:rPr lang="zh-CN" altLang="en-US" dirty="0">
                <a:sym typeface="Calibri Italic" charset="0"/>
              </a:rPr>
              <a:t>位</a:t>
            </a:r>
            <a:r>
              <a:rPr lang="en-US" altLang="zh-CN" dirty="0">
                <a:sym typeface="Calibri Italic" charset="0"/>
              </a:rPr>
              <a:t>)</a:t>
            </a:r>
            <a:r>
              <a:rPr lang="zh-CN" altLang="en-US" dirty="0">
                <a:sym typeface="Calibri Italic" charset="0"/>
              </a:rPr>
              <a:t>，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</a:t>
            </a:r>
            <a:r>
              <a:rPr lang="zh-CN" altLang="en-US" dirty="0"/>
              <a:t>：将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/>
              <a:t>位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/>
              <a:t>减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/>
              <a:t>将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29200" y="2119313"/>
            <a:ext cx="3886198" cy="2135187"/>
            <a:chOff x="4629935" y="2119313"/>
            <a:chExt cx="4285466" cy="2135187"/>
          </a:xfrm>
        </p:grpSpPr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5067300" y="2540000"/>
              <a:ext cx="17907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s1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M1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2" name="Rectangle 6"/>
            <p:cNvSpPr>
              <a:spLocks/>
            </p:cNvSpPr>
            <p:nvPr/>
          </p:nvSpPr>
          <p:spPr bwMode="auto">
            <a:xfrm>
              <a:off x="6645275" y="3086100"/>
              <a:ext cx="22225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s2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M2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6858000" y="2222500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8851900" y="2222500"/>
              <a:ext cx="0" cy="2540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6870700" y="2349500"/>
              <a:ext cx="196850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6" name="Rectangle 10"/>
            <p:cNvSpPr>
              <a:spLocks/>
            </p:cNvSpPr>
            <p:nvPr/>
          </p:nvSpPr>
          <p:spPr bwMode="auto">
            <a:xfrm>
              <a:off x="7567613" y="2119313"/>
              <a:ext cx="771045" cy="307777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E1</a:t>
              </a:r>
              <a:r>
                <a:rPr lang="en-US" sz="2000">
                  <a:solidFill>
                    <a:schemeClr val="tx1"/>
                  </a:solidFill>
                  <a:latin typeface="Arial Narrow Bold" charset="0"/>
                  <a:ea typeface="Arial Narrow Bold" charset="0"/>
                  <a:cs typeface="Arial Narrow Bold" charset="0"/>
                  <a:sym typeface="Arial Narrow Bold" charset="0"/>
                </a:rPr>
                <a:t>–</a:t>
              </a:r>
              <a:r>
                <a:rPr lang="en-US" sz="2000">
                  <a:solidFill>
                    <a:schemeClr val="tx1"/>
                  </a:solidFill>
                  <a:latin typeface="Arial Narrow Bold Italic" charset="0"/>
                  <a:ea typeface="Arial Narrow Bold Italic" charset="0"/>
                  <a:cs typeface="Arial Narrow Bold Italic" charset="0"/>
                  <a:sym typeface="Arial Narrow Bold Italic" charset="0"/>
                </a:rPr>
                <a:t>E2</a:t>
              </a:r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4713962" y="3067447"/>
              <a:ext cx="254877" cy="61555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</a:t>
              </a: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629935" y="3683000"/>
              <a:ext cx="4285466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4000"/>
            </a:p>
          </p:txBody>
        </p:sp>
        <p:sp>
          <p:nvSpPr>
            <p:cNvPr id="39949" name="Rectangle 13"/>
            <p:cNvSpPr>
              <a:spLocks/>
            </p:cNvSpPr>
            <p:nvPr/>
          </p:nvSpPr>
          <p:spPr bwMode="auto">
            <a:xfrm>
              <a:off x="5067300" y="3835400"/>
              <a:ext cx="3784600" cy="419100"/>
            </a:xfrm>
            <a:prstGeom prst="rect">
              <a:avLst/>
            </a:prstGeom>
            <a:solidFill>
              <a:srgbClr val="F1C7C7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(–1)</a:t>
              </a:r>
              <a:r>
                <a:rPr lang="en-US" baseline="320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s</a:t>
              </a:r>
              <a:r>
                <a:rPr lang="en-US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二进制小数点对齐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与阿贝尔群比较</a:t>
            </a:r>
            <a:endParaRPr lang="en-US" dirty="0"/>
          </a:p>
          <a:p>
            <a:pPr marL="0" lvl="1" indent="0">
              <a:spcBef>
                <a:spcPts val="0"/>
              </a:spcBef>
              <a:buSzPct val="60000"/>
              <a:buNone/>
            </a:pPr>
            <a:r>
              <a:rPr lang="zh-CN" altLang="en-US" sz="2400" b="1" dirty="0"/>
              <a:t>     加法运算下</a:t>
            </a:r>
            <a:r>
              <a:rPr lang="en-US" altLang="zh-CN" sz="24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是否封闭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但可能产生</a:t>
            </a:r>
            <a:r>
              <a:rPr lang="zh-CN" altLang="en-US" dirty="0">
                <a:solidFill>
                  <a:srgbClr val="0000FF"/>
                </a:solidFill>
              </a:rPr>
              <a:t>无穷大</a:t>
            </a:r>
            <a:r>
              <a:rPr lang="zh-CN" altLang="en-US" dirty="0"/>
              <a:t>或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NaN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交换性</a:t>
            </a:r>
            <a:r>
              <a:rPr lang="en-US" altLang="zh-CN" dirty="0"/>
              <a:t>(</a:t>
            </a:r>
            <a:r>
              <a:rPr lang="en-US" dirty="0"/>
              <a:t>Commutative)?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结合性</a:t>
            </a:r>
            <a:r>
              <a:rPr lang="en-US" altLang="zh-CN" dirty="0"/>
              <a:t>(</a:t>
            </a:r>
            <a:r>
              <a:rPr lang="en-US" dirty="0"/>
              <a:t>Associative)?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溢出和舍入的不确定性</a:t>
            </a:r>
            <a:endParaRPr lang="en-US" dirty="0"/>
          </a:p>
          <a:p>
            <a:pPr marL="914400" lvl="2" indent="252413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(3.14+1e10)-1e10 = 0, 3.14+(1e10-1e10) = 3.14</a:t>
            </a:r>
          </a:p>
          <a:p>
            <a:pPr lvl="1">
              <a:spcBef>
                <a:spcPts val="0"/>
              </a:spcBef>
            </a:pPr>
            <a:r>
              <a:rPr lang="en-US" dirty="0"/>
              <a:t>0 </a:t>
            </a:r>
            <a:r>
              <a:rPr lang="zh-CN" altLang="en-US" dirty="0"/>
              <a:t>是加法的单位元</a:t>
            </a:r>
            <a:r>
              <a:rPr lang="en-US" dirty="0"/>
              <a:t>? 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每个元素都有逆元</a:t>
            </a:r>
            <a:r>
              <a:rPr lang="en-US" dirty="0"/>
              <a:t>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单调性</a:t>
            </a:r>
            <a:r>
              <a:rPr lang="en-US" altLang="zh-CN" dirty="0"/>
              <a:t>(Monotonicity)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ym typeface="Calibri Italic" charset="0"/>
              </a:rPr>
              <a:t>a</a:t>
            </a:r>
            <a:r>
              <a:rPr lang="en-US" altLang="zh-CN" dirty="0"/>
              <a:t> ≥ </a:t>
            </a:r>
            <a:r>
              <a:rPr lang="en-US" altLang="zh-CN" dirty="0">
                <a:sym typeface="Calibri Italic" charset="0"/>
              </a:rPr>
              <a:t>b</a:t>
            </a:r>
            <a:r>
              <a:rPr lang="en-US" altLang="zh-CN" dirty="0"/>
              <a:t> ⇒ </a:t>
            </a:r>
            <a:r>
              <a:rPr lang="en-US" altLang="zh-CN" dirty="0" err="1">
                <a:sym typeface="Calibri Italic" charset="0"/>
              </a:rPr>
              <a:t>a</a:t>
            </a:r>
            <a:r>
              <a:rPr lang="en-US" altLang="zh-CN" dirty="0" err="1"/>
              <a:t>+</a:t>
            </a:r>
            <a:r>
              <a:rPr lang="en-US" altLang="zh-CN" dirty="0" err="1">
                <a:sym typeface="Calibri Italic" charset="0"/>
              </a:rPr>
              <a:t>c</a:t>
            </a:r>
            <a:r>
              <a:rPr lang="en-US" altLang="zh-CN" dirty="0"/>
              <a:t> ≥ </a:t>
            </a:r>
            <a:r>
              <a:rPr lang="en-US" altLang="zh-CN" dirty="0" err="1">
                <a:sym typeface="Calibri Italic" charset="0"/>
              </a:rPr>
              <a:t>b</a:t>
            </a:r>
            <a:r>
              <a:rPr lang="en-US" altLang="zh-CN" dirty="0" err="1"/>
              <a:t>+</a:t>
            </a:r>
            <a:r>
              <a:rPr lang="en-US" altLang="zh-CN" dirty="0" err="1">
                <a:sym typeface="Calibri Italic" charset="0"/>
              </a:rPr>
              <a:t>c</a:t>
            </a:r>
            <a:r>
              <a:rPr lang="en-US" altLang="zh-CN" dirty="0"/>
              <a:t>?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56464" y="2895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510213" y="3276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99099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10" name="Rectangle 14"/>
          <p:cNvSpPr>
            <a:spLocks/>
          </p:cNvSpPr>
          <p:nvPr/>
        </p:nvSpPr>
        <p:spPr bwMode="auto">
          <a:xfrm>
            <a:off x="5502162" y="5486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  <p:bldP spid="40970" grpId="0"/>
      <p:bldP spid="40971" grpId="0"/>
      <p:bldP spid="40972" grpId="0"/>
      <p:bldP spid="4097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与交换环相比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乘法下封闭性？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但可能产生无穷或</a:t>
            </a:r>
            <a:r>
              <a:rPr lang="en-US" dirty="0" err="1"/>
              <a:t>NaN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乘法的交换性？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乘法的结合性？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可能溢出、舍入不精确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(1e20*1e20)*1e-20=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1e20*(1e20*1e-20)= 1e20</a:t>
            </a:r>
          </a:p>
          <a:p>
            <a:pPr marL="552450" lvl="1">
              <a:spcBef>
                <a:spcPts val="0"/>
              </a:spcBef>
            </a:pPr>
            <a:r>
              <a:rPr lang="en-US" dirty="0"/>
              <a:t>1 </a:t>
            </a:r>
            <a:r>
              <a:rPr lang="zh-CN" altLang="en-US" dirty="0"/>
              <a:t>是乘法的单位元？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zh-CN" altLang="en-US" dirty="0"/>
              <a:t>乘法对加法的分配性？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1e20*(1e20-1e20)= 0.0,  1e20*1e20 – 1e20*1e20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spcBef>
                <a:spcPts val="0"/>
              </a:spcBef>
            </a:pPr>
            <a:r>
              <a:rPr lang="zh-CN" altLang="en-US" dirty="0"/>
              <a:t>单调性</a:t>
            </a:r>
            <a:endParaRPr lang="en-US" dirty="0"/>
          </a:p>
          <a:p>
            <a:pPr marL="552450" lvl="1">
              <a:spcBef>
                <a:spcPts val="0"/>
              </a:spcBef>
            </a:pP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除了无穷和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IEEE </a:t>
            </a:r>
            <a:r>
              <a:rPr lang="zh-CN" altLang="en-US" dirty="0">
                <a:solidFill>
                  <a:srgbClr val="B3B3B3"/>
                </a:solidFill>
              </a:rPr>
              <a:t>浮点数标准</a:t>
            </a:r>
            <a:r>
              <a:rPr lang="en-US" altLang="zh-CN" dirty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两种精度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/>
              <a:t>单精度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/>
              <a:t>双精度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/>
              <a:t>类型转换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</a:t>
            </a:r>
            <a:r>
              <a:rPr lang="zh-CN" altLang="en-US" dirty="0"/>
              <a:t>间转换，将改变位模式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截掉小数部分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类似向</a:t>
            </a:r>
            <a:r>
              <a:rPr lang="en-US" altLang="zh-CN" dirty="0"/>
              <a:t>0</a:t>
            </a:r>
            <a:r>
              <a:rPr lang="zh-CN" altLang="en-US" dirty="0"/>
              <a:t>舍入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当数值超范围或</a:t>
            </a:r>
            <a:r>
              <a:rPr lang="en-US" dirty="0" err="1"/>
              <a:t>NaN</a:t>
            </a:r>
            <a:r>
              <a:rPr lang="zh-CN" altLang="en-US" dirty="0"/>
              <a:t>时无定义：通常设置为</a:t>
            </a:r>
            <a:r>
              <a:rPr lang="en-US" dirty="0"/>
              <a:t>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精确转换</a:t>
            </a:r>
            <a:r>
              <a:rPr lang="en-US" dirty="0"/>
              <a:t>,</a:t>
            </a:r>
            <a:r>
              <a:rPr lang="zh-CN" altLang="en-US" dirty="0"/>
              <a:t>只要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/>
              <a:t> ≤ 53 bit</a:t>
            </a:r>
            <a:r>
              <a:rPr lang="zh-CN" altLang="en-US" dirty="0"/>
              <a:t>，即可精确转换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>
              <a:spcBef>
                <a:spcPts val="0"/>
              </a:spcBef>
            </a:pPr>
            <a:r>
              <a:rPr lang="zh-CN" altLang="en-US" dirty="0"/>
              <a:t>将根据舍入模式进行舍入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6875" y="1362074"/>
                <a:ext cx="8590546" cy="5343525"/>
              </a:xfrm>
              <a:ln/>
            </p:spPr>
            <p:txBody>
              <a:bodyPr/>
              <a:lstStyle/>
              <a:p>
                <a:r>
                  <a:rPr lang="en-US" sz="2800" dirty="0"/>
                  <a:t>“</a:t>
                </a:r>
                <a:r>
                  <a:rPr lang="zh-CN" altLang="en-US" sz="2800" dirty="0"/>
                  <a:t>小数点</a:t>
                </a:r>
                <a:r>
                  <a:rPr lang="en-US" sz="2800" dirty="0"/>
                  <a:t>” </a:t>
                </a:r>
                <a:r>
                  <a:rPr lang="zh-CN" altLang="en-US" sz="2800" dirty="0"/>
                  <a:t>右边的位代表小数部分</a:t>
                </a:r>
                <a:endParaRPr lang="en-US" altLang="zh-CN" sz="28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zh-CN" altLang="en-US" sz="2800" dirty="0"/>
                  <a:t>表示的有理数</a:t>
                </a:r>
                <a:r>
                  <a:rPr lang="en-US" sz="2800" dirty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4"/>
                <a:ext cx="8590546" cy="5343525"/>
              </a:xfrm>
              <a:blipFill>
                <a:blip r:embed="rId3"/>
                <a:stretch>
                  <a:fillRect l="-284" t="-15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447800" y="1912143"/>
            <a:ext cx="5105401" cy="3967164"/>
            <a:chOff x="922" y="480"/>
            <a:chExt cx="3216" cy="249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22" y="1584"/>
              <a:ext cx="3216" cy="368"/>
              <a:chOff x="922" y="1584"/>
              <a:chExt cx="3216" cy="3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22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" panose="02020603050405020304" pitchFamily="18" charset="0"/>
                  </a:rPr>
                  <a:t>m</a:t>
                </a:r>
                <a:endParaRPr lang="en-US" altLang="zh-CN" i="1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5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i="1" baseline="-25000" dirty="0" err="1">
                    <a:latin typeface="Times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2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1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0</a:t>
                </a:r>
                <a:endParaRPr lang="en-US" altLang="zh-CN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" panose="02020603050405020304" pitchFamily="18" charset="0"/>
                  </a:rPr>
                  <a:t>–</a:t>
                </a:r>
                <a:r>
                  <a:rPr lang="en-US" altLang="zh-CN" i="1" baseline="-25000" dirty="0">
                    <a:latin typeface="Times" panose="02020603050405020304" pitchFamily="18" charset="0"/>
                  </a:rPr>
                  <a:t>n</a:t>
                </a:r>
                <a:endParaRPr lang="en-US" altLang="zh-CN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42" y="1584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latin typeface="Times" panose="02020603050405020304" pitchFamily="18" charset="0"/>
                  </a:rPr>
                  <a:t>.</a:t>
                </a:r>
                <a:endParaRPr lang="en-US" altLang="zh-CN" sz="4000" dirty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4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3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93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360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540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91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272" y="1920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276" y="2112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76" y="2313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02" y="2688"/>
              <a:ext cx="3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/>
              <a:t>针对下列</a:t>
            </a:r>
            <a:r>
              <a:rPr lang="en-US" dirty="0"/>
              <a:t>C</a:t>
            </a:r>
            <a:r>
              <a:rPr lang="zh-CN" altLang="en-US" dirty="0"/>
              <a:t>表达式</a:t>
            </a:r>
            <a:r>
              <a:rPr lang="en-US" dirty="0"/>
              <a:t>:</a:t>
            </a:r>
          </a:p>
          <a:p>
            <a:pPr marL="552450" lvl="1"/>
            <a:r>
              <a:rPr lang="zh-CN" altLang="en-US" dirty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4267199" y="2667000"/>
            <a:ext cx="4359275" cy="385603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 == 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)(float) x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x == 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)(double) x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 == (float)(double) f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== (double)(float) d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 == -(-f);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2/3 == 2/3.0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&lt; 0.0	 ⇒ 	((d*2) &lt; 0.0)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&gt; f	 ⇒ 	-f &gt; -d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 * d &gt;= 0.0</a:t>
            </a:r>
          </a:p>
          <a:p>
            <a:pPr indent="-254000" algn="l">
              <a:spcBef>
                <a:spcPts val="0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d+f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2895600"/>
            <a:ext cx="3440112" cy="1531938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x = …;</a:t>
            </a: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float f = …;</a:t>
            </a: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996013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浮点数习题答案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)(float) x      No: </a:t>
            </a:r>
            <a:r>
              <a:rPr lang="zh-CN" altLang="en-US" sz="2400" dirty="0">
                <a:ea typeface="宋体" panose="02010600030101010101" pitchFamily="2" charset="-122"/>
              </a:rPr>
              <a:t>无法表示</a:t>
            </a:r>
            <a:r>
              <a:rPr lang="en-US" altLang="zh-CN" sz="2400" dirty="0">
                <a:ea typeface="宋体" panose="02010600030101010101" pitchFamily="2" charset="-122"/>
              </a:rPr>
              <a:t>24 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</a:rPr>
              <a:t>x=0x1000001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x == (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>
                <a:ea typeface="宋体" panose="02010600030101010101" pitchFamily="2" charset="-122"/>
              </a:rPr>
              <a:t>增加精度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>
                <a:ea typeface="宋体" panose="02010600030101010101" pitchFamily="2" charset="-122"/>
              </a:rPr>
              <a:t>损失精度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>
                <a:ea typeface="宋体" panose="02010600030101010101" pitchFamily="2" charset="-122"/>
              </a:rPr>
              <a:t>仅仅改变符号位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&lt; 0.0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&gt; f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d+f</a:t>
            </a:r>
            <a:r>
              <a:rPr lang="en-US" altLang="zh-CN" sz="2400" dirty="0">
                <a:ea typeface="宋体" panose="02010600030101010101" pitchFamily="2" charset="-122"/>
              </a:rPr>
              <a:t>)-d == f		               No: </a:t>
            </a:r>
            <a:r>
              <a:rPr lang="zh-CN" altLang="en-US" sz="2400" dirty="0">
                <a:ea typeface="宋体" panose="02010600030101010101" pitchFamily="2" charset="-122"/>
              </a:rPr>
              <a:t>不具备结合性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美国爱国者导弹拦截伊拉克飞毛腿导弹失败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后果：飞毛腿导弹炸死</a:t>
            </a:r>
            <a:r>
              <a:rPr lang="en-US" altLang="zh-CN" dirty="0"/>
              <a:t>28</a:t>
            </a:r>
            <a:r>
              <a:rPr lang="zh-CN" altLang="en-US" dirty="0"/>
              <a:t>名士兵</a:t>
            </a:r>
            <a:endParaRPr lang="en-US" altLang="zh-CN" dirty="0"/>
          </a:p>
          <a:p>
            <a:r>
              <a:rPr lang="zh-CN" altLang="en-US" dirty="0"/>
              <a:t>爱国者导弹的内置时钟计数器</a:t>
            </a:r>
            <a:r>
              <a:rPr lang="en-US" altLang="zh-CN" dirty="0"/>
              <a:t>N</a:t>
            </a:r>
            <a:r>
              <a:rPr lang="zh-CN" altLang="en-US" dirty="0"/>
              <a:t>每</a:t>
            </a:r>
            <a:r>
              <a:rPr lang="en-US" altLang="zh-CN" dirty="0"/>
              <a:t>0.1</a:t>
            </a:r>
            <a:r>
              <a:rPr lang="zh-CN" altLang="en-US" dirty="0"/>
              <a:t>秒记一次数。</a:t>
            </a:r>
            <a:endParaRPr lang="en-US" altLang="zh-CN" dirty="0"/>
          </a:p>
          <a:p>
            <a:r>
              <a:rPr lang="zh-CN" altLang="en-US" dirty="0"/>
              <a:t>时间计算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dirty="0"/>
              <a:t>T = N×0.1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x=0.0001 1001 1001 1001 1001 100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0.1-x = 0.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/>
              <a:t>0000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/>
              <a:t>0000</a:t>
            </a:r>
            <a:r>
              <a:rPr lang="en-US" altLang="zh-CN" dirty="0">
                <a:solidFill>
                  <a:srgbClr val="0000FF"/>
                </a:solidFill>
              </a:rPr>
              <a:t>0000</a:t>
            </a:r>
            <a:r>
              <a:rPr lang="en-US" altLang="zh-CN" dirty="0">
                <a:solidFill>
                  <a:srgbClr val="FF0000"/>
                </a:solidFill>
              </a:rPr>
              <a:t>000[1100][1100]</a:t>
            </a:r>
            <a:r>
              <a:rPr lang="en-US" altLang="zh-CN" dirty="0"/>
              <a:t>…</a:t>
            </a:r>
            <a:r>
              <a:rPr lang="en-US" altLang="zh-CN" baseline="-25000" dirty="0"/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0.1-x = 2</a:t>
            </a:r>
            <a:r>
              <a:rPr lang="en-US" altLang="zh-CN" baseline="30000" dirty="0"/>
              <a:t>-20</a:t>
            </a:r>
            <a:r>
              <a:rPr lang="en-US" altLang="zh-CN" dirty="0"/>
              <a:t> ×0.1 = 9.54×10</a:t>
            </a:r>
            <a:r>
              <a:rPr lang="en-US" altLang="zh-CN" baseline="30000" dirty="0"/>
              <a:t>-8</a:t>
            </a:r>
            <a:r>
              <a:rPr lang="en-US" altLang="zh-CN" dirty="0"/>
              <a:t>       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程序运行</a:t>
            </a:r>
            <a:r>
              <a:rPr lang="en-US" altLang="zh-CN" dirty="0"/>
              <a:t>100 </a:t>
            </a:r>
            <a:r>
              <a:rPr lang="zh-CN" altLang="en-US" dirty="0"/>
              <a:t>小时后，累计的误差：</a:t>
            </a:r>
            <a:br>
              <a:rPr lang="en-US" altLang="zh-CN" sz="2400" dirty="0"/>
            </a:br>
            <a:r>
              <a:rPr lang="en-US" altLang="zh-CN" sz="2400" dirty="0"/>
              <a:t>     </a:t>
            </a:r>
            <a:r>
              <a:rPr lang="en-US" altLang="zh-CN" dirty="0"/>
              <a:t>100×3600× 10×9.54×10</a:t>
            </a:r>
            <a:r>
              <a:rPr lang="en-US" altLang="zh-CN" baseline="30000" dirty="0"/>
              <a:t>-8 </a:t>
            </a:r>
            <a:r>
              <a:rPr lang="en-US" altLang="zh-CN" sz="2400" dirty="0"/>
              <a:t>=0.34344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软件升级不完全，第一次读取了精确时间，而另一次读取了有误差的时间，结果悲剧</a:t>
            </a:r>
            <a:r>
              <a:rPr lang="en-US" altLang="zh-CN" dirty="0"/>
              <a:t>….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飞毛腿速度：</a:t>
            </a:r>
            <a:r>
              <a:rPr lang="en-US" altLang="zh-CN" dirty="0"/>
              <a:t>2000 m/s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飞毛腿位置的估计误差：</a:t>
            </a:r>
            <a:r>
              <a:rPr lang="en-US" altLang="zh-CN" dirty="0"/>
              <a:t>686 m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31748" name="Picture 4" descr="http://n.sinaimg.cn/sinakd20121/621/w400h221/20200304/94e7-iqmtvwu550598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172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天价“溢出”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 </a:t>
            </a:r>
            <a:r>
              <a:rPr lang="zh-CN" altLang="en-US" dirty="0">
                <a:ea typeface="宋体" panose="02010600030101010101" pitchFamily="2" charset="-122"/>
              </a:rPr>
              <a:t>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IEEE </a:t>
            </a:r>
            <a:r>
              <a:rPr lang="zh-CN" altLang="en-US" dirty="0"/>
              <a:t>浮点数</a:t>
            </a:r>
            <a:r>
              <a:rPr lang="en-US" dirty="0"/>
              <a:t> </a:t>
            </a:r>
            <a:r>
              <a:rPr lang="zh-CN" altLang="en-US" dirty="0"/>
              <a:t>具有清晰的数学性质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表示形如 </a:t>
            </a:r>
            <a:r>
              <a:rPr lang="en-US" dirty="0"/>
              <a:t>M x 2</a:t>
            </a:r>
            <a:r>
              <a:rPr lang="en-US" baseline="32000" dirty="0"/>
              <a:t>E </a:t>
            </a:r>
            <a:r>
              <a:rPr lang="zh-CN" altLang="en-US" dirty="0"/>
              <a:t>的数字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对运算进行推理，而不用考虑其实现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/>
              <a:t>就像有完美的精度，然后在进行舍入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和实数运算不同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/>
              <a:t>结合性、分配性有冲突</a:t>
            </a:r>
            <a:endParaRPr lang="en-US" dirty="0"/>
          </a:p>
          <a:p>
            <a:pPr marL="552450" lvl="1">
              <a:lnSpc>
                <a:spcPct val="150000"/>
              </a:lnSpc>
            </a:pPr>
            <a:r>
              <a:rPr lang="zh-CN" altLang="en-US" dirty="0"/>
              <a:t>日子变得难：编译器、认真的数值应用程序员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生成浮点数</a:t>
            </a:r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/>
              <a:t>步骤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规格化为</a:t>
            </a:r>
            <a:r>
              <a:rPr lang="en-US" dirty="0"/>
              <a:t>1</a:t>
            </a:r>
            <a:r>
              <a:rPr lang="zh-CN" altLang="en-US" dirty="0"/>
              <a:t>开头的数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小数部分舍入成符合的形式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后规格化，处理</a:t>
            </a:r>
            <a:r>
              <a:rPr lang="en-US" dirty="0"/>
              <a:t> </a:t>
            </a:r>
            <a:r>
              <a:rPr lang="zh-CN" altLang="en-US" dirty="0"/>
              <a:t>舍入的效果</a:t>
            </a:r>
            <a:endParaRPr lang="en-US" dirty="0"/>
          </a:p>
          <a:p>
            <a:pPr>
              <a:tabLst>
                <a:tab pos="1828800" algn="l"/>
              </a:tabLst>
            </a:pPr>
            <a:r>
              <a:rPr lang="zh-CN" altLang="en-US" dirty="0"/>
              <a:t>例子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将</a:t>
            </a:r>
            <a:r>
              <a:rPr lang="en-US" dirty="0"/>
              <a:t> 8-bit </a:t>
            </a:r>
            <a:r>
              <a:rPr lang="zh-CN" altLang="en-US" dirty="0"/>
              <a:t>无符号数转换成浮点格式</a:t>
            </a:r>
            <a:endParaRPr lang="en-US" dirty="0"/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24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92080"/>
              </p:ext>
            </p:extLst>
          </p:nvPr>
        </p:nvGraphicFramePr>
        <p:xfrm>
          <a:off x="4651749" y="9906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规格化</a:t>
            </a:r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要求</a:t>
            </a:r>
            <a:endParaRPr lang="en-US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调整编码的所有参数，得到</a:t>
            </a:r>
            <a:r>
              <a:rPr lang="en-US" altLang="zh-CN" dirty="0"/>
              <a:t>1</a:t>
            </a:r>
            <a:r>
              <a:rPr lang="zh-CN" altLang="en-US" dirty="0"/>
              <a:t>开始的数，即形如</a:t>
            </a:r>
            <a:r>
              <a:rPr lang="en-US" dirty="0"/>
              <a:t>1.xxxxx</a:t>
            </a:r>
            <a:r>
              <a:rPr lang="zh-CN" altLang="en-US" dirty="0"/>
              <a:t>的数字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dirty="0"/>
              <a:t>指数减作为左移</a:t>
            </a:r>
            <a:endParaRPr lang="en-US" altLang="zh-CN" dirty="0"/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endParaRPr lang="en-US" dirty="0"/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二进制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指数</a:t>
            </a:r>
            <a:endParaRPr lang="en-US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14585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舍入</a:t>
            </a:r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57018" y="2819400"/>
            <a:ext cx="8382000" cy="36322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dirty="0"/>
              <a:t>舍入的条件</a:t>
            </a:r>
            <a:endParaRPr lang="en-US" dirty="0"/>
          </a:p>
          <a:p>
            <a:pPr marL="552450" lvl="1">
              <a:spcBef>
                <a:spcPts val="0"/>
              </a:spcBef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spcBef>
                <a:spcPts val="0"/>
              </a:spcBef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zh-CN" altLang="en-US" b="1" dirty="0">
                <a:latin typeface="Calibri Bold Italic" charset="0"/>
                <a:ea typeface="ヒラギノ角ゴ ProN W6" charset="0"/>
                <a:cs typeface="Calibri Bold Italic" charset="0"/>
                <a:sym typeface="Calibri Bold Italic" charset="0"/>
              </a:rPr>
              <a:t>数值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小数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b="1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b="1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b="1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舍入后的值</a:t>
            </a:r>
            <a:endParaRPr lang="en-US" b="1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spcBef>
                <a:spcPts val="0"/>
              </a:spcBef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</a:t>
            </a:r>
            <a:r>
              <a:rPr lang="en-US" sz="36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66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-90487" y="1288961"/>
            <a:ext cx="4046537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保护位</a:t>
            </a:r>
            <a:r>
              <a:rPr lang="en-US" altLang="zh-CN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ea typeface="Zapf Dingbats" charset="0"/>
                <a:cs typeface="Zapf Dingbats" charset="0"/>
              </a:rPr>
              <a:t>Guard bit)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结果的</a:t>
            </a:r>
            <a:r>
              <a:rPr lang="en-US" sz="2400" dirty="0">
                <a:solidFill>
                  <a:srgbClr val="0000F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LSB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00958" y="2321719"/>
            <a:ext cx="5320367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Zapf Dingbats" charset="0"/>
                <a:cs typeface="Zapf Dingbats" charset="0"/>
              </a:rPr>
              <a:t>Round bit)</a:t>
            </a:r>
            <a:r>
              <a:rPr 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舍入位中的第一个</a:t>
            </a:r>
            <a:r>
              <a:rPr lang="en-US" altLang="zh-CN" sz="24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bit</a:t>
            </a:r>
            <a:endParaRPr lang="en-US" sz="24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505768" cy="446276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黏着位</a:t>
            </a:r>
            <a:r>
              <a:rPr lang="en-US" altLang="zh-CN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(Sticky bit )</a:t>
            </a:r>
            <a:r>
              <a:rPr lang="en-US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zh-CN" altLang="en-US" sz="2400" dirty="0">
                <a:solidFill>
                  <a:srgbClr val="0066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剩余位</a:t>
            </a:r>
            <a:endParaRPr lang="en-US" sz="2400" dirty="0">
              <a:solidFill>
                <a:srgbClr val="0066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6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cs typeface="Calibri Bold" charset="0"/>
              </a:rPr>
              <a:t>     数值</a:t>
            </a:r>
            <a:r>
              <a:rPr lang="en-US" altLang="zh-CN" dirty="0">
                <a:latin typeface="Calibri Bold" charset="0"/>
                <a:cs typeface="Calibri Bold" charset="0"/>
              </a:rPr>
              <a:t>                   </a:t>
            </a:r>
            <a:r>
              <a:rPr lang="zh-CN" altLang="en-US" dirty="0">
                <a:latin typeface="Calibri Bold" charset="0"/>
                <a:cs typeface="Calibri Bold" charset="0"/>
              </a:rPr>
              <a:t>二进制小数</a:t>
            </a:r>
            <a:endParaRPr lang="en-US" altLang="zh-CN" dirty="0">
              <a:latin typeface="Calibri Bold" charset="0"/>
              <a:cs typeface="Calibri Bold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5  3/4                   101.11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2  7/8                     10.111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dirty="0">
                <a:ea typeface="Monaco" charset="0"/>
                <a:sym typeface="Monaco" charset="0"/>
              </a:rPr>
              <a:t>1  7/16                     1.0111</a:t>
            </a:r>
            <a:r>
              <a:rPr lang="en-US" altLang="zh-CN" baseline="-6000" dirty="0">
                <a:ea typeface="Monaco" charset="0"/>
                <a:sym typeface="Monaco" charset="0"/>
              </a:rPr>
              <a:t>2</a:t>
            </a:r>
            <a:endParaRPr lang="en-US" altLang="zh-CN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6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sz="2400" dirty="0">
                <a:sym typeface="Wingdings" panose="05000000000000000000" pitchFamily="2" charset="2"/>
              </a:rPr>
              <a:t> 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sz="240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sz="2400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sz="2400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sz="2400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sz="2400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sz="24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后规格化</a:t>
            </a:r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dirty="0"/>
              <a:t>问题</a:t>
            </a:r>
            <a:endParaRPr lang="en-US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舍入可能导致溢出</a:t>
            </a:r>
            <a:endParaRPr lang="en-US" altLang="zh-CN" sz="2400" dirty="0"/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dirty="0"/>
              <a:t>解决：单次右移</a:t>
            </a:r>
            <a:r>
              <a:rPr lang="en-US" sz="2400" dirty="0"/>
              <a:t> &amp; </a:t>
            </a:r>
            <a:r>
              <a:rPr lang="zh-CN" altLang="en-US" sz="2400" dirty="0"/>
              <a:t>阶码</a:t>
            </a:r>
            <a:r>
              <a:rPr lang="en-US" altLang="zh-CN" sz="2400" dirty="0"/>
              <a:t>(</a:t>
            </a:r>
            <a:r>
              <a:rPr lang="en-US" sz="2400" dirty="0"/>
              <a:t>Exponent)</a:t>
            </a:r>
            <a:r>
              <a:rPr lang="zh-CN" altLang="en-US" sz="2400" dirty="0"/>
              <a:t>增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数值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舍入后的值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指数值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修正</a:t>
            </a:r>
            <a:r>
              <a:rPr 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zh-CN" altLang="en-US" sz="2400" b="1" dirty="0">
                <a:solidFill>
                  <a:srgbClr val="0000FF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结果</a:t>
            </a:r>
            <a:endParaRPr lang="en-US" sz="2400" b="1" dirty="0">
              <a:solidFill>
                <a:srgbClr val="0000FF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128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128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15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1.101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3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15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16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19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1.010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4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20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138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1.001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7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134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 63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10.000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5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1.000/6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aco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 64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ac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-13412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300"/>
              </a:spcBef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i="1" dirty="0"/>
              <a:t>Description	exp	</a:t>
            </a:r>
            <a:r>
              <a:rPr lang="en-US" sz="2400" i="1" dirty="0" err="1"/>
              <a:t>frac</a:t>
            </a:r>
            <a:r>
              <a:rPr lang="en-US" sz="2400" i="1" dirty="0"/>
              <a:t>	Numeric Value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0	00…00	00…00	0.0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最小的后非规格化数</a:t>
            </a:r>
            <a:r>
              <a:rPr lang="en-US" sz="2400" dirty="0"/>
              <a:t>	00…00	00…01	2</a:t>
            </a:r>
            <a:r>
              <a:rPr lang="en-US" sz="2400" baseline="32000" dirty="0"/>
              <a:t>– {23,52}</a:t>
            </a:r>
            <a:r>
              <a:rPr lang="en-US" sz="2400" dirty="0"/>
              <a:t>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≈ 1.4 x 10</a:t>
            </a:r>
            <a:r>
              <a:rPr lang="en-US" sz="2000" baseline="32000" dirty="0"/>
              <a:t>–45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4.9 x 10</a:t>
            </a:r>
            <a:r>
              <a:rPr lang="en-US" sz="2000" baseline="32000" dirty="0"/>
              <a:t>–324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最大的非规格化数</a:t>
            </a:r>
            <a:r>
              <a:rPr lang="en-US" sz="2400" dirty="0"/>
              <a:t>	00…00	11…11	(1.0 – ε)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≈ 1.18 x 10</a:t>
            </a:r>
            <a:r>
              <a:rPr lang="en-US" sz="2000" baseline="32000" dirty="0"/>
              <a:t>–38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2.2 x 10</a:t>
            </a:r>
            <a:r>
              <a:rPr lang="en-US" sz="2000" baseline="32000" dirty="0"/>
              <a:t>–308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400" dirty="0"/>
              <a:t>最小的后规格化数</a:t>
            </a:r>
            <a:r>
              <a:rPr lang="en-US" sz="2400" dirty="0"/>
              <a:t>	00…01	00…00	1.0 x 2</a:t>
            </a:r>
            <a:r>
              <a:rPr lang="en-US" sz="2400" baseline="32000" dirty="0"/>
              <a:t>– {126,1022}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zh-CN" altLang="en-US" sz="2000" dirty="0"/>
              <a:t>刚刚比最大的非规格化数大</a:t>
            </a:r>
            <a:endParaRPr lang="en-US" sz="2000" dirty="0"/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1	01…11	00…00	1.0</a:t>
            </a:r>
          </a:p>
          <a:p>
            <a:pPr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400" dirty="0"/>
              <a:t> </a:t>
            </a:r>
            <a:r>
              <a:rPr lang="zh-CN" altLang="en-US" sz="2400" dirty="0"/>
              <a:t>最大的规格化数</a:t>
            </a:r>
            <a:r>
              <a:rPr lang="en-US" sz="2400" dirty="0"/>
              <a:t>	11…10	11…11	(2.0 – ε) x 2</a:t>
            </a:r>
            <a:r>
              <a:rPr lang="en-US" sz="2400" baseline="32000" dirty="0"/>
              <a:t>{127,1023}</a:t>
            </a:r>
            <a:endParaRPr lang="en-US" sz="24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Single  ≈ 3.4 x 10</a:t>
            </a:r>
            <a:r>
              <a:rPr lang="en-US" sz="2000" baseline="32000" dirty="0"/>
              <a:t>38</a:t>
            </a:r>
            <a:endParaRPr lang="en-US" sz="2000" dirty="0"/>
          </a:p>
          <a:p>
            <a:pPr marL="552450" lvl="1">
              <a:spcBef>
                <a:spcPts val="300"/>
              </a:spcBef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Double ≈ 1.8 x 10</a:t>
            </a:r>
            <a:r>
              <a:rPr lang="en-US" sz="2000" baseline="32000" dirty="0"/>
              <a:t>308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有趣的数字</a:t>
            </a:r>
            <a:endParaRPr lang="en-US" dirty="0"/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single,  double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57"/>
            <a:ext cx="1905000" cy="28469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400" dirty="0">
                <a:latin typeface="Calibri" pitchFamily="34" charset="0"/>
              </a:rPr>
              <a:t>补充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dirty="0"/>
              <a:t>局限性</a:t>
            </a:r>
            <a:r>
              <a:rPr lang="en-US" dirty="0"/>
              <a:t> 1</a:t>
            </a:r>
            <a:r>
              <a:rPr lang="en-US" altLang="zh-CN" dirty="0"/>
              <a:t>——</a:t>
            </a:r>
            <a:r>
              <a:rPr lang="zh-CN" altLang="en-US" dirty="0"/>
              <a:t>近似表示</a:t>
            </a:r>
            <a:endParaRPr lang="en-US" dirty="0"/>
          </a:p>
          <a:p>
            <a:pPr marL="552450"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只能精确表示形如 </a:t>
            </a:r>
            <a:r>
              <a:rPr lang="en-US" sz="2400" dirty="0"/>
              <a:t>x/2</a:t>
            </a:r>
            <a:r>
              <a:rPr lang="en-US" sz="2400" baseline="32000" dirty="0"/>
              <a:t>k</a:t>
            </a:r>
            <a:r>
              <a:rPr lang="zh-CN" altLang="en-US" sz="2400" dirty="0"/>
              <a:t>的数值</a:t>
            </a:r>
            <a:endParaRPr lang="en-US" sz="2400" dirty="0"/>
          </a:p>
          <a:p>
            <a:pPr marL="552450"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其他有理数的二进制表示存在重复段</a:t>
            </a:r>
            <a:endParaRPr lang="en-US" sz="2400" dirty="0"/>
          </a:p>
          <a:p>
            <a:pPr lvl="4">
              <a:lnSpc>
                <a:spcPct val="150000"/>
              </a:lnSpc>
              <a:tabLst>
                <a:tab pos="1828800" algn="l"/>
              </a:tabLst>
            </a:pPr>
            <a:endParaRPr lang="en-US" sz="300" dirty="0"/>
          </a:p>
          <a:p>
            <a:pPr lvl="1">
              <a:lnSpc>
                <a:spcPct val="150000"/>
              </a:lnSpc>
              <a:tabLst>
                <a:tab pos="1828800" algn="l"/>
              </a:tabLst>
            </a:pPr>
            <a:r>
              <a:rPr lang="zh-CN" altLang="en-US" sz="2400" dirty="0"/>
              <a:t>数值</a:t>
            </a:r>
            <a:r>
              <a:rPr lang="en-US" sz="2400" dirty="0"/>
              <a:t>	</a:t>
            </a:r>
            <a:r>
              <a:rPr lang="zh-CN" altLang="en-US" sz="2400" dirty="0"/>
              <a:t>二进制表示</a:t>
            </a:r>
            <a:endParaRPr lang="en-US" sz="2400" dirty="0"/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1/3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1/5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lnSpc>
                <a:spcPct val="150000"/>
              </a:lnSpc>
              <a:tabLst>
                <a:tab pos="1828800" algn="l"/>
              </a:tabLst>
            </a:pPr>
            <a:r>
              <a:rPr lang="en-US" sz="2400" dirty="0"/>
              <a:t>1/10	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sz="24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400" b="1" baseline="-6000" dirty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>
              <a:latin typeface="Monaco" charset="0"/>
              <a:sym typeface="Monaco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二进制数的问题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/>
              <a:t>局限性</a:t>
            </a:r>
            <a:r>
              <a:rPr lang="en-US" altLang="zh-CN" b="0" dirty="0"/>
              <a:t>2</a:t>
            </a:r>
            <a:r>
              <a:rPr lang="zh-CN" altLang="en-US" b="0" dirty="0"/>
              <a:t>：在计算机内的实现问题</a:t>
            </a:r>
            <a:endParaRPr lang="en-US" altLang="zh-CN" b="0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长度有限的 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在</a:t>
            </a:r>
            <a:r>
              <a:rPr lang="en-US" altLang="zh-CN" i="1" dirty="0"/>
              <a:t>w</a:t>
            </a:r>
            <a:r>
              <a:rPr lang="zh-CN" altLang="en-US" dirty="0"/>
              <a:t>位内，二进制小数点只能有一种设定方式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/>
              <a:t>定点数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小数点隐含在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/>
              <a:t>IEEE </a:t>
            </a:r>
            <a:r>
              <a:rPr lang="zh-CN" altLang="en-US" dirty="0"/>
              <a:t>浮点数标准</a:t>
            </a:r>
            <a:r>
              <a:rPr lang="en-US" altLang="zh-CN" dirty="0"/>
              <a:t>: IEEE 754</a:t>
            </a:r>
            <a:endParaRPr lang="en-US" dirty="0"/>
          </a:p>
          <a:p>
            <a:r>
              <a:rPr lang="zh-CN" altLang="en-US" dirty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>
                <a:solidFill>
                  <a:srgbClr val="B3B3B3"/>
                </a:solidFill>
              </a:rPr>
              <a:t>C</a:t>
            </a:r>
            <a:r>
              <a:rPr lang="zh-CN" altLang="en-US" dirty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</a:t>
            </a:r>
          </a:p>
          <a:p>
            <a:pPr lvl="1"/>
            <a:r>
              <a:rPr lang="en-US" altLang="zh-CN" sz="2400" dirty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1976</a:t>
            </a:r>
            <a:r>
              <a:rPr lang="zh-CN" altLang="en-US" sz="2400" dirty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易于实现、精度损失小</a:t>
            </a:r>
            <a:endParaRPr lang="en-US" altLang="zh-CN" sz="2400" dirty="0"/>
          </a:p>
          <a:p>
            <a:pPr lvl="1"/>
            <a:r>
              <a:rPr lang="zh-CN" altLang="en-US" sz="2400" dirty="0"/>
              <a:t>优雅、易理解</a:t>
            </a:r>
          </a:p>
          <a:p>
            <a:pPr lvl="1"/>
            <a:r>
              <a:rPr lang="zh-CN" altLang="en-US" sz="2400" dirty="0"/>
              <a:t>所有主流的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之前有很多不同格式、不太关注精确性</a:t>
            </a:r>
          </a:p>
          <a:p>
            <a:r>
              <a:rPr lang="zh-CN" altLang="en-US" dirty="0"/>
              <a:t>数值问题驱动</a:t>
            </a:r>
            <a:endParaRPr lang="en-US" altLang="zh-CN" dirty="0"/>
          </a:p>
          <a:p>
            <a:pPr lvl="1"/>
            <a:r>
              <a:rPr lang="zh-CN" altLang="en-US" dirty="0"/>
              <a:t>好的标准：舍入、上溢、下溢</a:t>
            </a:r>
            <a:endParaRPr lang="en-US" altLang="zh-CN" dirty="0"/>
          </a:p>
          <a:p>
            <a:pPr lvl="1"/>
            <a:r>
              <a:rPr lang="zh-CN" altLang="en-US" dirty="0"/>
              <a:t>硬件实现很难做得快</a:t>
            </a:r>
            <a:endParaRPr lang="en-US" altLang="zh-CN" dirty="0"/>
          </a:p>
          <a:p>
            <a:pPr lvl="2"/>
            <a:r>
              <a:rPr lang="zh-CN" altLang="en-US" dirty="0"/>
              <a:t>在定义标准方面，数字分析师在硬件设计师中占主导地位。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IEEE </a:t>
            </a:r>
            <a:r>
              <a:rPr lang="zh-CN" altLang="en-US" dirty="0"/>
              <a:t>浮点数</a:t>
            </a:r>
            <a:endParaRPr 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第2章 信息的表示和处理Ⅰ：位、整数 2018.09.04</Template>
  <TotalTime>3712</TotalTime>
  <Pages>0</Pages>
  <Words>2755</Words>
  <Characters>0</Characters>
  <Application>Microsoft Office PowerPoint</Application>
  <PresentationFormat>全屏显示(4:3)</PresentationFormat>
  <Lines>0</Lines>
  <Paragraphs>717</Paragraphs>
  <Slides>51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82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宋体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1_template2007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浮点表示</vt:lpstr>
      <vt:lpstr>精度选项</vt:lpstr>
      <vt:lpstr>三“种”浮点数</vt:lpstr>
      <vt:lpstr>浮点数的表示</vt:lpstr>
      <vt:lpstr>规格化数</vt:lpstr>
      <vt:lpstr>规格化编码示例</vt:lpstr>
      <vt:lpstr>非规格化数</vt:lpstr>
      <vt:lpstr>特殊值</vt:lpstr>
      <vt:lpstr>C float Decoding Example</vt:lpstr>
      <vt:lpstr>C float Decoding Example</vt:lpstr>
      <vt:lpstr>C float Decoding Example</vt:lpstr>
      <vt:lpstr>浮点编码总结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小结</vt:lpstr>
      <vt:lpstr>生成浮点数</vt:lpstr>
      <vt:lpstr>规格化</vt:lpstr>
      <vt:lpstr>舍入</vt:lpstr>
      <vt:lpstr>后规格化</vt:lpstr>
      <vt:lpstr>有趣的数字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LHW</cp:lastModifiedBy>
  <cp:revision>197</cp:revision>
  <cp:lastPrinted>2012-09-05T04:08:39Z</cp:lastPrinted>
  <dcterms:created xsi:type="dcterms:W3CDTF">2012-09-06T15:16:51Z</dcterms:created>
  <dcterms:modified xsi:type="dcterms:W3CDTF">2022-03-06T07:26:30Z</dcterms:modified>
</cp:coreProperties>
</file>