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65"/>
  </p:notesMasterIdLst>
  <p:handoutMasterIdLst>
    <p:handoutMasterId r:id="rId66"/>
  </p:handoutMasterIdLst>
  <p:sldIdLst>
    <p:sldId id="542" r:id="rId2"/>
    <p:sldId id="800" r:id="rId3"/>
    <p:sldId id="645" r:id="rId4"/>
    <p:sldId id="580" r:id="rId5"/>
    <p:sldId id="581" r:id="rId6"/>
    <p:sldId id="582" r:id="rId7"/>
    <p:sldId id="584" r:id="rId8"/>
    <p:sldId id="681" r:id="rId9"/>
    <p:sldId id="680" r:id="rId10"/>
    <p:sldId id="646" r:id="rId11"/>
    <p:sldId id="735" r:id="rId12"/>
    <p:sldId id="734" r:id="rId13"/>
    <p:sldId id="733" r:id="rId14"/>
    <p:sldId id="718" r:id="rId15"/>
    <p:sldId id="696" r:id="rId16"/>
    <p:sldId id="697" r:id="rId17"/>
    <p:sldId id="698" r:id="rId18"/>
    <p:sldId id="69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9" r:id="rId28"/>
    <p:sldId id="720" r:id="rId29"/>
    <p:sldId id="721" r:id="rId30"/>
    <p:sldId id="722" r:id="rId31"/>
    <p:sldId id="727" r:id="rId32"/>
    <p:sldId id="724" r:id="rId33"/>
    <p:sldId id="725" r:id="rId34"/>
    <p:sldId id="726" r:id="rId35"/>
    <p:sldId id="729" r:id="rId36"/>
    <p:sldId id="730" r:id="rId37"/>
    <p:sldId id="736" r:id="rId38"/>
    <p:sldId id="692" r:id="rId39"/>
    <p:sldId id="693" r:id="rId40"/>
    <p:sldId id="694" r:id="rId41"/>
    <p:sldId id="695" r:id="rId42"/>
    <p:sldId id="691" r:id="rId43"/>
    <p:sldId id="731" r:id="rId44"/>
    <p:sldId id="792" r:id="rId45"/>
    <p:sldId id="775" r:id="rId46"/>
    <p:sldId id="776" r:id="rId47"/>
    <p:sldId id="777" r:id="rId48"/>
    <p:sldId id="778" r:id="rId49"/>
    <p:sldId id="779" r:id="rId50"/>
    <p:sldId id="780" r:id="rId51"/>
    <p:sldId id="781" r:id="rId52"/>
    <p:sldId id="782" r:id="rId53"/>
    <p:sldId id="783" r:id="rId54"/>
    <p:sldId id="784" r:id="rId55"/>
    <p:sldId id="785" r:id="rId56"/>
    <p:sldId id="786" r:id="rId57"/>
    <p:sldId id="788" r:id="rId58"/>
    <p:sldId id="794" r:id="rId59"/>
    <p:sldId id="795" r:id="rId60"/>
    <p:sldId id="796" r:id="rId61"/>
    <p:sldId id="797" r:id="rId62"/>
    <p:sldId id="798" r:id="rId63"/>
    <p:sldId id="799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99"/>
    <a:srgbClr val="0000FF"/>
    <a:srgbClr val="F6F5BD"/>
    <a:srgbClr val="CC3300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2" autoAdjust="0"/>
    <p:restoredTop sz="77049" autoAdjust="0"/>
  </p:normalViewPr>
  <p:slideViewPr>
    <p:cSldViewPr snapToObjects="1">
      <p:cViewPr varScale="1">
        <p:scale>
          <a:sx n="50" d="100"/>
          <a:sy n="50" d="100"/>
        </p:scale>
        <p:origin x="1626" y="21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2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1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Flag segment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标志段寄存器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Global segment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全局段寄存器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IOPL:</a:t>
            </a:r>
            <a:r>
              <a:rPr lang="en-US" altLang="zh-CN" baseline="0" dirty="0"/>
              <a:t> IO</a:t>
            </a:r>
            <a:r>
              <a:rPr lang="zh-CN" altLang="en-US" baseline="0" dirty="0"/>
              <a:t>特权等级</a:t>
            </a:r>
            <a:endParaRPr lang="en-US" altLang="zh-CN" baseline="0" dirty="0"/>
          </a:p>
          <a:p>
            <a:r>
              <a:rPr lang="en-US" altLang="zh-CN" baseline="0" dirty="0"/>
              <a:t>NT</a:t>
            </a:r>
            <a:r>
              <a:rPr lang="zh-CN" altLang="en-US" baseline="0" dirty="0"/>
              <a:t>：</a:t>
            </a:r>
            <a:r>
              <a:rPr lang="en-US" altLang="zh-CN" baseline="0" dirty="0"/>
              <a:t>nested task </a:t>
            </a:r>
            <a:r>
              <a:rPr lang="zh-CN" altLang="en-US" baseline="0" dirty="0"/>
              <a:t>嵌套任务标志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任务状态段</a:t>
            </a:r>
            <a:r>
              <a:rPr lang="en-US" altLang="zh-CN" dirty="0"/>
              <a:t>(Task State Segment, TSS)</a:t>
            </a:r>
            <a:r>
              <a:rPr lang="zh-CN" altLang="en-US" dirty="0"/>
              <a:t>是</a:t>
            </a:r>
            <a:r>
              <a:rPr lang="en-US" altLang="zh-CN" dirty="0"/>
              <a:t>x86</a:t>
            </a:r>
            <a:r>
              <a:rPr lang="zh-CN" altLang="en-US" dirty="0"/>
              <a:t>架构计算机上是一个保存任务信息的数据结构，被操作系统内核用于任务管理。以下信息保存在任务状态段中：</a:t>
            </a:r>
          </a:p>
          <a:p>
            <a:r>
              <a:rPr lang="zh-CN" altLang="en-US" dirty="0"/>
              <a:t>寄存器状态   </a:t>
            </a:r>
            <a:r>
              <a:rPr lang="en-US" altLang="zh-CN" dirty="0"/>
              <a:t>I/O </a:t>
            </a:r>
            <a:r>
              <a:rPr lang="zh-CN" altLang="en-US" dirty="0"/>
              <a:t>端口权限    内层堆栈指针     先前的</a:t>
            </a:r>
            <a:r>
              <a:rPr lang="en-US" altLang="zh-CN" dirty="0"/>
              <a:t>TSS </a:t>
            </a:r>
            <a:r>
              <a:rPr lang="zh-CN" altLang="en-US" dirty="0"/>
              <a:t>链接      如 </a:t>
            </a:r>
            <a:r>
              <a:rPr lang="en-US" altLang="zh-CN" dirty="0"/>
              <a:t>IA-32 </a:t>
            </a:r>
            <a:r>
              <a:rPr lang="zh-CN" altLang="en-US" dirty="0"/>
              <a:t>手册所指明，以上所有信息应当保存在 </a:t>
            </a:r>
            <a:r>
              <a:rPr lang="en-US" altLang="zh-CN" dirty="0"/>
              <a:t>TSS </a:t>
            </a:r>
            <a:r>
              <a:rPr lang="zh-CN" altLang="en-US" dirty="0"/>
              <a:t>中的指定位置。</a:t>
            </a:r>
            <a:endParaRPr lang="en-US" altLang="zh-CN" dirty="0"/>
          </a:p>
          <a:p>
            <a:r>
              <a:rPr lang="en-US" altLang="zh-CN" dirty="0"/>
              <a:t>IDT</a:t>
            </a:r>
            <a:r>
              <a:rPr lang="zh-CN" altLang="en-US" dirty="0"/>
              <a:t>表可以驻留在线性地址空间的任何地方，处理器使用</a:t>
            </a:r>
            <a:r>
              <a:rPr lang="en-US" altLang="zh-CN" dirty="0"/>
              <a:t>IDTR</a:t>
            </a:r>
            <a:r>
              <a:rPr lang="zh-CN" altLang="en-US" dirty="0"/>
              <a:t>寄存器来定位</a:t>
            </a:r>
            <a:r>
              <a:rPr lang="en-US" altLang="zh-CN" dirty="0"/>
              <a:t>IDT</a:t>
            </a:r>
            <a:r>
              <a:rPr lang="zh-CN" altLang="en-US" dirty="0"/>
              <a:t>表的位置。这个寄存器中含有</a:t>
            </a:r>
            <a:r>
              <a:rPr lang="en-US" altLang="zh-CN" dirty="0"/>
              <a:t>IDT</a:t>
            </a:r>
            <a:r>
              <a:rPr lang="zh-CN" altLang="en-US" dirty="0"/>
              <a:t>表</a:t>
            </a:r>
            <a:r>
              <a:rPr lang="en-US" altLang="zh-CN" dirty="0"/>
              <a:t>32</a:t>
            </a:r>
            <a:r>
              <a:rPr lang="zh-CN" altLang="en-US" dirty="0"/>
              <a:t>位的基地址和</a:t>
            </a:r>
            <a:r>
              <a:rPr lang="en-US" altLang="zh-CN" dirty="0"/>
              <a:t>16</a:t>
            </a:r>
            <a:r>
              <a:rPr lang="zh-CN" altLang="en-US" dirty="0"/>
              <a:t>位的长度（限长）值。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Beginners  All-purpose Symbolic Instruction 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0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寄存器：简单的讲是</a:t>
            </a:r>
            <a:r>
              <a:rPr lang="en-US" altLang="zh-CN"/>
              <a:t>CPU</a:t>
            </a:r>
            <a:r>
              <a:rPr lang="zh-CN" altLang="en-US"/>
              <a:t>中可以存储数据的器件，一个</a:t>
            </a:r>
            <a:r>
              <a:rPr lang="en-US" altLang="zh-CN"/>
              <a:t>CPU</a:t>
            </a:r>
            <a:r>
              <a:rPr lang="zh-CN" altLang="en-US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AX</a:t>
            </a:r>
            <a:r>
              <a:rPr lang="zh-CN" altLang="en-US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BX</a:t>
            </a:r>
            <a:r>
              <a:rPr lang="zh-CN" altLang="en-US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伪指令：告诉汇编程序如何进行汇编的指令。它既不控制机器的操作也不被汇编成机器代码，只能为汇编程序所识别并指导汇编如何进行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2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 as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-o hello</a:t>
            </a:r>
          </a:p>
          <a:p>
            <a:r>
              <a:rPr lang="en-US" altLang="zh-CN" dirty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7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/>
              <a:t>-s</a:t>
            </a:r>
            <a:r>
              <a:rPr lang="zh-CN" altLang="en-US" sz="1200" dirty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MMX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Multi Media Extended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Streaming-Single instruction multiple data-Extensions 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中央处理器和独显核心做在一个晶片上，它同时具有高性能处理器和最新独立显卡的处理性能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AMD  Advanced Micro Devices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Athlon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（速龙）处理器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摩尔定律：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/>
              <a:t>教师：刘宏伟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、微机的基本结构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、指令的执行过程</a:t>
            </a:r>
            <a:r>
              <a:rPr lang="en-US" altLang="zh-CN" dirty="0"/>
              <a:t>——</a:t>
            </a:r>
            <a:r>
              <a:rPr lang="zh-CN" altLang="en-US" dirty="0"/>
              <a:t>指令执行周期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、概念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33475"/>
            <a:ext cx="8594725" cy="526732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体系结构</a:t>
            </a:r>
            <a:r>
              <a:rPr lang="en-US" altLang="zh-CN" dirty="0"/>
              <a:t>(</a:t>
            </a:r>
            <a:r>
              <a:rPr lang="en-US" dirty="0"/>
              <a:t>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         计算机系统的概念性结构和功能特性，处理器设计的一部分，理解或编写汇编</a:t>
            </a:r>
            <a:r>
              <a:rPr lang="en-US" altLang="zh-CN" dirty="0"/>
              <a:t>/</a:t>
            </a:r>
            <a:r>
              <a:rPr lang="zh-CN" altLang="en-US" dirty="0"/>
              <a:t>机器代码时需要知道。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例如：指令集规范</a:t>
            </a:r>
            <a:r>
              <a:rPr lang="en-US" dirty="0"/>
              <a:t>,</a:t>
            </a:r>
            <a:r>
              <a:rPr lang="zh-CN" altLang="en-US" dirty="0"/>
              <a:t>寄存器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指令集体系结构</a:t>
            </a:r>
            <a:r>
              <a:rPr lang="en-US" altLang="zh-CN" dirty="0"/>
              <a:t>(ISA)</a:t>
            </a:r>
            <a:r>
              <a:rPr lang="zh-CN" altLang="en-US" dirty="0"/>
              <a:t>例子</a:t>
            </a:r>
            <a:r>
              <a:rPr lang="en-US" altLang="zh-CN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Intel: </a:t>
            </a:r>
            <a:r>
              <a:rPr lang="en-US" altLang="zh-CN" b="1" dirty="0">
                <a:solidFill>
                  <a:srgbClr val="0000FF"/>
                </a:solidFill>
              </a:rPr>
              <a:t>x86, IA32</a:t>
            </a:r>
            <a:r>
              <a:rPr lang="en-US" altLang="zh-CN" dirty="0"/>
              <a:t>, Itanium, </a:t>
            </a:r>
            <a:r>
              <a:rPr lang="en-US" altLang="zh-CN" b="1" dirty="0">
                <a:solidFill>
                  <a:srgbClr val="0000FF"/>
                </a:solidFill>
              </a:rPr>
              <a:t>x86-64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ARM: </a:t>
            </a:r>
            <a:r>
              <a:rPr lang="zh-CN" altLang="en-US" dirty="0"/>
              <a:t>早期广泛用于嵌入式设备，目前已应用于各类高端计算系统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微体系结构</a:t>
            </a:r>
            <a:r>
              <a:rPr lang="en-US" altLang="zh-CN" dirty="0"/>
              <a:t>(</a:t>
            </a:r>
            <a:r>
              <a:rPr lang="en-US" dirty="0"/>
              <a:t>Microarchitecture)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指令集体系结构的具体实现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例如：缓存大小、核心的频率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代码格式</a:t>
            </a:r>
            <a:r>
              <a:rPr lang="en-US" altLang="zh-CN" dirty="0"/>
              <a:t>(Code Forms)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机器码</a:t>
            </a:r>
            <a:r>
              <a:rPr lang="en-US" altLang="zh-CN" dirty="0"/>
              <a:t>(</a:t>
            </a:r>
            <a:r>
              <a:rPr lang="en-US" dirty="0"/>
              <a:t>Machine Code):</a:t>
            </a:r>
            <a:r>
              <a:rPr lang="zh-CN" altLang="en-US" dirty="0"/>
              <a:t>处理器执行的字节级程序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汇编码</a:t>
            </a:r>
            <a:r>
              <a:rPr lang="en-US" altLang="zh-CN" dirty="0"/>
              <a:t>(</a:t>
            </a:r>
            <a:r>
              <a:rPr lang="en-US" dirty="0"/>
              <a:t>Assembly Code): </a:t>
            </a:r>
            <a:r>
              <a:rPr lang="zh-CN" altLang="en-US" dirty="0"/>
              <a:t>机器码的文本表示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微机的基本结构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6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微机的基本结构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677403" cy="1802492"/>
            <a:chOff x="2191171" y="1034031"/>
            <a:chExt cx="6678308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135437" cy="831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计算机中最快的存储单元、</a:t>
              </a:r>
              <a:b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32/64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位长度（</a:t>
              </a: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00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位段寄存器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(EIP)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系统寄存器</a:t>
            </a:r>
            <a:endParaRPr lang="en-US" altLang="zh-CN" dirty="0"/>
          </a:p>
          <a:p>
            <a:r>
              <a:rPr lang="en-US" altLang="zh-CN" i="1" dirty="0"/>
              <a:t>2.3 </a:t>
            </a:r>
            <a:r>
              <a:rPr lang="zh-CN" altLang="en-US" i="1" dirty="0"/>
              <a:t>浮点单元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2.1 </a:t>
            </a:r>
            <a:r>
              <a:rPr lang="zh-CN" altLang="en-US" dirty="0">
                <a:latin typeface="Times New Roman" pitchFamily="18" charset="0"/>
              </a:rPr>
              <a:t>基本寄存器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位通用寄存器：主要用于算逻运算和数据传送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03841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499450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04800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EBP ESP ESI EDI</a:t>
            </a:r>
            <a:r>
              <a:rPr lang="zh-CN" altLang="en-US" dirty="0"/>
              <a:t>只有低</a:t>
            </a:r>
            <a:r>
              <a:rPr lang="en-US" altLang="zh-CN" dirty="0"/>
              <a:t>16</a:t>
            </a:r>
            <a:r>
              <a:rPr lang="zh-CN" altLang="en-US" dirty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>
            <p:extLst/>
          </p:nvPr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32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16</a:t>
                      </a:r>
                      <a:r>
                        <a:rPr lang="zh-CN" altLang="en-US" sz="2200" dirty="0"/>
                        <a:t>位</a:t>
                      </a:r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>
                <a:solidFill>
                  <a:srgbClr val="CC0409"/>
                </a:solidFill>
              </a:rPr>
              <a:t>    </a:t>
            </a:r>
            <a:r>
              <a:rPr lang="zh-CN" altLang="en-US" dirty="0">
                <a:solidFill>
                  <a:srgbClr val="0000FF"/>
                </a:solidFill>
              </a:rPr>
              <a:t>通用寄存器的特殊用法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：扩展源变址指针寄存器和扩展目的变址指针寄存器，用于内存数据的存取；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：扩展栈帧指针寄存器。用于引用堆栈上的函数参数和局部变量；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7EB6-C17A-4A42-9A5A-ED01542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9C10F-0429-4F81-A06B-2BF67EA8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、了解</a:t>
            </a:r>
            <a:r>
              <a:rPr lang="en-US" altLang="zh-CN" dirty="0"/>
              <a:t>Intel</a:t>
            </a:r>
            <a:r>
              <a:rPr lang="zh-CN" altLang="en-US" dirty="0"/>
              <a:t>发展历史及处理器结构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、掌握</a:t>
            </a:r>
            <a:r>
              <a:rPr lang="en-US" altLang="zh-CN" dirty="0"/>
              <a:t>X86-64</a:t>
            </a:r>
            <a:r>
              <a:rPr lang="zh-CN" altLang="en-US" dirty="0"/>
              <a:t>汇编语言基本语法结构，能够读懂简单的汇编语言程序，熟悉部分汇编指令，为后续课程的进展打好基础</a:t>
            </a:r>
          </a:p>
        </p:txBody>
      </p:sp>
    </p:spTree>
    <p:extLst>
      <p:ext uri="{BB962C8B-B14F-4D97-AF65-F5344CB8AC3E}">
        <p14:creationId xmlns:p14="http://schemas.microsoft.com/office/powerpoint/2010/main" val="394659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94725" cy="48176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2.1.2 </a:t>
            </a:r>
            <a:r>
              <a:rPr lang="zh-CN" altLang="en-US" dirty="0"/>
              <a:t>段寄存器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往往用于存放代码段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程序的指令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存放堆栈段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函数的局部变量和参数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存放数据段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程序的变量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地址；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ES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FS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则可指向其他数据段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ES</a:t>
            </a:r>
            <a:r>
              <a:rPr lang="zh-CN" altLang="en-US" dirty="0">
                <a:latin typeface="Times New Roman" pitchFamily="18" charset="0"/>
              </a:rPr>
              <a:t>是扩展段寄存器、</a:t>
            </a:r>
            <a:r>
              <a:rPr lang="en-US" altLang="zh-CN" dirty="0">
                <a:latin typeface="Times New Roman" pitchFamily="18" charset="0"/>
              </a:rPr>
              <a:t>FS</a:t>
            </a:r>
            <a:r>
              <a:rPr lang="zh-CN" altLang="en-US" dirty="0">
                <a:latin typeface="Times New Roman" pitchFamily="18" charset="0"/>
              </a:rPr>
              <a:t>是标志段寄存器、</a:t>
            </a:r>
            <a:r>
              <a:rPr lang="en-US" altLang="zh-CN" dirty="0">
                <a:latin typeface="Times New Roman" pitchFamily="18" charset="0"/>
              </a:rPr>
              <a:t>GS</a:t>
            </a:r>
            <a:r>
              <a:rPr lang="zh-CN" altLang="en-US" dirty="0">
                <a:latin typeface="Times New Roman" pitchFamily="18" charset="0"/>
              </a:rPr>
              <a:t>是全局段寄存器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索引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2.1.3 </a:t>
            </a:r>
            <a:r>
              <a:rPr lang="zh-CN" altLang="en-US" dirty="0"/>
              <a:t>指令指针寄存器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也称为：程序计数器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counter, PC</a:t>
            </a:r>
            <a:r>
              <a:rPr lang="en-US" altLang="zh-CN" b="1" dirty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始终存放下一条要被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有些机器指令可以修改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2.1.4 EFLAGS</a:t>
            </a:r>
            <a:r>
              <a:rPr lang="zh-CN" altLang="en-US" dirty="0"/>
              <a:t>寄存器（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标志寄存器、</a:t>
            </a:r>
            <a:r>
              <a:rPr lang="zh-CN" altLang="en-US" dirty="0">
                <a:solidFill>
                  <a:srgbClr val="C00000"/>
                </a:solidFill>
              </a:rPr>
              <a:t>条件码寄存器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由控制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的操作或反映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说某标志被设置意味着使其等于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；被清除意味着使其等于</a:t>
            </a:r>
            <a:r>
              <a:rPr lang="en-US" altLang="zh-CN" dirty="0">
                <a:latin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程序员可以通过设置</a:t>
            </a:r>
            <a:r>
              <a:rPr lang="en-US" altLang="zh-CN" dirty="0">
                <a:latin typeface="Times New Roman" pitchFamily="18" charset="0"/>
              </a:rPr>
              <a:t>EFLAGS</a:t>
            </a:r>
            <a:r>
              <a:rPr lang="zh-CN" altLang="en-US" dirty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>
                <a:latin typeface="Times New Roman" pitchFamily="18" charset="0"/>
              </a:rPr>
              <a:t>JC 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STC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其中反映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2.1.4</a:t>
            </a:r>
            <a:r>
              <a:rPr lang="zh-CN" altLang="en-US" dirty="0"/>
              <a:t> </a:t>
            </a:r>
            <a:r>
              <a:rPr lang="en-US" altLang="zh-CN" dirty="0"/>
              <a:t>EFLAGS</a:t>
            </a:r>
            <a:r>
              <a:rPr lang="zh-CN" altLang="en-US" dirty="0"/>
              <a:t>寄存器的状态标志（条件码）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>
                <a:latin typeface="Times New Roman" pitchFamily="18" charset="0"/>
              </a:rPr>
              <a:t>：在算术或逻辑运算产生的结果为零时被设置。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时被设置，</a:t>
            </a:r>
            <a:r>
              <a:rPr lang="en-US" altLang="zh-CN" dirty="0">
                <a:latin typeface="Times New Roman" pitchFamily="18" charset="0"/>
              </a:rPr>
              <a:t>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2.2 </a:t>
            </a:r>
            <a:r>
              <a:rPr lang="zh-CN" altLang="en-US" dirty="0">
                <a:latin typeface="Times New Roman" pitchFamily="18" charset="0"/>
              </a:rPr>
              <a:t>系统寄存器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任务寄存器：保存当前执行任务的任务状态段的地址。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调试寄存器：用于调试程序时设置断点。</a:t>
            </a:r>
            <a:endParaRPr lang="en-US" altLang="zh-CN" sz="2215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参考：</a:t>
            </a:r>
            <a:r>
              <a:rPr lang="en-US" altLang="zh-CN" sz="2215" dirty="0">
                <a:latin typeface="Times New Roman" pitchFamily="18" charset="0"/>
              </a:rPr>
              <a:t>https://blog.csdn.net/u013982161/article/details/52138155</a:t>
            </a:r>
            <a:endParaRPr lang="zh-CN" altLang="en-US" sz="221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的寄存器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2.3 </a:t>
            </a:r>
            <a:r>
              <a:rPr lang="zh-CN" altLang="en-US" dirty="0">
                <a:latin typeface="Times New Roman" pitchFamily="18" charset="0"/>
              </a:rPr>
              <a:t>浮点单元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位的浮点数据寄存器：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(0)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>
                <a:latin typeface="Times New Roman" pitchFamily="18" charset="0"/>
              </a:rPr>
              <a:t>st</a:t>
            </a:r>
            <a:r>
              <a:rPr lang="en-US" altLang="zh-CN" sz="2585" dirty="0">
                <a:latin typeface="Times New Roman" pitchFamily="18" charset="0"/>
              </a:rPr>
              <a:t>(7)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实地址模式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位的数据线，不能直接表示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位的地址，采用内存分段的解决方法。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的段</a:t>
            </a:r>
            <a:r>
              <a:rPr lang="en-US" altLang="zh-CN" dirty="0"/>
              <a:t>Segment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段地址存放于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堆栈段基地址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段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zh-CN" altLang="en-US" b="1" dirty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      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位地址总线寻址，每个程序可寻址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指向段描述符表项</a:t>
            </a:r>
            <a:r>
              <a:rPr lang="zh-CN" altLang="en-US" dirty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堆栈段描述符表项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保护模式</a:t>
            </a:r>
            <a:r>
              <a:rPr lang="en-US" altLang="zh-CN" dirty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平坦分段模式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平坦分段模式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/>
                <a:t>00000000      0040         ……</a:t>
              </a:r>
              <a:endParaRPr lang="zh-CN" altLang="en-US" sz="2215" b="0" dirty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多段模式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IA32</a:t>
            </a:r>
            <a:r>
              <a:rPr lang="zh-CN" altLang="en-US" dirty="0"/>
              <a:t>的内存管理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3.2.3 </a:t>
            </a:r>
            <a:r>
              <a:rPr lang="zh-CN" altLang="en-US" dirty="0"/>
              <a:t>分页模式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将内存分割成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、指令周期与机器周期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435292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指令机器周期：单条机器指令的执行可以分解成一系列的独立操作，完成这些操作所需要的时间被称为指令机器周期。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、指令周期与机器周期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362074"/>
            <a:ext cx="8763000" cy="5267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如指令使用内存操作数，指令周期需要</a:t>
            </a:r>
            <a:r>
              <a:rPr lang="en-US" altLang="zh-CN" dirty="0"/>
              <a:t>5</a:t>
            </a:r>
            <a:r>
              <a:rPr lang="zh-CN" altLang="en-US" dirty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控制单元从指令队列取得指令并增加指令指针</a:t>
            </a:r>
            <a:r>
              <a:rPr lang="en-US" altLang="zh-CN" sz="2215" dirty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译码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算术逻辑单元执行指令，以体系结构寄存器、内部寄存器为操作数，将运算结果送到输出目标地址中</a:t>
            </a:r>
            <a:r>
              <a:rPr lang="en-US" altLang="zh-CN" sz="2215" dirty="0"/>
              <a:t>(</a:t>
            </a:r>
            <a:r>
              <a:rPr lang="zh-CN" altLang="en-US" sz="2215" dirty="0"/>
              <a:t>体系结构寄存器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存储输出操作数（写回）：</a:t>
            </a:r>
            <a:r>
              <a:rPr lang="zh-CN" altLang="en-US" sz="2215" dirty="0"/>
              <a:t>如果输出操作数在存储器中，控制单元就执行一个写操作将数据存储到内存。</a:t>
            </a:r>
            <a:endParaRPr lang="en-US" altLang="zh-CN" sz="2215" dirty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前提：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计算机</a:t>
            </a:r>
            <a:r>
              <a:rPr lang="en-US" altLang="zh-CN" b="0" dirty="0"/>
              <a:t>(CPU)</a:t>
            </a:r>
            <a:r>
              <a:rPr lang="zh-CN" altLang="en-US" b="0" dirty="0"/>
              <a:t>的工作过程</a:t>
            </a:r>
            <a:endParaRPr lang="en-US" altLang="zh-CN" b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CS:IP/EIP/RIP</a:t>
            </a:r>
            <a:r>
              <a:rPr lang="zh-CN" altLang="en-US" dirty="0"/>
              <a:t>指向内存单元读取指令，读取的指令进入指令缓冲器；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）令</a:t>
            </a:r>
            <a:r>
              <a:rPr lang="en-US" altLang="zh-CN" dirty="0"/>
              <a:t>IP/EIP/RIP</a:t>
            </a:r>
            <a:r>
              <a:rPr lang="zh-CN" altLang="en-US" dirty="0"/>
              <a:t>指向下一条指令：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IP/EIP/RIP = IP/EIP/RIP + </a:t>
            </a:r>
            <a:r>
              <a:rPr lang="zh-CN" altLang="en-US" dirty="0"/>
              <a:t>所读取指令的长度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b="0" dirty="0">
                <a:latin typeface="Times New Roman" pitchFamily="18" charset="0"/>
              </a:rPr>
              <a:t>计算机操作系统</a:t>
            </a:r>
            <a:r>
              <a:rPr lang="en-US" altLang="zh-CN" b="0" dirty="0">
                <a:latin typeface="Times New Roman" pitchFamily="18" charset="0"/>
              </a:rPr>
              <a:t>(OS)</a:t>
            </a:r>
            <a:r>
              <a:rPr lang="zh-CN" altLang="en-US" b="0" dirty="0">
                <a:latin typeface="Times New Roman" pitchFamily="18" charset="0"/>
              </a:rPr>
              <a:t>加载和运行程序的步骤：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如找到程序文件，</a:t>
            </a: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获取磁盘上程序文件的基本信息，如文件大小、在磁盘驱动器上的物理位置等；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</a:rPr>
              <a:t>OS</a:t>
            </a:r>
            <a:r>
              <a:rPr lang="zh-CN" altLang="en-US" dirty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操作系统执行一条分支转移指令，使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笔记本、台机、服务器市场的统治者</a:t>
            </a:r>
            <a:endParaRPr lang="en-US" dirty="0"/>
          </a:p>
          <a:p>
            <a:r>
              <a:rPr lang="zh-CN" altLang="en-US" dirty="0"/>
              <a:t>进化设计</a:t>
            </a:r>
            <a:endParaRPr lang="en-US" dirty="0"/>
          </a:p>
          <a:p>
            <a:pPr lvl="1"/>
            <a:r>
              <a:rPr lang="zh-CN" altLang="en-US" dirty="0"/>
              <a:t>向后兼容，直至</a:t>
            </a:r>
            <a:r>
              <a:rPr lang="en-US" altLang="zh-CN" dirty="0"/>
              <a:t>1978</a:t>
            </a:r>
            <a:r>
              <a:rPr lang="zh-CN" altLang="en-US" dirty="0"/>
              <a:t>年推出的 </a:t>
            </a:r>
            <a:r>
              <a:rPr lang="en-US" dirty="0"/>
              <a:t>8086 </a:t>
            </a:r>
            <a:r>
              <a:rPr lang="en-US" altLang="zh-CN" dirty="0"/>
              <a:t>CPU</a:t>
            </a:r>
            <a:endParaRPr lang="en-US" dirty="0"/>
          </a:p>
          <a:p>
            <a:pPr lvl="1"/>
            <a:r>
              <a:rPr lang="zh-CN" altLang="en-US" dirty="0"/>
              <a:t>与时俱进：不断引入新特征</a:t>
            </a:r>
            <a:endParaRPr lang="en-US" dirty="0"/>
          </a:p>
          <a:p>
            <a:r>
              <a:rPr lang="zh-CN" altLang="en-US" dirty="0"/>
              <a:t>复杂指令集计算机</a:t>
            </a:r>
            <a:r>
              <a:rPr lang="en-US" altLang="zh-CN" dirty="0"/>
              <a:t>(</a:t>
            </a:r>
            <a:r>
              <a:rPr lang="en-US" dirty="0"/>
              <a:t>Complex instruction set </a:t>
            </a:r>
            <a:r>
              <a:rPr lang="en-US" dirty="0" err="1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指令多、指令格式多</a:t>
            </a:r>
            <a:endParaRPr lang="en-US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/>
              <a:t>性能难与精简指令计算机</a:t>
            </a:r>
            <a:r>
              <a:rPr lang="en-US" altLang="zh-CN" dirty="0"/>
              <a:t>(</a:t>
            </a:r>
            <a:r>
              <a:rPr lang="en-US" dirty="0"/>
              <a:t>Reduced Instruction Set </a:t>
            </a:r>
            <a:r>
              <a:rPr lang="en-US" dirty="0" err="1"/>
              <a:t>Computers,RISC</a:t>
            </a:r>
            <a:r>
              <a:rPr lang="en-US" dirty="0"/>
              <a:t>)</a:t>
            </a:r>
            <a:r>
              <a:rPr lang="zh-CN" altLang="en-US" dirty="0"/>
              <a:t>相比</a:t>
            </a:r>
            <a:endParaRPr lang="en-US" dirty="0"/>
          </a:p>
          <a:p>
            <a:pPr lvl="1"/>
            <a:r>
              <a:rPr lang="zh-CN" altLang="en-US" dirty="0"/>
              <a:t>但，</a:t>
            </a:r>
            <a:r>
              <a:rPr lang="en-US" altLang="zh-CN" dirty="0"/>
              <a:t>Intel</a:t>
            </a:r>
            <a:r>
              <a:rPr lang="zh-CN" altLang="en-US" dirty="0"/>
              <a:t>做到了：主要在速度方面、功耗不低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如何实现处理器在各个进程之间共享？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/>
              <a:t>6</a:t>
            </a:r>
            <a:r>
              <a:rPr lang="zh-CN" altLang="en-US" sz="3692" dirty="0"/>
              <a:t>、</a:t>
            </a:r>
            <a:r>
              <a:rPr lang="en-US" altLang="zh-CN" sz="3692" dirty="0"/>
              <a:t> </a:t>
            </a:r>
            <a:r>
              <a:rPr lang="zh-CN" altLang="en-US" sz="3692" dirty="0"/>
              <a:t>计算机是如何</a:t>
            </a:r>
            <a:r>
              <a:rPr lang="zh-CN" altLang="en-US" dirty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/>
              <a:t>8086 PC</a:t>
            </a:r>
            <a:r>
              <a:rPr lang="zh-CN" altLang="en-US" dirty="0"/>
              <a:t>的启动方式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/>
              <a:t>F0000~FFFFFH:</a:t>
            </a:r>
            <a:r>
              <a:rPr lang="zh-CN" altLang="en-US" dirty="0"/>
              <a:t>系统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BIOS</a:t>
            </a:r>
            <a:r>
              <a:rPr lang="zh-CN" altLang="en-US" dirty="0"/>
              <a:t>中断服务例程。</a:t>
            </a:r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2"/>
              <a:ext cx="7840424" cy="5245639"/>
              <a:chOff x="-277286" y="963002"/>
              <a:chExt cx="7840424" cy="5245639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504275" y="963002"/>
                <a:ext cx="2287662" cy="2801280"/>
                <a:chOff x="1853146" y="3764276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36574" y="4080848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编程语言的发展简史</a:t>
            </a:r>
            <a:r>
              <a:rPr lang="en-US" altLang="zh-CN" dirty="0"/>
              <a:t>——</a:t>
            </a:r>
            <a:r>
              <a:rPr lang="zh-CN" altLang="en-US" dirty="0"/>
              <a:t>四个阶段</a:t>
            </a:r>
            <a:endParaRPr lang="en-US" altLang="zh-CN" dirty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373562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429000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581870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40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 The first stage</a:t>
                </a:r>
                <a:endParaRPr lang="zh-CN" altLang="en-US" b="1" dirty="0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编程语言的发展简史</a:t>
            </a:r>
            <a:r>
              <a:rPr lang="en-US" altLang="zh-CN"/>
              <a:t>——</a:t>
            </a:r>
            <a:r>
              <a:rPr lang="zh-CN" altLang="en-US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706881"/>
            <a:ext cx="6110489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是一种二进制语言，由二进制数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组成的指令代码的集合，机器能直接识别和执行。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每一条语句都是二进制形式的代码。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例如：</a:t>
            </a:r>
            <a:r>
              <a:rPr lang="en-US" altLang="zh-CN" dirty="0"/>
              <a:t>1000 0000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每条指令都简单到能够用相对较少的电子电路单元即可执行。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各种机器的指令系统互不相同。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采用穿孔纸带保存程序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908518"/>
            <a:ext cx="356759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908518"/>
            <a:ext cx="3201134" cy="181588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/>
              <a:t> S = 768 + 12288 - 1280</a:t>
            </a:r>
          </a:p>
          <a:p>
            <a:pPr marL="0" indent="0">
              <a:buNone/>
            </a:pPr>
            <a:r>
              <a:rPr lang="zh-CN" altLang="en-US" dirty="0"/>
              <a:t>   机器指令码：    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001011010000000000000101  </a:t>
            </a:r>
          </a:p>
          <a:p>
            <a:pPr marL="0" indent="0">
              <a:buNone/>
            </a:pPr>
            <a:r>
              <a:rPr lang="zh-CN" altLang="en-US" dirty="0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marL="400050" lvl="1" indent="0">
              <a:buNone/>
            </a:pPr>
            <a:r>
              <a:rPr lang="en-US" altLang="zh-CN" dirty="0"/>
              <a:t>      000001010000000000110000</a:t>
            </a:r>
          </a:p>
          <a:p>
            <a:pPr marL="400050" lvl="1" indent="0">
              <a:buNone/>
            </a:pPr>
            <a:r>
              <a:rPr lang="en-US" altLang="zh-CN" dirty="0"/>
              <a:t>      000101101000000000000101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</a:t>
            </a:r>
            <a:r>
              <a:rPr lang="zh-CN" altLang="en-US" dirty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晶体管数量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8086	1978	29K	5-10</a:t>
            </a:r>
            <a:r>
              <a:rPr lang="en-US" altLang="zh-CN" dirty="0"/>
              <a:t>MHz</a:t>
            </a:r>
            <a:endParaRPr lang="en-US" dirty="0"/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处理器，主要用于</a:t>
            </a:r>
            <a:r>
              <a:rPr lang="en-US" dirty="0"/>
              <a:t>IBM 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</a:t>
            </a:r>
            <a:r>
              <a:rPr lang="zh-CN" altLang="en-US" dirty="0"/>
              <a:t>地址空间，程序可用</a:t>
            </a:r>
            <a:r>
              <a:rPr lang="en-US" altLang="zh-CN" dirty="0">
                <a:ea typeface="宋体" panose="02010600030101010101" pitchFamily="2" charset="-122"/>
              </a:rPr>
              <a:t>640KB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浮点运算协处理器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80286          1982            134K                    20M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Windows</a:t>
            </a:r>
            <a:r>
              <a:rPr lang="zh-CN" altLang="en-US" dirty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80386	1985	275K	16-33M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/>
              <a:t>, </a:t>
            </a:r>
            <a:r>
              <a:rPr lang="zh-CN" altLang="en-US" dirty="0"/>
              <a:t>称为</a:t>
            </a:r>
            <a:r>
              <a:rPr lang="en-US" dirty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</a:t>
            </a:r>
            <a:r>
              <a:rPr lang="en-US" dirty="0"/>
              <a:t> “</a:t>
            </a:r>
            <a:r>
              <a:rPr lang="zh-CN" altLang="en-US" dirty="0"/>
              <a:t>平坦编址</a:t>
            </a:r>
            <a:r>
              <a:rPr lang="en-US" dirty="0"/>
              <a:t>”(</a:t>
            </a:r>
            <a:r>
              <a:rPr lang="en-US" altLang="zh-CN" dirty="0"/>
              <a:t>flat addressing)</a:t>
            </a:r>
            <a:r>
              <a:rPr lang="en-US" dirty="0"/>
              <a:t>,</a:t>
            </a:r>
            <a:r>
              <a:rPr lang="zh-CN" altLang="en-US" dirty="0"/>
              <a:t>可运行</a:t>
            </a:r>
            <a:r>
              <a:rPr lang="en-US" altLang="zh-CN" dirty="0"/>
              <a:t>Unix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Pentium 4E	2004	125M	2800-3800M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dirty="0"/>
              <a:t>Intel x86</a:t>
            </a:r>
            <a:r>
              <a:rPr lang="zh-CN" altLang="en-US" dirty="0"/>
              <a:t>处理器</a:t>
            </a:r>
            <a:r>
              <a:rPr lang="en-US" dirty="0"/>
              <a:t>,</a:t>
            </a:r>
            <a:r>
              <a:rPr lang="zh-CN" altLang="en-US" dirty="0"/>
              <a:t>称为</a:t>
            </a:r>
            <a:r>
              <a:rPr lang="en-US" dirty="0"/>
              <a:t> x86-64</a:t>
            </a:r>
            <a:r>
              <a:rPr lang="zh-CN" altLang="en-US" dirty="0"/>
              <a:t>，超线程</a:t>
            </a:r>
            <a:r>
              <a:rPr lang="en-US" altLang="zh-CN" sz="2000" dirty="0"/>
              <a:t>(</a:t>
            </a:r>
            <a:r>
              <a:rPr lang="en-US" altLang="zh-CN" sz="1800" i="1" dirty="0" err="1"/>
              <a:t>hyperthreading</a:t>
            </a:r>
            <a:r>
              <a:rPr lang="en-US" altLang="zh-CN" sz="1800" i="1" dirty="0"/>
              <a:t>)</a:t>
            </a:r>
            <a:endParaRPr lang="en-US" sz="2000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Core 2	2006	291M	1060-3500M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第一个多核处理器，不支持超线程 （</a:t>
            </a:r>
            <a:r>
              <a:rPr lang="en-US" altLang="zh-CN" dirty="0"/>
              <a:t>Core</a:t>
            </a:r>
            <a:r>
              <a:rPr lang="zh-CN" altLang="en-US" dirty="0"/>
              <a:t>酷睿）</a:t>
            </a:r>
            <a:endParaRPr lang="en-US" dirty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 Core i7	2008	731M	1700-3900M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核处理器、支持超线程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汇编语言的产生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汇编语言指令</a:t>
            </a:r>
            <a:r>
              <a:rPr lang="en-US" altLang="zh-CN" dirty="0">
                <a:solidFill>
                  <a:srgbClr val="0000FF"/>
                </a:solidFill>
              </a:rPr>
              <a:t>——</a:t>
            </a:r>
            <a:r>
              <a:rPr lang="zh-CN" altLang="en-US" dirty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是机器指令便于记忆和阅读的书写格式</a:t>
            </a:r>
            <a:r>
              <a:rPr lang="en-US" altLang="zh-CN" sz="2800" dirty="0"/>
              <a:t>——</a:t>
            </a:r>
            <a:r>
              <a:rPr lang="zh-CN" altLang="en-US" sz="2800" b="1" dirty="0">
                <a:solidFill>
                  <a:srgbClr val="0000FF"/>
                </a:solidFill>
              </a:rPr>
              <a:t>助记符，</a:t>
            </a:r>
            <a:r>
              <a:rPr lang="zh-CN" altLang="en-US" sz="2800" dirty="0"/>
              <a:t>与人类语言接近，</a:t>
            </a:r>
            <a:r>
              <a:rPr lang="en-US" altLang="zh-CN" sz="2800" kern="1200" dirty="0"/>
              <a:t>add</a:t>
            </a:r>
            <a:r>
              <a:rPr lang="zh-CN" altLang="en-US" sz="2800" kern="1200" dirty="0"/>
              <a:t>、</a:t>
            </a:r>
            <a:r>
              <a:rPr lang="en-US" altLang="zh-CN" sz="2800" kern="1200" dirty="0" err="1"/>
              <a:t>mov</a:t>
            </a:r>
            <a:r>
              <a:rPr lang="zh-CN" altLang="en-US" sz="2800" kern="1200" dirty="0"/>
              <a:t>、</a:t>
            </a:r>
            <a:r>
              <a:rPr lang="en-US" altLang="zh-CN" sz="2800" kern="1200" dirty="0"/>
              <a:t>sub</a:t>
            </a:r>
            <a:r>
              <a:rPr lang="zh-CN" altLang="zh-CN" sz="2800" kern="1200" dirty="0"/>
              <a:t>和</a:t>
            </a:r>
            <a:r>
              <a:rPr lang="en-US" altLang="zh-CN" sz="2800" kern="1200" dirty="0"/>
              <a:t>call</a:t>
            </a:r>
            <a:r>
              <a:rPr lang="zh-CN" altLang="zh-CN" sz="2800" kern="1200" dirty="0"/>
              <a:t>等。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用助记符代替机器指令的操作码，用地址符号或标号代替指令或操作数的地址。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/>
              <a:t>操        作：</a:t>
            </a:r>
            <a:r>
              <a:rPr lang="zh-CN" altLang="en-US" sz="2800" dirty="0">
                <a:hlinkClick r:id="rId3" action="ppaction://hlinksldjump"/>
              </a:rPr>
              <a:t>寄存器</a:t>
            </a:r>
            <a:r>
              <a:rPr lang="en-US" altLang="zh-CN" sz="2800" dirty="0" err="1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汇编指令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movw</a:t>
            </a:r>
            <a:r>
              <a:rPr lang="en-US" altLang="zh-CN" sz="2800" dirty="0"/>
              <a:t> %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>
                <a:solidFill>
                  <a:srgbClr val="006600"/>
                </a:solidFill>
              </a:rPr>
              <a:t>汇编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>
                <a:solidFill>
                  <a:srgbClr val="006600"/>
                </a:solidFill>
              </a:rPr>
              <a:t>指令</a:t>
            </a:r>
            <a:r>
              <a:rPr lang="zh-CN" altLang="zh-CN" sz="2800" b="1" dirty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  <a:p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lvl="1"/>
            <a:r>
              <a:rPr lang="en-US" altLang="zh-CN" dirty="0"/>
              <a:t> S = 768 + 12288 - 1280</a:t>
            </a:r>
          </a:p>
          <a:p>
            <a:r>
              <a:rPr lang="zh-CN" altLang="en-US" dirty="0"/>
              <a:t>   机器指令：    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/>
              <a:t>101100000000000000000011</a:t>
            </a:r>
          </a:p>
          <a:p>
            <a:pPr lvl="1"/>
            <a:r>
              <a:rPr lang="en-US" altLang="zh-CN" dirty="0"/>
              <a:t>      000001010000000000110000</a:t>
            </a:r>
          </a:p>
          <a:p>
            <a:pPr lvl="1"/>
            <a:r>
              <a:rPr lang="en-US" altLang="zh-CN" dirty="0"/>
              <a:t>      001011010000000000000101  </a:t>
            </a:r>
          </a:p>
          <a:p>
            <a:r>
              <a:rPr lang="zh-CN" altLang="en-US" dirty="0"/>
              <a:t>   汇编指令：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 err="1"/>
              <a:t>movw</a:t>
            </a:r>
            <a:r>
              <a:rPr lang="en-US" altLang="zh-CN" dirty="0"/>
              <a:t>  $768,  S      # S</a:t>
            </a:r>
            <a:r>
              <a:rPr lang="zh-CN" altLang="en-US" dirty="0"/>
              <a:t>是长度</a:t>
            </a:r>
            <a:r>
              <a:rPr lang="en-US" altLang="zh-CN" dirty="0"/>
              <a:t>16</a:t>
            </a:r>
            <a:r>
              <a:rPr lang="zh-CN" altLang="en-US" dirty="0"/>
              <a:t>位的字变量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en-US" altLang="zh-CN" dirty="0" err="1"/>
              <a:t>addw</a:t>
            </a:r>
            <a:r>
              <a:rPr lang="en-US" altLang="zh-CN" dirty="0"/>
              <a:t>   $12288,  S</a:t>
            </a:r>
          </a:p>
          <a:p>
            <a:pPr lvl="1"/>
            <a:r>
              <a:rPr lang="en-US" altLang="zh-CN" dirty="0"/>
              <a:t>      </a:t>
            </a:r>
            <a:r>
              <a:rPr lang="en-US" altLang="zh-CN" dirty="0" err="1"/>
              <a:t>subw</a:t>
            </a:r>
            <a:r>
              <a:rPr lang="en-US" altLang="zh-CN" dirty="0"/>
              <a:t>   $1280,  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/>
              <a:t>除汇编指令，汇编语言还包括：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伪指令    （由汇编器执行）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其它符号（由汇编器识别）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汇编指令是汇编语言的核心，决定汇编语言的特性。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1000" y="5986046"/>
            <a:ext cx="8266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alibri" pitchFamily="34" charset="0"/>
              </a:rPr>
              <a:t>汇编器</a:t>
            </a:r>
          </a:p>
        </p:txBody>
      </p:sp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7497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754563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）高级语言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510087"/>
            <a:ext cx="3259015" cy="7747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）* 3;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733800"/>
            <a:ext cx="2777194" cy="23764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, X</a:t>
            </a: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632773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/>
              <a:t>      通过解释程序，逐行转换成机器语言，转换一行运行一行。</a:t>
            </a:r>
          </a:p>
          <a:p>
            <a:r>
              <a:rPr lang="zh-CN" altLang="en-US"/>
              <a:t>编译方式（翻译方式）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通过编译程序（编译、链接）将整个程序转换成机器语言。</a:t>
            </a:r>
          </a:p>
        </p:txBody>
      </p:sp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 dirty="0">
                <a:solidFill>
                  <a:srgbClr val="0000FF"/>
                </a:solidFill>
              </a:rPr>
              <a:t>可移植性：</a:t>
            </a:r>
            <a:r>
              <a:rPr lang="zh-CN" altLang="en-US" dirty="0"/>
              <a:t>如果一种语言的源程序代码可以在多种计算机系统上编译运行，那么这种语言就是可移植的。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</a:rPr>
              <a:t>汇编语言总是和特定系列的处理器捆绑在一起。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汇编语言没有可移植性。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高级语言的可移植性好。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/>
              <a:t>在许多专业领域，汇编语言仍然有很大的应用市场：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软件优化，通过汇编语言使用最新最快的</a:t>
            </a:r>
            <a:r>
              <a:rPr lang="en-US" altLang="zh-CN" sz="3000" dirty="0">
                <a:cs typeface="+mn-cs"/>
              </a:rPr>
              <a:t>CPU</a:t>
            </a:r>
            <a:r>
              <a:rPr lang="zh-CN" altLang="en-US" sz="3000" dirty="0">
                <a:cs typeface="+mn-cs"/>
              </a:rPr>
              <a:t>指令，获得最高的处理速度</a:t>
            </a:r>
            <a:r>
              <a:rPr lang="zh-CN" altLang="en-US" sz="3200" dirty="0">
                <a:cs typeface="+mn-cs"/>
              </a:rPr>
              <a:t>。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1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寄存器前缀</a:t>
            </a:r>
            <a:r>
              <a:rPr lang="en-US" altLang="zh-CN" sz="2215" b="1" dirty="0"/>
              <a:t>%</a:t>
            </a:r>
            <a:endParaRPr lang="zh-CN" altLang="en-US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  </a:t>
            </a:r>
            <a:r>
              <a:rPr lang="en-US" altLang="zh-CN" sz="2215" dirty="0"/>
              <a:t>AT&amp;T:  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Intel:  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dirty="0"/>
              <a:t>  </a:t>
            </a:r>
            <a:r>
              <a:rPr lang="en-US" altLang="zh-CN" sz="2215" b="1" dirty="0"/>
              <a:t>2</a:t>
            </a:r>
            <a:r>
              <a:rPr lang="zh-CN" altLang="en-US" sz="2215" b="1" dirty="0"/>
              <a:t>、源</a:t>
            </a:r>
            <a:r>
              <a:rPr lang="en-US" altLang="zh-CN" sz="2215" b="1" dirty="0"/>
              <a:t>/</a:t>
            </a:r>
            <a:r>
              <a:rPr lang="zh-CN" altLang="en-US" sz="2215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  </a:t>
            </a:r>
            <a:r>
              <a:rPr lang="en-US" altLang="zh-CN" sz="2215" dirty="0"/>
              <a:t>AT&amp;T: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Intel: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 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3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常数</a:t>
            </a:r>
            <a:r>
              <a:rPr lang="en-US" altLang="zh-CN" sz="2215" b="1" dirty="0"/>
              <a:t>/</a:t>
            </a:r>
            <a:r>
              <a:rPr lang="zh-CN" altLang="en-US" sz="2215" b="1" dirty="0"/>
              <a:t>立即数的格式 </a:t>
            </a:r>
            <a:r>
              <a:rPr lang="en-US" altLang="zh-CN" sz="2215" b="1" dirty="0"/>
              <a:t>$</a:t>
            </a:r>
            <a:endParaRPr lang="zh-CN" altLang="en-US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$_value, 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6600"/>
                </a:solidFill>
              </a:rPr>
              <a:t>#</a:t>
            </a:r>
            <a:r>
              <a:rPr lang="zh-CN" altLang="en-US" sz="2215" dirty="0">
                <a:solidFill>
                  <a:srgbClr val="006600"/>
                </a:solidFill>
              </a:rPr>
              <a:t>把变量</a:t>
            </a:r>
            <a:r>
              <a:rPr lang="en-US" altLang="zh-CN" sz="2215" dirty="0">
                <a:solidFill>
                  <a:srgbClr val="006600"/>
                </a:solidFill>
              </a:rPr>
              <a:t>_value</a:t>
            </a:r>
            <a:r>
              <a:rPr lang="zh-CN" altLang="en-US" sz="2215" dirty="0">
                <a:solidFill>
                  <a:srgbClr val="006600"/>
                </a:solidFill>
              </a:rPr>
              <a:t>的地址放入</a:t>
            </a:r>
            <a:r>
              <a:rPr lang="en-US" altLang="zh-CN" sz="2215" dirty="0" err="1">
                <a:solidFill>
                  <a:srgbClr val="006600"/>
                </a:solidFill>
              </a:rPr>
              <a:t>ebx</a:t>
            </a:r>
            <a:endParaRPr lang="zh-CN" altLang="en-US" sz="2215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offset _value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ebx,0xd00d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215" b="1" dirty="0"/>
              <a:t>  4</a:t>
            </a:r>
            <a:r>
              <a:rPr lang="zh-CN" altLang="en-US" sz="2215" b="1" dirty="0"/>
              <a:t>、</a:t>
            </a:r>
            <a:r>
              <a:rPr lang="en-US" altLang="zh-CN" sz="2215" b="1" dirty="0"/>
              <a:t> </a:t>
            </a:r>
            <a:r>
              <a:rPr lang="zh-CN" altLang="en-US" sz="2215" b="1" dirty="0"/>
              <a:t>操作数长度标识</a:t>
            </a:r>
            <a:r>
              <a:rPr lang="en-US" altLang="zh-CN" sz="2215" b="1" dirty="0"/>
              <a:t>:b-1</a:t>
            </a:r>
            <a:r>
              <a:rPr lang="zh-CN" altLang="en-US" sz="2215" b="1" dirty="0"/>
              <a:t>字节，</a:t>
            </a:r>
            <a:r>
              <a:rPr lang="en-US" altLang="zh-CN" sz="2215" b="1" dirty="0"/>
              <a:t>w-2 </a:t>
            </a:r>
            <a:r>
              <a:rPr lang="zh-CN" altLang="en-US" sz="2215" b="1" dirty="0"/>
              <a:t>字节，</a:t>
            </a:r>
            <a:r>
              <a:rPr lang="en-US" altLang="zh-CN" sz="2215" b="1" dirty="0"/>
              <a:t>l-4 </a:t>
            </a:r>
            <a:r>
              <a:rPr lang="zh-CN" altLang="en-US" sz="2215" b="1" dirty="0"/>
              <a:t>字节</a:t>
            </a:r>
            <a:r>
              <a:rPr lang="en-US" altLang="zh-CN" sz="2215" b="1" dirty="0"/>
              <a:t>,q-8</a:t>
            </a:r>
            <a:r>
              <a:rPr lang="zh-CN" altLang="en-US" sz="2215" b="1" dirty="0"/>
              <a:t>字节</a:t>
            </a:r>
            <a:endParaRPr lang="en-US" altLang="zh-CN" sz="2215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 </a:t>
            </a:r>
            <a:r>
              <a:rPr lang="en-US" altLang="zh-CN" sz="2215" dirty="0" err="1"/>
              <a:t>mov</a:t>
            </a:r>
            <a:r>
              <a:rPr lang="en-US" altLang="zh-CN" sz="2215" dirty="0" err="1">
                <a:solidFill>
                  <a:srgbClr val="0000FF"/>
                </a:solidFill>
              </a:rPr>
              <a:t>w</a:t>
            </a:r>
            <a:r>
              <a:rPr lang="en-US" altLang="zh-CN" sz="2215" dirty="0"/>
              <a:t>    </a:t>
            </a:r>
            <a:r>
              <a:rPr lang="en-US" altLang="zh-CN" sz="2215" dirty="0" err="1"/>
              <a:t>var_x</a:t>
            </a:r>
            <a:r>
              <a:rPr lang="en-US" altLang="zh-CN" sz="2215" dirty="0"/>
              <a:t>, %</a:t>
            </a:r>
            <a:r>
              <a:rPr lang="en-US" altLang="zh-CN" sz="2215" dirty="0" err="1"/>
              <a:t>bx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bx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00FF"/>
                </a:solidFill>
              </a:rPr>
              <a:t>word </a:t>
            </a:r>
            <a:r>
              <a:rPr lang="en-US" altLang="zh-CN" sz="2215" dirty="0" err="1">
                <a:solidFill>
                  <a:srgbClr val="0000FF"/>
                </a:solidFill>
              </a:rPr>
              <a:t>ptr</a:t>
            </a:r>
            <a:r>
              <a:rPr lang="en-US" altLang="zh-CN" sz="2215" dirty="0">
                <a:solidFill>
                  <a:srgbClr val="0000FF"/>
                </a:solidFill>
              </a:rPr>
              <a:t> </a:t>
            </a:r>
            <a:r>
              <a:rPr lang="en-US" altLang="zh-CN" sz="2215" dirty="0" err="1"/>
              <a:t>var_x</a:t>
            </a:r>
            <a:r>
              <a:rPr lang="en-US" altLang="zh-CN" sz="2215" dirty="0"/>
              <a:t> 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215" b="1" dirty="0"/>
              <a:t>5</a:t>
            </a:r>
            <a:r>
              <a:rPr lang="zh-CN" altLang="en-US" sz="2215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AT&amp;T: imm32(</a:t>
            </a:r>
            <a:r>
              <a:rPr lang="en-US" altLang="zh-CN" sz="2215" dirty="0" err="1"/>
              <a:t>basepointer,indexpointer,indexscale</a:t>
            </a:r>
            <a:r>
              <a:rPr lang="en-US" altLang="zh-CN" sz="2215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Intel: [</a:t>
            </a:r>
            <a:r>
              <a:rPr lang="en-US" altLang="zh-CN" sz="2215" dirty="0" err="1"/>
              <a:t>basepointer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indexpointer</a:t>
            </a:r>
            <a:r>
              <a:rPr lang="en-US" altLang="zh-CN" sz="2215" dirty="0"/>
              <a:t>*</a:t>
            </a:r>
            <a:r>
              <a:rPr lang="en-US" altLang="zh-CN" sz="2215" dirty="0" err="1"/>
              <a:t>indexscale</a:t>
            </a:r>
            <a:r>
              <a:rPr lang="en-US" altLang="zh-CN" sz="2215" dirty="0"/>
              <a:t> + imm32]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位线性地址，计算地址时不用考虑</a:t>
            </a:r>
            <a:r>
              <a:rPr lang="en-US" altLang="zh-CN" sz="2215" dirty="0" err="1"/>
              <a:t>segment:offset</a:t>
            </a:r>
            <a:r>
              <a:rPr lang="zh-CN" altLang="en-US" sz="2215" dirty="0"/>
              <a:t>的问题，上式地址为：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	 </a:t>
            </a:r>
            <a:r>
              <a:rPr lang="en-US" altLang="zh-CN" sz="2215" dirty="0"/>
              <a:t>imm32 + </a:t>
            </a:r>
            <a:r>
              <a:rPr lang="en-US" altLang="zh-CN" sz="2215" dirty="0" err="1"/>
              <a:t>basepointer</a:t>
            </a:r>
            <a:r>
              <a:rPr lang="en-US" altLang="zh-CN" sz="2215" dirty="0"/>
              <a:t> + </a:t>
            </a:r>
            <a:r>
              <a:rPr lang="en-US" altLang="zh-CN" sz="2215" dirty="0" err="1"/>
              <a:t>indexpointer</a:t>
            </a:r>
            <a:r>
              <a:rPr lang="en-US" altLang="zh-CN" sz="2215" dirty="0"/>
              <a:t>*</a:t>
            </a:r>
            <a:r>
              <a:rPr lang="en-US" altLang="zh-CN" sz="2215" dirty="0" err="1"/>
              <a:t>indexscale</a:t>
            </a:r>
            <a:r>
              <a:rPr lang="en-US" altLang="zh-CN" sz="2215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）立即数寻址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注意</a:t>
            </a:r>
            <a:r>
              <a:rPr lang="en-US" altLang="zh-CN" sz="2215" dirty="0">
                <a:solidFill>
                  <a:srgbClr val="0033CC"/>
                </a:solidFill>
              </a:rPr>
              <a:t>:  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表示变量地址引用</a:t>
            </a:r>
            <a:r>
              <a:rPr lang="en-US" altLang="zh-CN" sz="2215" dirty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0xd00d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2</a:t>
            </a:r>
            <a:r>
              <a:rPr lang="zh-CN" altLang="en-US" sz="2215" dirty="0"/>
              <a:t>）寄存器间接寻址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/>
              <a:t>Intel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3505" y="228600"/>
            <a:ext cx="8763000" cy="762000"/>
          </a:xfrm>
        </p:spPr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9060306" cy="5562600"/>
          </a:xfrm>
        </p:spPr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Pentium/MMX  1997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支持多媒体计算的指令：</a:t>
            </a:r>
            <a:r>
              <a:rPr lang="en-US" altLang="zh-CN" dirty="0"/>
              <a:t> MMX</a:t>
            </a:r>
            <a:r>
              <a:rPr lang="zh-CN" altLang="en-US" dirty="0"/>
              <a:t>（</a:t>
            </a:r>
            <a:r>
              <a:rPr lang="en-US" altLang="zh-CN" dirty="0"/>
              <a:t>Multi Media </a:t>
            </a:r>
            <a:r>
              <a:rPr lang="en-US" altLang="zh-CN" dirty="0" err="1"/>
              <a:t>eXtended</a:t>
            </a:r>
            <a:r>
              <a:rPr lang="zh-CN" altLang="en-US" dirty="0"/>
              <a:t>）、</a:t>
            </a:r>
            <a:r>
              <a:rPr lang="en-US" altLang="zh-CN" dirty="0"/>
              <a:t>SSE</a:t>
            </a:r>
            <a:r>
              <a:rPr lang="zh-CN" altLang="en-US" dirty="0"/>
              <a:t>、 </a:t>
            </a:r>
            <a:r>
              <a:rPr lang="en-US" altLang="zh-CN" dirty="0"/>
              <a:t>SSE2</a:t>
            </a:r>
            <a:r>
              <a:rPr lang="zh-CN" altLang="en-US" dirty="0"/>
              <a:t>：</a:t>
            </a:r>
            <a:r>
              <a:rPr lang="en-US" altLang="zh-CN" dirty="0"/>
              <a:t>Streaming Single instruction multiple data-Extensions 2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支持更高效的条件运算指令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altLang="zh-CN" dirty="0"/>
              <a:t>32</a:t>
            </a:r>
            <a:r>
              <a:rPr lang="zh-CN" altLang="en-US" dirty="0"/>
              <a:t>位进化到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6764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(%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zh-CN" altLang="en-US" sz="2585" dirty="0"/>
              <a:t>嵌入式汇编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"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</a:t>
            </a:r>
            <a:r>
              <a:rPr lang="en-US" altLang="zh-CN" dirty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"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- </a:t>
            </a: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_start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$0,%ebx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汇编程序： </a:t>
            </a:r>
            <a:r>
              <a:rPr lang="en-US" altLang="zh-CN" dirty="0"/>
              <a:t>Intel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0xA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编译、链接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两种汇编格式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rgbClr val="0000FF"/>
                </a:solidFill>
              </a:rPr>
              <a:t>AT&amp;T </a:t>
            </a:r>
            <a:r>
              <a:rPr lang="zh-CN" altLang="en-US" dirty="0">
                <a:solidFill>
                  <a:srgbClr val="0000FF"/>
                </a:solidFill>
              </a:rPr>
              <a:t>汇编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汇编器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生成的目标代码中包含符号表</a:t>
            </a:r>
            <a:r>
              <a:rPr lang="zh-CN" altLang="en-US" dirty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NASM——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hello.asm</a:t>
            </a:r>
            <a:endParaRPr lang="en-US" altLang="zh-CN" b="1" dirty="0"/>
          </a:p>
          <a:p>
            <a:pPr marL="422041" indent="-422041">
              <a:spcBef>
                <a:spcPts val="0"/>
              </a:spcBef>
            </a:pPr>
            <a:r>
              <a:rPr lang="zh-CN" altLang="en-US" dirty="0"/>
              <a:t>连接器</a:t>
            </a:r>
            <a:endParaRPr lang="en-US" altLang="zh-CN" dirty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链接成可执行程序：</a:t>
            </a:r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       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 -o  hello </a:t>
            </a:r>
            <a:r>
              <a:rPr lang="en-US" altLang="zh-CN" sz="2215" dirty="0" err="1"/>
              <a:t>hello.o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zh-CN" altLang="en-US" dirty="0"/>
              <a:t>的克隆</a:t>
            </a:r>
            <a:r>
              <a:rPr lang="en-US" dirty="0"/>
              <a:t>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紧随</a:t>
            </a:r>
            <a:r>
              <a:rPr lang="en-US" dirty="0"/>
              <a:t>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从</a:t>
            </a:r>
            <a:r>
              <a:rPr lang="en-US" dirty="0"/>
              <a:t>Digital Equipment Corp. </a:t>
            </a:r>
            <a:r>
              <a:rPr lang="zh-CN" altLang="en-US" dirty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Opteron</a:t>
            </a:r>
            <a:r>
              <a:rPr lang="zh-CN" altLang="en-US" dirty="0"/>
              <a:t>（皓龙处理器）</a:t>
            </a:r>
            <a:r>
              <a:rPr lang="en-US" dirty="0"/>
              <a:t>: Pentium 4</a:t>
            </a:r>
            <a:r>
              <a:rPr lang="zh-CN" altLang="en-US" dirty="0"/>
              <a:t>的强劲对手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研发了</a:t>
            </a:r>
            <a:r>
              <a:rPr lang="en-US" dirty="0"/>
              <a:t>x86-64, </a:t>
            </a:r>
            <a:r>
              <a:rPr lang="zh-CN" altLang="en-US" dirty="0"/>
              <a:t>向</a:t>
            </a:r>
            <a:r>
              <a:rPr lang="en-US" altLang="zh-CN" dirty="0"/>
              <a:t>64</a:t>
            </a:r>
            <a:r>
              <a:rPr lang="zh-CN" altLang="en-US" dirty="0"/>
              <a:t>扩展的自主技术</a:t>
            </a:r>
            <a:endParaRPr lang="en-US" dirty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</a:t>
            </a:r>
            <a:r>
              <a:rPr lang="zh-CN" altLang="en-US" dirty="0"/>
              <a:t>近期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合作</a:t>
            </a:r>
            <a:r>
              <a:rPr lang="en-US" altLang="zh-CN" dirty="0"/>
              <a:t>,</a:t>
            </a:r>
            <a:r>
              <a:rPr lang="zh-CN" altLang="en-US" dirty="0"/>
              <a:t>引领世界半导体技术的发展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/>
              <a:t>已经落后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  <a:r>
              <a:rPr lang="zh-CN" altLang="en-US" dirty="0"/>
              <a:t>的</a:t>
            </a:r>
            <a:r>
              <a:rPr lang="en-US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2001: Intel</a:t>
            </a:r>
            <a:r>
              <a:rPr lang="zh-CN" altLang="en-US" dirty="0"/>
              <a:t>激进地尝试从</a:t>
            </a:r>
            <a:r>
              <a:rPr lang="en-US" dirty="0"/>
              <a:t>IA32</a:t>
            </a:r>
            <a:r>
              <a:rPr lang="zh-CN" altLang="en-US" dirty="0"/>
              <a:t>跨到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采用完全不同的架构</a:t>
            </a:r>
            <a:r>
              <a:rPr lang="en-US" dirty="0"/>
              <a:t>(Itanium)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仅将运行</a:t>
            </a:r>
            <a:r>
              <a:rPr lang="en-US" dirty="0"/>
              <a:t>IA32</a:t>
            </a:r>
            <a:r>
              <a:rPr lang="zh-CN" altLang="en-US" dirty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2003: </a:t>
            </a:r>
            <a:r>
              <a:rPr lang="en-US" altLang="zh-CN" dirty="0"/>
              <a:t>AMD</a:t>
            </a:r>
            <a:r>
              <a:rPr lang="zh-CN" altLang="en-US" dirty="0"/>
              <a:t>采用了进化的解决方案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(</a:t>
            </a:r>
            <a:r>
              <a:rPr lang="zh-CN" altLang="en-US" dirty="0"/>
              <a:t>现在称为</a:t>
            </a:r>
            <a:r>
              <a:rPr lang="en-US" dirty="0"/>
              <a:t> 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/>
              <a:t>被动聚焦于</a:t>
            </a:r>
            <a:r>
              <a:rPr lang="en-US" dirty="0"/>
              <a:t>IA64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难以承认错误或承认</a:t>
            </a:r>
            <a:r>
              <a:rPr lang="en-US" altLang="zh-CN" dirty="0"/>
              <a:t>AMD</a:t>
            </a:r>
            <a:r>
              <a:rPr lang="zh-CN" altLang="en-US" dirty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/>
              <a:t>宣布了</a:t>
            </a:r>
            <a:r>
              <a:rPr lang="en-US" altLang="zh-CN" dirty="0"/>
              <a:t>IA32</a:t>
            </a:r>
            <a:r>
              <a:rPr lang="zh-CN" altLang="en-US" dirty="0"/>
              <a:t>的扩充</a:t>
            </a:r>
            <a:r>
              <a:rPr lang="en-US" dirty="0"/>
              <a:t>EM64T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</a:t>
            </a:r>
            <a:r>
              <a:rPr lang="zh-CN" altLang="en-US" dirty="0"/>
              <a:t>位技术的扩展内存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几乎和</a:t>
            </a:r>
            <a:r>
              <a:rPr lang="en-US" dirty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除了低端</a:t>
            </a:r>
            <a:r>
              <a:rPr lang="en-US" dirty="0"/>
              <a:t>x86</a:t>
            </a:r>
            <a:r>
              <a:rPr lang="zh-CN" altLang="en-US" dirty="0"/>
              <a:t>处理器外，都支持</a:t>
            </a:r>
            <a:r>
              <a:rPr lang="en-US" dirty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很多程序依旧运行在</a:t>
            </a:r>
            <a:r>
              <a:rPr lang="en-US" altLang="zh-CN" dirty="0"/>
              <a:t>32</a:t>
            </a:r>
            <a:r>
              <a:rPr lang="zh-CN" altLang="en-US" dirty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摩尔定律</a:t>
            </a:r>
            <a:r>
              <a:rPr lang="en-US" altLang="zh-CN" dirty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4977</Words>
  <Application>Microsoft Office PowerPoint</Application>
  <PresentationFormat>全屏显示(4:3)</PresentationFormat>
  <Paragraphs>723</Paragraphs>
  <Slides>63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Monotype Sorts</vt:lpstr>
      <vt:lpstr>ＭＳ Ｐゴシック</vt:lpstr>
      <vt:lpstr>仿宋_GB2312</vt:lpstr>
      <vt:lpstr>黑体</vt:lpstr>
      <vt:lpstr>华文新魏</vt:lpstr>
      <vt:lpstr>宋体</vt:lpstr>
      <vt:lpstr>微软雅黑</vt:lpstr>
      <vt:lpstr>Arial</vt:lpstr>
      <vt:lpstr>Arial Narrow</vt:lpstr>
      <vt:lpstr>Calibri</vt:lpstr>
      <vt:lpstr>Calibri Bold</vt:lpstr>
      <vt:lpstr>Helvetica</vt:lpstr>
      <vt:lpstr>Times New Roman</vt:lpstr>
      <vt:lpstr>Verdana</vt:lpstr>
      <vt:lpstr>Wingdings</vt:lpstr>
      <vt:lpstr>Wingdings 2</vt:lpstr>
      <vt:lpstr>template2007</vt:lpstr>
      <vt:lpstr>程序的机器级表示 I：基础 Machine-Level Programming</vt:lpstr>
      <vt:lpstr>本节目标</vt:lpstr>
      <vt:lpstr>程序的机器级表示 I : 基础</vt:lpstr>
      <vt:lpstr>Intel x86 处理器</vt:lpstr>
      <vt:lpstr>Intel x86 进化的里程碑</vt:lpstr>
      <vt:lpstr>Intel x86 处理器(续…)</vt:lpstr>
      <vt:lpstr>x86 的克隆: Advanced Micro Devices (AMD)</vt:lpstr>
      <vt:lpstr>Intel的64位CPU发展史</vt:lpstr>
      <vt:lpstr>摩尔定律(Moor’s Law)</vt:lpstr>
      <vt:lpstr>机器级程序设计I: 基础</vt:lpstr>
      <vt:lpstr>IA32处理器体系结构</vt:lpstr>
      <vt:lpstr>0、概念</vt:lpstr>
      <vt:lpstr>1 微机的基本结构</vt:lpstr>
      <vt:lpstr>1 微机的基本结构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4、指令周期与机器周期</vt:lpstr>
      <vt:lpstr>4、指令周期与机器周期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机器级程序设计I: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LHW</cp:lastModifiedBy>
  <cp:revision>908</cp:revision>
  <cp:lastPrinted>2011-09-12T20:37:42Z</cp:lastPrinted>
  <dcterms:created xsi:type="dcterms:W3CDTF">2012-09-11T15:51:41Z</dcterms:created>
  <dcterms:modified xsi:type="dcterms:W3CDTF">2023-03-06T13:53:02Z</dcterms:modified>
</cp:coreProperties>
</file>