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9" r:id="rId2"/>
    <p:sldMasterId id="2147483691" r:id="rId3"/>
    <p:sldMasterId id="2147483703" r:id="rId4"/>
    <p:sldMasterId id="2147483715" r:id="rId5"/>
    <p:sldMasterId id="2147483727" r:id="rId6"/>
    <p:sldMasterId id="2147483739" r:id="rId7"/>
    <p:sldMasterId id="2147483751" r:id="rId8"/>
    <p:sldMasterId id="2147483763" r:id="rId9"/>
    <p:sldMasterId id="2147483775" r:id="rId10"/>
    <p:sldMasterId id="2147483787" r:id="rId11"/>
  </p:sldMasterIdLst>
  <p:notesMasterIdLst>
    <p:notesMasterId r:id="rId81"/>
  </p:notesMasterIdLst>
  <p:handoutMasterIdLst>
    <p:handoutMasterId r:id="rId82"/>
  </p:handoutMasterIdLst>
  <p:sldIdLst>
    <p:sldId id="256" r:id="rId12"/>
    <p:sldId id="390" r:id="rId13"/>
    <p:sldId id="352" r:id="rId14"/>
    <p:sldId id="372" r:id="rId15"/>
    <p:sldId id="373" r:id="rId16"/>
    <p:sldId id="374" r:id="rId17"/>
    <p:sldId id="375" r:id="rId18"/>
    <p:sldId id="277" r:id="rId19"/>
    <p:sldId id="376" r:id="rId20"/>
    <p:sldId id="378" r:id="rId21"/>
    <p:sldId id="356" r:id="rId22"/>
    <p:sldId id="357" r:id="rId23"/>
    <p:sldId id="358" r:id="rId24"/>
    <p:sldId id="379" r:id="rId25"/>
    <p:sldId id="359" r:id="rId26"/>
    <p:sldId id="380" r:id="rId27"/>
    <p:sldId id="377" r:id="rId28"/>
    <p:sldId id="360" r:id="rId29"/>
    <p:sldId id="361" r:id="rId30"/>
    <p:sldId id="362" r:id="rId31"/>
    <p:sldId id="363" r:id="rId32"/>
    <p:sldId id="288" r:id="rId33"/>
    <p:sldId id="364" r:id="rId34"/>
    <p:sldId id="381" r:id="rId35"/>
    <p:sldId id="365" r:id="rId36"/>
    <p:sldId id="382" r:id="rId37"/>
    <p:sldId id="366" r:id="rId38"/>
    <p:sldId id="383" r:id="rId39"/>
    <p:sldId id="384" r:id="rId40"/>
    <p:sldId id="385" r:id="rId41"/>
    <p:sldId id="295" r:id="rId42"/>
    <p:sldId id="368" r:id="rId43"/>
    <p:sldId id="369" r:id="rId44"/>
    <p:sldId id="386" r:id="rId45"/>
    <p:sldId id="300" r:id="rId46"/>
    <p:sldId id="301" r:id="rId47"/>
    <p:sldId id="388" r:id="rId48"/>
    <p:sldId id="387" r:id="rId49"/>
    <p:sldId id="302" r:id="rId50"/>
    <p:sldId id="303" r:id="rId51"/>
    <p:sldId id="304" r:id="rId52"/>
    <p:sldId id="305" r:id="rId53"/>
    <p:sldId id="306" r:id="rId54"/>
    <p:sldId id="389" r:id="rId55"/>
    <p:sldId id="307" r:id="rId56"/>
    <p:sldId id="308" r:id="rId57"/>
    <p:sldId id="309" r:id="rId58"/>
    <p:sldId id="310" r:id="rId59"/>
    <p:sldId id="370" r:id="rId60"/>
    <p:sldId id="311" r:id="rId61"/>
    <p:sldId id="312" r:id="rId62"/>
    <p:sldId id="314" r:id="rId63"/>
    <p:sldId id="317" r:id="rId64"/>
    <p:sldId id="318" r:id="rId65"/>
    <p:sldId id="321" r:id="rId66"/>
    <p:sldId id="320" r:id="rId67"/>
    <p:sldId id="319" r:id="rId68"/>
    <p:sldId id="325" r:id="rId69"/>
    <p:sldId id="324" r:id="rId70"/>
    <p:sldId id="322" r:id="rId71"/>
    <p:sldId id="328" r:id="rId72"/>
    <p:sldId id="327" r:id="rId73"/>
    <p:sldId id="350" r:id="rId74"/>
    <p:sldId id="331" r:id="rId75"/>
    <p:sldId id="330" r:id="rId76"/>
    <p:sldId id="391" r:id="rId77"/>
    <p:sldId id="797" r:id="rId78"/>
    <p:sldId id="798" r:id="rId79"/>
    <p:sldId id="799" r:id="rId8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99"/>
    <a:srgbClr val="FFFF00"/>
    <a:srgbClr val="00FFCC"/>
    <a:srgbClr val="01C1AF"/>
    <a:srgbClr val="000066"/>
    <a:srgbClr val="66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10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84" Type="http://schemas.openxmlformats.org/officeDocument/2006/relationships/viewProps" Target="viewProps.xml"/><Relationship Id="rId16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74" Type="http://schemas.openxmlformats.org/officeDocument/2006/relationships/slide" Target="slides/slide63.xml"/><Relationship Id="rId79" Type="http://schemas.openxmlformats.org/officeDocument/2006/relationships/slide" Target="slides/slide68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slide" Target="slides/slide6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80" Type="http://schemas.openxmlformats.org/officeDocument/2006/relationships/slide" Target="slides/slide69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slide" Target="slides/slide6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slide" Target="slides/slide62.xml"/><Relationship Id="rId78" Type="http://schemas.openxmlformats.org/officeDocument/2006/relationships/slide" Target="slides/slide6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slide" Target="slides/slide6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4" Type="http://schemas.openxmlformats.org/officeDocument/2006/relationships/slide" Target="slides/slide13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66" Type="http://schemas.openxmlformats.org/officeDocument/2006/relationships/slide" Target="slides/slide55.xml"/><Relationship Id="rId61" Type="http://schemas.openxmlformats.org/officeDocument/2006/relationships/slide" Target="slides/slide5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2BE961B-010F-E3B5-C9EE-5C3388EDC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557ABF4-75EF-2B02-F8AD-479B12432F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0835ADC-E6DF-FDEE-0FD8-A606E70A39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zh-CN"/>
              <a:t>© DB-LAB (2003)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D0837840-488F-5958-0D9F-22966EB871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ED93C1-4BCA-41FA-98A6-3A51E355B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73B5D7-923A-8F3A-8B38-B2E2FA18F2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7E920F7-0B2E-8E81-8147-332BC41636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0EF4DB6-F0C5-5AA7-4B4F-8428660DD4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6665BA0-D9AD-80A7-741E-A9DBB8B5E5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2830F19-BA5B-2B2F-7C1F-788DE8BA14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zh-CN"/>
              <a:t>© DB-LAB (2003)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ED9312-CFBD-724F-7B20-D43FEF9CB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3EABE6A-225B-4F89-8016-75FCB1EB6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B9103EF0-2BAE-E9D7-17BC-8A85241D0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A1FDAD26-73A7-FF76-824F-3ABDF07D6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9B459-FE3E-4438-BD48-647CB256E7F6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1CC07377-5060-53C1-FEB0-C37C6E3A4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E5AF9834-190C-7D33-028F-D67AA929B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8ED264F-45CF-746B-87CF-A185DA24B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57BD106-23F8-FEDC-86FD-30CA97F9A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BFD6D7C3-A50B-3962-30AD-20E9BFFF1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DE351079-3FDE-C1AE-93CA-3735A8D0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C4DAB1-9FEC-4568-A50A-8B6C85914923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89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8ED264F-45CF-746B-87CF-A185DA24B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57BD106-23F8-FEDC-86FD-30CA97F9A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BFD6D7C3-A50B-3962-30AD-20E9BFFF1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DE351079-3FDE-C1AE-93CA-3735A8D0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C4DAB1-9FEC-4568-A50A-8B6C85914923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4DC5F783-83D2-B7E5-0FF6-960B72DF0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07F1E16-CE3E-9E9C-3D5A-AA3652A19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9092" name="Footer Placeholder 3">
            <a:extLst>
              <a:ext uri="{FF2B5EF4-FFF2-40B4-BE49-F238E27FC236}">
                <a16:creationId xmlns:a16="http://schemas.microsoft.com/office/drawing/2014/main" id="{54A1EC2B-BEBE-E54D-7616-5A854A8F4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9093" name="Slide Number Placeholder 4">
            <a:extLst>
              <a:ext uri="{FF2B5EF4-FFF2-40B4-BE49-F238E27FC236}">
                <a16:creationId xmlns:a16="http://schemas.microsoft.com/office/drawing/2014/main" id="{08EA8C8F-216B-380A-16E7-E8CE517EF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2E28FC-F8D5-421A-833A-46FECBA4D7C9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4AF41E96-1867-0566-810C-4342AAB01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0CE31FE6-1FE9-1756-2B65-3D9FF2031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1140" name="Footer Placeholder 3">
            <a:extLst>
              <a:ext uri="{FF2B5EF4-FFF2-40B4-BE49-F238E27FC236}">
                <a16:creationId xmlns:a16="http://schemas.microsoft.com/office/drawing/2014/main" id="{F2B26B0F-567E-4F85-13FD-4D8BF731A0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1141" name="Slide Number Placeholder 4">
            <a:extLst>
              <a:ext uri="{FF2B5EF4-FFF2-40B4-BE49-F238E27FC236}">
                <a16:creationId xmlns:a16="http://schemas.microsoft.com/office/drawing/2014/main" id="{CCCA54BC-0022-BA9E-A745-DBD0BCEC0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4EF3FC-1A89-40BE-A23B-1E3E48227C7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4AF41E96-1867-0566-810C-4342AAB018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0CE31FE6-1FE9-1756-2B65-3D9FF2031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1140" name="Footer Placeholder 3">
            <a:extLst>
              <a:ext uri="{FF2B5EF4-FFF2-40B4-BE49-F238E27FC236}">
                <a16:creationId xmlns:a16="http://schemas.microsoft.com/office/drawing/2014/main" id="{F2B26B0F-567E-4F85-13FD-4D8BF731A0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1141" name="Slide Number Placeholder 4">
            <a:extLst>
              <a:ext uri="{FF2B5EF4-FFF2-40B4-BE49-F238E27FC236}">
                <a16:creationId xmlns:a16="http://schemas.microsoft.com/office/drawing/2014/main" id="{CCCA54BC-0022-BA9E-A745-DBD0BCEC0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4EF3FC-1A89-40BE-A23B-1E3E48227C78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127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76609919-1E39-EBFB-5232-E7FBAE625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28C3B9F-E7AF-108A-2D4E-49D76C63C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3188" name="Footer Placeholder 3">
            <a:extLst>
              <a:ext uri="{FF2B5EF4-FFF2-40B4-BE49-F238E27FC236}">
                <a16:creationId xmlns:a16="http://schemas.microsoft.com/office/drawing/2014/main" id="{793C5C5D-FAD5-FB6C-4E0E-13479EA78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3189" name="Slide Number Placeholder 4">
            <a:extLst>
              <a:ext uri="{FF2B5EF4-FFF2-40B4-BE49-F238E27FC236}">
                <a16:creationId xmlns:a16="http://schemas.microsoft.com/office/drawing/2014/main" id="{227D7D4F-492B-B03E-AB89-52723E43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A825DC-4625-4FC0-80CC-F13003BA011A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76609919-1E39-EBFB-5232-E7FBAE625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28C3B9F-E7AF-108A-2D4E-49D76C63C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3188" name="Footer Placeholder 3">
            <a:extLst>
              <a:ext uri="{FF2B5EF4-FFF2-40B4-BE49-F238E27FC236}">
                <a16:creationId xmlns:a16="http://schemas.microsoft.com/office/drawing/2014/main" id="{793C5C5D-FAD5-FB6C-4E0E-13479EA78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3189" name="Slide Number Placeholder 4">
            <a:extLst>
              <a:ext uri="{FF2B5EF4-FFF2-40B4-BE49-F238E27FC236}">
                <a16:creationId xmlns:a16="http://schemas.microsoft.com/office/drawing/2014/main" id="{227D7D4F-492B-B03E-AB89-52723E43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A825DC-4625-4FC0-80CC-F13003BA011A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750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76609919-1E39-EBFB-5232-E7FBAE625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28C3B9F-E7AF-108A-2D4E-49D76C63C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3188" name="Footer Placeholder 3">
            <a:extLst>
              <a:ext uri="{FF2B5EF4-FFF2-40B4-BE49-F238E27FC236}">
                <a16:creationId xmlns:a16="http://schemas.microsoft.com/office/drawing/2014/main" id="{793C5C5D-FAD5-FB6C-4E0E-13479EA78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3189" name="Slide Number Placeholder 4">
            <a:extLst>
              <a:ext uri="{FF2B5EF4-FFF2-40B4-BE49-F238E27FC236}">
                <a16:creationId xmlns:a16="http://schemas.microsoft.com/office/drawing/2014/main" id="{227D7D4F-492B-B03E-AB89-52723E430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A825DC-4625-4FC0-80CC-F13003BA011A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106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528828F9-EBD2-3306-9123-72F2E93A8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A3320E39-13B5-1231-3DD5-31ADA9667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5236" name="Footer Placeholder 3">
            <a:extLst>
              <a:ext uri="{FF2B5EF4-FFF2-40B4-BE49-F238E27FC236}">
                <a16:creationId xmlns:a16="http://schemas.microsoft.com/office/drawing/2014/main" id="{7F79768F-A4F2-F55C-3C2A-236D462632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5237" name="Slide Number Placeholder 4">
            <a:extLst>
              <a:ext uri="{FF2B5EF4-FFF2-40B4-BE49-F238E27FC236}">
                <a16:creationId xmlns:a16="http://schemas.microsoft.com/office/drawing/2014/main" id="{F61E84B2-5F4F-DFA5-A36A-AFF0202D6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8E506E-CB90-4868-BC47-31F31979F59A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EEFCA0A6-E368-323A-7AA6-8BCEBCC9FC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753512FD-40DA-E962-68E8-8DDA8D43C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7284" name="Footer Placeholder 3">
            <a:extLst>
              <a:ext uri="{FF2B5EF4-FFF2-40B4-BE49-F238E27FC236}">
                <a16:creationId xmlns:a16="http://schemas.microsoft.com/office/drawing/2014/main" id="{564EBF21-741F-82D3-B1F9-CE5B22C2B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002973CF-8FA1-E6EB-3956-C9DEF5FB7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E7C03-DBAC-4B7C-BE5C-432D94A21879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B9103EF0-2BAE-E9D7-17BC-8A85241D0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A1FDAD26-73A7-FF76-824F-3ABDF07D6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9B459-FE3E-4438-BD48-647CB256E7F6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1CC07377-5060-53C1-FEB0-C37C6E3A4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E5AF9834-190C-7D33-028F-D67AA929B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029200" cy="4157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49263"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8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6C5CD8DB-F0C3-3744-E046-A88640068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1321D1DD-DBF9-386B-4D53-8F9EB2079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FCA9264A-E4B8-9A3F-2EB9-EF1C3617A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31F185C9-CEE8-F79E-472C-AD63AAA14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D7562B-9823-4181-B3BB-35DB59F9B262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405660C5-5509-D7F9-BF61-A944A71796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AA6D4D8D-4EE9-6AE0-A203-D8877CD67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1380" name="Footer Placeholder 3">
            <a:extLst>
              <a:ext uri="{FF2B5EF4-FFF2-40B4-BE49-F238E27FC236}">
                <a16:creationId xmlns:a16="http://schemas.microsoft.com/office/drawing/2014/main" id="{77E1C52D-F424-D44A-B864-3659DBB4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009CDDD7-9236-2F15-2683-53E292F16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2A9527-EA5B-48DA-AF36-E3447B0F256C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45077E30-EB0F-2D75-70D3-911A2E24A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D57CB4EF-8174-7A1D-4051-A56AABF06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28" name="Footer Placeholder 3">
            <a:extLst>
              <a:ext uri="{FF2B5EF4-FFF2-40B4-BE49-F238E27FC236}">
                <a16:creationId xmlns:a16="http://schemas.microsoft.com/office/drawing/2014/main" id="{7E25823F-332D-4F06-20C0-98C89DE9C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547D8434-C5FA-9100-FB90-BC81C2A1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D7B5ED-5BC4-494F-B73F-A82E21494436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339DB673-BF95-7695-03A0-D801E1B90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725AF18C-B9AB-B44B-0FFA-4EDB8DE92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5476" name="Footer Placeholder 3">
            <a:extLst>
              <a:ext uri="{FF2B5EF4-FFF2-40B4-BE49-F238E27FC236}">
                <a16:creationId xmlns:a16="http://schemas.microsoft.com/office/drawing/2014/main" id="{CF386D49-AD50-7298-19F6-55E97C70C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5477" name="Slide Number Placeholder 4">
            <a:extLst>
              <a:ext uri="{FF2B5EF4-FFF2-40B4-BE49-F238E27FC236}">
                <a16:creationId xmlns:a16="http://schemas.microsoft.com/office/drawing/2014/main" id="{2831402D-8074-813E-5559-A597E8028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6E4B69-D481-423B-AA3D-06BD0F4E9B0F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339DB673-BF95-7695-03A0-D801E1B90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725AF18C-B9AB-B44B-0FFA-4EDB8DE92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5476" name="Footer Placeholder 3">
            <a:extLst>
              <a:ext uri="{FF2B5EF4-FFF2-40B4-BE49-F238E27FC236}">
                <a16:creationId xmlns:a16="http://schemas.microsoft.com/office/drawing/2014/main" id="{CF386D49-AD50-7298-19F6-55E97C70C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5477" name="Slide Number Placeholder 4">
            <a:extLst>
              <a:ext uri="{FF2B5EF4-FFF2-40B4-BE49-F238E27FC236}">
                <a16:creationId xmlns:a16="http://schemas.microsoft.com/office/drawing/2014/main" id="{2831402D-8074-813E-5559-A597E8028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6E4B69-D481-423B-AA3D-06BD0F4E9B0F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236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53A154D-7BAC-12F2-7236-FE2E4C916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A054CC0-6FD6-3458-DB1D-CEAE8C985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7524" name="Footer Placeholder 3">
            <a:extLst>
              <a:ext uri="{FF2B5EF4-FFF2-40B4-BE49-F238E27FC236}">
                <a16:creationId xmlns:a16="http://schemas.microsoft.com/office/drawing/2014/main" id="{701BB6E7-4B89-FD06-2DA3-7C9B916DF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7525" name="Slide Number Placeholder 4">
            <a:extLst>
              <a:ext uri="{FF2B5EF4-FFF2-40B4-BE49-F238E27FC236}">
                <a16:creationId xmlns:a16="http://schemas.microsoft.com/office/drawing/2014/main" id="{35F7B421-D708-DE17-062E-7E3DFA81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D0D886-347D-4218-8AB3-5E868D9DE5EF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53A154D-7BAC-12F2-7236-FE2E4C916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3A054CC0-6FD6-3458-DB1D-CEAE8C985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7524" name="Footer Placeholder 3">
            <a:extLst>
              <a:ext uri="{FF2B5EF4-FFF2-40B4-BE49-F238E27FC236}">
                <a16:creationId xmlns:a16="http://schemas.microsoft.com/office/drawing/2014/main" id="{701BB6E7-4B89-FD06-2DA3-7C9B916DF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7525" name="Slide Number Placeholder 4">
            <a:extLst>
              <a:ext uri="{FF2B5EF4-FFF2-40B4-BE49-F238E27FC236}">
                <a16:creationId xmlns:a16="http://schemas.microsoft.com/office/drawing/2014/main" id="{35F7B421-D708-DE17-062E-7E3DFA810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D0D886-347D-4218-8AB3-5E868D9DE5EF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2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0E27ADA0-91A1-A21F-FE3F-DC20D8786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BA94CB3-28D2-1C0D-B687-DED29A3FD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B524CD60-4BCF-E256-1C14-C6C8C8DA91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9311514A-D58E-AD4E-C77C-59A09B8D4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01CA60-35F9-447A-82EC-6852BCA6405C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0E27ADA0-91A1-A21F-FE3F-DC20D8786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BA94CB3-28D2-1C0D-B687-DED29A3FD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B524CD60-4BCF-E256-1C14-C6C8C8DA91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9311514A-D58E-AD4E-C77C-59A09B8D4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01CA60-35F9-447A-82EC-6852BCA6405C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849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0E27ADA0-91A1-A21F-FE3F-DC20D8786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BA94CB3-28D2-1C0D-B687-DED29A3FD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B524CD60-4BCF-E256-1C14-C6C8C8DA91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9311514A-D58E-AD4E-C77C-59A09B8D4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01CA60-35F9-447A-82EC-6852BCA6405C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89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7067A85D-1C19-6445-E8EC-3D482F20C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21FF02E5-41A7-2850-E42F-849E3DC9F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350E822-6187-BE07-8131-642BEE8A6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3FE257-1815-4B4F-9365-A37AEEB31574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0E27ADA0-91A1-A21F-FE3F-DC20D8786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5BA94CB3-28D2-1C0D-B687-DED29A3FD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B524CD60-4BCF-E256-1C14-C6C8C8DA91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9311514A-D58E-AD4E-C77C-59A09B8D4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01CA60-35F9-447A-82EC-6852BCA6405C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97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FACA9A42-D953-4048-40DC-A1399567A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80608BBD-3261-83F5-C7FF-C67145F14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A8052A8B-6AFB-B323-90EB-0D728F706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80695C98-1A99-22D9-0049-71C0BB45C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882439-7EEB-46EC-B276-A49B3F9F7DAB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E0389D5D-1AD0-AB61-AB28-6B76465D3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736E6E0C-9A86-8A8F-C9BD-A6F12AD7A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CBE4628C-E0E2-EA36-B337-CE6C7DCC6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0421FE-C7E1-4021-A7F0-866B7345CBC0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5014FE94-0619-29A5-5F4D-A5EFE0770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761AA3E0-AE67-5C3F-3C5E-5E1A4A285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04489C52-8F96-0629-C6F7-A03C18C2E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E564D8-1615-4587-8D52-8B5493486C35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07068AAA-7AD6-DE22-0031-AE6381DDE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5DFAA580-54BB-0F22-7173-E69472F49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0900" name="Footer Placeholder 3">
            <a:extLst>
              <a:ext uri="{FF2B5EF4-FFF2-40B4-BE49-F238E27FC236}">
                <a16:creationId xmlns:a16="http://schemas.microsoft.com/office/drawing/2014/main" id="{D2C76579-F53C-9E6F-D6D1-175F281D6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0901" name="Slide Number Placeholder 4">
            <a:extLst>
              <a:ext uri="{FF2B5EF4-FFF2-40B4-BE49-F238E27FC236}">
                <a16:creationId xmlns:a16="http://schemas.microsoft.com/office/drawing/2014/main" id="{E5FBAF34-1F05-B074-63EE-648F2A305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B5CBB2-7AA1-4787-9CA5-2AFB8927ACBE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07068AAA-7AD6-DE22-0031-AE6381DDE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5DFAA580-54BB-0F22-7173-E69472F49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0900" name="Footer Placeholder 3">
            <a:extLst>
              <a:ext uri="{FF2B5EF4-FFF2-40B4-BE49-F238E27FC236}">
                <a16:creationId xmlns:a16="http://schemas.microsoft.com/office/drawing/2014/main" id="{D2C76579-F53C-9E6F-D6D1-175F281D67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0901" name="Slide Number Placeholder 4">
            <a:extLst>
              <a:ext uri="{FF2B5EF4-FFF2-40B4-BE49-F238E27FC236}">
                <a16:creationId xmlns:a16="http://schemas.microsoft.com/office/drawing/2014/main" id="{E5FBAF34-1F05-B074-63EE-648F2A305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B5CBB2-7AA1-4787-9CA5-2AFB8927ACBE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DC7A161D-A903-9843-01E2-1CF168623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49A584B-48D1-B872-D210-4930027E3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948" name="Footer Placeholder 3">
            <a:extLst>
              <a:ext uri="{FF2B5EF4-FFF2-40B4-BE49-F238E27FC236}">
                <a16:creationId xmlns:a16="http://schemas.microsoft.com/office/drawing/2014/main" id="{F084D537-1F50-6CCE-9547-040841046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F878134E-2E35-B072-F4A3-027AC4F5F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22DED5-C536-4BC8-8A72-B11D71D391AC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DC7A161D-A903-9843-01E2-1CF168623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949A584B-48D1-B872-D210-4930027E3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948" name="Footer Placeholder 3">
            <a:extLst>
              <a:ext uri="{FF2B5EF4-FFF2-40B4-BE49-F238E27FC236}">
                <a16:creationId xmlns:a16="http://schemas.microsoft.com/office/drawing/2014/main" id="{F084D537-1F50-6CCE-9547-0408410466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F878134E-2E35-B072-F4A3-027AC4F5F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22DED5-C536-4BC8-8A72-B11D71D391AC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91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8614B97D-6A5D-F751-3AFE-AA3788BC2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9C58874-EC63-8790-0CDA-67BBBE375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4996" name="Footer Placeholder 3">
            <a:extLst>
              <a:ext uri="{FF2B5EF4-FFF2-40B4-BE49-F238E27FC236}">
                <a16:creationId xmlns:a16="http://schemas.microsoft.com/office/drawing/2014/main" id="{00617D78-6A97-C843-3601-0631672F0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4997" name="Slide Number Placeholder 4">
            <a:extLst>
              <a:ext uri="{FF2B5EF4-FFF2-40B4-BE49-F238E27FC236}">
                <a16:creationId xmlns:a16="http://schemas.microsoft.com/office/drawing/2014/main" id="{27E9E232-F187-A409-B3B2-F0E328847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CEEB94-ADF5-44CF-B1A0-32C8D823C778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E8ED264F-45CF-746B-87CF-A185DA24B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657BD106-23F8-FEDC-86FD-30CA97F9A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BFD6D7C3-A50B-3962-30AD-20E9BFFF17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© DB-LAB (2003)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DE351079-3FDE-C1AE-93CA-3735A8D0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C4DAB1-9FEC-4568-A50A-8B6C85914923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4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8D59D1D1-2116-D0BC-66E0-FFF059FC257C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DB60D66-13B9-9E55-444C-F71CD0A56A1E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>
              <a:extLst>
                <a:ext uri="{FF2B5EF4-FFF2-40B4-BE49-F238E27FC236}">
                  <a16:creationId xmlns:a16="http://schemas.microsoft.com/office/drawing/2014/main" id="{AB9F3739-6A76-1C9E-C447-0ECF4D9F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>
            <a:extLst>
              <a:ext uri="{FF2B5EF4-FFF2-40B4-BE49-F238E27FC236}">
                <a16:creationId xmlns:a16="http://schemas.microsoft.com/office/drawing/2014/main" id="{A83D8AB8-EDD7-8ACB-792D-6DD1D91B0BC3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8" name="图片 13" descr="HIT">
              <a:extLst>
                <a:ext uri="{FF2B5EF4-FFF2-40B4-BE49-F238E27FC236}">
                  <a16:creationId xmlns:a16="http://schemas.microsoft.com/office/drawing/2014/main" id="{243A7775-C243-A8B5-3144-5BB6136F1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D9873CCA-D1CD-FA83-75E2-E066ADE11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>
                  <a:latin typeface="方正姚体" pitchFamily="2" charset="-122"/>
                  <a:ea typeface="方正姚体" pitchFamily="2" charset="-122"/>
                </a:rPr>
                <a:t>海量数据计算研究中心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CAA2239F-E28F-29DB-0F0D-FB6E4936B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dirty="0"/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09A71B3-0216-FFB9-033F-27EF5CCA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A9AEAF9-2C28-367D-66D1-B64C5706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1141DA-3F00-7A84-E19F-91F2F577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246E9-32B5-4780-A473-54012378B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27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A651-B1B4-2AAA-8069-79B2512F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0BAB-E544-FAA2-6C1C-FF272E86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4869-56BA-5EAD-AEFF-31E56096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24791-82C0-4D74-9603-563E1A9F5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0720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2338A9-864E-789A-802A-B7D1D358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98AC25-4C48-4298-9A6A-58EDA2F3645D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0512AAB-4E29-DE28-D3B8-72E6CC30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197F2DB-802E-5B20-93E7-130A9CF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612B20F2-BA98-406F-953A-08F9710722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401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BF30E-D4B7-32C4-DEFA-9BAA7EC8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FDA2B6-4C14-4481-B000-FE1A07D93345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C307D-401A-5A06-5882-51537FC5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21655-A152-321D-D249-742CB486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3AF74541-C969-4AAB-81E0-21A6F2853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8210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5608F-F711-D086-5C8E-041D3AE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C42815-4564-4482-966A-089728CDB16B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2485D-F82D-00C5-2738-D72344DC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8791F-7297-63FE-8307-E5069468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9CC9D72E-32C3-4AD2-BF96-A4F05544F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238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20B0C-BCED-D14C-2649-85F54A2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A8C98-0FCB-4996-A524-40E76207B626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BFDFB-E73D-62D7-DCB5-E6D85521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DD869EC-4155-D9E3-0874-5B2C21B0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62FF-4CFC-4F7C-886C-C34D1D501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985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D189-EBDF-0084-B2D0-F5B12D3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B466C-4925-4470-A8FD-EC539FAC4F25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9BCCD-4C74-55C9-6054-B1057807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5ED4E04-0375-43C6-B103-F5EA79C3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576C1-ED2B-49B8-90FC-3AB61720E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773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F085E-CC51-BAE2-0865-06F23FFB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4F122-DA7C-48FD-A8A9-02E9147C94F0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6462D-7BF2-D6B3-00B7-5E2CA128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8FA702D-3EBE-0627-CCE0-9CFFD5A6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A7D4D-64AB-4CA9-83C1-704E08104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8830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655A2ED-D828-32B2-5BAD-360EFE47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13B67-9C0E-4330-8CD4-C541D1B5BC07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3517285-8624-D9F8-73D3-3B756649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1AEC11E6-37E8-9641-5936-1EA0E7C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CB8A-19C1-4EE6-A190-026E813C9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475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5C43BAD-C37B-1E61-9444-EB282E1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9E70-2D5F-4C12-AE27-FAC578B654B6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5F37278-1515-BC2E-655C-4FEF0200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D89037BF-E966-CEAA-6D0C-0FD81E46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B563-45EC-4F7C-8244-77125ED93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4989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3423133-DC89-A9DA-F690-D1E51BAD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C33B9-3F33-46EA-97BE-4C386F2F72A9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22B096-52D5-F49B-A692-253F2E4F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14C5E654-7AEE-24A1-AEA3-47E65F84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0B24-ABAC-4860-8364-33A7AD95B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0633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73CDDFD-3353-84AF-6B8D-843F051D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964EE-2872-4527-9457-A3A50517B5F5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35C29B8-2F40-B3DC-EC83-7B73CC56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371FCC75-B8A9-A670-1AA9-2C6D220A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59612-F489-4992-9BA1-6C3DAD80D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7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90EE0-670D-9372-BB36-ABC65267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56B7-4B1C-B4CC-F9E1-08F76299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7BBA-CBFC-48FF-9588-BE841FF5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1D0B0-E942-422D-B681-DF260683E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27776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2B0973E-0E73-E740-400E-C075C33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F7EF-ABCD-49FF-ADBF-EF2D096C7CEF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82C6EDE-7B79-1700-ABEC-BA0630CC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6636DEF9-E043-C39B-1349-3635CCA3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F7018-5AC4-4042-8172-FA5A7693E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04360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EFD6D23-2777-745F-5B43-868F7474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3646B-F90F-4790-B7B9-C425FF18ADFE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633AFB8-0A6B-573E-DD6B-9234DE95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2350DCE-E039-2380-A231-EB8E87D5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727B-41FF-4E99-BF6B-31C509A09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3525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D4774-739E-244C-6698-BF0D894C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BD0CB-F997-4C86-81D2-F6CF26DA5028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04B4B-F497-1ABB-90C9-E6ED81D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C4CE341-61F4-88E8-19C7-6379B715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978E-1A3A-4DD9-B429-9075E5FD5B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219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AF701-3F41-92B0-9B0C-7AA6064F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A860-8FA7-4729-8A09-0162CCA02F42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A68C-B671-1F6C-303D-0591A547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2D4E997-6843-3CDA-C553-300E4E53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E1E5D-D287-4BA7-805D-AD8EE00D1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4707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27BA-BA05-79A8-1C48-1DA8FA5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E7BCFE-A1E2-455F-8D2C-C62A0BC7F1F0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4BEEA-A221-39AE-9E22-E6FBE96A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61154-95B8-44F4-E91B-5BCD6443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D60F473D-C3FE-44BE-9FAA-1CA686F25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697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E4E03-88DF-F92A-2912-267BCFDE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08D725-FA51-41CB-9BD1-043DD5EF0117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7C1BB-DB36-2282-7DAD-C87AF32F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EF610-BF10-C395-D815-1F7D2B66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219EE098-4E01-459E-B36C-1141E26D9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6819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3B5D2-E322-11E3-95D4-128376AF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0EC832-73DA-4E1F-8BC1-90658A6A8BD8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E2D55-176B-9521-C235-0F3D6102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E94B6-E92E-F6A3-8BBD-F0DE062B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E1AA7C79-E18B-4D85-95A3-A3D7B55CE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3528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7FCBEF-61D7-46D6-A767-B0D2E9D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14FCD9-6EBD-41D2-8600-40EED7C6C504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16656A-B4AF-45BE-E490-32CDC34F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3B2261-78C7-1EDD-AED9-058718BC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69C90E26-E1E3-4303-98D2-61CBECBCBB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9455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8256327-CFA7-5310-F430-22AF14EE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BBC74D-7A0E-4052-B513-84DCB31EF951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AE14918-6A32-C563-28F5-74B2C218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69203CD-2ED7-B5F2-00B7-18A88DE3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D88703F5-04D9-4F69-8201-92AD71735E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0848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D94F2B8-8C86-684F-C9E0-5A54DBC7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80CB9BF-3E6C-419B-A0EC-868F1C44A9BA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9484A60-5D7D-F745-C7BD-66E57BCA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48EBE77-7713-8512-1557-FD4571F2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E64835DD-44B6-4770-8CB5-916A0648E6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4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C74D6E-C22F-FDAF-61BE-3CA4E7BD4A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08D343-69F3-EBA7-28DC-2F5C181934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F410-80E2-42BD-A526-4C2190030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90173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C22BBA6-37B6-97DB-94A8-2B2170CF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B09EC28-5C27-4701-9265-A71B7413B017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6EE4484-752B-7995-2053-C1F1CB2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6CEF498-2101-8061-442F-1D3DE115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7E661E69-1DC5-4F36-ABB4-2F8C2CDDD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582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6962A4D-04AF-11B8-C76A-4006BE4C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D17036-7156-41B1-AB1E-AEB45B884B14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C5DA7DA-8DA0-38DB-D2A2-E538AEDB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5D9E8EA-0AAD-4D35-E09E-A1ABFAE3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F8C27251-CB00-464F-BEFE-D5AA702B9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2803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57AF324-253D-124A-7558-F4C549F0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B44F36-B14C-44B7-9D47-EF09C726DD98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87D711E-A3F2-1BA3-5DD6-C11E072B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29FBEF-935F-0C66-2F34-21A10430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CFE8D1D7-957D-43F0-A9ED-B47D4887E4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2570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028BD-F7B7-E53C-28B6-D01B44E3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DB22B9-1300-424B-8511-E07711A6939C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6BC5C-D2DA-30B8-EAEE-F4358890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1750-A73D-A77E-D7E1-C58E6EF5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C679FFE8-B417-4F43-97FF-400D65537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348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B9E4F-217C-1A7A-C22C-B1134CCC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D765396-B64B-4785-947C-7196E0EFC9B7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EBF38-B4F8-B910-56E4-1166C77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05C5C-8BA8-39F8-F724-27B00846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0DA1D455-F03C-4C41-93D2-50C0898DF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AF37EA-9CB7-D664-97FE-4DF8E1386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A1CAC6-03F0-27A2-CD50-3644D23B37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30DD-BACA-465F-AD4E-340338C22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3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C737FA1-D65C-7F48-2CBE-BCFA6FCC19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FB8CE90-15BB-3688-9C0D-BB0AA6DF64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D1FC-AD63-409F-B28B-A0DAC03AE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03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04535601-BA75-741E-1460-06F61B11115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0D9E4A8-0414-3C84-DF53-7361B2D955A0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>
              <a:extLst>
                <a:ext uri="{FF2B5EF4-FFF2-40B4-BE49-F238E27FC236}">
                  <a16:creationId xmlns:a16="http://schemas.microsoft.com/office/drawing/2014/main" id="{FEC80D82-38DE-9CF6-4DB4-7B2FE2855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>
            <a:extLst>
              <a:ext uri="{FF2B5EF4-FFF2-40B4-BE49-F238E27FC236}">
                <a16:creationId xmlns:a16="http://schemas.microsoft.com/office/drawing/2014/main" id="{7716EA47-C6DB-C166-3F42-2F43517F8AD8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8" name="图片 13" descr="HIT">
              <a:extLst>
                <a:ext uri="{FF2B5EF4-FFF2-40B4-BE49-F238E27FC236}">
                  <a16:creationId xmlns:a16="http://schemas.microsoft.com/office/drawing/2014/main" id="{CC9C900B-F328-DDCD-B5A1-6F629922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E4CD19A0-6765-0646-348D-3EFAC53F7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>
                  <a:latin typeface="方正姚体" pitchFamily="2" charset="-122"/>
                  <a:ea typeface="方正姚体" pitchFamily="2" charset="-122"/>
                </a:rPr>
                <a:t>海量数据计算研究中心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8998B17A-06B9-B802-A035-DC68E831B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400" b="1" dirty="0"/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E163DEF-BEEF-8F0C-1C00-8B137041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6ED2CB-4119-5670-5C04-518C531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06FA4F4-63D8-3D60-7ABF-4B9A2493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80A9-BF9B-4B06-BA8F-50F17C9BF6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61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F0C9-9FCC-09D7-7B99-52519B41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022A-9D9D-B61E-D441-B0ED0DAB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E1E2-94D4-EB31-65CB-0C51657F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D8C26-960F-4FF1-821D-3ACBFF9942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35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A343-E629-355F-D762-9849A27C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7421-512E-D920-2662-36759B79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5FD5-D702-6BC7-FE79-2F6EB74E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B6FDA-B550-480F-8DC1-E0B3CE5BB2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58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1ACEAA-55B6-5C74-CEDE-536CC0AB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59CF26-C9F8-2514-6662-356D8F4F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3FB52A-9613-B9D9-8699-5CB7AB9D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2AC-9BB8-41AC-B0F7-065F2BFE17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757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2E585E-F7E1-4C2D-212A-CF115A4B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0CAF8D-71FD-0CD1-FBD0-C4C71D2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CCBB46-EF82-0ED1-2398-8F619F7E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B6C0-7314-40CA-9ABD-3CC508293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0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D3EF-B6DA-6271-28A1-9CD54A16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D1A8-171B-F69F-B801-DDC6C4D6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4EEB4-E6E9-C259-6C99-C7341EE2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9FC3F-3BD6-4941-A9EC-E8B79FFB9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28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6D79E7-4CCD-0BF7-445B-3218333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E0DED5-A96C-DAC6-F4CF-7E248E14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EA089B-8F8B-27DD-8B63-EB32DC9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E4868-1103-4EF6-8D54-C77E0A7AA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441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D08C58-D6DD-71E6-D979-15EDBB77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537759-2D4A-E202-C4C7-C3DFCA1B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45431A-7EE9-E398-2C87-B1CFB79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3B92-04B9-42A1-BE37-5D85F3C1D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86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F4FE4D-252F-063F-8847-83E5F8B9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1F7E16-C7DE-6792-F802-075BD0C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47B879-CAC9-D4B6-396B-0BD7D61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344A6-CF12-42AB-918E-B496460B48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260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CBE827-8F5E-D619-1DE3-98441246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6EBA61-0F3D-5290-1542-CE818505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31B340-5CD5-4274-6503-0D340A8F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D0032-2FC3-4949-9B78-6BFC286BBA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439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9584-25A9-BC0F-0C12-41EE29C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5E89-CFF1-0CDF-E4DC-E0A84FB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FBEB-70F2-FD10-B41B-3FE5B890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00795-4636-4C59-993F-8396697D3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794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C8C5-7504-F9F4-0DF4-AFD8E46C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61BE-FE1A-9F3D-6B0F-54614618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1ED0-887E-D5E4-A9A9-B42887F4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C850-1F0D-4EE1-B28F-93C8E29330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10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CB8D1-D900-69EC-B137-A6790904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1DAA-A23B-4BC2-A809-95705A44E554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6F85F-9625-823A-8038-D9414911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C6BC6F9-6C4A-278F-BFB7-5A98D905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18F9-8385-4F5D-A6A9-6A74D72FA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044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955CC-8CCC-DF82-8D7C-05C2A2D0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0803-D25D-45F0-A5BF-CC2F7485E980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D748-EF5E-B3F6-79F6-B50830B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73C975B-18E6-81F1-65B1-D8B95693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8C684-4ED5-4CE8-8387-50A969F7B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46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19CD3-62C8-2F53-5565-0C6A9DC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1A82F-B904-483B-A896-6C5A0953D84E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39202-6500-BADC-AE3F-FFE716BE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E3185AE-A85A-2702-E769-D64050C7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CC571-7FAA-4617-BAC8-2E5F94296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2028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9B1485E-D853-5DD4-25B4-FB49D1D8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CCB42-9353-4640-B152-529AAA50F548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B252261-1F09-9D5F-5FB8-FC9E31F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763E199-8977-68D0-0062-9FF0A573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36FB-7B91-404F-A40B-11682AE70D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8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6355-F083-792E-4508-9F196365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20C9-935D-4077-44DC-894C5D61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3EA3-1580-D3D6-3845-803E7BC8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72C21-B7D5-4DF2-B47C-850E21A236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190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E32DB6F-3588-8FF5-C310-5FE24F81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7630-BCF2-484B-9E25-B4971764AA61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7F16E2D-92A7-4C62-71AD-0BA0E6E5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4B98BBDD-D4AB-14B6-ECAA-3A136974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D840-7C8C-45FF-BC80-C3171B9ACD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828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F996D6F-36D6-83F3-3EC9-E4B486BA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C6999-7D91-49B7-A416-B9525EA41A99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42B972F-1500-4D9D-0530-3A9E107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938AE229-28DF-CD0A-7A95-0FD54D39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172C-50AC-494C-98C2-D4D2D09F2A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230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0792CD1-8DDB-62AC-278C-FBB753AB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AAB6F-2189-4F0A-BA56-4E48776184C2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09A8330-1AAA-82B3-F7E2-21F604C1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EF61C0C0-BE43-7ACF-8F1B-84B8A2E7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3128E-48F8-4A8C-A480-33A8B3E9FE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446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FB0289-89AE-3ACE-4D0D-1FF8AAAF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39F56-F2AC-4713-9998-792FECF43684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EEA6A83-596D-CC2E-FB18-9A5E2198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CEF478F7-D78D-8FCF-AFAB-3C60985D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4CC14-D01D-4460-AD18-6E0E809EE6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714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568C0C-D934-1FD6-BC05-41555607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4B743-019B-492F-80A4-4ECE34BFC368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B163CC-C742-7CC1-8043-6A036E92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D8246194-2CC1-F916-8704-07B5684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BBB01-386D-400E-AF86-14B23F6908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9979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9B53C-C3A8-FC42-2D89-30114C2E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26B68-90A7-4340-B775-FEAB3AF6A0F5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22DE9-33EF-DA99-5C10-B42FD237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B761F6-AD15-7578-8F51-0509C348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D97F-F703-49DA-BE2C-B53918F57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659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DBD-F915-6FFF-718F-4DE18E21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8A41D-FB98-4D07-8051-188DAB007FD9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64AF4-3B8F-ED67-7822-D1412CC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7901E88-EE18-DA3A-B9CB-603C1E6E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585DE-96D8-4723-9173-3267A17D7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189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FD3A-754A-43C5-33BC-5FDAB55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330DA0-EBC2-4ED2-8B3B-8F9995AB1E3F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F480B-3B95-231C-1113-A54206A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C5A1-8627-45D4-C71D-99C963E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0CE954CE-443A-4FC4-B9A4-0FFBDC9FA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78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66411-7C15-6F8F-6204-17C9A16B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A01B74-0BB6-47D2-B039-6D83A5F29D94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F5A0B-2794-21CF-D626-6672048A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313A-C96B-F296-52BF-5ED9622B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1235C038-0DC7-47A4-8D88-112B9DCFE3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28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BF49D-63A1-675C-FF40-A2F8AB68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554D84-526A-4544-8E0F-85F01639D969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FA7E1-634F-F232-E480-DA32BF87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A624D-43A2-3AC5-9F23-EB05C50B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618E2FE3-48C4-4C7B-99A4-9A2A64D43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66B1-8316-32F8-6EF7-69E2509D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7E3AF9-B5B3-B168-3FB2-0293469D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A44038-598B-E575-E0FE-1E6A2764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B05DC-15C1-4A35-ABED-BFC20C165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050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F65A519-4F02-A837-BFF8-021DE0BD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D2CBC6E-3B21-44AF-A9C2-652B614118B0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52C886D-5AB0-C739-AECE-3A731287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A7948EC-1FE9-CAA1-07B3-BC906814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9C2BA9C3-831B-468E-8117-939A9C275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20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B9AAD05-53F6-5A49-134E-C578320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63AD5A-DAFF-4AC9-816E-9EBA89877073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0D699D7-58C3-51A1-4C07-90FA8B76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34A99FC-6FC3-5529-BC25-C2183176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5217AA4A-92C6-4C78-9671-4FFF220CE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6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F5180E5-60A9-7485-EE3A-B77A0EA3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AE5F58E-67A9-404D-8CD1-E7370EA7A95A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F0243BB-0256-3342-D602-7CF6615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DA2C9E-0806-8EAD-0FFE-4D257E82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7DC79E78-4BF8-4CD6-8864-91B82D0DB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8982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BECF5E-1C11-4DA6-B569-558280E4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14EB17-EA87-4910-ABAF-46BBFA07FA01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36E20FC-2D21-82A1-A99D-10971510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DE9B4FC-2661-8B94-1DD7-1490C69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1447488B-E0B3-4F4D-98CA-11517A88C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721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7A108F0-E648-E24B-85FD-D1BEDE89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9F76609-3FAC-4CFD-A04A-CCCA1F253C1E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0097F66-428F-7C28-A3F2-5E4D4B70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113E46-BC91-D29C-D4DF-A115DF43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CFC76BCC-F33B-446A-964D-69484059A0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507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2699D1A-46E8-EF4C-66B1-AB10E032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D2EF87-4A4C-45CA-A4CF-5DA624CFD09E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D24559C-2D41-E638-C6D6-029AA14F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AF3B507-D482-B1D7-315E-21644886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53E92C33-3D1C-416F-93E3-04C7B2D09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30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CB3A6-5656-44DD-C76D-2C7B29AA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3439E2-3EF1-4455-B324-8E7F43524B43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2924B-1C18-1626-45AE-BC88FB42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7A52E-5C3F-E0DD-F5BB-BDF387F1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1B65FB80-3C8C-41C3-A5BD-0A6EAAA0B6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495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031C5-0CAF-0A15-7C93-412E30B3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23EDCC-8B7D-4DF3-93BF-4E9ADC30BB61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34603-0177-2E88-728D-4E7A4084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32D87-C2EE-E961-8597-5D8F9FD9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05C9F4C8-3E7D-47F3-9646-ADD900136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701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5B1A4-CAE4-42D7-EC09-5FBC3C6B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F1936-222C-4C57-9EB4-5437C465BE28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192B1-B6D5-B54F-D7A9-287778D0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D4D593-EAA9-2E13-255F-71BA98D3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13289-5BAB-43EF-8287-D3507963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699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ED37B-A5EC-45DA-8C79-0017512F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92006-D09E-45B0-8626-4ACADB6C889B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CE356-756E-19E3-9600-53371988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9416551-4FB8-1A9A-175E-E877552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BB1E-FE26-4E33-A33B-9ABCF3D607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5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BB15685-0F69-5D9A-CE89-208A272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874688-4A5D-7FCB-7FC7-4A55A874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FB253E-581F-9E55-B10F-D93C0633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3019F-14D5-4667-9E0A-94C5BAF3A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76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31117-8BBF-DA5D-3104-9182A9EF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3391-93E3-423D-BBCB-730449049FBC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8170-5272-1817-D816-749A90DF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C09A812-1C38-FF8C-835B-7F8170F9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3551-EB14-48C8-90BC-6498490E07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6786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B81EB80-D582-DA23-B8DD-E3DBB828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528CD-9B6C-4243-AE20-430903E5F4F2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8B7246E-BD0E-E81A-7A7A-16F08066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44B3B82-E180-1926-703A-CE18FD2A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3F314-1068-4BA0-9174-035DD0A2D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2661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60C94E4-7644-D5DA-B09E-5BF76E6C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8C4F3-8B7A-44D1-A94C-A8700FD26EA0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C3BDD72-FF90-E5BB-2062-82B0F701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A00E1607-C393-7BD2-66E5-26D7EA57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0BBA8-68AC-4A33-B5BD-4D487E7BD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1130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40E3380-6D5A-E1A0-BF80-EDFEF4A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7CD1-C464-46FC-8B01-8B761D6E834A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4E1C93A-55E7-0143-F964-FE8AEC78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20E975C8-41D4-13FB-0CD6-97DBD90C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B6692-619C-4244-B144-17C412C66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646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667FB1-04FC-9A93-B4B9-9F8C316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D8D67-58C8-4DEB-B6FB-40F887E112DE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807A616-9AF3-30AA-0AAD-9E7BF4C5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A0B930E3-EBBA-31AC-46F5-D747F53B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F5AD3-4E3B-4896-9044-FC9B6E0A3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5224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4A7A6A5-A2DB-65CE-DB0C-DAF7783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C75B2-45A9-4773-905E-472FEC252395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37A2EFE-56FE-914B-8357-9915E76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1227C7B0-F43B-ECD1-7A0F-652DB53B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12A3E-1E44-4C23-8182-709CF1CD25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39395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D405C16-0617-BADE-4B60-3A63A4B5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E6D19-E7E9-4751-BCDA-1FB97052FF6D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8013CE4-9D53-CE9D-9353-23D954D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4552D8A-40F9-5F22-97FC-7EB2BC3F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5360B-75F3-4B98-AB97-EB3B18C12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387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D1006-CFC7-DBB4-FF71-B0864A28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B130F-952C-482C-B303-A6D54F48F591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B2AD5-DD93-38F4-74EE-A273D76D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F477C6B-0B21-D0BA-FB6A-AE0B46AA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1420A-B4F3-4733-9C15-54B22A69F1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5683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592C0-C376-FEFB-E468-453D4AB6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986C1-8BD3-4DD1-BB2F-6264A0549644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ACE50-1BAF-0BAC-32E7-93FE339A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C752D8E-724B-A24E-E4F1-7E5B2C7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2775-DD7D-4F57-88C7-CA59C3ECB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663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8DAC1-D671-1EE5-70C4-5E5880B2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E69F50-F525-43A3-B6F3-1EB3B4B56BDD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E1CAC-C622-318F-D2E7-4FA93C1B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BC1D9-7AF2-EAD6-B3DC-BA24FEB2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8CF70E95-F7A8-4793-83CF-CF9E2DEEB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836CAD-7EA8-3BF3-0B5F-06F699A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6734E3-B73E-FC81-231C-33760568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498243-DA88-41FC-0FC0-E843DD5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112C5-C3D8-45B4-840C-09951937D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7211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94DF1-6457-2277-C08E-3E3ED744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079BC4-2595-4EDD-ACC3-1072E52BB9A7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12CB2-5AA5-0B75-F066-8BC0BFE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8CA82-5B7E-2177-2C44-0D01D941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470EAA52-D11F-41EF-ADB3-D534C5F352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050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17D39-3BC7-FFEF-5963-B44E8C8B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735B2-82EC-4463-B77D-FF698DBDCEEC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05E2B-4347-852F-9EF1-A168D3CD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0E557-5A17-0F09-8E68-0F15AFE3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DA3DA911-1C15-40E3-BBFE-3D0E3FC6F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34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CABC802-D770-7093-577E-E3B70745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1020EC6-AE5C-4952-ABF3-DC628684D4E3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D69568-120F-9251-2284-72A53C29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1C79E6A-C15E-0002-17DB-9CA856D6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22997BDF-D41E-4689-9BE6-69CB713948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88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B840441-F3D3-316E-8AEA-30064543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77FE07-84A3-4D71-BBCE-2B1259143D86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53592C8-06B3-8803-2D0A-A8BEBD70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8B46E14-05D6-E4B3-45E4-60F7252B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A451D1B3-BE41-49B5-A0B0-A1B4BBD19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951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74F9CF3-1C5D-1FE4-D4EF-AE5EF694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D98E5C-72F2-4AF0-8344-51CEC511FFD2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403469C-0DFD-AA62-679C-4A8FDC78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CA3DCB4-FF8D-57F2-08D9-A8D1E909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AF170897-54CA-4829-86D7-2986B8636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85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17C2CAF-F67E-395B-E497-8B52ABD4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257647-83A8-4DDA-B752-B40444CCF17F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614B35D-21B4-CC6F-C223-1B2D1633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BAD6010-783D-05B5-F70A-85E57201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9E05E9EE-9320-4842-AA88-B9B6A84EC5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557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716E3C1-0230-28B7-C5C7-17CF19F8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9FEF22-54D0-4AD3-B573-C66526ECC5C5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4D88BE4-7E31-CACD-162D-BD8A3B64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720B8B-E3BC-C227-AB60-481F5414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79C38E8D-D7F4-4B47-9E17-BAA88E2273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669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902297-2370-3372-D314-17BCD6F4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A495A8-69A5-41E4-B33E-78C646B9B15D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491E666-D3C8-14D8-C5A2-ECCCA7FB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FEB1473-BA32-D929-1FBA-601C4BA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F555B880-27F9-4E0A-B47D-00B3462D44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70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14C62-B723-F3CB-E4CC-487B7D2A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B3B413-FAB7-45B1-B694-95136ADAEA99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9861C-A26B-C2BE-F9E2-F7B722D1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062799-688A-D5BE-C4BD-666FC565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C77449C3-1915-48B6-AD17-B569E186B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176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4F006-1D3B-CCC8-F1C8-A924C9F4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AA66BD-719E-49C7-AB8E-38671CFC0ED6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4F677-86F0-F375-63AC-DA576B73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82A72-5B3A-53F5-FE5B-E8824E8E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E6D9D320-68ED-456A-BDB9-59F850A94C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5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7713ED-07D8-386F-3690-80C2CA76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0E0E39-2526-3D65-C94E-2DEC5680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1083BB-FEB3-E308-D76A-9600F39C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C9E5F-630B-4861-82D0-A7D8695464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80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10D2A-6D1C-4065-DA95-4D5B64C7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5E156-5C43-4E77-B946-6D78DE35ADE9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EC7F-230F-9F92-B7C9-4FB1CB68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FC15F-784D-204D-8648-9DFBCE45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3FD80B2E-22D3-4BAB-9E80-3E480FC0A9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787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2D5EA83-9A71-03EA-79D9-515B86926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C7793EA-8492-90F0-415E-84105DE73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2388" y="6356350"/>
            <a:ext cx="809625" cy="349250"/>
          </a:xfrm>
        </p:spPr>
        <p:txBody>
          <a:bodyPr/>
          <a:lstStyle>
            <a:lvl1pPr defTabSz="457200">
              <a:defRPr kumimoji="1" sz="2800" b="1"/>
            </a:lvl1pPr>
          </a:lstStyle>
          <a:p>
            <a:pPr>
              <a:defRPr/>
            </a:pPr>
            <a:fld id="{F31E5779-CC96-4862-8736-FFBE279202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227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7E222-A51D-5B90-ABA5-5399FB93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CDC11D-4244-4DC7-8CB2-97C984EACCE2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13427-53A4-6F00-085B-83FD16DF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B5EB5-D12C-4361-8AC0-8585AE8F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547AECFC-3888-4FD3-9A29-5983C6506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227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8154CE2-777E-6503-74F8-68B9FA94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014A6F-7F6A-4C99-930E-05013778B654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0898B5D-57BF-8574-7C76-AC1256BA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0B53421-0710-BC39-9EDE-E6AC1E5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F412AFFC-F297-4DC7-9893-33D248764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453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00A7C6-F5C0-619A-6771-8AAE30F3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42FBA8-C587-42CD-B4F5-BEA399DCEB79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F2F8B4C-A621-D791-48E2-47E7F28E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6D660EB-EA2A-3C68-F1ED-177C3DDC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27D99A2D-1260-4325-BE1E-D8C18FED0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989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7F40526-F20E-E937-BFED-31BD3A88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BA1B47-7191-48AC-B2A8-B80D7080B511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6BA3AC7-E4B9-02CE-BD43-802B29B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DC0696-0C77-A446-1DE1-156B879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189A56AA-1ACF-46AA-9FA3-F7B6A3D4A1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65ABC09-4D37-3687-5F32-99FA2370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532CD-98C3-4952-AAB3-FBCDFF762D1E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8C0A4A1-E9A3-943C-23EE-564FF47E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02BAE07-DBCE-9BD8-F98C-6C9EA9B4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551AD7AE-298B-4348-AD00-D35845E58B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6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83A61E4-EF61-2358-C337-A0CF9B38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13C15-49C2-422E-A2D3-A81EB316DFC2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D887FE-FC5A-7A14-2475-D32AA80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90CA783-3960-5996-AE6B-098CFB13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EB578D4A-EFB0-4E59-8BCE-5E785801C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09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126B91F-9BB1-DE11-8637-1474C0F3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58FDA-DBF9-43C2-9B09-30097CBD3B36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34109B-E0E9-C21D-8D3E-21D20E5B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3955B14-816F-E594-E9E6-0E7A66D4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670A2F9A-738A-4360-8039-0C160F367E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016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E0099-8F33-B171-4911-5ABB21C4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EBDF3-3C46-4143-8074-B4729B33C525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531B9-40C2-015C-FBC7-73D412BD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805D6-5DD0-8CDC-57D2-87F266E5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CE95D171-5CEC-4330-B1B0-CBEE2FD9F2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57A2AD-FE19-7185-9F68-1493D71C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68975B-222E-8C12-5353-17EC0460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C7BE0-F93B-7536-9B78-32899C32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86DBB-E1E5-4FC4-8EDC-B6068E7A3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03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CA057-7A99-668D-51A6-EF284516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2ABB0-38E1-4AB9-8934-25141D42B35A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8D33C-7A94-549B-4248-415E3694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A3872-9415-67D4-E117-80605F1A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fld id="{25C9F1D0-482F-4BA2-9716-6DBC10CF3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736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65506-579E-8FF8-69D5-E3FC519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87271-AD09-4E24-B3E0-F7615F2597A5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BABE4-33B9-A9E8-2CF1-878D8E91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C4FD5B8-3BE1-DA48-C58E-D968EE7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7279-79DB-4A30-B3C7-F4279483E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8201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28EF6-A9EE-D392-2026-12A5A3A9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06460-B3FF-4991-A71A-FDEB9E01A7B2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5D411-DBD6-2F69-79A9-08F09E9F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3925B32-8209-F26F-26AF-890C782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57C4E-B8F4-4215-B26E-5B07F5B2A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5323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AC60C-72B7-DB67-6FC0-45F20E63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A8648-0F58-4C8D-9994-02F863F9B491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1B002-26F3-8943-E2BF-186DC387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52943D-BEC9-E526-26C1-CE4019CA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EE2A9-E20A-4F2C-827B-F6A16E12B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3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B32FA9A-546D-D66F-4DCC-8FB0EF4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17FD-4938-41FC-B615-B4D6461AE0DA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BD534BE-B9C2-C8EE-F262-62F5EE16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8F1B2F7-FA0D-1409-5D81-A16DA83C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2FA0-2B80-4FE8-91BA-B7FD6ED1E5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667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3513B9D-E0FB-51A4-A447-4700CD24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669A-9D0E-4E08-8342-2BAD510770E3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896790D-38CD-A1F1-7FD8-30A2BF23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A01460DB-8050-7465-0AA3-3E46EBB0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8CF0-5823-4D59-A5CD-8073DA0549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2279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828FAC1-5EB2-BC00-4A48-3AD134F0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4A28-205F-4B23-93B5-F23B47D8EF72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9C20C44-88C2-BD7B-E0A8-DE97EC39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31873ABE-27B9-94C5-DC03-96BE4F1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DA2C7-9373-44D1-A4A5-DF68229E2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3424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0A1E71D-085F-2FE0-C3E9-E2F1F69B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89820-2714-4696-8EB6-1DC2EC034B67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0F150F-BF86-2BE8-7DE5-29BCBB12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F4B0781-80EC-92D4-A115-4A83547B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B91A7-30F9-4E8F-9509-8043B0B40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1718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405D5C5-B278-57AF-AACB-F8598BCD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3ED92-DB04-4507-9A9B-6841A91270BB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778B120-28E5-3C1A-1E03-05699D7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DFCD05BF-6593-33B3-8995-FA2FCE2C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DAF36-0C11-44DA-A4ED-9C35CB7F21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675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B367DF2-A75B-42B9-AE73-DA05D88D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8CF3C-F6E2-4A31-A3CE-113C920A5B7E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4F1A893-19D3-D558-7006-29362168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0F6CE155-EE6B-A7AB-16B1-B472DAE1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7101-E5F9-49A0-9C2A-1DC8285DA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88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84081D-EF2B-D733-95CB-14A6612B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32B5DD-9317-AF86-72F3-369F786A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FB553B-7A0F-CB84-19D5-C9ABEAAB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8E92B-8F9C-41D1-BAE8-56B729A742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982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36091-BEAF-CACE-F2BB-21389A8B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A618-021C-4C41-9101-D2ED65CE6424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A7CC8-84FC-09AC-C566-3319EDB7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0A41C2B-4AF5-B0BB-18A9-4A6CF98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99801-55F2-442B-A364-6844BA4D6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20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73091-2F44-C7BE-6F22-051DE5B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2AEF1-F6ED-49AD-A1C4-AC93EA17070D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0B222-4C30-C9B2-32B0-8FE8C08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9C842E-3B06-37CD-4A2F-0D686636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901CB-ABD7-49B6-9014-372CE9FBFA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3494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8A370-9530-57EB-9107-F0D5F2CD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0EE62E-98CC-41A4-B6DE-B7F65BD269DD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5820C-7803-3B4D-3105-D8BBC84A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41C89-AC55-9E80-6A38-CEBD9D28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3874E076-1A30-433E-AB91-594B655A64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574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FF901-1EB1-137E-232D-68B5D6B3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05275F-52C8-4915-8BF4-0FD2581471A0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16634-57FF-0C6B-1F48-59C3139D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357B7-EFC9-E9E2-C2FD-0D5CC289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1FDE73AF-A6AC-48A4-927F-6F7B6D1DB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41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FF0A5-1DA0-B90C-F73D-7D447CA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67C168-B5E6-4067-9505-C601044C9F63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50D2D-AFCB-FF99-5675-E7F48CA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750CC-BD32-6BCD-D9E1-603DAA0E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275C7996-85E5-4A8B-B9F3-6E28F4639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4849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D6493C-9DAB-99E7-58BF-8D2004E6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8DAB63-A08B-49C0-98A3-1F6004C1525A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933D1D5-3F7E-B960-875D-FB799CF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C90B470-2C8A-E705-6D54-3FF1B7C9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996492C8-123C-4F42-8F2E-D96703A8B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730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D372487-8B35-11CD-9AFC-45831655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3508DF-B3DA-4F33-ADD5-6839AD1A96F5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9340814-F700-59D3-3BF0-F06903CD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69BE08A-9926-FCF9-25E8-901FE70A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1A491A6B-CA27-43A4-8A07-C0FCB17BF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130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16A311C-F8C8-3F13-4220-D31B10A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E3DC7AC-543F-4F24-88A6-AEBE3F3BD4D2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E594EC2-2194-31C3-C427-BEA2C9B5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A1464AC-26D1-4A14-B1DA-50DB4F63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DC0F807F-D795-4C88-82FE-69B18CBED1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38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11E8C3A-70F1-88BC-3AC7-5E4D859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3FEC63-0148-4DE9-92DB-988D52114985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24C111-E0AF-5113-4A96-A09DF39F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6DE0D68-91D8-B064-DBF5-259BEACC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C3794194-C968-421A-A16F-BB2135B9C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46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21D8385-449E-53B0-959C-B7C8DD29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869D85-5F70-4F95-B408-41C4749A788E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3C23D64-CD8A-8113-9CB9-29649598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DBD0EA7-8649-AB4D-DCB5-CBA365E6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fld id="{9520C82D-CB41-4A1D-A70C-177C9491EB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5DAFFEC-C39B-6BBA-31DB-5CE18731B7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C4C7006-235E-90C8-8C4B-145673B4A5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EA99-EEC7-6B29-D25F-DC592536B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E47A-24EF-8C10-433E-8D48FFDDA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zh-CN"/>
              <a:t>DKE-LAB(2009)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C275-5C89-8508-0BED-DB630AF58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759C2B-F8EE-4267-957A-A06541B7F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组合 9">
            <a:extLst>
              <a:ext uri="{FF2B5EF4-FFF2-40B4-BE49-F238E27FC236}">
                <a16:creationId xmlns:a16="http://schemas.microsoft.com/office/drawing/2014/main" id="{5656AF84-B457-D36E-B640-3B48348742F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FED1F470-ED91-B8C6-90A1-327DEA016D69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13">
              <a:extLst>
                <a:ext uri="{FF2B5EF4-FFF2-40B4-BE49-F238E27FC236}">
                  <a16:creationId xmlns:a16="http://schemas.microsoft.com/office/drawing/2014/main" id="{C476AC8A-F036-58EA-6B5D-D0FF85466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7" r:id="rId1"/>
    <p:sldLayoutId id="2147485883" r:id="rId2"/>
    <p:sldLayoutId id="2147485884" r:id="rId3"/>
    <p:sldLayoutId id="2147485885" r:id="rId4"/>
    <p:sldLayoutId id="2147485886" r:id="rId5"/>
    <p:sldLayoutId id="2147485887" r:id="rId6"/>
    <p:sldLayoutId id="2147485888" r:id="rId7"/>
    <p:sldLayoutId id="2147485889" r:id="rId8"/>
    <p:sldLayoutId id="2147485890" r:id="rId9"/>
    <p:sldLayoutId id="2147485891" r:id="rId10"/>
    <p:sldLayoutId id="2147485892" r:id="rId11"/>
    <p:sldLayoutId id="2147485948" r:id="rId12"/>
    <p:sldLayoutId id="2147485949" r:id="rId13"/>
    <p:sldLayoutId id="2147485950" r:id="rId1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>
            <a:extLst>
              <a:ext uri="{FF2B5EF4-FFF2-40B4-BE49-F238E27FC236}">
                <a16:creationId xmlns:a16="http://schemas.microsoft.com/office/drawing/2014/main" id="{6FE2C4C8-CA08-735B-4D96-94BB1DAFD0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46ADD62E-A271-4B67-C75D-CB8EBA8B59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51F42-3359-6907-4A75-B72F30452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A554E1-8130-45BD-A043-B92F8CBF36E0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9C3BD-0226-22CF-7D1C-866CFBB93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0C1AE3B-B3BF-9004-BCC8-33D387CFB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F565CE-4738-48C9-AFDC-C1746A7E2D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6" r:id="rId1"/>
    <p:sldLayoutId id="2147485937" r:id="rId2"/>
    <p:sldLayoutId id="2147485938" r:id="rId3"/>
    <p:sldLayoutId id="2147485939" r:id="rId4"/>
    <p:sldLayoutId id="2147485940" r:id="rId5"/>
    <p:sldLayoutId id="2147485941" r:id="rId6"/>
    <p:sldLayoutId id="2147485942" r:id="rId7"/>
    <p:sldLayoutId id="2147485943" r:id="rId8"/>
    <p:sldLayoutId id="2147485944" r:id="rId9"/>
    <p:sldLayoutId id="2147485945" r:id="rId10"/>
    <p:sldLayoutId id="214748594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>
            <a:extLst>
              <a:ext uri="{FF2B5EF4-FFF2-40B4-BE49-F238E27FC236}">
                <a16:creationId xmlns:a16="http://schemas.microsoft.com/office/drawing/2014/main" id="{B8310642-4E87-BD4E-8A92-9893BBF077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文本占位符 2">
            <a:extLst>
              <a:ext uri="{FF2B5EF4-FFF2-40B4-BE49-F238E27FC236}">
                <a16:creationId xmlns:a16="http://schemas.microsoft.com/office/drawing/2014/main" id="{36471F44-E5DF-D111-D42B-109905FB4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ED79-0FEA-9F3B-2158-56975703F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3831BCD4-F10A-4591-AEB8-CF66843CFA39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69910-9F66-F291-8C61-46998B8C9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B1ED5-61AD-276D-234A-EBBCC2CB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6A54573-5A5F-4801-93FF-BEDB9DCED5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6" r:id="rId1"/>
    <p:sldLayoutId id="2147485997" r:id="rId2"/>
    <p:sldLayoutId id="2147485998" r:id="rId3"/>
    <p:sldLayoutId id="2147485999" r:id="rId4"/>
    <p:sldLayoutId id="2147486000" r:id="rId5"/>
    <p:sldLayoutId id="2147486001" r:id="rId6"/>
    <p:sldLayoutId id="2147486002" r:id="rId7"/>
    <p:sldLayoutId id="2147486003" r:id="rId8"/>
    <p:sldLayoutId id="2147486004" r:id="rId9"/>
    <p:sldLayoutId id="2147486005" r:id="rId10"/>
    <p:sldLayoutId id="21474860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A2C47AD-D263-56D3-7999-168B61BC66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FF300DBE-A2E3-2653-3F2D-FC75510880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F461-77FE-69C3-4933-9D7EF5B44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8811-8439-78F3-34CE-45B9EFFD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9FEA-975E-B875-44A7-31C0DA8CA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B6A3322-1E94-4091-892A-A2B45EE4C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5" name="组合 9">
            <a:extLst>
              <a:ext uri="{FF2B5EF4-FFF2-40B4-BE49-F238E27FC236}">
                <a16:creationId xmlns:a16="http://schemas.microsoft.com/office/drawing/2014/main" id="{DBC386E6-4D20-58A9-D45E-92B2B72B7A28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70286D23-1140-2FF8-2989-96D1D3C16357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057" name="图片 13">
              <a:extLst>
                <a:ext uri="{FF2B5EF4-FFF2-40B4-BE49-F238E27FC236}">
                  <a16:creationId xmlns:a16="http://schemas.microsoft.com/office/drawing/2014/main" id="{EEE7C00A-7413-6CEC-2BCF-8D92CB1C2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1" r:id="rId1"/>
    <p:sldLayoutId id="2147485893" r:id="rId2"/>
    <p:sldLayoutId id="2147485894" r:id="rId3"/>
    <p:sldLayoutId id="2147485895" r:id="rId4"/>
    <p:sldLayoutId id="2147485896" r:id="rId5"/>
    <p:sldLayoutId id="2147485897" r:id="rId6"/>
    <p:sldLayoutId id="2147485898" r:id="rId7"/>
    <p:sldLayoutId id="2147485899" r:id="rId8"/>
    <p:sldLayoutId id="2147485900" r:id="rId9"/>
    <p:sldLayoutId id="2147485901" r:id="rId10"/>
    <p:sldLayoutId id="2147485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639FCE93-2BE0-019E-D87F-AB1176FA322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7562D103-DB55-FA04-9372-9500D7BBA8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53B65-74EF-3AF1-2BFD-3B306E30D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B07F54-7ED5-4EA7-A1E3-D3B524137868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35E46-AB25-7CD2-E509-AB4E80A3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37C5F68-29E7-72C5-DE0A-0AD10A754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58D3715-7C5C-44B9-A0AC-C4C45DA33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3" r:id="rId1"/>
    <p:sldLayoutId id="2147485904" r:id="rId2"/>
    <p:sldLayoutId id="2147485905" r:id="rId3"/>
    <p:sldLayoutId id="2147485906" r:id="rId4"/>
    <p:sldLayoutId id="2147485907" r:id="rId5"/>
    <p:sldLayoutId id="2147485908" r:id="rId6"/>
    <p:sldLayoutId id="2147485909" r:id="rId7"/>
    <p:sldLayoutId id="2147485910" r:id="rId8"/>
    <p:sldLayoutId id="2147485911" r:id="rId9"/>
    <p:sldLayoutId id="2147485912" r:id="rId10"/>
    <p:sldLayoutId id="21474859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506372AE-C674-0DFC-4AB3-F5E0A787537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BFF27AAB-F23E-D660-F831-A914EB1E5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9C0F0-1DCF-4F9B-61E5-1C46C3530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B712A7A-DD72-448A-9FC3-70CE302953BA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1C033-F9EC-A908-00A6-BA6795E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244D7-D678-BC60-BE41-B46CE026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0EF2B2B-078C-4BD1-A463-6F9DE5183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2" r:id="rId1"/>
    <p:sldLayoutId id="2147485953" r:id="rId2"/>
    <p:sldLayoutId id="2147485954" r:id="rId3"/>
    <p:sldLayoutId id="2147485955" r:id="rId4"/>
    <p:sldLayoutId id="2147485956" r:id="rId5"/>
    <p:sldLayoutId id="2147485957" r:id="rId6"/>
    <p:sldLayoutId id="2147485958" r:id="rId7"/>
    <p:sldLayoutId id="2147485959" r:id="rId8"/>
    <p:sldLayoutId id="2147485960" r:id="rId9"/>
    <p:sldLayoutId id="2147485961" r:id="rId10"/>
    <p:sldLayoutId id="2147485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7271D66B-2E40-9D62-3FEA-061D33239B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6B76D0AB-1653-9076-305E-C63C97BE76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2B98-8C74-0C09-52F5-87688F0A5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33B9CC1-EE1B-4842-BEDA-60527892D42C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9E6D6-45F8-9E16-31E2-19C6A090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1C4A83C-9F19-C17C-BCA9-DF9C713B5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CA45EC-5550-41B3-964C-39687B908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4" r:id="rId1"/>
    <p:sldLayoutId id="2147485915" r:id="rId2"/>
    <p:sldLayoutId id="2147485916" r:id="rId3"/>
    <p:sldLayoutId id="2147485917" r:id="rId4"/>
    <p:sldLayoutId id="2147485918" r:id="rId5"/>
    <p:sldLayoutId id="2147485919" r:id="rId6"/>
    <p:sldLayoutId id="2147485920" r:id="rId7"/>
    <p:sldLayoutId id="2147485921" r:id="rId8"/>
    <p:sldLayoutId id="2147485922" r:id="rId9"/>
    <p:sldLayoutId id="2147485923" r:id="rId10"/>
    <p:sldLayoutId id="2147485924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A96FBC6C-A7F9-C494-2258-39D03F78FD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8F347D75-5852-0710-2441-919BA76D0A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93A5-E2AE-CCB6-8BCF-08BCC2FDA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46DDC03C-3D43-411C-8B95-90A0617820AF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B9E30-D4A5-6726-2F18-4C766C07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EDFEB-9E2D-23F1-281C-AA1FB77DE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3C3B3A5-6DEC-4252-916A-BBF488E223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3" r:id="rId1"/>
    <p:sldLayoutId id="2147485964" r:id="rId2"/>
    <p:sldLayoutId id="2147485965" r:id="rId3"/>
    <p:sldLayoutId id="2147485966" r:id="rId4"/>
    <p:sldLayoutId id="2147485967" r:id="rId5"/>
    <p:sldLayoutId id="2147485968" r:id="rId6"/>
    <p:sldLayoutId id="2147485969" r:id="rId7"/>
    <p:sldLayoutId id="2147485970" r:id="rId8"/>
    <p:sldLayoutId id="2147485971" r:id="rId9"/>
    <p:sldLayoutId id="2147485972" r:id="rId10"/>
    <p:sldLayoutId id="21474859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02B78580-517B-6E2C-9BC1-0F5554756F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1C77460E-62FB-9F7E-2AEA-7D85182349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C22AF-B36E-39A0-AA2E-FE55A18BB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eaLnBrk="1" hangingPunct="1">
              <a:defRPr kumimoji="0"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4DC4412-EE9F-4CC4-92F3-5E8A46A2A95A}" type="datetime1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B8AA3-653B-27C6-A17C-80374CFB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2EAB6-629A-A032-9DF1-C819B9C6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A8465D-415C-4390-BE53-9BB099E2D9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78" r:id="rId5"/>
    <p:sldLayoutId id="2147485979" r:id="rId6"/>
    <p:sldLayoutId id="2147485980" r:id="rId7"/>
    <p:sldLayoutId id="2147485981" r:id="rId8"/>
    <p:sldLayoutId id="2147485982" r:id="rId9"/>
    <p:sldLayoutId id="2147485983" r:id="rId10"/>
    <p:sldLayoutId id="21474859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DEFF67DD-1FFA-0A97-2D0E-38D4C9D4EE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68CB3794-F810-3DD8-BFE5-B2DDC338CB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27D4A-8441-E5D1-5D70-42DAD955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81330B-B39B-4C68-9C72-234BD9DF72BA}" type="datetimeFigureOut">
              <a:rPr lang="en-US"/>
              <a:pPr>
                <a:defRPr/>
              </a:pPr>
              <a:t>2/27/2023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B6C4-0AEE-67D1-4D4F-FBEF5612F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57884F0-A263-3780-25FC-D708A8A4A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20DED9-0A12-4450-AC6D-2C31DD922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5" r:id="rId1"/>
    <p:sldLayoutId id="2147485926" r:id="rId2"/>
    <p:sldLayoutId id="2147485927" r:id="rId3"/>
    <p:sldLayoutId id="2147485928" r:id="rId4"/>
    <p:sldLayoutId id="2147485929" r:id="rId5"/>
    <p:sldLayoutId id="2147485930" r:id="rId6"/>
    <p:sldLayoutId id="2147485931" r:id="rId7"/>
    <p:sldLayoutId id="2147485932" r:id="rId8"/>
    <p:sldLayoutId id="2147485933" r:id="rId9"/>
    <p:sldLayoutId id="2147485934" r:id="rId10"/>
    <p:sldLayoutId id="214748593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>
            <a:extLst>
              <a:ext uri="{FF2B5EF4-FFF2-40B4-BE49-F238E27FC236}">
                <a16:creationId xmlns:a16="http://schemas.microsoft.com/office/drawing/2014/main" id="{94EF87D5-93C7-B6BE-B4CD-6CDB8A41E6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文本占位符 2">
            <a:extLst>
              <a:ext uri="{FF2B5EF4-FFF2-40B4-BE49-F238E27FC236}">
                <a16:creationId xmlns:a16="http://schemas.microsoft.com/office/drawing/2014/main" id="{B12FC2C0-2E44-E9D4-F1AA-C02E8C2E20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1D759-207A-5911-559B-1FAA78981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solidFill>
                  <a:srgbClr val="898989"/>
                </a:solidFill>
                <a:latin typeface="Calibri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7F95F528-247F-42B9-B9ED-53FC17709505}" type="datetimeFigureOut">
              <a:rPr lang="zh-CN" altLang="en-US"/>
              <a:pPr>
                <a:defRPr/>
              </a:pPr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3BB58-BEA7-ABDB-6918-03FB9B077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CBB53-1B96-38A3-7D7F-982E7E10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5F92DF-7C67-4B73-BAF3-FE78AF7EB6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5" r:id="rId1"/>
    <p:sldLayoutId id="2147485986" r:id="rId2"/>
    <p:sldLayoutId id="2147485987" r:id="rId3"/>
    <p:sldLayoutId id="2147485988" r:id="rId4"/>
    <p:sldLayoutId id="2147485989" r:id="rId5"/>
    <p:sldLayoutId id="2147485990" r:id="rId6"/>
    <p:sldLayoutId id="2147485991" r:id="rId7"/>
    <p:sldLayoutId id="2147485992" r:id="rId8"/>
    <p:sldLayoutId id="2147485993" r:id="rId9"/>
    <p:sldLayoutId id="2147485994" r:id="rId10"/>
    <p:sldLayoutId id="21474859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dingxiaou@hit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hyperlink" Target="mailto:dingxiaou@hit.edu.c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8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4">
            <a:extLst>
              <a:ext uri="{FF2B5EF4-FFF2-40B4-BE49-F238E27FC236}">
                <a16:creationId xmlns:a16="http://schemas.microsoft.com/office/drawing/2014/main" id="{05A210C4-1716-6CC2-9EEC-AB3579263EE5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30163"/>
            <a:ext cx="5929312" cy="769937"/>
            <a:chOff x="77788" y="30163"/>
            <a:chExt cx="5929312" cy="769937"/>
          </a:xfrm>
        </p:grpSpPr>
        <p:pic>
          <p:nvPicPr>
            <p:cNvPr id="75781" name="图片 13" descr="HIT">
              <a:extLst>
                <a:ext uri="{FF2B5EF4-FFF2-40B4-BE49-F238E27FC236}">
                  <a16:creationId xmlns:a16="http://schemas.microsoft.com/office/drawing/2014/main" id="{2B804806-AA57-A466-58FD-DD60E1F64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73526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2" name="TextBox 1">
              <a:extLst>
                <a:ext uri="{FF2B5EF4-FFF2-40B4-BE49-F238E27FC236}">
                  <a16:creationId xmlns:a16="http://schemas.microsoft.com/office/drawing/2014/main" id="{0C2F7F8D-2477-EEF6-79AB-7CC557BBD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13" y="30163"/>
              <a:ext cx="3290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</a:p>
          </p:txBody>
        </p:sp>
        <p:sp>
          <p:nvSpPr>
            <p:cNvPr id="75783" name="TextBox 2">
              <a:extLst>
                <a:ext uri="{FF2B5EF4-FFF2-40B4-BE49-F238E27FC236}">
                  <a16:creationId xmlns:a16="http://schemas.microsoft.com/office/drawing/2014/main" id="{01C0766C-A20F-DC42-DC86-75C25DC12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492125"/>
              <a:ext cx="4064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Massive Data Computing Lab @ HIT</a:t>
              </a: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F4A8CAE9-0104-E32D-F1E7-C089B406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cs typeface="+mn-cs"/>
              </a:rPr>
              <a:t>算法设计与分析</a:t>
            </a:r>
            <a:endParaRPr lang="en-US" altLang="zh-CN" sz="4000" b="1" dirty="0"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itchFamily="2" charset="-122"/>
                <a:ea typeface="华文琥珀" pitchFamily="2" charset="-122"/>
                <a:cs typeface="+mn-cs"/>
              </a:rPr>
              <a:t>第二章 算法分析的数学基础</a:t>
            </a:r>
          </a:p>
        </p:txBody>
      </p:sp>
      <p:sp>
        <p:nvSpPr>
          <p:cNvPr id="75780" name="TextBox 8">
            <a:extLst>
              <a:ext uri="{FF2B5EF4-FFF2-40B4-BE49-F238E27FC236}">
                <a16:creationId xmlns:a16="http://schemas.microsoft.com/office/drawing/2014/main" id="{738273DB-2813-7355-D27B-8B5B4B418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948113"/>
            <a:ext cx="6330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/>
              <a:t>哈尔滨工业大学</a:t>
            </a:r>
            <a:endParaRPr lang="en-US" altLang="zh-CN" sz="280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/>
              <a:t>丁小欧</a:t>
            </a:r>
            <a:endParaRPr lang="en-US" altLang="zh-CN" sz="2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>
                <a:hlinkClick r:id="rId4"/>
              </a:rPr>
              <a:t>dingxiaoou@hit.edu.cn</a:t>
            </a:r>
            <a:endParaRPr lang="en-US" altLang="zh-CN" sz="280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CC64BF5D-E6CA-1EFD-E2C4-D7E4E137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B27F-D8C1-4FA3-9845-85A13ACBC16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B4B20D4-F9A8-5D64-A1F1-E8DA5684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函数的例子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AE631B3-1EBE-8FC8-0752-AC08A4E2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484313"/>
            <a:ext cx="82788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1/2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 – 3/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对于任意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½,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且对于任意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1/14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1/14,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½ 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=7.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  <p:sp>
        <p:nvSpPr>
          <p:cNvPr id="2" name="圆角矩形 9">
            <a:extLst>
              <a:ext uri="{FF2B5EF4-FFF2-40B4-BE49-F238E27FC236}">
                <a16:creationId xmlns:a16="http://schemas.microsoft.com/office/drawing/2014/main" id="{896CAE46-1241-FDBC-D230-7B771BA0BA59}"/>
              </a:ext>
            </a:extLst>
          </p:cNvPr>
          <p:cNvSpPr/>
          <p:nvPr/>
        </p:nvSpPr>
        <p:spPr>
          <a:xfrm>
            <a:off x="169863" y="4718050"/>
            <a:ext cx="8640762" cy="108721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注意：这些常量的选取不唯一，属于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0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b="1" i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不同函数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需要选取</a:t>
            </a:r>
            <a:r>
              <a:rPr lang="zh-CN" altLang="en-US" sz="20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不同的常量</a:t>
            </a:r>
            <a:endParaRPr lang="en-US" altLang="zh-CN" sz="2000" b="1" dirty="0">
              <a:solidFill>
                <a:srgbClr val="002060"/>
              </a:solidFill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CC64BF5D-E6CA-1EFD-E2C4-D7E4E137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B27F-D8C1-4FA3-9845-85A13ACBC16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B4B20D4-F9A8-5D64-A1F1-E8DA5684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函数的例子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AE631B3-1EBE-8FC8-0752-AC08A4E2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484313"/>
            <a:ext cx="82915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6n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，矛盾。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657B9357-93BC-42F5-8CF0-5778F16BE2A8}"/>
              </a:ext>
            </a:extLst>
          </p:cNvPr>
          <p:cNvSpPr/>
          <p:nvPr/>
        </p:nvSpPr>
        <p:spPr>
          <a:xfrm>
            <a:off x="5581092" y="3789040"/>
            <a:ext cx="1944216" cy="936104"/>
          </a:xfrm>
          <a:prstGeom prst="wedgeEllipseCallout">
            <a:avLst>
              <a:gd name="adj1" fmla="val -21268"/>
              <a:gd name="adj2" fmla="val -74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反证法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83FE6787-AA27-2BA9-61D6-EC550CA0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函数的例子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143562FC-CB79-F8D0-ABE2-C2DEE937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通常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(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是常数且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&gt;0.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是常数且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(1),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常数时间复杂性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6EEA0EE3-570C-81C8-2785-085C3218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1CCAB-2A65-46B0-802F-5EC08FC9E94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83F23F4-EDEC-D56F-270B-6E43D374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低阶函数集合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A92AE9C-0F71-A949-C2C5-849F88F7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7848600" cy="2133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对于给定的函数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存在正常数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满足对于所有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或简记为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dirty="0"/>
              <a:t>.</a:t>
            </a:r>
          </a:p>
        </p:txBody>
      </p:sp>
      <p:sp>
        <p:nvSpPr>
          <p:cNvPr id="90117" name="Line 4">
            <a:extLst>
              <a:ext uri="{FF2B5EF4-FFF2-40B4-BE49-F238E27FC236}">
                <a16:creationId xmlns:a16="http://schemas.microsoft.com/office/drawing/2014/main" id="{C520993C-2908-E853-31CA-E6DAE8420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8" name="Line 5">
            <a:extLst>
              <a:ext uri="{FF2B5EF4-FFF2-40B4-BE49-F238E27FC236}">
                <a16:creationId xmlns:a16="http://schemas.microsoft.com/office/drawing/2014/main" id="{6FB5A348-15F1-429D-6C2D-A302E3B38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1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54BC9267-D61C-20E0-75B0-1105EB517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949950"/>
            <a:ext cx="222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ED89C46B-0F95-2454-3BCE-9551881E4ACB}"/>
              </a:ext>
            </a:extLst>
          </p:cNvPr>
          <p:cNvSpPr>
            <a:spLocks/>
          </p:cNvSpPr>
          <p:nvPr/>
        </p:nvSpPr>
        <p:spPr bwMode="auto">
          <a:xfrm>
            <a:off x="1600200" y="3733800"/>
            <a:ext cx="3048000" cy="2057400"/>
          </a:xfrm>
          <a:custGeom>
            <a:avLst/>
            <a:gdLst>
              <a:gd name="T0" fmla="*/ 0 w 1920"/>
              <a:gd name="T1" fmla="*/ 2147483646 h 1296"/>
              <a:gd name="T2" fmla="*/ 2147483646 w 1920"/>
              <a:gd name="T3" fmla="*/ 2147483646 h 1296"/>
              <a:gd name="T4" fmla="*/ 2147483646 w 1920"/>
              <a:gd name="T5" fmla="*/ 2147483646 h 1296"/>
              <a:gd name="T6" fmla="*/ 2147483646 w 1920"/>
              <a:gd name="T7" fmla="*/ 2147483646 h 1296"/>
              <a:gd name="T8" fmla="*/ 2147483646 w 1920"/>
              <a:gd name="T9" fmla="*/ 2147483646 h 1296"/>
              <a:gd name="T10" fmla="*/ 2147483646 w 1920"/>
              <a:gd name="T11" fmla="*/ 2147483646 h 1296"/>
              <a:gd name="T12" fmla="*/ 2147483646 w 1920"/>
              <a:gd name="T13" fmla="*/ 2147483646 h 1296"/>
              <a:gd name="T14" fmla="*/ 2147483646 w 1920"/>
              <a:gd name="T15" fmla="*/ 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Line 10">
            <a:extLst>
              <a:ext uri="{FF2B5EF4-FFF2-40B4-BE49-F238E27FC236}">
                <a16:creationId xmlns:a16="http://schemas.microsoft.com/office/drawing/2014/main" id="{76E9827E-A475-2A7B-E03E-44EF917B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00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2" name="Text Box 11">
            <a:extLst>
              <a:ext uri="{FF2B5EF4-FFF2-40B4-BE49-F238E27FC236}">
                <a16:creationId xmlns:a16="http://schemas.microsoft.com/office/drawing/2014/main" id="{985658ED-2E55-8AA1-7761-E9F0A2B2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0123" name="Text Box 12">
            <a:extLst>
              <a:ext uri="{FF2B5EF4-FFF2-40B4-BE49-F238E27FC236}">
                <a16:creationId xmlns:a16="http://schemas.microsoft.com/office/drawing/2014/main" id="{8E2E26BB-27A9-1E81-1785-66517D48F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0124" name="Text Box 14">
            <a:extLst>
              <a:ext uri="{FF2B5EF4-FFF2-40B4-BE49-F238E27FC236}">
                <a16:creationId xmlns:a16="http://schemas.microsoft.com/office/drawing/2014/main" id="{FAA3AAF5-7DAF-EF19-B879-CD35A2D4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cg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0125" name="Text Box 15">
            <a:extLst>
              <a:ext uri="{FF2B5EF4-FFF2-40B4-BE49-F238E27FC236}">
                <a16:creationId xmlns:a16="http://schemas.microsoft.com/office/drawing/2014/main" id="{F5A8EF8F-400A-E8C0-05B1-330DFB2F1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0126" name="Freeform 16">
            <a:extLst>
              <a:ext uri="{FF2B5EF4-FFF2-40B4-BE49-F238E27FC236}">
                <a16:creationId xmlns:a16="http://schemas.microsoft.com/office/drawing/2014/main" id="{1714E20E-7291-E016-75A1-357CF18C197E}"/>
              </a:ext>
            </a:extLst>
          </p:cNvPr>
          <p:cNvSpPr>
            <a:spLocks/>
          </p:cNvSpPr>
          <p:nvPr/>
        </p:nvSpPr>
        <p:spPr bwMode="auto">
          <a:xfrm>
            <a:off x="1600200" y="4343400"/>
            <a:ext cx="3581400" cy="863600"/>
          </a:xfrm>
          <a:custGeom>
            <a:avLst/>
            <a:gdLst>
              <a:gd name="T0" fmla="*/ 0 w 2256"/>
              <a:gd name="T1" fmla="*/ 0 h 544"/>
              <a:gd name="T2" fmla="*/ 2147483646 w 2256"/>
              <a:gd name="T3" fmla="*/ 2147483646 h 544"/>
              <a:gd name="T4" fmla="*/ 2147483646 w 2256"/>
              <a:gd name="T5" fmla="*/ 2147483646 h 544"/>
              <a:gd name="T6" fmla="*/ 2147483646 w 2256"/>
              <a:gd name="T7" fmla="*/ 2147483646 h 544"/>
              <a:gd name="T8" fmla="*/ 2147483646 w 2256"/>
              <a:gd name="T9" fmla="*/ 2147483646 h 544"/>
              <a:gd name="T10" fmla="*/ 2147483646 w 2256"/>
              <a:gd name="T11" fmla="*/ 2147483646 h 544"/>
              <a:gd name="T12" fmla="*/ 2147483646 w 2256"/>
              <a:gd name="T13" fmla="*/ 2147483646 h 544"/>
              <a:gd name="T14" fmla="*/ 2147483646 w 2256"/>
              <a:gd name="T15" fmla="*/ 2147483646 h 544"/>
              <a:gd name="T16" fmla="*/ 2147483646 w 2256"/>
              <a:gd name="T17" fmla="*/ 2147483646 h 544"/>
              <a:gd name="T18" fmla="*/ 2147483646 w 2256"/>
              <a:gd name="T19" fmla="*/ 2147483646 h 544"/>
              <a:gd name="T20" fmla="*/ 2147483646 w 2256"/>
              <a:gd name="T21" fmla="*/ 2147483646 h 544"/>
              <a:gd name="T22" fmla="*/ 2147483646 w 2256"/>
              <a:gd name="T23" fmla="*/ 2147483646 h 544"/>
              <a:gd name="T24" fmla="*/ 2147483646 w 2256"/>
              <a:gd name="T25" fmla="*/ 2147483646 h 5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6EEA0EE3-570C-81C8-2785-085C3218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1CCAB-2A65-46B0-802F-5EC08FC9E944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83F23F4-EDEC-D56F-270B-6E43D374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低阶函数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集合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</a:t>
            </a:r>
            <a:r>
              <a:rPr lang="zh-CN" altLang="en-US" dirty="0">
                <a:sym typeface="Symbol" panose="05050102010706020507" pitchFamily="18" charset="2"/>
              </a:rPr>
              <a:t>号</a:t>
            </a:r>
            <a:endParaRPr lang="en-US" altLang="zh-CN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6" name="Rectangle 3">
                <a:extLst>
                  <a:ext uri="{FF2B5EF4-FFF2-40B4-BE49-F238E27FC236}">
                    <a16:creationId xmlns:a16="http://schemas.microsoft.com/office/drawing/2014/main" id="{1A92AE9C-0F71-A949-C2C5-849F88F73F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3400" y="1371600"/>
                <a:ext cx="8431088" cy="2133600"/>
              </a:xfrm>
            </p:spPr>
            <p:txBody>
              <a:bodyPr/>
              <a:lstStyle/>
              <a:p>
                <a:pPr eaLnBrk="1" hangingPunct="1"/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记号在一个常数因子内给出某函数的一个上界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对于所有位于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右边的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值，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f(n)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的值在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cg(n)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之中。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116" name="Rectangle 3">
                <a:extLst>
                  <a:ext uri="{FF2B5EF4-FFF2-40B4-BE49-F238E27FC236}">
                    <a16:creationId xmlns:a16="http://schemas.microsoft.com/office/drawing/2014/main" id="{1A92AE9C-0F71-A949-C2C5-849F88F73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371600"/>
                <a:ext cx="8431088" cy="2133600"/>
              </a:xfrm>
              <a:blipFill>
                <a:blip r:embed="rId3"/>
                <a:stretch>
                  <a:fillRect l="-1663" t="-4857" r="-21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2933DC9-1805-4896-8931-E0FFF48BDE79}"/>
              </a:ext>
            </a:extLst>
          </p:cNvPr>
          <p:cNvGrpSpPr/>
          <p:nvPr/>
        </p:nvGrpSpPr>
        <p:grpSpPr>
          <a:xfrm>
            <a:off x="312813" y="4226260"/>
            <a:ext cx="4555976" cy="2520280"/>
            <a:chOff x="1600200" y="3429000"/>
            <a:chExt cx="5654675" cy="3040063"/>
          </a:xfrm>
        </p:grpSpPr>
        <p:sp>
          <p:nvSpPr>
            <p:cNvPr id="90117" name="Line 4">
              <a:extLst>
                <a:ext uri="{FF2B5EF4-FFF2-40B4-BE49-F238E27FC236}">
                  <a16:creationId xmlns:a16="http://schemas.microsoft.com/office/drawing/2014/main" id="{C520993C-2908-E853-31CA-E6DAE8420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5814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8" name="Line 5">
              <a:extLst>
                <a:ext uri="{FF2B5EF4-FFF2-40B4-BE49-F238E27FC236}">
                  <a16:creationId xmlns:a16="http://schemas.microsoft.com/office/drawing/2014/main" id="{6FB5A348-15F1-429D-6C2D-A302E3B3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5791200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Text Box 6">
              <a:extLst>
                <a:ext uri="{FF2B5EF4-FFF2-40B4-BE49-F238E27FC236}">
                  <a16:creationId xmlns:a16="http://schemas.microsoft.com/office/drawing/2014/main" id="{54BC9267-D61C-20E0-75B0-1105EB51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949950"/>
              <a:ext cx="2225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lang="en-US" altLang="zh-CN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g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90120" name="Freeform 8">
              <a:extLst>
                <a:ext uri="{FF2B5EF4-FFF2-40B4-BE49-F238E27FC236}">
                  <a16:creationId xmlns:a16="http://schemas.microsoft.com/office/drawing/2014/main" id="{ED89C46B-0F95-2454-3BCE-9551881E4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00" y="3733800"/>
              <a:ext cx="3048000" cy="2057400"/>
            </a:xfrm>
            <a:custGeom>
              <a:avLst/>
              <a:gdLst>
                <a:gd name="T0" fmla="*/ 0 w 1920"/>
                <a:gd name="T1" fmla="*/ 2147483646 h 1296"/>
                <a:gd name="T2" fmla="*/ 2147483646 w 1920"/>
                <a:gd name="T3" fmla="*/ 2147483646 h 1296"/>
                <a:gd name="T4" fmla="*/ 2147483646 w 1920"/>
                <a:gd name="T5" fmla="*/ 2147483646 h 1296"/>
                <a:gd name="T6" fmla="*/ 2147483646 w 1920"/>
                <a:gd name="T7" fmla="*/ 2147483646 h 1296"/>
                <a:gd name="T8" fmla="*/ 2147483646 w 1920"/>
                <a:gd name="T9" fmla="*/ 2147483646 h 1296"/>
                <a:gd name="T10" fmla="*/ 2147483646 w 1920"/>
                <a:gd name="T11" fmla="*/ 2147483646 h 1296"/>
                <a:gd name="T12" fmla="*/ 2147483646 w 1920"/>
                <a:gd name="T13" fmla="*/ 2147483646 h 1296"/>
                <a:gd name="T14" fmla="*/ 2147483646 w 1920"/>
                <a:gd name="T15" fmla="*/ 0 h 12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20" h="1296">
                  <a:moveTo>
                    <a:pt x="0" y="1296"/>
                  </a:moveTo>
                  <a:cubicBezTo>
                    <a:pt x="36" y="1060"/>
                    <a:pt x="72" y="824"/>
                    <a:pt x="144" y="720"/>
                  </a:cubicBezTo>
                  <a:cubicBezTo>
                    <a:pt x="216" y="616"/>
                    <a:pt x="336" y="712"/>
                    <a:pt x="432" y="672"/>
                  </a:cubicBezTo>
                  <a:cubicBezTo>
                    <a:pt x="528" y="632"/>
                    <a:pt x="624" y="520"/>
                    <a:pt x="720" y="480"/>
                  </a:cubicBezTo>
                  <a:cubicBezTo>
                    <a:pt x="816" y="440"/>
                    <a:pt x="928" y="456"/>
                    <a:pt x="1008" y="432"/>
                  </a:cubicBezTo>
                  <a:cubicBezTo>
                    <a:pt x="1088" y="408"/>
                    <a:pt x="1104" y="352"/>
                    <a:pt x="1200" y="336"/>
                  </a:cubicBezTo>
                  <a:cubicBezTo>
                    <a:pt x="1296" y="320"/>
                    <a:pt x="1464" y="392"/>
                    <a:pt x="1584" y="336"/>
                  </a:cubicBezTo>
                  <a:cubicBezTo>
                    <a:pt x="1704" y="280"/>
                    <a:pt x="1864" y="56"/>
                    <a:pt x="19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Line 10">
              <a:extLst>
                <a:ext uri="{FF2B5EF4-FFF2-40B4-BE49-F238E27FC236}">
                  <a16:creationId xmlns:a16="http://schemas.microsoft.com/office/drawing/2014/main" id="{76E9827E-A475-2A7B-E03E-44EF917BC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4800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2" name="Text Box 11">
              <a:extLst>
                <a:ext uri="{FF2B5EF4-FFF2-40B4-BE49-F238E27FC236}">
                  <a16:creationId xmlns:a16="http://schemas.microsoft.com/office/drawing/2014/main" id="{985658ED-2E55-8AA1-7761-E9F0A2B22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552767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0123" name="Text Box 12">
              <a:extLst>
                <a:ext uri="{FF2B5EF4-FFF2-40B4-BE49-F238E27FC236}">
                  <a16:creationId xmlns:a16="http://schemas.microsoft.com/office/drawing/2014/main" id="{8E2E26BB-27A9-1E81-1785-66517D48F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43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24" name="Text Box 14">
              <a:extLst>
                <a:ext uri="{FF2B5EF4-FFF2-40B4-BE49-F238E27FC236}">
                  <a16:creationId xmlns:a16="http://schemas.microsoft.com/office/drawing/2014/main" id="{FAA3AAF5-7DAF-EF19-B879-CD35A2D4F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0414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cg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0125" name="Text Box 15">
              <a:extLst>
                <a:ext uri="{FF2B5EF4-FFF2-40B4-BE49-F238E27FC236}">
                  <a16:creationId xmlns:a16="http://schemas.microsoft.com/office/drawing/2014/main" id="{F5A8EF8F-400A-E8C0-05B1-330DFB2F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962400"/>
              <a:ext cx="76993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0126" name="Freeform 16">
              <a:extLst>
                <a:ext uri="{FF2B5EF4-FFF2-40B4-BE49-F238E27FC236}">
                  <a16:creationId xmlns:a16="http://schemas.microsoft.com/office/drawing/2014/main" id="{1714E20E-7291-E016-75A1-357CF18C1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00" y="4343400"/>
              <a:ext cx="3581400" cy="863600"/>
            </a:xfrm>
            <a:custGeom>
              <a:avLst/>
              <a:gdLst>
                <a:gd name="T0" fmla="*/ 0 w 2256"/>
                <a:gd name="T1" fmla="*/ 0 h 544"/>
                <a:gd name="T2" fmla="*/ 2147483646 w 2256"/>
                <a:gd name="T3" fmla="*/ 2147483646 h 544"/>
                <a:gd name="T4" fmla="*/ 2147483646 w 2256"/>
                <a:gd name="T5" fmla="*/ 2147483646 h 544"/>
                <a:gd name="T6" fmla="*/ 2147483646 w 2256"/>
                <a:gd name="T7" fmla="*/ 2147483646 h 544"/>
                <a:gd name="T8" fmla="*/ 2147483646 w 2256"/>
                <a:gd name="T9" fmla="*/ 2147483646 h 544"/>
                <a:gd name="T10" fmla="*/ 2147483646 w 2256"/>
                <a:gd name="T11" fmla="*/ 2147483646 h 544"/>
                <a:gd name="T12" fmla="*/ 2147483646 w 2256"/>
                <a:gd name="T13" fmla="*/ 2147483646 h 544"/>
                <a:gd name="T14" fmla="*/ 2147483646 w 2256"/>
                <a:gd name="T15" fmla="*/ 2147483646 h 544"/>
                <a:gd name="T16" fmla="*/ 2147483646 w 2256"/>
                <a:gd name="T17" fmla="*/ 2147483646 h 544"/>
                <a:gd name="T18" fmla="*/ 2147483646 w 2256"/>
                <a:gd name="T19" fmla="*/ 2147483646 h 544"/>
                <a:gd name="T20" fmla="*/ 2147483646 w 2256"/>
                <a:gd name="T21" fmla="*/ 2147483646 h 544"/>
                <a:gd name="T22" fmla="*/ 2147483646 w 2256"/>
                <a:gd name="T23" fmla="*/ 2147483646 h 544"/>
                <a:gd name="T24" fmla="*/ 2147483646 w 2256"/>
                <a:gd name="T25" fmla="*/ 2147483646 h 5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56" h="544">
                  <a:moveTo>
                    <a:pt x="0" y="0"/>
                  </a:moveTo>
                  <a:cubicBezTo>
                    <a:pt x="32" y="124"/>
                    <a:pt x="64" y="248"/>
                    <a:pt x="96" y="336"/>
                  </a:cubicBezTo>
                  <a:cubicBezTo>
                    <a:pt x="128" y="424"/>
                    <a:pt x="160" y="512"/>
                    <a:pt x="192" y="528"/>
                  </a:cubicBezTo>
                  <a:cubicBezTo>
                    <a:pt x="224" y="544"/>
                    <a:pt x="272" y="504"/>
                    <a:pt x="288" y="432"/>
                  </a:cubicBezTo>
                  <a:cubicBezTo>
                    <a:pt x="304" y="360"/>
                    <a:pt x="272" y="160"/>
                    <a:pt x="288" y="96"/>
                  </a:cubicBezTo>
                  <a:cubicBezTo>
                    <a:pt x="304" y="32"/>
                    <a:pt x="352" y="16"/>
                    <a:pt x="384" y="48"/>
                  </a:cubicBezTo>
                  <a:cubicBezTo>
                    <a:pt x="416" y="80"/>
                    <a:pt x="432" y="216"/>
                    <a:pt x="480" y="288"/>
                  </a:cubicBezTo>
                  <a:cubicBezTo>
                    <a:pt x="528" y="360"/>
                    <a:pt x="576" y="448"/>
                    <a:pt x="672" y="480"/>
                  </a:cubicBezTo>
                  <a:cubicBezTo>
                    <a:pt x="768" y="512"/>
                    <a:pt x="912" y="512"/>
                    <a:pt x="1056" y="480"/>
                  </a:cubicBezTo>
                  <a:cubicBezTo>
                    <a:pt x="1200" y="448"/>
                    <a:pt x="1400" y="344"/>
                    <a:pt x="1536" y="288"/>
                  </a:cubicBezTo>
                  <a:cubicBezTo>
                    <a:pt x="1672" y="232"/>
                    <a:pt x="1776" y="160"/>
                    <a:pt x="1872" y="144"/>
                  </a:cubicBezTo>
                  <a:cubicBezTo>
                    <a:pt x="1968" y="128"/>
                    <a:pt x="2048" y="200"/>
                    <a:pt x="2112" y="192"/>
                  </a:cubicBezTo>
                  <a:cubicBezTo>
                    <a:pt x="2176" y="184"/>
                    <a:pt x="2216" y="140"/>
                    <a:pt x="2256" y="96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80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F8988BAD-61D8-8295-2BDF-1A5A3EA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37A6-893B-491A-B2F3-7FEA2A92E75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976BD36-133F-28DE-E796-E7673FF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6A755BF-FA97-DA8A-9F9B-209C5FDE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82000" cy="5454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(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标记强于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前者隐含着后者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从集合论的角度，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F8988BAD-61D8-8295-2BDF-1A5A3EA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37A6-893B-491A-B2F3-7FEA2A92E75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976BD36-133F-28DE-E796-E7673FF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6A755BF-FA97-DA8A-9F9B-209C5FDE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82000" cy="5454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(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为什么？（请证明之）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c=a+|b|, n0=1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来证明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!!!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28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F8988BAD-61D8-8295-2BDF-1A5A3EA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D737A6-893B-491A-B2F3-7FEA2A92E750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976BD36-133F-28DE-E796-E7673FF8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6A755BF-FA97-DA8A-9F9B-209C5FDE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382000" cy="54546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一些讨论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当我们谈到插入排序的最坏运行时间是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这个结论适用于所有的输入，即使对于已经排序的输入也成立，因为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然而插入排序的最坏运行时间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不能应用到每个输入，因为对于已经排序的输入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</p:txBody>
      </p:sp>
      <p:sp>
        <p:nvSpPr>
          <p:cNvPr id="5" name="Text Box 72">
            <a:extLst>
              <a:ext uri="{FF2B5EF4-FFF2-40B4-BE49-F238E27FC236}">
                <a16:creationId xmlns:a16="http://schemas.microsoft.com/office/drawing/2014/main" id="{B6F9AD5B-EE7A-2361-920B-8BEB2C2EC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30850"/>
            <a:ext cx="7772400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f(n)=O(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则称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f(n)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是多项式界限的。</a:t>
            </a:r>
          </a:p>
        </p:txBody>
      </p:sp>
    </p:spTree>
    <p:extLst>
      <p:ext uri="{BB962C8B-B14F-4D97-AF65-F5344CB8AC3E}">
        <p14:creationId xmlns:p14="http://schemas.microsoft.com/office/powerpoint/2010/main" val="4558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BC3D42E1-F489-AED7-8A4C-79AC7C7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FD316-8ACF-4E59-93A8-FC0FC3426607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6B8021A-BD25-ECB4-124C-6C922D0D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高阶函数集合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8235B32-F560-8E78-18B6-BF8F3B63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7848600" cy="2133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对于给定的函数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))={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存在正常数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，使得对于所有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(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或简记为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(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94213" name="Line 4">
            <a:extLst>
              <a:ext uri="{FF2B5EF4-FFF2-40B4-BE49-F238E27FC236}">
                <a16:creationId xmlns:a16="http://schemas.microsoft.com/office/drawing/2014/main" id="{443861C4-507C-792B-D9E0-7A402FEA4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4" name="Line 5">
            <a:extLst>
              <a:ext uri="{FF2B5EF4-FFF2-40B4-BE49-F238E27FC236}">
                <a16:creationId xmlns:a16="http://schemas.microsoft.com/office/drawing/2014/main" id="{D29542D5-B2BB-EE53-F12B-F4C037F98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1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5" name="Text Box 6">
            <a:extLst>
              <a:ext uri="{FF2B5EF4-FFF2-40B4-BE49-F238E27FC236}">
                <a16:creationId xmlns:a16="http://schemas.microsoft.com/office/drawing/2014/main" id="{4C6DD4B8-BAC3-AA7E-01AE-4442BCA57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943600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(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9EB053C8-F8EB-C880-4610-8C7649ABB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572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66881FD9-6ED5-5A35-6D97-C68362F5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4450D086-98BA-0BDF-4F0F-58FB9673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1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303528AF-E15C-BB40-5A79-E6ACDA62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43400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cg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A2AD45DC-5A0B-84C4-84E5-79C4AA4C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4221" name="Freeform 14">
            <a:extLst>
              <a:ext uri="{FF2B5EF4-FFF2-40B4-BE49-F238E27FC236}">
                <a16:creationId xmlns:a16="http://schemas.microsoft.com/office/drawing/2014/main" id="{332F89DD-8657-9AD9-A104-DE9F55D4C020}"/>
              </a:ext>
            </a:extLst>
          </p:cNvPr>
          <p:cNvSpPr>
            <a:spLocks/>
          </p:cNvSpPr>
          <p:nvPr/>
        </p:nvSpPr>
        <p:spPr bwMode="auto">
          <a:xfrm>
            <a:off x="1600200" y="4457700"/>
            <a:ext cx="3378200" cy="292100"/>
          </a:xfrm>
          <a:custGeom>
            <a:avLst/>
            <a:gdLst>
              <a:gd name="T0" fmla="*/ 0 w 2128"/>
              <a:gd name="T1" fmla="*/ 2147483646 h 184"/>
              <a:gd name="T2" fmla="*/ 2147483646 w 2128"/>
              <a:gd name="T3" fmla="*/ 2147483646 h 184"/>
              <a:gd name="T4" fmla="*/ 2147483646 w 2128"/>
              <a:gd name="T5" fmla="*/ 2147483646 h 184"/>
              <a:gd name="T6" fmla="*/ 2147483646 w 2128"/>
              <a:gd name="T7" fmla="*/ 2147483646 h 184"/>
              <a:gd name="T8" fmla="*/ 2147483646 w 2128"/>
              <a:gd name="T9" fmla="*/ 2147483646 h 184"/>
              <a:gd name="T10" fmla="*/ 2147483646 w 2128"/>
              <a:gd name="T11" fmla="*/ 2147483646 h 184"/>
              <a:gd name="T12" fmla="*/ 2147483646 w 2128"/>
              <a:gd name="T13" fmla="*/ 2147483646 h 184"/>
              <a:gd name="T14" fmla="*/ 2147483646 w 2128"/>
              <a:gd name="T15" fmla="*/ 2147483646 h 184"/>
              <a:gd name="T16" fmla="*/ 2147483646 w 2128"/>
              <a:gd name="T17" fmla="*/ 2147483646 h 184"/>
              <a:gd name="T18" fmla="*/ 2147483646 w 2128"/>
              <a:gd name="T19" fmla="*/ 2147483646 h 1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28" h="184">
                <a:moveTo>
                  <a:pt x="0" y="120"/>
                </a:moveTo>
                <a:cubicBezTo>
                  <a:pt x="64" y="92"/>
                  <a:pt x="128" y="64"/>
                  <a:pt x="192" y="72"/>
                </a:cubicBezTo>
                <a:cubicBezTo>
                  <a:pt x="256" y="80"/>
                  <a:pt x="328" y="176"/>
                  <a:pt x="384" y="168"/>
                </a:cubicBezTo>
                <a:cubicBezTo>
                  <a:pt x="440" y="160"/>
                  <a:pt x="464" y="24"/>
                  <a:pt x="528" y="24"/>
                </a:cubicBezTo>
                <a:cubicBezTo>
                  <a:pt x="592" y="24"/>
                  <a:pt x="688" y="168"/>
                  <a:pt x="768" y="168"/>
                </a:cubicBezTo>
                <a:cubicBezTo>
                  <a:pt x="848" y="168"/>
                  <a:pt x="872" y="48"/>
                  <a:pt x="1008" y="24"/>
                </a:cubicBezTo>
                <a:cubicBezTo>
                  <a:pt x="1144" y="0"/>
                  <a:pt x="1464" y="0"/>
                  <a:pt x="1584" y="24"/>
                </a:cubicBezTo>
                <a:cubicBezTo>
                  <a:pt x="1704" y="48"/>
                  <a:pt x="1648" y="152"/>
                  <a:pt x="1728" y="168"/>
                </a:cubicBezTo>
                <a:cubicBezTo>
                  <a:pt x="1808" y="184"/>
                  <a:pt x="2000" y="136"/>
                  <a:pt x="2064" y="120"/>
                </a:cubicBezTo>
                <a:cubicBezTo>
                  <a:pt x="2128" y="104"/>
                  <a:pt x="2120" y="88"/>
                  <a:pt x="2112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2" name="Freeform 15">
            <a:extLst>
              <a:ext uri="{FF2B5EF4-FFF2-40B4-BE49-F238E27FC236}">
                <a16:creationId xmlns:a16="http://schemas.microsoft.com/office/drawing/2014/main" id="{476CA27D-0CE2-0A40-DDA8-042E82CBBF6A}"/>
              </a:ext>
            </a:extLst>
          </p:cNvPr>
          <p:cNvSpPr>
            <a:spLocks/>
          </p:cNvSpPr>
          <p:nvPr/>
        </p:nvSpPr>
        <p:spPr bwMode="auto">
          <a:xfrm>
            <a:off x="1600200" y="3810000"/>
            <a:ext cx="3492500" cy="1295400"/>
          </a:xfrm>
          <a:custGeom>
            <a:avLst/>
            <a:gdLst>
              <a:gd name="T0" fmla="*/ 0 w 2200"/>
              <a:gd name="T1" fmla="*/ 2147483646 h 816"/>
              <a:gd name="T2" fmla="*/ 2147483646 w 2200"/>
              <a:gd name="T3" fmla="*/ 2147483646 h 816"/>
              <a:gd name="T4" fmla="*/ 2147483646 w 2200"/>
              <a:gd name="T5" fmla="*/ 2147483646 h 816"/>
              <a:gd name="T6" fmla="*/ 2147483646 w 2200"/>
              <a:gd name="T7" fmla="*/ 2147483646 h 816"/>
              <a:gd name="T8" fmla="*/ 2147483646 w 2200"/>
              <a:gd name="T9" fmla="*/ 2147483646 h 816"/>
              <a:gd name="T10" fmla="*/ 2147483646 w 2200"/>
              <a:gd name="T11" fmla="*/ 2147483646 h 816"/>
              <a:gd name="T12" fmla="*/ 2147483646 w 2200"/>
              <a:gd name="T13" fmla="*/ 2147483646 h 816"/>
              <a:gd name="T14" fmla="*/ 2147483646 w 2200"/>
              <a:gd name="T15" fmla="*/ 2147483646 h 816"/>
              <a:gd name="T16" fmla="*/ 2147483646 w 2200"/>
              <a:gd name="T17" fmla="*/ 2147483646 h 816"/>
              <a:gd name="T18" fmla="*/ 2147483646 w 2200"/>
              <a:gd name="T19" fmla="*/ 2147483646 h 816"/>
              <a:gd name="T20" fmla="*/ 2147483646 w 2200"/>
              <a:gd name="T21" fmla="*/ 0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00" h="816">
                <a:moveTo>
                  <a:pt x="0" y="816"/>
                </a:moveTo>
                <a:cubicBezTo>
                  <a:pt x="72" y="636"/>
                  <a:pt x="144" y="456"/>
                  <a:pt x="192" y="384"/>
                </a:cubicBezTo>
                <a:cubicBezTo>
                  <a:pt x="240" y="312"/>
                  <a:pt x="232" y="336"/>
                  <a:pt x="288" y="384"/>
                </a:cubicBezTo>
                <a:cubicBezTo>
                  <a:pt x="344" y="432"/>
                  <a:pt x="456" y="672"/>
                  <a:pt x="528" y="672"/>
                </a:cubicBezTo>
                <a:cubicBezTo>
                  <a:pt x="600" y="672"/>
                  <a:pt x="680" y="456"/>
                  <a:pt x="720" y="384"/>
                </a:cubicBezTo>
                <a:cubicBezTo>
                  <a:pt x="760" y="312"/>
                  <a:pt x="736" y="272"/>
                  <a:pt x="768" y="240"/>
                </a:cubicBezTo>
                <a:cubicBezTo>
                  <a:pt x="800" y="208"/>
                  <a:pt x="848" y="224"/>
                  <a:pt x="912" y="192"/>
                </a:cubicBezTo>
                <a:cubicBezTo>
                  <a:pt x="976" y="160"/>
                  <a:pt x="1088" y="40"/>
                  <a:pt x="1152" y="48"/>
                </a:cubicBezTo>
                <a:cubicBezTo>
                  <a:pt x="1216" y="56"/>
                  <a:pt x="1144" y="240"/>
                  <a:pt x="1296" y="240"/>
                </a:cubicBezTo>
                <a:cubicBezTo>
                  <a:pt x="1448" y="240"/>
                  <a:pt x="1928" y="88"/>
                  <a:pt x="2064" y="48"/>
                </a:cubicBezTo>
                <a:cubicBezTo>
                  <a:pt x="2200" y="8"/>
                  <a:pt x="2156" y="4"/>
                  <a:pt x="2112" y="0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30638C26-4B02-A340-85BB-AF225145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731766-8B23-4FCE-B22A-BF581489551A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896EC44-4853-1CEC-E13A-66CF5042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i="1">
                <a:sym typeface="Symbol" panose="05050102010706020507" pitchFamily="18" charset="2"/>
              </a:rPr>
              <a:t>O</a:t>
            </a:r>
            <a:r>
              <a:rPr lang="en-US" altLang="zh-CN" sz="4000">
                <a:sym typeface="Symbol" panose="05050102010706020507" pitchFamily="18" charset="2"/>
              </a:rPr>
              <a:t>, ,</a:t>
            </a:r>
            <a:r>
              <a:rPr lang="zh-CN" altLang="en-US" sz="4000">
                <a:sym typeface="Symbol" panose="05050102010706020507" pitchFamily="18" charset="2"/>
              </a:rPr>
              <a:t>标记的关系</a:t>
            </a:r>
            <a:endParaRPr lang="en-US" altLang="zh-CN" sz="4000">
              <a:sym typeface="Symbol" panose="05050102010706020507" pitchFamily="18" charset="2"/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F29784D-900F-8CF6-2D99-8AA7F36D1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 </a:t>
            </a: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紧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渐进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4">
            <a:extLst>
              <a:ext uri="{FF2B5EF4-FFF2-40B4-BE49-F238E27FC236}">
                <a16:creationId xmlns:a16="http://schemas.microsoft.com/office/drawing/2014/main" id="{05A210C4-1716-6CC2-9EEC-AB3579263EE5}"/>
              </a:ext>
            </a:extLst>
          </p:cNvPr>
          <p:cNvGrpSpPr>
            <a:grpSpLocks/>
          </p:cNvGrpSpPr>
          <p:nvPr/>
        </p:nvGrpSpPr>
        <p:grpSpPr bwMode="auto">
          <a:xfrm>
            <a:off x="77788" y="30163"/>
            <a:ext cx="5929312" cy="769937"/>
            <a:chOff x="77788" y="30163"/>
            <a:chExt cx="5929312" cy="769937"/>
          </a:xfrm>
        </p:grpSpPr>
        <p:pic>
          <p:nvPicPr>
            <p:cNvPr id="75781" name="图片 13" descr="HIT">
              <a:extLst>
                <a:ext uri="{FF2B5EF4-FFF2-40B4-BE49-F238E27FC236}">
                  <a16:creationId xmlns:a16="http://schemas.microsoft.com/office/drawing/2014/main" id="{2B804806-AA57-A466-58FD-DD60E1F64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73526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782" name="TextBox 1">
              <a:extLst>
                <a:ext uri="{FF2B5EF4-FFF2-40B4-BE49-F238E27FC236}">
                  <a16:creationId xmlns:a16="http://schemas.microsoft.com/office/drawing/2014/main" id="{0C2F7F8D-2477-EEF6-79AB-7CC557BBD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13" y="30163"/>
              <a:ext cx="3290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</a:p>
          </p:txBody>
        </p:sp>
        <p:sp>
          <p:nvSpPr>
            <p:cNvPr id="75783" name="TextBox 2">
              <a:extLst>
                <a:ext uri="{FF2B5EF4-FFF2-40B4-BE49-F238E27FC236}">
                  <a16:creationId xmlns:a16="http://schemas.microsoft.com/office/drawing/2014/main" id="{01C0766C-A20F-DC42-DC86-75C25DC12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0" y="492125"/>
              <a:ext cx="4064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/>
                <a:t>Massive Data Computing Lab @ HIT</a:t>
              </a: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F4A8CAE9-0104-E32D-F1E7-C089B406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72616" y="1759883"/>
            <a:ext cx="6873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cs typeface="+mn-cs"/>
              </a:rPr>
              <a:t>算法设计与分析</a:t>
            </a:r>
            <a:endParaRPr lang="en-US" altLang="zh-CN" sz="4000" b="1" dirty="0"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itchFamily="2" charset="-122"/>
                <a:ea typeface="华文琥珀" pitchFamily="2" charset="-122"/>
                <a:cs typeface="+mn-cs"/>
              </a:rPr>
              <a:t>第二章 算法分析</a:t>
            </a:r>
            <a:endParaRPr lang="en-US" altLang="zh-CN" sz="4000" b="1" dirty="0">
              <a:solidFill>
                <a:srgbClr val="1A9EE9"/>
              </a:solidFill>
              <a:latin typeface="华文琥珀" pitchFamily="2" charset="-122"/>
              <a:ea typeface="华文琥珀" pitchFamily="2" charset="-122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itchFamily="2" charset="-122"/>
                <a:ea typeface="华文琥珀" pitchFamily="2" charset="-122"/>
                <a:cs typeface="+mn-cs"/>
              </a:rPr>
              <a:t>的数学基础</a:t>
            </a:r>
          </a:p>
        </p:txBody>
      </p:sp>
      <p:sp>
        <p:nvSpPr>
          <p:cNvPr id="75780" name="TextBox 8">
            <a:extLst>
              <a:ext uri="{FF2B5EF4-FFF2-40B4-BE49-F238E27FC236}">
                <a16:creationId xmlns:a16="http://schemas.microsoft.com/office/drawing/2014/main" id="{738273DB-2813-7355-D27B-8B5B4B418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8600" y="4489185"/>
            <a:ext cx="6330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/>
              <a:t>丁小欧</a:t>
            </a:r>
            <a:endParaRPr lang="en-US" altLang="zh-CN" sz="28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hlinkClick r:id="rId4"/>
              </a:rPr>
              <a:t>dingxiaoou@hit.edu.cn</a:t>
            </a:r>
            <a:endParaRPr lang="en-US" altLang="zh-CN" sz="2800" dirty="0"/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BD5CEE6C-80A7-F4C6-E529-0CE8CF33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3" y="47625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422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25474679-4BD2-FA54-0BB8-82556851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7E7F7-E5D0-44CE-97AE-9F6721CEBE96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C3E3E59-5ECC-E90A-C7FD-088A3A86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ym typeface="Symbol" panose="05050102010706020507" pitchFamily="18" charset="2"/>
              </a:rPr>
              <a:t>关于</a:t>
            </a:r>
            <a:r>
              <a:rPr lang="en-US" altLang="zh-CN" sz="4000">
                <a:sym typeface="Symbol" panose="05050102010706020507" pitchFamily="18" charset="2"/>
              </a:rPr>
              <a:t></a:t>
            </a:r>
            <a:r>
              <a:rPr lang="en-US" altLang="zh-CN" sz="4000" i="1">
                <a:sym typeface="Symbol" panose="05050102010706020507" pitchFamily="18" charset="2"/>
              </a:rPr>
              <a:t> </a:t>
            </a:r>
            <a:r>
              <a:rPr lang="zh-CN" altLang="en-US" sz="4000">
                <a:sym typeface="Symbol" panose="05050102010706020507" pitchFamily="18" charset="2"/>
              </a:rPr>
              <a:t>标记</a:t>
            </a:r>
            <a:endParaRPr lang="en-US" altLang="zh-CN" sz="4000">
              <a:sym typeface="Symbol" panose="05050102010706020507" pitchFamily="18" charset="2"/>
            </a:endParaRP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AECD6BD-ADDC-FAE0-7F2A-51CD75FAE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990099"/>
                </a:solidFill>
                <a:sym typeface="Symbol" panose="05050102010706020507" pitchFamily="18" charset="2"/>
              </a:rPr>
              <a:t>用来描述运行时间的最好情况</a:t>
            </a:r>
            <a:endParaRPr lang="en-US" altLang="zh-CN" sz="280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>
                <a:solidFill>
                  <a:srgbClr val="990099"/>
                </a:solidFill>
                <a:sym typeface="Symbol" panose="05050102010706020507" pitchFamily="18" charset="2"/>
              </a:rPr>
              <a:t>对所有输入都正确</a:t>
            </a:r>
            <a:endParaRPr lang="en-US" altLang="zh-CN" sz="280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>
                <a:solidFill>
                  <a:srgbClr val="990099"/>
                </a:solidFill>
                <a:sym typeface="Symbol" panose="05050102010706020507" pitchFamily="18" charset="2"/>
              </a:rPr>
              <a:t>比如，对于插入排序</a:t>
            </a:r>
            <a:endParaRPr lang="en-US" altLang="zh-CN" sz="280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>
                <a:sym typeface="Symbol" panose="05050102010706020507" pitchFamily="18" charset="2"/>
              </a:rPr>
              <a:t>最好运行时间是</a:t>
            </a:r>
            <a:r>
              <a:rPr lang="en-US" altLang="zh-CN" sz="2400">
                <a:sym typeface="Symbol" panose="05050102010706020507" pitchFamily="18" charset="2"/>
              </a:rPr>
              <a:t> (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),</a:t>
            </a:r>
            <a:r>
              <a:rPr lang="en-US" altLang="zh-CN" sz="2400" i="1">
                <a:sym typeface="Symbol" panose="05050102010706020507" pitchFamily="18" charset="2"/>
              </a:rPr>
              <a:t>  </a:t>
            </a:r>
          </a:p>
          <a:p>
            <a:pPr lvl="1" eaLnBrk="1" hangingPunct="1"/>
            <a:r>
              <a:rPr lang="zh-CN" altLang="en-US" sz="2400">
                <a:sym typeface="Symbol" panose="05050102010706020507" pitchFamily="18" charset="2"/>
              </a:rPr>
              <a:t>或者说，运行时间是</a:t>
            </a:r>
            <a:r>
              <a:rPr lang="en-US" altLang="zh-CN" sz="2400">
                <a:sym typeface="Symbol" panose="05050102010706020507" pitchFamily="18" charset="2"/>
              </a:rPr>
              <a:t>(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).</a:t>
            </a:r>
          </a:p>
          <a:p>
            <a:pPr lvl="1" eaLnBrk="1" hangingPunct="1"/>
            <a:r>
              <a:rPr lang="zh-CN" altLang="en-US" sz="2400">
                <a:sym typeface="Symbol" panose="05050102010706020507" pitchFamily="18" charset="2"/>
              </a:rPr>
              <a:t>最坏运行时间是</a:t>
            </a:r>
            <a:r>
              <a:rPr lang="en-US" altLang="zh-CN" sz="2400">
                <a:sym typeface="Symbol" panose="05050102010706020507" pitchFamily="18" charset="2"/>
              </a:rPr>
              <a:t> (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) </a:t>
            </a:r>
          </a:p>
          <a:p>
            <a:pPr lvl="1" eaLnBrk="1" hangingPunct="1"/>
            <a:r>
              <a:rPr lang="zh-CN" altLang="en-US" sz="2400">
                <a:sym typeface="Symbol" panose="05050102010706020507" pitchFamily="18" charset="2"/>
              </a:rPr>
              <a:t>但是说运行时间是</a:t>
            </a:r>
            <a:r>
              <a:rPr lang="en-US" altLang="zh-CN" sz="2400">
                <a:sym typeface="Symbol" panose="05050102010706020507" pitchFamily="18" charset="2"/>
              </a:rPr>
              <a:t>(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zh-CN" altLang="en-US" sz="2400">
                <a:sym typeface="Symbol" panose="05050102010706020507" pitchFamily="18" charset="2"/>
              </a:rPr>
              <a:t>则有误</a:t>
            </a:r>
            <a:endParaRPr lang="en-US" altLang="zh-CN" sz="240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>
                <a:solidFill>
                  <a:srgbClr val="990099"/>
                </a:solidFill>
                <a:sym typeface="Symbol" panose="05050102010706020507" pitchFamily="18" charset="2"/>
              </a:rPr>
              <a:t>可以用来描述问题</a:t>
            </a:r>
            <a:endParaRPr lang="en-US" altLang="zh-CN" sz="280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>
                <a:sym typeface="Symbol" panose="05050102010706020507" pitchFamily="18" charset="2"/>
              </a:rPr>
              <a:t>排序问题的时间复杂性是</a:t>
            </a:r>
            <a:r>
              <a:rPr lang="en-US" altLang="zh-CN" sz="2400">
                <a:sym typeface="Symbol" panose="05050102010706020507" pitchFamily="18" charset="2"/>
              </a:rPr>
              <a:t>(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endParaRPr lang="en-US" altLang="zh-CN" sz="240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sz="2800" i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B94073EF-E1C8-68BE-A932-E880DAC9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6B47DE-7ACB-4367-8973-259D87825F6C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5893858-3CE5-5B46-4DE8-259C1956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严格低阶函数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2D89C1A-A60B-01D3-3CB1-3D8B45F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7848600" cy="21336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存在一个正数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，从而对所有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或者简写为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100357" name="Line 4">
            <a:extLst>
              <a:ext uri="{FF2B5EF4-FFF2-40B4-BE49-F238E27FC236}">
                <a16:creationId xmlns:a16="http://schemas.microsoft.com/office/drawing/2014/main" id="{F8D96464-C8C5-81BF-A984-4BFE85D3F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5">
            <a:extLst>
              <a:ext uri="{FF2B5EF4-FFF2-40B4-BE49-F238E27FC236}">
                <a16:creationId xmlns:a16="http://schemas.microsoft.com/office/drawing/2014/main" id="{015AD3EB-8E11-DB36-67E9-8CE86B80C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1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9" name="Text Box 6">
            <a:extLst>
              <a:ext uri="{FF2B5EF4-FFF2-40B4-BE49-F238E27FC236}">
                <a16:creationId xmlns:a16="http://schemas.microsoft.com/office/drawing/2014/main" id="{28E6A0AE-10C3-DF28-D1F7-159BA0E9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949950"/>
            <a:ext cx="214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100360" name="Freeform 7">
            <a:extLst>
              <a:ext uri="{FF2B5EF4-FFF2-40B4-BE49-F238E27FC236}">
                <a16:creationId xmlns:a16="http://schemas.microsoft.com/office/drawing/2014/main" id="{FAD344DF-4CE5-80D2-AAD9-AA5CEDDC99BB}"/>
              </a:ext>
            </a:extLst>
          </p:cNvPr>
          <p:cNvSpPr>
            <a:spLocks/>
          </p:cNvSpPr>
          <p:nvPr/>
        </p:nvSpPr>
        <p:spPr bwMode="auto">
          <a:xfrm>
            <a:off x="1600200" y="3733800"/>
            <a:ext cx="3048000" cy="2057400"/>
          </a:xfrm>
          <a:custGeom>
            <a:avLst/>
            <a:gdLst>
              <a:gd name="T0" fmla="*/ 0 w 1920"/>
              <a:gd name="T1" fmla="*/ 2147483646 h 1296"/>
              <a:gd name="T2" fmla="*/ 2147483646 w 1920"/>
              <a:gd name="T3" fmla="*/ 2147483646 h 1296"/>
              <a:gd name="T4" fmla="*/ 2147483646 w 1920"/>
              <a:gd name="T5" fmla="*/ 2147483646 h 1296"/>
              <a:gd name="T6" fmla="*/ 2147483646 w 1920"/>
              <a:gd name="T7" fmla="*/ 2147483646 h 1296"/>
              <a:gd name="T8" fmla="*/ 2147483646 w 1920"/>
              <a:gd name="T9" fmla="*/ 2147483646 h 1296"/>
              <a:gd name="T10" fmla="*/ 2147483646 w 1920"/>
              <a:gd name="T11" fmla="*/ 2147483646 h 1296"/>
              <a:gd name="T12" fmla="*/ 2147483646 w 1920"/>
              <a:gd name="T13" fmla="*/ 2147483646 h 1296"/>
              <a:gd name="T14" fmla="*/ 2147483646 w 1920"/>
              <a:gd name="T15" fmla="*/ 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1" name="Line 8">
            <a:extLst>
              <a:ext uri="{FF2B5EF4-FFF2-40B4-BE49-F238E27FC236}">
                <a16:creationId xmlns:a16="http://schemas.microsoft.com/office/drawing/2014/main" id="{A657BBD9-B8B5-55A1-03F4-370B11D0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00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Text Box 9">
            <a:extLst>
              <a:ext uri="{FF2B5EF4-FFF2-40B4-BE49-F238E27FC236}">
                <a16:creationId xmlns:a16="http://schemas.microsoft.com/office/drawing/2014/main" id="{57018CCC-F6DD-E520-419E-855F2F79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00363" name="Text Box 10">
            <a:extLst>
              <a:ext uri="{FF2B5EF4-FFF2-40B4-BE49-F238E27FC236}">
                <a16:creationId xmlns:a16="http://schemas.microsoft.com/office/drawing/2014/main" id="{069D12C1-7377-DB59-84C4-676C25B6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364" name="Text Box 11">
            <a:extLst>
              <a:ext uri="{FF2B5EF4-FFF2-40B4-BE49-F238E27FC236}">
                <a16:creationId xmlns:a16="http://schemas.microsoft.com/office/drawing/2014/main" id="{47A34DFE-D88E-0451-BF12-5C32882A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86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0365" name="Text Box 12">
            <a:extLst>
              <a:ext uri="{FF2B5EF4-FFF2-40B4-BE49-F238E27FC236}">
                <a16:creationId xmlns:a16="http://schemas.microsoft.com/office/drawing/2014/main" id="{4FCC7F0D-9C31-2B02-481F-16A542446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0366" name="Freeform 13">
            <a:extLst>
              <a:ext uri="{FF2B5EF4-FFF2-40B4-BE49-F238E27FC236}">
                <a16:creationId xmlns:a16="http://schemas.microsoft.com/office/drawing/2014/main" id="{6FD0FC9F-869C-09F6-CB21-BE1B541B7B59}"/>
              </a:ext>
            </a:extLst>
          </p:cNvPr>
          <p:cNvSpPr>
            <a:spLocks/>
          </p:cNvSpPr>
          <p:nvPr/>
        </p:nvSpPr>
        <p:spPr bwMode="auto">
          <a:xfrm>
            <a:off x="1600200" y="4343400"/>
            <a:ext cx="3581400" cy="863600"/>
          </a:xfrm>
          <a:custGeom>
            <a:avLst/>
            <a:gdLst>
              <a:gd name="T0" fmla="*/ 0 w 2256"/>
              <a:gd name="T1" fmla="*/ 0 h 544"/>
              <a:gd name="T2" fmla="*/ 2147483646 w 2256"/>
              <a:gd name="T3" fmla="*/ 2147483646 h 544"/>
              <a:gd name="T4" fmla="*/ 2147483646 w 2256"/>
              <a:gd name="T5" fmla="*/ 2147483646 h 544"/>
              <a:gd name="T6" fmla="*/ 2147483646 w 2256"/>
              <a:gd name="T7" fmla="*/ 2147483646 h 544"/>
              <a:gd name="T8" fmla="*/ 2147483646 w 2256"/>
              <a:gd name="T9" fmla="*/ 2147483646 h 544"/>
              <a:gd name="T10" fmla="*/ 2147483646 w 2256"/>
              <a:gd name="T11" fmla="*/ 2147483646 h 544"/>
              <a:gd name="T12" fmla="*/ 2147483646 w 2256"/>
              <a:gd name="T13" fmla="*/ 2147483646 h 544"/>
              <a:gd name="T14" fmla="*/ 2147483646 w 2256"/>
              <a:gd name="T15" fmla="*/ 2147483646 h 544"/>
              <a:gd name="T16" fmla="*/ 2147483646 w 2256"/>
              <a:gd name="T17" fmla="*/ 2147483646 h 544"/>
              <a:gd name="T18" fmla="*/ 2147483646 w 2256"/>
              <a:gd name="T19" fmla="*/ 2147483646 h 544"/>
              <a:gd name="T20" fmla="*/ 2147483646 w 2256"/>
              <a:gd name="T21" fmla="*/ 2147483646 h 544"/>
              <a:gd name="T22" fmla="*/ 2147483646 w 2256"/>
              <a:gd name="T23" fmla="*/ 2147483646 h 544"/>
              <a:gd name="T24" fmla="*/ 2147483646 w 2256"/>
              <a:gd name="T25" fmla="*/ 2147483646 h 5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56" h="544">
                <a:moveTo>
                  <a:pt x="0" y="0"/>
                </a:moveTo>
                <a:cubicBezTo>
                  <a:pt x="32" y="124"/>
                  <a:pt x="64" y="248"/>
                  <a:pt x="96" y="336"/>
                </a:cubicBezTo>
                <a:cubicBezTo>
                  <a:pt x="128" y="424"/>
                  <a:pt x="160" y="512"/>
                  <a:pt x="192" y="528"/>
                </a:cubicBezTo>
                <a:cubicBezTo>
                  <a:pt x="224" y="544"/>
                  <a:pt x="272" y="504"/>
                  <a:pt x="288" y="432"/>
                </a:cubicBezTo>
                <a:cubicBezTo>
                  <a:pt x="304" y="360"/>
                  <a:pt x="272" y="160"/>
                  <a:pt x="288" y="96"/>
                </a:cubicBezTo>
                <a:cubicBezTo>
                  <a:pt x="304" y="32"/>
                  <a:pt x="352" y="16"/>
                  <a:pt x="384" y="48"/>
                </a:cubicBezTo>
                <a:cubicBezTo>
                  <a:pt x="416" y="80"/>
                  <a:pt x="432" y="216"/>
                  <a:pt x="480" y="288"/>
                </a:cubicBezTo>
                <a:cubicBezTo>
                  <a:pt x="528" y="360"/>
                  <a:pt x="576" y="448"/>
                  <a:pt x="672" y="480"/>
                </a:cubicBezTo>
                <a:cubicBezTo>
                  <a:pt x="768" y="512"/>
                  <a:pt x="912" y="512"/>
                  <a:pt x="1056" y="480"/>
                </a:cubicBezTo>
                <a:cubicBezTo>
                  <a:pt x="1200" y="448"/>
                  <a:pt x="1400" y="344"/>
                  <a:pt x="1536" y="288"/>
                </a:cubicBezTo>
                <a:cubicBezTo>
                  <a:pt x="1672" y="232"/>
                  <a:pt x="1776" y="160"/>
                  <a:pt x="1872" y="144"/>
                </a:cubicBezTo>
                <a:cubicBezTo>
                  <a:pt x="1968" y="128"/>
                  <a:pt x="2048" y="200"/>
                  <a:pt x="2112" y="192"/>
                </a:cubicBezTo>
                <a:cubicBezTo>
                  <a:pt x="2176" y="184"/>
                  <a:pt x="2216" y="140"/>
                  <a:pt x="2256" y="96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7" name="Freeform 14">
            <a:extLst>
              <a:ext uri="{FF2B5EF4-FFF2-40B4-BE49-F238E27FC236}">
                <a16:creationId xmlns:a16="http://schemas.microsoft.com/office/drawing/2014/main" id="{454DA755-5925-91AF-B986-AB713F1B6B01}"/>
              </a:ext>
            </a:extLst>
          </p:cNvPr>
          <p:cNvSpPr>
            <a:spLocks/>
          </p:cNvSpPr>
          <p:nvPr/>
        </p:nvSpPr>
        <p:spPr bwMode="auto">
          <a:xfrm>
            <a:off x="1600200" y="4241800"/>
            <a:ext cx="3429000" cy="1549400"/>
          </a:xfrm>
          <a:custGeom>
            <a:avLst/>
            <a:gdLst>
              <a:gd name="T0" fmla="*/ 0 w 2160"/>
              <a:gd name="T1" fmla="*/ 2147483646 h 976"/>
              <a:gd name="T2" fmla="*/ 2147483646 w 2160"/>
              <a:gd name="T3" fmla="*/ 2147483646 h 976"/>
              <a:gd name="T4" fmla="*/ 2147483646 w 2160"/>
              <a:gd name="T5" fmla="*/ 2147483646 h 976"/>
              <a:gd name="T6" fmla="*/ 2147483646 w 2160"/>
              <a:gd name="T7" fmla="*/ 2147483646 h 976"/>
              <a:gd name="T8" fmla="*/ 2147483646 w 2160"/>
              <a:gd name="T9" fmla="*/ 2147483646 h 976"/>
              <a:gd name="T10" fmla="*/ 2147483646 w 2160"/>
              <a:gd name="T11" fmla="*/ 2147483646 h 976"/>
              <a:gd name="T12" fmla="*/ 2147483646 w 2160"/>
              <a:gd name="T13" fmla="*/ 2147483646 h 976"/>
              <a:gd name="T14" fmla="*/ 2147483646 w 2160"/>
              <a:gd name="T15" fmla="*/ 2147483646 h 976"/>
              <a:gd name="T16" fmla="*/ 2147483646 w 2160"/>
              <a:gd name="T17" fmla="*/ 2147483646 h 976"/>
              <a:gd name="T18" fmla="*/ 2147483646 w 2160"/>
              <a:gd name="T19" fmla="*/ 2147483646 h 976"/>
              <a:gd name="T20" fmla="*/ 2147483646 w 2160"/>
              <a:gd name="T21" fmla="*/ 2147483646 h 976"/>
              <a:gd name="T22" fmla="*/ 2147483646 w 2160"/>
              <a:gd name="T23" fmla="*/ 2147483646 h 976"/>
              <a:gd name="T24" fmla="*/ 2147483646 w 2160"/>
              <a:gd name="T25" fmla="*/ 2147483646 h 976"/>
              <a:gd name="T26" fmla="*/ 2147483646 w 2160"/>
              <a:gd name="T27" fmla="*/ 2147483646 h 97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" h="976">
                <a:moveTo>
                  <a:pt x="0" y="976"/>
                </a:moveTo>
                <a:cubicBezTo>
                  <a:pt x="68" y="800"/>
                  <a:pt x="136" y="624"/>
                  <a:pt x="192" y="544"/>
                </a:cubicBezTo>
                <a:cubicBezTo>
                  <a:pt x="248" y="464"/>
                  <a:pt x="288" y="488"/>
                  <a:pt x="336" y="496"/>
                </a:cubicBezTo>
                <a:cubicBezTo>
                  <a:pt x="384" y="504"/>
                  <a:pt x="432" y="576"/>
                  <a:pt x="480" y="592"/>
                </a:cubicBezTo>
                <a:cubicBezTo>
                  <a:pt x="528" y="608"/>
                  <a:pt x="576" y="616"/>
                  <a:pt x="624" y="592"/>
                </a:cubicBezTo>
                <a:cubicBezTo>
                  <a:pt x="672" y="568"/>
                  <a:pt x="720" y="472"/>
                  <a:pt x="768" y="448"/>
                </a:cubicBezTo>
                <a:cubicBezTo>
                  <a:pt x="816" y="424"/>
                  <a:pt x="840" y="472"/>
                  <a:pt x="912" y="448"/>
                </a:cubicBezTo>
                <a:cubicBezTo>
                  <a:pt x="984" y="424"/>
                  <a:pt x="1128" y="344"/>
                  <a:pt x="1200" y="304"/>
                </a:cubicBezTo>
                <a:cubicBezTo>
                  <a:pt x="1272" y="264"/>
                  <a:pt x="1296" y="224"/>
                  <a:pt x="1344" y="208"/>
                </a:cubicBezTo>
                <a:cubicBezTo>
                  <a:pt x="1392" y="192"/>
                  <a:pt x="1416" y="224"/>
                  <a:pt x="1488" y="208"/>
                </a:cubicBezTo>
                <a:cubicBezTo>
                  <a:pt x="1560" y="192"/>
                  <a:pt x="1712" y="144"/>
                  <a:pt x="1776" y="112"/>
                </a:cubicBezTo>
                <a:cubicBezTo>
                  <a:pt x="1840" y="80"/>
                  <a:pt x="1824" y="32"/>
                  <a:pt x="1872" y="16"/>
                </a:cubicBezTo>
                <a:cubicBezTo>
                  <a:pt x="1920" y="0"/>
                  <a:pt x="2016" y="16"/>
                  <a:pt x="2064" y="16"/>
                </a:cubicBezTo>
                <a:cubicBezTo>
                  <a:pt x="2112" y="16"/>
                  <a:pt x="2136" y="16"/>
                  <a:pt x="216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8" name="Text Box 15">
            <a:extLst>
              <a:ext uri="{FF2B5EF4-FFF2-40B4-BE49-F238E27FC236}">
                <a16:creationId xmlns:a16="http://schemas.microsoft.com/office/drawing/2014/main" id="{20756063-0EAA-9727-AFD6-00B7362D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1/2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0369" name="Freeform 17">
            <a:extLst>
              <a:ext uri="{FF2B5EF4-FFF2-40B4-BE49-F238E27FC236}">
                <a16:creationId xmlns:a16="http://schemas.microsoft.com/office/drawing/2014/main" id="{F9FDBF62-8953-0653-4943-FE8E91C93F03}"/>
              </a:ext>
            </a:extLst>
          </p:cNvPr>
          <p:cNvSpPr>
            <a:spLocks/>
          </p:cNvSpPr>
          <p:nvPr/>
        </p:nvSpPr>
        <p:spPr bwMode="auto">
          <a:xfrm>
            <a:off x="1600200" y="3403600"/>
            <a:ext cx="2819400" cy="2235200"/>
          </a:xfrm>
          <a:custGeom>
            <a:avLst/>
            <a:gdLst>
              <a:gd name="T0" fmla="*/ 0 w 1776"/>
              <a:gd name="T1" fmla="*/ 2147483646 h 1408"/>
              <a:gd name="T2" fmla="*/ 2147483646 w 1776"/>
              <a:gd name="T3" fmla="*/ 2147483646 h 1408"/>
              <a:gd name="T4" fmla="*/ 2147483646 w 1776"/>
              <a:gd name="T5" fmla="*/ 2147483646 h 1408"/>
              <a:gd name="T6" fmla="*/ 2147483646 w 1776"/>
              <a:gd name="T7" fmla="*/ 2147483646 h 1408"/>
              <a:gd name="T8" fmla="*/ 2147483646 w 1776"/>
              <a:gd name="T9" fmla="*/ 2147483646 h 1408"/>
              <a:gd name="T10" fmla="*/ 2147483646 w 1776"/>
              <a:gd name="T11" fmla="*/ 2147483646 h 1408"/>
              <a:gd name="T12" fmla="*/ 2147483646 w 1776"/>
              <a:gd name="T13" fmla="*/ 2147483646 h 1408"/>
              <a:gd name="T14" fmla="*/ 2147483646 w 1776"/>
              <a:gd name="T15" fmla="*/ 2147483646 h 1408"/>
              <a:gd name="T16" fmla="*/ 2147483646 w 1776"/>
              <a:gd name="T17" fmla="*/ 2147483646 h 1408"/>
              <a:gd name="T18" fmla="*/ 2147483646 w 1776"/>
              <a:gd name="T19" fmla="*/ 2147483646 h 1408"/>
              <a:gd name="T20" fmla="*/ 2147483646 w 1776"/>
              <a:gd name="T21" fmla="*/ 2147483646 h 1408"/>
              <a:gd name="T22" fmla="*/ 2147483646 w 1776"/>
              <a:gd name="T23" fmla="*/ 2147483646 h 14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76" h="1408">
                <a:moveTo>
                  <a:pt x="0" y="1408"/>
                </a:moveTo>
                <a:cubicBezTo>
                  <a:pt x="8" y="1168"/>
                  <a:pt x="16" y="928"/>
                  <a:pt x="48" y="832"/>
                </a:cubicBezTo>
                <a:cubicBezTo>
                  <a:pt x="80" y="736"/>
                  <a:pt x="144" y="872"/>
                  <a:pt x="192" y="832"/>
                </a:cubicBezTo>
                <a:cubicBezTo>
                  <a:pt x="240" y="792"/>
                  <a:pt x="288" y="624"/>
                  <a:pt x="336" y="592"/>
                </a:cubicBezTo>
                <a:cubicBezTo>
                  <a:pt x="384" y="560"/>
                  <a:pt x="432" y="656"/>
                  <a:pt x="480" y="640"/>
                </a:cubicBezTo>
                <a:cubicBezTo>
                  <a:pt x="528" y="624"/>
                  <a:pt x="568" y="520"/>
                  <a:pt x="624" y="496"/>
                </a:cubicBezTo>
                <a:cubicBezTo>
                  <a:pt x="680" y="472"/>
                  <a:pt x="760" y="544"/>
                  <a:pt x="816" y="496"/>
                </a:cubicBezTo>
                <a:cubicBezTo>
                  <a:pt x="872" y="448"/>
                  <a:pt x="912" y="256"/>
                  <a:pt x="960" y="208"/>
                </a:cubicBezTo>
                <a:cubicBezTo>
                  <a:pt x="1008" y="160"/>
                  <a:pt x="1032" y="224"/>
                  <a:pt x="1104" y="208"/>
                </a:cubicBezTo>
                <a:cubicBezTo>
                  <a:pt x="1176" y="192"/>
                  <a:pt x="1296" y="144"/>
                  <a:pt x="1392" y="112"/>
                </a:cubicBezTo>
                <a:cubicBezTo>
                  <a:pt x="1488" y="80"/>
                  <a:pt x="1616" y="32"/>
                  <a:pt x="1680" y="16"/>
                </a:cubicBezTo>
                <a:cubicBezTo>
                  <a:pt x="1744" y="0"/>
                  <a:pt x="1760" y="8"/>
                  <a:pt x="1776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Text Box 18">
            <a:extLst>
              <a:ext uri="{FF2B5EF4-FFF2-40B4-BE49-F238E27FC236}">
                <a16:creationId xmlns:a16="http://schemas.microsoft.com/office/drawing/2014/main" id="{E20816C1-32F5-562E-E4FB-3CB76897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1063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0371" name="Line 19">
            <a:extLst>
              <a:ext uri="{FF2B5EF4-FFF2-40B4-BE49-F238E27FC236}">
                <a16:creationId xmlns:a16="http://schemas.microsoft.com/office/drawing/2014/main" id="{040E5C0F-D7CA-ADEE-F374-7C0E4FAA1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2" name="Line 20">
            <a:extLst>
              <a:ext uri="{FF2B5EF4-FFF2-40B4-BE49-F238E27FC236}">
                <a16:creationId xmlns:a16="http://schemas.microsoft.com/office/drawing/2014/main" id="{6DB989B4-73E6-0287-9BDC-EED39CAA0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3" name="Text Box 21">
            <a:extLst>
              <a:ext uri="{FF2B5EF4-FFF2-40B4-BE49-F238E27FC236}">
                <a16:creationId xmlns:a16="http://schemas.microsoft.com/office/drawing/2014/main" id="{E83FBDA5-C971-6A35-0BD8-E0101BA0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0374" name="Text Box 22">
            <a:extLst>
              <a:ext uri="{FF2B5EF4-FFF2-40B4-BE49-F238E27FC236}">
                <a16:creationId xmlns:a16="http://schemas.microsoft.com/office/drawing/2014/main" id="{778A242C-26C0-7BD9-1048-5BA2BE4A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63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>
            <a:extLst>
              <a:ext uri="{FF2B5EF4-FFF2-40B4-BE49-F238E27FC236}">
                <a16:creationId xmlns:a16="http://schemas.microsoft.com/office/drawing/2014/main" id="{AEB8E8FA-5F41-C9DC-8B1F-5228FDB5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70000"/>
            <a:ext cx="8424862" cy="4895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</p:txBody>
      </p:sp>
      <p:pic>
        <p:nvPicPr>
          <p:cNvPr id="102403" name="Picture 12">
            <a:extLst>
              <a:ext uri="{FF2B5EF4-FFF2-40B4-BE49-F238E27FC236}">
                <a16:creationId xmlns:a16="http://schemas.microsoft.com/office/drawing/2014/main" id="{1AD3C9B5-13EB-7367-3FAD-1D65AC7A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3657600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3" name="Picture 13">
            <a:extLst>
              <a:ext uri="{FF2B5EF4-FFF2-40B4-BE49-F238E27FC236}">
                <a16:creationId xmlns:a16="http://schemas.microsoft.com/office/drawing/2014/main" id="{91F3F967-66F4-F5C5-1DE2-EF977DE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4" name="Picture 14">
            <a:extLst>
              <a:ext uri="{FF2B5EF4-FFF2-40B4-BE49-F238E27FC236}">
                <a16:creationId xmlns:a16="http://schemas.microsoft.com/office/drawing/2014/main" id="{0DAC41FB-5DE0-7478-C5BE-95C6DED1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5" name="Picture 15">
            <a:extLst>
              <a:ext uri="{FF2B5EF4-FFF2-40B4-BE49-F238E27FC236}">
                <a16:creationId xmlns:a16="http://schemas.microsoft.com/office/drawing/2014/main" id="{BC06399B-F4AA-2A1E-2310-E765AF3A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423C40CD-1000-9E44-1CBC-896F99E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46718-24DE-46D8-8D92-AC63BA7506FF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671E06A-7E62-3C9A-B068-1C8B0C3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 i="1"/>
              <a:t>o</a:t>
            </a:r>
            <a:r>
              <a:rPr lang="zh-CN" altLang="en-US"/>
              <a:t>标记</a:t>
            </a:r>
            <a:endParaRPr lang="en-US" altLang="zh-CN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DEB8A75-6767-8982-1D2A-DED7CA88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077200" cy="4724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标记提供的渐近上界可能是也可能不是渐近紧的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标记用于标记上界但不是紧的情况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accent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标记中，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800" dirty="0">
                <a:solidFill>
                  <a:schemeClr val="accent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标记中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423C40CD-1000-9E44-1CBC-896F99EB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46718-24DE-46D8-8D92-AC63BA7506FF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E671E06A-7E62-3C9A-B068-1C8B0C3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关于</a:t>
            </a:r>
            <a:r>
              <a:rPr lang="en-US" altLang="zh-CN" i="1" dirty="0">
                <a:highlight>
                  <a:srgbClr val="FFFF00"/>
                </a:highlight>
              </a:rPr>
              <a:t>o</a:t>
            </a:r>
            <a:r>
              <a:rPr lang="zh-CN" altLang="en-US" dirty="0">
                <a:highlight>
                  <a:srgbClr val="FFFF00"/>
                </a:highlight>
              </a:rPr>
              <a:t>标记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5DEB8A75-6767-8982-1D2A-DED7CA88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7924800" cy="4724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标记中，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26BB93-4564-DA2F-2840-2C892C6452AF}"/>
              </a:ext>
            </a:extLst>
          </p:cNvPr>
          <p:cNvGrpSpPr>
            <a:grpSpLocks/>
          </p:cNvGrpSpPr>
          <p:nvPr/>
        </p:nvGrpSpPr>
        <p:grpSpPr bwMode="auto">
          <a:xfrm>
            <a:off x="280662" y="2285205"/>
            <a:ext cx="6648450" cy="923925"/>
            <a:chOff x="251520" y="3861048"/>
            <a:chExt cx="6648450" cy="923925"/>
          </a:xfrm>
        </p:grpSpPr>
        <p:pic>
          <p:nvPicPr>
            <p:cNvPr id="104455" name="Picture 11">
              <a:extLst>
                <a:ext uri="{FF2B5EF4-FFF2-40B4-BE49-F238E27FC236}">
                  <a16:creationId xmlns:a16="http://schemas.microsoft.com/office/drawing/2014/main" id="{793675D6-791C-2428-3116-02ACA7F5B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861048"/>
              <a:ext cx="664845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9EFA58-651C-F682-6EAA-C6BC8A12B686}"/>
                </a:ext>
              </a:extLst>
            </p:cNvPr>
            <p:cNvSpPr/>
            <p:nvPr/>
          </p:nvSpPr>
          <p:spPr>
            <a:xfrm>
              <a:off x="322957" y="4005511"/>
              <a:ext cx="1800226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6CF34-4C5C-B909-007C-1E39BAA8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2" y="3205161"/>
            <a:ext cx="8345488" cy="15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F384CA-4AA9-467F-FBB8-34CC62582BEC}"/>
              </a:ext>
            </a:extLst>
          </p:cNvPr>
          <p:cNvSpPr txBox="1"/>
          <p:nvPr/>
        </p:nvSpPr>
        <p:spPr>
          <a:xfrm>
            <a:off x="1079104" y="5588525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趋于无穷时，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相对于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(n)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来说变得微不足道！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6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42BFB968-1AB7-139F-A06B-FC75943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A577A-BB05-41BF-8A96-C615FE758FD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940C2B3-EAC0-DC17-47BB-EEADD72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严格高阶函数集合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25C1E79-3745-23BF-1ED3-5C51B2F1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077200" cy="4267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对于给定函数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正常数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存在正数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(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或者简记为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(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表示不紧的下界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= (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 (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0" indent="0" eaLnBrk="1" hangingPunct="1">
              <a:buNone/>
            </a:pP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42BFB968-1AB7-139F-A06B-FC75943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A577A-BB05-41BF-8A96-C615FE758FDD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940C2B3-EAC0-DC17-47BB-EEADD72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严格高阶函数集合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25C1E79-3745-23BF-1ED3-5C51B2F1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类似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标记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表示不紧的下界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zh-CN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= (</a:t>
            </a:r>
            <a:r>
              <a:rPr lang="en-US" altLang="zh-CN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lang="en-US" altLang="zh-CN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 (</a:t>
            </a:r>
            <a:r>
              <a:rPr lang="en-US" altLang="zh-CN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(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eaLnBrk="1" hangingPunct="1"/>
            <a:r>
              <a:rPr lang="en-US" altLang="zh-CN" sz="28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lim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= </a:t>
            </a:r>
          </a:p>
          <a:p>
            <a:pPr eaLnBrk="1" hangingPunct="1"/>
            <a:endParaRPr lang="en-US" altLang="zh-CN" sz="2800" dirty="0">
              <a:sym typeface="Symbol" panose="05050102010706020507" pitchFamily="18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CD73C1-CBF3-F39E-E177-E606EB97C388}"/>
              </a:ext>
            </a:extLst>
          </p:cNvPr>
          <p:cNvGrpSpPr>
            <a:grpSpLocks/>
          </p:cNvGrpSpPr>
          <p:nvPr/>
        </p:nvGrpSpPr>
        <p:grpSpPr bwMode="auto">
          <a:xfrm>
            <a:off x="634546" y="2780928"/>
            <a:ext cx="1454150" cy="873125"/>
            <a:chOff x="609600" y="4918075"/>
            <a:chExt cx="1454150" cy="873125"/>
          </a:xfrm>
        </p:grpSpPr>
        <p:sp>
          <p:nvSpPr>
            <p:cNvPr id="106502" name="Line 20">
              <a:extLst>
                <a:ext uri="{FF2B5EF4-FFF2-40B4-BE49-F238E27FC236}">
                  <a16:creationId xmlns:a16="http://schemas.microsoft.com/office/drawing/2014/main" id="{65CCD633-585C-2565-502A-21D4A535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5334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3" name="Text Box 21">
              <a:extLst>
                <a:ext uri="{FF2B5EF4-FFF2-40B4-BE49-F238E27FC236}">
                  <a16:creationId xmlns:a16="http://schemas.microsoft.com/office/drawing/2014/main" id="{E87741C9-00DC-D357-71A3-2298E4B48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5725" y="4918075"/>
              <a:ext cx="623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6504" name="Text Box 22">
              <a:extLst>
                <a:ext uri="{FF2B5EF4-FFF2-40B4-BE49-F238E27FC236}">
                  <a16:creationId xmlns:a16="http://schemas.microsoft.com/office/drawing/2014/main" id="{BE5B4C8B-6684-5FFB-0F8E-5E7C4BCE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5257800"/>
              <a:ext cx="692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g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6505" name="Text Box 23">
              <a:extLst>
                <a:ext uri="{FF2B5EF4-FFF2-40B4-BE49-F238E27FC236}">
                  <a16:creationId xmlns:a16="http://schemas.microsoft.com/office/drawing/2014/main" id="{FD7D5758-C7D2-6EFC-B3BD-4E70EA061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334000"/>
              <a:ext cx="854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highlight>
                    <a:srgbClr val="FFFF00"/>
                  </a:highlight>
                  <a:latin typeface="Times New Roman" panose="02020603050405020304" pitchFamily="18" charset="0"/>
                </a:rPr>
                <a:t>n</a:t>
              </a:r>
              <a:r>
                <a:rPr lang="en-US" altLang="zh-CN" sz="2400" i="1" dirty="0">
                  <a:highlight>
                    <a:srgbClr val="FFFF00"/>
                  </a:highlight>
                  <a:latin typeface="Times New Roman" panose="02020603050405020304" pitchFamily="18" charset="0"/>
                  <a:sym typeface="Symbol" panose="05050102010706020507" pitchFamily="18" charset="2"/>
                </a:rPr>
                <a:t></a:t>
              </a:r>
              <a:endParaRPr lang="en-US" altLang="zh-CN" sz="2400" i="1" dirty="0">
                <a:highlight>
                  <a:srgbClr val="FFFF00"/>
                </a:highlight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921E45C-49DA-9446-E1DE-0A185E7CDC1A}"/>
              </a:ext>
            </a:extLst>
          </p:cNvPr>
          <p:cNvSpPr txBox="1"/>
          <p:nvPr/>
        </p:nvSpPr>
        <p:spPr>
          <a:xfrm>
            <a:off x="634546" y="4941441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趋于无穷时，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相对于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(n)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来说变得很大了！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A0819466-9E27-E6FC-9D40-AE3B6541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8B168-9C4B-444B-B9A6-D108B93DD17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5215BE8-31C5-35E2-02A3-5265C86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渐进符号的性质</a:t>
            </a:r>
            <a:endParaRPr lang="en-US" altLang="zh-CN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54667B8-DA2A-D7A3-1394-CCFA054E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所有五个标记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, 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A0819466-9E27-E6FC-9D40-AE3B6541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8B168-9C4B-444B-B9A6-D108B93DD17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5215BE8-31C5-35E2-02A3-5265C86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渐进符号的性质</a:t>
            </a:r>
            <a:endParaRPr lang="en-US" altLang="zh-CN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54667B8-DA2A-D7A3-1394-CCFA054E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所有五个标记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, 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D0530-C339-4CCA-5F2C-C1E1E2C0C6F6}"/>
              </a:ext>
            </a:extLst>
          </p:cNvPr>
          <p:cNvSpPr txBox="1"/>
          <p:nvPr/>
        </p:nvSpPr>
        <p:spPr>
          <a:xfrm>
            <a:off x="7308304" y="2924944"/>
            <a:ext cx="145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cs typeface="Times New Roman" panose="02020603050405020304" pitchFamily="18" charset="0"/>
              </a:rPr>
              <a:t>等价关系</a:t>
            </a:r>
            <a:endParaRPr lang="zh-CN" altLang="en-US" b="1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E0E5BA9-2A3D-98D1-E5BC-F16E316E272B}"/>
              </a:ext>
            </a:extLst>
          </p:cNvPr>
          <p:cNvSpPr/>
          <p:nvPr/>
        </p:nvSpPr>
        <p:spPr>
          <a:xfrm>
            <a:off x="6588224" y="2012950"/>
            <a:ext cx="576064" cy="20882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4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A0819466-9E27-E6FC-9D40-AE3B6541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8B168-9C4B-444B-B9A6-D108B93DD17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5215BE8-31C5-35E2-02A3-5265C86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渐进符号的性质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8" name="Rectangle 3">
                <a:extLst>
                  <a:ext uri="{FF2B5EF4-FFF2-40B4-BE49-F238E27FC236}">
                    <a16:creationId xmlns:a16="http://schemas.microsoft.com/office/drawing/2014/main" id="{E54667B8-DA2A-D7A3-1394-CCFA054E8B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1905000"/>
                <a:ext cx="8001000" cy="4191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的渐近比较和两个实数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的比较可以类比：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O(g(n))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𝛩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548" name="Rectangle 3">
                <a:extLst>
                  <a:ext uri="{FF2B5EF4-FFF2-40B4-BE49-F238E27FC236}">
                    <a16:creationId xmlns:a16="http://schemas.microsoft.com/office/drawing/2014/main" id="{E54667B8-DA2A-D7A3-1394-CCFA054E8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8001000" cy="4191000"/>
              </a:xfrm>
              <a:blipFill>
                <a:blip r:embed="rId3"/>
                <a:stretch>
                  <a:fillRect l="-1753" t="-3639" b="-11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0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A03645D-2743-C46F-0DD0-67D6B0DEE79E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77827" name="组合 9">
            <a:extLst>
              <a:ext uri="{FF2B5EF4-FFF2-40B4-BE49-F238E27FC236}">
                <a16:creationId xmlns:a16="http://schemas.microsoft.com/office/drawing/2014/main" id="{AA77D269-1F48-D7B2-D6B5-5FEBE52F3599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6CB3500-B45B-9D80-DCF3-2FFE73CD754E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7832" name="图片 13">
              <a:extLst>
                <a:ext uri="{FF2B5EF4-FFF2-40B4-BE49-F238E27FC236}">
                  <a16:creationId xmlns:a16="http://schemas.microsoft.com/office/drawing/2014/main" id="{2304BAAC-8563-1FE2-DC3D-DCDAD4286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F920436B-3DBF-1BC2-5220-477683A08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tabLst/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itchFamily="49" charset="-122"/>
                <a:ea typeface="黑体" pitchFamily="49" charset="-122"/>
                <a:cs typeface="+mn-cs"/>
              </a:rPr>
              <a:t>本讲内容</a:t>
            </a:r>
          </a:p>
        </p:txBody>
      </p:sp>
      <p:sp>
        <p:nvSpPr>
          <p:cNvPr id="77829" name="Slide Number Placeholder 1">
            <a:extLst>
              <a:ext uri="{FF2B5EF4-FFF2-40B4-BE49-F238E27FC236}">
                <a16:creationId xmlns:a16="http://schemas.microsoft.com/office/drawing/2014/main" id="{799E89AF-B276-2334-9B5E-367C1B528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EFA1465-619E-472A-BFA2-43ABB59E61BD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Rectangle 13">
            <a:extLst>
              <a:ext uri="{FF2B5EF4-FFF2-40B4-BE49-F238E27FC236}">
                <a16:creationId xmlns:a16="http://schemas.microsoft.com/office/drawing/2014/main" id="{653282B2-9263-EB90-460A-063400C1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547211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计算复杂性函数的阶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和式的估计与界限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A0819466-9E27-E6FC-9D40-AE3B6541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F8B168-9C4B-444B-B9A6-D108B93DD17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5215BE8-31C5-35E2-02A3-5265C86B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/>
              <a:t>渐进符号的性质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8" name="Rectangle 3">
                <a:extLst>
                  <a:ext uri="{FF2B5EF4-FFF2-40B4-BE49-F238E27FC236}">
                    <a16:creationId xmlns:a16="http://schemas.microsoft.com/office/drawing/2014/main" id="{E54667B8-DA2A-D7A3-1394-CCFA054E8B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5800" y="1905000"/>
                <a:ext cx="8001000" cy="4191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的渐近比较和两个实数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的比较可以类比：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O(g(n))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𝛩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f(n)=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(g(n))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548" name="Rectangle 3">
                <a:extLst>
                  <a:ext uri="{FF2B5EF4-FFF2-40B4-BE49-F238E27FC236}">
                    <a16:creationId xmlns:a16="http://schemas.microsoft.com/office/drawing/2014/main" id="{E54667B8-DA2A-D7A3-1394-CCFA054E8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905000"/>
                <a:ext cx="8001000" cy="4191000"/>
              </a:xfrm>
              <a:blipFill>
                <a:blip r:embed="rId3"/>
                <a:stretch>
                  <a:fillRect l="-1753" t="-3639" b="-11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E24C7B-66EA-1991-DB31-8870C0680F04}"/>
                  </a:ext>
                </a:extLst>
              </p:cNvPr>
              <p:cNvSpPr txBox="1"/>
              <p:nvPr/>
            </p:nvSpPr>
            <p:spPr>
              <a:xfrm>
                <a:off x="3061853" y="2852936"/>
                <a:ext cx="4577254" cy="5616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eaLnBrk="1" hangingPunct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lvl="1" eaLnBrk="1" hangingPunct="1">
                  <a:lnSpc>
                    <a:spcPct val="150000"/>
                  </a:lnSpc>
                </a:pPr>
                <a:endParaRPr lang="en-US" altLang="zh-CN" sz="28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E24C7B-66EA-1991-DB31-8870C068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53" y="2852936"/>
                <a:ext cx="4577254" cy="5616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107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9ADE70A9-0D05-53C8-A5D4-5F09C33D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76250"/>
            <a:ext cx="4800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注意</a:t>
            </a:r>
          </a:p>
        </p:txBody>
      </p:sp>
      <p:pic>
        <p:nvPicPr>
          <p:cNvPr id="110595" name="Picture 6">
            <a:extLst>
              <a:ext uri="{FF2B5EF4-FFF2-40B4-BE49-F238E27FC236}">
                <a16:creationId xmlns:a16="http://schemas.microsoft.com/office/drawing/2014/main" id="{C15D3605-41B3-235F-529E-A92A9ED5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99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6" name="Text Box 7">
            <a:extLst>
              <a:ext uri="{FF2B5EF4-FFF2-40B4-BE49-F238E27FC236}">
                <a16:creationId xmlns:a16="http://schemas.microsoft.com/office/drawing/2014/main" id="{FD55D0DD-734E-0848-CA1F-A2FB347A7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484313"/>
            <a:ext cx="1447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2000" b="1">
                <a:solidFill>
                  <a:schemeClr val="accent2"/>
                </a:solidFill>
                <a:latin typeface="Times New Roman" panose="02020603050405020304" pitchFamily="18" charset="0"/>
              </a:rPr>
              <a:t>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C167DC-0CAD-2CE4-99D6-BD2740DEE0C8}"/>
                  </a:ext>
                </a:extLst>
              </p:cNvPr>
              <p:cNvSpPr txBox="1"/>
              <p:nvPr/>
            </p:nvSpPr>
            <p:spPr>
              <a:xfrm>
                <a:off x="683568" y="4962990"/>
                <a:ext cx="8064896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𝒔𝒊𝒏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 dirty="0">
                    <a:solidFill>
                      <a:srgbClr val="0070C0"/>
                    </a:solidFill>
                  </a:rPr>
                  <a:t> 中的指数值在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和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之间变化。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C167DC-0CAD-2CE4-99D6-BD2740DEE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62990"/>
                <a:ext cx="8064896" cy="470000"/>
              </a:xfrm>
              <a:prstGeom prst="rect">
                <a:avLst/>
              </a:prstGeom>
              <a:blipFill>
                <a:blip r:embed="rId4"/>
                <a:stretch>
                  <a:fillRect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90E2CD7-B783-7997-67E3-9CE4DE0075A0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12643" name="组合 9">
            <a:extLst>
              <a:ext uri="{FF2B5EF4-FFF2-40B4-BE49-F238E27FC236}">
                <a16:creationId xmlns:a16="http://schemas.microsoft.com/office/drawing/2014/main" id="{575ADED7-04B7-192E-AE9A-0B94B0B8822A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89334F37-AD41-D098-B028-936D9BF85DF9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112648" name="图片 13">
              <a:extLst>
                <a:ext uri="{FF2B5EF4-FFF2-40B4-BE49-F238E27FC236}">
                  <a16:creationId xmlns:a16="http://schemas.microsoft.com/office/drawing/2014/main" id="{8BB16164-900A-AC7E-AF14-742029274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4EFB6B13-72A8-F2FD-F484-E47344636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tabLst/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itchFamily="49" charset="-122"/>
                <a:ea typeface="黑体" pitchFamily="49" charset="-122"/>
                <a:cs typeface="+mn-cs"/>
              </a:rPr>
              <a:t>本讲内容</a:t>
            </a:r>
          </a:p>
        </p:txBody>
      </p:sp>
      <p:sp>
        <p:nvSpPr>
          <p:cNvPr id="112645" name="Slide Number Placeholder 1">
            <a:extLst>
              <a:ext uri="{FF2B5EF4-FFF2-40B4-BE49-F238E27FC236}">
                <a16:creationId xmlns:a16="http://schemas.microsoft.com/office/drawing/2014/main" id="{977F0785-70E1-D900-18C3-69EA2D700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1C7DFE1-3972-45EC-AC0C-213DE67C7943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6" name="Rectangle 13">
            <a:extLst>
              <a:ext uri="{FF2B5EF4-FFF2-40B4-BE49-F238E27FC236}">
                <a16:creationId xmlns:a16="http://schemas.microsoft.com/office/drawing/2014/main" id="{AA6DA520-D9A1-9893-C668-E6F0B9D3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5472113" cy="331311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latin typeface="+mj-ea"/>
                <a:ea typeface="+mj-ea"/>
              </a:rPr>
              <a:t>2.1  </a:t>
            </a:r>
            <a:r>
              <a:rPr lang="zh-CN" altLang="en-US" sz="3600" dirty="0">
                <a:latin typeface="+mj-ea"/>
                <a:ea typeface="+mj-ea"/>
              </a:rPr>
              <a:t>计算复杂性函数的阶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latin typeface="+mj-ea"/>
                <a:ea typeface="+mj-ea"/>
              </a:rPr>
              <a:t>2.2  </a:t>
            </a:r>
            <a:r>
              <a:rPr lang="zh-CN" altLang="en-US" sz="3600" b="1" dirty="0">
                <a:latin typeface="+mj-ea"/>
                <a:ea typeface="+mj-ea"/>
              </a:rPr>
              <a:t>和式的估计与界限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latin typeface="+mj-ea"/>
                <a:ea typeface="+mj-ea"/>
              </a:rPr>
              <a:t>2.3  </a:t>
            </a:r>
            <a:r>
              <a:rPr lang="zh-CN" altLang="en-US" sz="3600" dirty="0">
                <a:latin typeface="+mj-ea"/>
                <a:ea typeface="+mj-ea"/>
              </a:rPr>
              <a:t>递归方程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EE86D2E8-C55F-4E1E-4CFE-44D4CE68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为什么需要和式的估计与界限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49986003-5778-4A0D-D2CD-4B979AA7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81E264-F6BC-12D0-3BCC-7466829ACBDF}"/>
              </a:ext>
            </a:extLst>
          </p:cNvPr>
          <p:cNvSpPr txBox="1">
            <a:spLocks/>
          </p:cNvSpPr>
          <p:nvPr/>
        </p:nvSpPr>
        <p:spPr bwMode="auto">
          <a:xfrm>
            <a:off x="405163" y="1628800"/>
            <a:ext cx="800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和式的估计：计算算法的效率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和式的界限：</a:t>
            </a:r>
            <a:r>
              <a:rPr lang="zh-CN" altLang="en-US" b="0" i="0" dirty="0">
                <a:effectLst/>
                <a:latin typeface="-apple-system"/>
              </a:rPr>
              <a:t>要证明某个函数是另一个函数的低阶或高阶</a:t>
            </a:r>
            <a:r>
              <a:rPr lang="zh-CN" altLang="en-US" dirty="0">
                <a:latin typeface="-apple-system"/>
              </a:rPr>
              <a:t>（不用严格低高阶函数）</a:t>
            </a:r>
            <a:endParaRPr lang="en-US" altLang="zh-CN" dirty="0">
              <a:latin typeface="-apple-system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0" lang="zh-CN" altLang="en-US" dirty="0">
                <a:latin typeface="-apple-system"/>
                <a:cs typeface="Times New Roman" panose="02020603050405020304" pitchFamily="18" charset="0"/>
              </a:rPr>
              <a:t>精髓：</a:t>
            </a:r>
            <a:r>
              <a:rPr lang="zh-CN" altLang="en-US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-apple-system"/>
              </a:rPr>
              <a:t>求上界，就找高阶函数；求下界，就找低阶函数</a:t>
            </a:r>
            <a:endParaRPr kumimoji="0" lang="en-US" altLang="zh-CN" b="1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EE86D2E8-C55F-4E1E-4CFE-44D4CE68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为什么需要和式的估计与界限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970BDBB-D3C6-FA61-E9A4-00DEC697B8C2}"/>
              </a:ext>
            </a:extLst>
          </p:cNvPr>
          <p:cNvSpPr txBox="1">
            <a:spLocks/>
          </p:cNvSpPr>
          <p:nvPr/>
        </p:nvSpPr>
        <p:spPr bwMode="auto">
          <a:xfrm>
            <a:off x="381000" y="1700808"/>
            <a:ext cx="8383662" cy="3960440"/>
          </a:xfrm>
          <a:prstGeom prst="rect">
            <a:avLst/>
          </a:prstGeom>
          <a:blipFill rotWithShape="1">
            <a:blip r:embed="rId2"/>
            <a:stretch>
              <a:fillRect l="-731" t="-257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kumimoji="0"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955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extLst>
              <a:ext uri="{FF2B5EF4-FFF2-40B4-BE49-F238E27FC236}">
                <a16:creationId xmlns:a16="http://schemas.microsoft.com/office/drawing/2014/main" id="{8B76CE9A-974A-FB10-433A-A6F46A431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 dirty="0">
                <a:latin typeface="+mj-ea"/>
                <a:ea typeface="+mj-ea"/>
              </a:rPr>
              <a:t>1. </a:t>
            </a:r>
            <a:r>
              <a:rPr lang="zh-CN" altLang="en-US" b="1" dirty="0">
                <a:latin typeface="+mj-ea"/>
                <a:ea typeface="+mj-ea"/>
              </a:rPr>
              <a:t>线性和</a:t>
            </a:r>
            <a:r>
              <a:rPr lang="zh-CN" altLang="en-US" sz="2800" dirty="0">
                <a:latin typeface="+mj-ea"/>
                <a:ea typeface="+mj-ea"/>
              </a:rPr>
              <a:t> 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13A0BC8A-9614-750C-2F45-E3308C79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407988"/>
            <a:ext cx="38877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和式的估计</a:t>
            </a:r>
            <a:endParaRPr lang="zh-CN" altLang="en-US" sz="44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charset="0"/>
            </a:endParaRPr>
          </a:p>
        </p:txBody>
      </p:sp>
      <p:pic>
        <p:nvPicPr>
          <p:cNvPr id="56326" name="Picture 6">
            <a:extLst>
              <a:ext uri="{FF2B5EF4-FFF2-40B4-BE49-F238E27FC236}">
                <a16:creationId xmlns:a16="http://schemas.microsoft.com/office/drawing/2014/main" id="{BA73FBB1-939A-854C-C262-4D614086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449513"/>
            <a:ext cx="6581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EB9F40-1423-336D-D382-075C490761DC}"/>
              </a:ext>
            </a:extLst>
          </p:cNvPr>
          <p:cNvSpPr/>
          <p:nvPr/>
        </p:nvSpPr>
        <p:spPr>
          <a:xfrm>
            <a:off x="-1588" y="2378075"/>
            <a:ext cx="2368551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5718" name="TextBox 2">
            <a:extLst>
              <a:ext uri="{FF2B5EF4-FFF2-40B4-BE49-F238E27FC236}">
                <a16:creationId xmlns:a16="http://schemas.microsoft.com/office/drawing/2014/main" id="{F4D4CCB4-0FD1-2D00-CA39-374104CF6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6449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96E85D03-5DD8-7CDA-7F38-36467CCF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90600"/>
            <a:ext cx="4572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2.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级数</a:t>
            </a:r>
            <a:r>
              <a:rPr lang="zh-CN" altLang="en-US" sz="3200" b="1" dirty="0"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D4FB7AFB-3FDC-2E22-ABEC-94A509850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/>
          <a:stretch/>
        </p:blipFill>
        <p:spPr bwMode="auto">
          <a:xfrm>
            <a:off x="467544" y="5589240"/>
            <a:ext cx="359762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0EE9F8-D59F-794A-4001-7A90B7130D44}"/>
              </a:ext>
            </a:extLst>
          </p:cNvPr>
          <p:cNvSpPr txBox="1"/>
          <p:nvPr/>
        </p:nvSpPr>
        <p:spPr>
          <a:xfrm>
            <a:off x="179512" y="1888175"/>
            <a:ext cx="8352928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Helvetica Neue"/>
              </a:rPr>
              <a:t>将</a:t>
            </a:r>
            <a:r>
              <a:rPr lang="zh-CN" altLang="en-US" b="1" i="0" u="none" strike="noStrike" dirty="0">
                <a:solidFill>
                  <a:srgbClr val="002060"/>
                </a:solidFill>
                <a:effectLst/>
                <a:latin typeface="Helvetica Neue"/>
              </a:rPr>
              <a:t>数列</a:t>
            </a:r>
            <a:r>
              <a:rPr lang="zh-CN" altLang="en-US" b="0" i="0" dirty="0">
                <a:effectLst/>
                <a:latin typeface="Helvetica Neue"/>
              </a:rPr>
              <a:t>的项依次用加号连接起来的函数。</a:t>
            </a:r>
            <a:endParaRPr lang="en-US" altLang="zh-CN" b="0" i="0" dirty="0"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Helvetica Neue"/>
              </a:rPr>
              <a:t>典型的级数有正项级数、交错级数、幂级数、傅里叶级数等</a:t>
            </a:r>
            <a:endParaRPr lang="en-US" altLang="zh-CN" b="0" i="0" dirty="0"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elvetica Neue"/>
              </a:rPr>
              <a:t>作用：</a:t>
            </a:r>
            <a:endParaRPr lang="en-US" altLang="zh-CN" dirty="0"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elvetica Neue"/>
              </a:rPr>
              <a:t>（</a:t>
            </a:r>
            <a:r>
              <a:rPr lang="en-US" altLang="zh-CN" dirty="0">
                <a:latin typeface="Helvetica Neue"/>
              </a:rPr>
              <a:t>1</a:t>
            </a:r>
            <a:r>
              <a:rPr lang="zh-CN" altLang="en-US" dirty="0">
                <a:latin typeface="Helvetica Neue"/>
              </a:rPr>
              <a:t>）</a:t>
            </a:r>
            <a:r>
              <a:rPr lang="zh-CN" altLang="en-US" b="0" i="0" dirty="0">
                <a:effectLst/>
                <a:latin typeface="Helvetica Neue"/>
              </a:rPr>
              <a:t>借助级数表示许多常用的非</a:t>
            </a:r>
            <a:r>
              <a:rPr lang="zh-CN" altLang="en-US" b="0" i="0" u="none" strike="noStrike" dirty="0">
                <a:effectLst/>
                <a:latin typeface="Helvetica Neue"/>
              </a:rPr>
              <a:t>初等函数</a:t>
            </a:r>
            <a:endParaRPr lang="en-US" altLang="zh-CN" b="0" i="0" u="none" strike="noStrike" dirty="0"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Helvetica Neue"/>
              </a:rPr>
              <a:t>（</a:t>
            </a:r>
            <a:r>
              <a:rPr lang="en-US" altLang="zh-CN" dirty="0">
                <a:latin typeface="Helvetica Neue"/>
              </a:rPr>
              <a:t>2</a:t>
            </a:r>
            <a:r>
              <a:rPr lang="zh-CN" altLang="en-US" dirty="0">
                <a:latin typeface="Helvetica Neue"/>
              </a:rPr>
              <a:t>）</a:t>
            </a:r>
            <a:r>
              <a:rPr lang="zh-CN" altLang="en-US" b="0" i="0" dirty="0">
                <a:effectLst/>
                <a:latin typeface="Helvetica Neue"/>
              </a:rPr>
              <a:t>借助级数去研究函数，并按需进行近似计算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96E85D03-5DD8-7CDA-7F38-36467CCF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90600"/>
            <a:ext cx="4572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2.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级数</a:t>
            </a:r>
            <a:r>
              <a:rPr lang="zh-CN" altLang="en-US" sz="3200" b="1" dirty="0"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11448C13-D66C-E8E2-EFE9-3D286C1E6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/>
          <a:stretch/>
        </p:blipFill>
        <p:spPr bwMode="auto">
          <a:xfrm>
            <a:off x="1547663" y="3001963"/>
            <a:ext cx="698356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>
            <a:extLst>
              <a:ext uri="{FF2B5EF4-FFF2-40B4-BE49-F238E27FC236}">
                <a16:creationId xmlns:a16="http://schemas.microsoft.com/office/drawing/2014/main" id="{985FEBAE-81EC-A5F0-808B-BDF668C83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4"/>
          <a:stretch/>
        </p:blipFill>
        <p:spPr bwMode="auto">
          <a:xfrm>
            <a:off x="1619672" y="5211763"/>
            <a:ext cx="316664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39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96E85D03-5DD8-7CDA-7F38-36467CCF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90600"/>
            <a:ext cx="4572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2.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级数</a:t>
            </a:r>
            <a:r>
              <a:rPr lang="zh-CN" altLang="en-US" sz="3200" b="1" dirty="0"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D4FB7AFB-3FDC-2E22-ABEC-94A509850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9"/>
          <a:stretch/>
        </p:blipFill>
        <p:spPr bwMode="auto">
          <a:xfrm>
            <a:off x="1475656" y="1782763"/>
            <a:ext cx="359958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0" name="Picture 6">
            <a:extLst>
              <a:ext uri="{FF2B5EF4-FFF2-40B4-BE49-F238E27FC236}">
                <a16:creationId xmlns:a16="http://schemas.microsoft.com/office/drawing/2014/main" id="{11448C13-D66C-E8E2-EFE9-3D286C1E6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0"/>
          <a:stretch/>
        </p:blipFill>
        <p:spPr bwMode="auto">
          <a:xfrm>
            <a:off x="1475655" y="3001963"/>
            <a:ext cx="705556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51" name="Picture 7">
            <a:extLst>
              <a:ext uri="{FF2B5EF4-FFF2-40B4-BE49-F238E27FC236}">
                <a16:creationId xmlns:a16="http://schemas.microsoft.com/office/drawing/2014/main" id="{985FEBAE-81EC-A5F0-808B-BDF668C83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4"/>
          <a:stretch/>
        </p:blipFill>
        <p:spPr bwMode="auto">
          <a:xfrm>
            <a:off x="1619672" y="5211763"/>
            <a:ext cx="316664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2923140-8FDB-77F0-EDA5-FD7C96E8EB20}"/>
              </a:ext>
            </a:extLst>
          </p:cNvPr>
          <p:cNvSpPr/>
          <p:nvPr/>
        </p:nvSpPr>
        <p:spPr>
          <a:xfrm rot="2558160">
            <a:off x="5364746" y="437934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0B256-D8FD-5BB6-F7DF-E46B3B1EDBBC}"/>
              </a:ext>
            </a:extLst>
          </p:cNvPr>
          <p:cNvSpPr txBox="1"/>
          <p:nvPr/>
        </p:nvSpPr>
        <p:spPr>
          <a:xfrm>
            <a:off x="5976905" y="4708954"/>
            <a:ext cx="2231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可以作为结论记忆！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B89A1DD-19D3-3D1C-8EA0-A466A54094DC}"/>
              </a:ext>
            </a:extLst>
          </p:cNvPr>
          <p:cNvSpPr/>
          <p:nvPr/>
        </p:nvSpPr>
        <p:spPr>
          <a:xfrm rot="20631662">
            <a:off x="5364745" y="5185996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8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4">
            <a:extLst>
              <a:ext uri="{FF2B5EF4-FFF2-40B4-BE49-F238E27FC236}">
                <a16:creationId xmlns:a16="http://schemas.microsoft.com/office/drawing/2014/main" id="{B3D1EE16-3EA1-58C5-CFB5-6749F52D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9"/>
          <a:stretch/>
        </p:blipFill>
        <p:spPr bwMode="auto">
          <a:xfrm>
            <a:off x="1835696" y="1066800"/>
            <a:ext cx="3780879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20203083-0EAF-02A5-1233-543C38686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4"/>
          <a:stretch/>
        </p:blipFill>
        <p:spPr bwMode="auto">
          <a:xfrm>
            <a:off x="1835696" y="2409825"/>
            <a:ext cx="3628479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id="{102CCF1E-7C4C-051B-6D7D-02A4B33F3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4"/>
          <a:stretch/>
        </p:blipFill>
        <p:spPr bwMode="auto">
          <a:xfrm>
            <a:off x="1979712" y="3924300"/>
            <a:ext cx="524658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>
            <a:extLst>
              <a:ext uri="{FF2B5EF4-FFF2-40B4-BE49-F238E27FC236}">
                <a16:creationId xmlns:a16="http://schemas.microsoft.com/office/drawing/2014/main" id="{F8DDB4B6-42B7-C2C9-A9E3-C264E0B3D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9"/>
          <a:stretch/>
        </p:blipFill>
        <p:spPr bwMode="auto">
          <a:xfrm>
            <a:off x="1979712" y="5305425"/>
            <a:ext cx="242718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3E2D8161-3400-D0B1-9302-BE1A37D896FE}"/>
              </a:ext>
            </a:extLst>
          </p:cNvPr>
          <p:cNvSpPr/>
          <p:nvPr/>
        </p:nvSpPr>
        <p:spPr>
          <a:xfrm>
            <a:off x="4787218" y="5366967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51D522-CD05-62D3-0006-7038DAB30242}"/>
              </a:ext>
            </a:extLst>
          </p:cNvPr>
          <p:cNvSpPr txBox="1"/>
          <p:nvPr/>
        </p:nvSpPr>
        <p:spPr>
          <a:xfrm>
            <a:off x="5291274" y="5247113"/>
            <a:ext cx="2231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可以作为结论记忆！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49E68095-AA34-53B3-5386-9C4D6B59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2C5B11-03AD-4521-8BF1-B57ED591CDCC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D553037-74B4-4338-3FB4-DCE982D0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7030A0"/>
                </a:solidFill>
              </a:rPr>
              <a:t>描述算法的效率？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6" name="Rectangle 3">
                <a:extLst>
                  <a:ext uri="{FF2B5EF4-FFF2-40B4-BE49-F238E27FC236}">
                    <a16:creationId xmlns:a16="http://schemas.microsoft.com/office/drawing/2014/main" id="{49D864A7-ED4D-BBBF-46AD-6D6E32B8AF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2000" y="1676400"/>
                <a:ext cx="7924800" cy="411480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一旦输入规模</a:t>
                </a:r>
                <a:r>
                  <a:rPr lang="en-US" altLang="zh-CN" sz="24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zh-CN" altLang="en-US" sz="24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变得足够大，最坏情况运行时间为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zh-CN" alt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的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归并排序会战胜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400" dirty="0">
                    <a:sym typeface="Symbol" panose="05050102010706020507" pitchFamily="18" charset="2"/>
                  </a:rPr>
                  <a:t>时间的插入排序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对于足够大的输入，精确运行时间中倍数常量和低阶项不如高阶项对效率的影响大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dirty="0">
                    <a:sym typeface="Symbol" panose="05050102010706020507" pitchFamily="18" charset="2"/>
                  </a:rPr>
                  <a:t>输入规模大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-&gt;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运行时间与输入增长量级相关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——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算法的</a:t>
                </a:r>
                <a:r>
                  <a:rPr lang="zh-CN" altLang="en-US" sz="24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渐近效率</a:t>
                </a:r>
                <a:endParaRPr lang="en-US" altLang="zh-CN" sz="2400" b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9876" name="Rectangle 3">
                <a:extLst>
                  <a:ext uri="{FF2B5EF4-FFF2-40B4-BE49-F238E27FC236}">
                    <a16:creationId xmlns:a16="http://schemas.microsoft.com/office/drawing/2014/main" id="{49D864A7-ED4D-BBBF-46AD-6D6E32B8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76400"/>
                <a:ext cx="7924800" cy="4114800"/>
              </a:xfrm>
              <a:blipFill>
                <a:blip r:embed="rId3"/>
                <a:stretch>
                  <a:fillRect l="-1000" t="-889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75955EC8-96FC-0A42-3F34-394B4210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4800600" cy="6429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3.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和的界限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Times New Roman" charset="0"/>
            </a:endParaRPr>
          </a:p>
        </p:txBody>
      </p:sp>
      <p:pic>
        <p:nvPicPr>
          <p:cNvPr id="59397" name="Picture 5">
            <a:extLst>
              <a:ext uri="{FF2B5EF4-FFF2-40B4-BE49-F238E27FC236}">
                <a16:creationId xmlns:a16="http://schemas.microsoft.com/office/drawing/2014/main" id="{9D17035B-8A9D-1D2B-8E02-486F5DF2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4675"/>
            <a:ext cx="4267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401" name="Group 9">
            <a:extLst>
              <a:ext uri="{FF2B5EF4-FFF2-40B4-BE49-F238E27FC236}">
                <a16:creationId xmlns:a16="http://schemas.microsoft.com/office/drawing/2014/main" id="{9335F8EB-4FC2-DDD9-56E1-90588BBEA81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636838"/>
            <a:ext cx="8915400" cy="3286125"/>
            <a:chOff x="96" y="1661"/>
            <a:chExt cx="5616" cy="2070"/>
          </a:xfrm>
        </p:grpSpPr>
        <p:pic>
          <p:nvPicPr>
            <p:cNvPr id="118789" name="Picture 6">
              <a:extLst>
                <a:ext uri="{FF2B5EF4-FFF2-40B4-BE49-F238E27FC236}">
                  <a16:creationId xmlns:a16="http://schemas.microsoft.com/office/drawing/2014/main" id="{8E0FC3C4-ACF5-B026-AFDB-6D58F4BEB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661"/>
              <a:ext cx="5616" cy="2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8790" name="Text Box 7">
              <a:extLst>
                <a:ext uri="{FF2B5EF4-FFF2-40B4-BE49-F238E27FC236}">
                  <a16:creationId xmlns:a16="http://schemas.microsoft.com/office/drawing/2014/main" id="{9EED2C5F-B6EC-7B25-6725-7D36AAF88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06"/>
              <a:ext cx="40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3/2</a:t>
              </a: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21FE0F07-9C13-5D9D-7F93-C13A33811484}"/>
              </a:ext>
            </a:extLst>
          </p:cNvPr>
          <p:cNvSpPr/>
          <p:nvPr/>
        </p:nvSpPr>
        <p:spPr>
          <a:xfrm>
            <a:off x="5004048" y="1088629"/>
            <a:ext cx="2736304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数学归纳法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>
            <a:extLst>
              <a:ext uri="{FF2B5EF4-FFF2-40B4-BE49-F238E27FC236}">
                <a16:creationId xmlns:a16="http://schemas.microsoft.com/office/drawing/2014/main" id="{FE3A251B-BE28-1225-124C-21E98C86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66593"/>
            <a:ext cx="91440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2" name="Picture 6">
            <a:extLst>
              <a:ext uri="{FF2B5EF4-FFF2-40B4-BE49-F238E27FC236}">
                <a16:creationId xmlns:a16="http://schemas.microsoft.com/office/drawing/2014/main" id="{0B0AD2C5-1FC4-ABCE-9A24-F380F4B9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5024"/>
            <a:ext cx="899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B1F279-DAB3-F058-74D8-8A1CDB4701E9}"/>
                  </a:ext>
                </a:extLst>
              </p:cNvPr>
              <p:cNvSpPr txBox="1"/>
              <p:nvPr/>
            </p:nvSpPr>
            <p:spPr>
              <a:xfrm>
                <a:off x="107504" y="906830"/>
                <a:ext cx="6048672" cy="586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FF0000"/>
                    </a:solidFill>
                  </a:rPr>
                  <a:t>易错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题：例</a:t>
                </a:r>
                <a:r>
                  <a:rPr lang="en-US" altLang="zh-CN" sz="3200" b="1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3200" b="1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zh-CN" altLang="en-US" sz="3200" b="1" i="1">
                            <a:latin typeface="Cambria Math" panose="02040503050406030204" pitchFamily="18" charset="0"/>
                          </a:rPr>
                          <m:t>？</m:t>
                        </m:r>
                      </m:e>
                    </m:nary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B1F279-DAB3-F058-74D8-8A1CDB47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6830"/>
                <a:ext cx="6048672" cy="586635"/>
              </a:xfrm>
              <a:prstGeom prst="rect">
                <a:avLst/>
              </a:prstGeom>
              <a:blipFill>
                <a:blip r:embed="rId4"/>
                <a:stretch>
                  <a:fillRect l="-1109" t="-18750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53F7C0-7AFB-C4C0-529D-D001231995BA}"/>
                  </a:ext>
                </a:extLst>
              </p:cNvPr>
              <p:cNvSpPr txBox="1"/>
              <p:nvPr/>
            </p:nvSpPr>
            <p:spPr>
              <a:xfrm>
                <a:off x="251520" y="4581128"/>
                <a:ext cx="8164016" cy="832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累加的是与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相关的多项式，并非与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无关的函数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要证明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需要证明：对于某个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c&gt;0,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𝒄𝒏</m:t>
                        </m:r>
                      </m:e>
                    </m:nary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53F7C0-7AFB-C4C0-529D-D0012319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81128"/>
                <a:ext cx="8164016" cy="832407"/>
              </a:xfrm>
              <a:prstGeom prst="rect">
                <a:avLst/>
              </a:prstGeom>
              <a:blipFill>
                <a:blip r:embed="rId5"/>
                <a:stretch>
                  <a:fillRect l="-1119" t="-27737" b="-10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E9C94BE-E272-CBF9-26FE-36AEF880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115888"/>
            <a:ext cx="4419600" cy="838200"/>
          </a:xfrm>
        </p:spPr>
        <p:txBody>
          <a:bodyPr/>
          <a:lstStyle/>
          <a:p>
            <a:pPr eaLnBrk="1" hangingPunct="1"/>
            <a:r>
              <a:rPr lang="zh-CN" altLang="en-US"/>
              <a:t>直接求和的界限 </a:t>
            </a:r>
          </a:p>
        </p:txBody>
      </p:sp>
      <p:pic>
        <p:nvPicPr>
          <p:cNvPr id="61445" name="Picture 5">
            <a:extLst>
              <a:ext uri="{FF2B5EF4-FFF2-40B4-BE49-F238E27FC236}">
                <a16:creationId xmlns:a16="http://schemas.microsoft.com/office/drawing/2014/main" id="{38133690-8A92-94FF-678D-5543643DD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3524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7" name="Picture 7">
            <a:extLst>
              <a:ext uri="{FF2B5EF4-FFF2-40B4-BE49-F238E27FC236}">
                <a16:creationId xmlns:a16="http://schemas.microsoft.com/office/drawing/2014/main" id="{D28E4837-F0B1-34BB-6002-60D86C6B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8" name="Picture 8">
            <a:extLst>
              <a:ext uri="{FF2B5EF4-FFF2-40B4-BE49-F238E27FC236}">
                <a16:creationId xmlns:a16="http://schemas.microsoft.com/office/drawing/2014/main" id="{D96E2292-7723-844D-A460-711F0CCB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429000"/>
            <a:ext cx="71437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D59B296-44DE-2E97-43EA-17A0B7E73C9A}"/>
              </a:ext>
            </a:extLst>
          </p:cNvPr>
          <p:cNvGrpSpPr/>
          <p:nvPr/>
        </p:nvGrpSpPr>
        <p:grpSpPr>
          <a:xfrm>
            <a:off x="6444208" y="4238626"/>
            <a:ext cx="2520280" cy="1062044"/>
            <a:chOff x="6444208" y="4238626"/>
            <a:chExt cx="2520280" cy="1062044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70F8CEC4-14D1-8141-4440-B7AFD860275A}"/>
                </a:ext>
              </a:extLst>
            </p:cNvPr>
            <p:cNvSpPr/>
            <p:nvPr/>
          </p:nvSpPr>
          <p:spPr>
            <a:xfrm>
              <a:off x="6444208" y="4238626"/>
              <a:ext cx="2520280" cy="106204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图片 5" descr="黑色的钟表&#10;&#10;低可信度描述已自动生成">
              <a:extLst>
                <a:ext uri="{FF2B5EF4-FFF2-40B4-BE49-F238E27FC236}">
                  <a16:creationId xmlns:a16="http://schemas.microsoft.com/office/drawing/2014/main" id="{343B29B3-585F-E2A4-A72D-C157855D1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256" y="4543425"/>
              <a:ext cx="1718957" cy="4286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CC63813-2A60-5E7C-FD2F-69D41348FFFF}"/>
              </a:ext>
            </a:extLst>
          </p:cNvPr>
          <p:cNvGrpSpPr/>
          <p:nvPr/>
        </p:nvGrpSpPr>
        <p:grpSpPr>
          <a:xfrm>
            <a:off x="0" y="1905000"/>
            <a:ext cx="4238625" cy="1000125"/>
            <a:chOff x="0" y="1905000"/>
            <a:chExt cx="4238625" cy="1000125"/>
          </a:xfrm>
        </p:grpSpPr>
        <p:pic>
          <p:nvPicPr>
            <p:cNvPr id="61446" name="Picture 6">
              <a:extLst>
                <a:ext uri="{FF2B5EF4-FFF2-40B4-BE49-F238E27FC236}">
                  <a16:creationId xmlns:a16="http://schemas.microsoft.com/office/drawing/2014/main" id="{93F5389D-8E9A-8231-7202-EC27FD6E0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05000"/>
              <a:ext cx="4238625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E3AD7F-D03D-4B51-AC53-D56F10CEC7F9}"/>
                    </a:ext>
                  </a:extLst>
                </p:cNvPr>
                <p:cNvSpPr txBox="1"/>
                <p:nvPr/>
              </p:nvSpPr>
              <p:spPr>
                <a:xfrm>
                  <a:off x="1763688" y="2348880"/>
                  <a:ext cx="21602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5E3AD7F-D03D-4B51-AC53-D56F10CEC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348880"/>
                  <a:ext cx="21602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4">
            <a:extLst>
              <a:ext uri="{FF2B5EF4-FFF2-40B4-BE49-F238E27FC236}">
                <a16:creationId xmlns:a16="http://schemas.microsoft.com/office/drawing/2014/main" id="{13668DAE-6601-0319-9236-93A3CDDA1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40957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id="{98FE00DE-7043-99E9-154D-BBA24ABFE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>
            <a:extLst>
              <a:ext uri="{FF2B5EF4-FFF2-40B4-BE49-F238E27FC236}">
                <a16:creationId xmlns:a16="http://schemas.microsoft.com/office/drawing/2014/main" id="{0033C8D6-BA38-212D-9248-8BDFD1E6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" y="762000"/>
            <a:ext cx="6419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1" name="Picture 7">
            <a:extLst>
              <a:ext uri="{FF2B5EF4-FFF2-40B4-BE49-F238E27FC236}">
                <a16:creationId xmlns:a16="http://schemas.microsoft.com/office/drawing/2014/main" id="{26D0865C-47EE-D1C5-3967-68FED31E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496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云形 1">
            <a:extLst>
              <a:ext uri="{FF2B5EF4-FFF2-40B4-BE49-F238E27FC236}">
                <a16:creationId xmlns:a16="http://schemas.microsoft.com/office/drawing/2014/main" id="{CC895232-1794-760F-D94F-D61682652203}"/>
              </a:ext>
            </a:extLst>
          </p:cNvPr>
          <p:cNvSpPr/>
          <p:nvPr/>
        </p:nvSpPr>
        <p:spPr>
          <a:xfrm>
            <a:off x="6452223" y="602453"/>
            <a:ext cx="2520280" cy="106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一分为二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E30355-A9AA-F74A-D87A-E433116F5033}"/>
                  </a:ext>
                </a:extLst>
              </p:cNvPr>
              <p:cNvSpPr txBox="1"/>
              <p:nvPr/>
            </p:nvSpPr>
            <p:spPr>
              <a:xfrm>
                <a:off x="5724128" y="3016356"/>
                <a:ext cx="4693920" cy="584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个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E30355-A9AA-F74A-D87A-E433116F5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016356"/>
                <a:ext cx="4693920" cy="584584"/>
              </a:xfrm>
              <a:prstGeom prst="rect">
                <a:avLst/>
              </a:prstGeom>
              <a:blipFill>
                <a:blip r:embed="rId4"/>
                <a:stretch>
                  <a:fillRect t="-5208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2D5F2445-A9FC-3279-3C20-CA14D4DE6104}"/>
              </a:ext>
            </a:extLst>
          </p:cNvPr>
          <p:cNvCxnSpPr>
            <a:cxnSpLocks/>
          </p:cNvCxnSpPr>
          <p:nvPr/>
        </p:nvCxnSpPr>
        <p:spPr>
          <a:xfrm flipV="1">
            <a:off x="5292080" y="2780928"/>
            <a:ext cx="1368152" cy="187846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4">
            <a:extLst>
              <a:ext uri="{FF2B5EF4-FFF2-40B4-BE49-F238E27FC236}">
                <a16:creationId xmlns:a16="http://schemas.microsoft.com/office/drawing/2014/main" id="{D1F920CE-53D6-E288-777E-C37E7FA8E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25"/>
            <a:ext cx="38862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5">
            <a:extLst>
              <a:ext uri="{FF2B5EF4-FFF2-40B4-BE49-F238E27FC236}">
                <a16:creationId xmlns:a16="http://schemas.microsoft.com/office/drawing/2014/main" id="{714E52F0-32CC-6CB0-F7FA-D7A40C70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8972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云形 1">
            <a:extLst>
              <a:ext uri="{FF2B5EF4-FFF2-40B4-BE49-F238E27FC236}">
                <a16:creationId xmlns:a16="http://schemas.microsoft.com/office/drawing/2014/main" id="{B3A09AEC-CA08-29B5-29EC-EEF6BF2DC012}"/>
              </a:ext>
            </a:extLst>
          </p:cNvPr>
          <p:cNvSpPr/>
          <p:nvPr/>
        </p:nvSpPr>
        <p:spPr>
          <a:xfrm>
            <a:off x="4548728" y="1645321"/>
            <a:ext cx="3767688" cy="10620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先找“转折点”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96212445-90BC-4962-B667-3B9C6B33F00E}"/>
              </a:ext>
            </a:extLst>
          </p:cNvPr>
          <p:cNvCxnSpPr>
            <a:cxnSpLocks/>
          </p:cNvCxnSpPr>
          <p:nvPr/>
        </p:nvCxnSpPr>
        <p:spPr>
          <a:xfrm flipV="1">
            <a:off x="4572000" y="5445224"/>
            <a:ext cx="1440160" cy="19357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44801C-6734-44ED-9DAF-3713E4CEB544}"/>
                  </a:ext>
                </a:extLst>
              </p:cNvPr>
              <p:cNvSpPr txBox="1"/>
              <p:nvPr/>
            </p:nvSpPr>
            <p:spPr>
              <a:xfrm>
                <a:off x="3563888" y="5711510"/>
                <a:ext cx="4693920" cy="616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dirty="0"/>
                  <a:t> 的无穷级数是收敛的！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44801C-6734-44ED-9DAF-3713E4C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711510"/>
                <a:ext cx="4693920" cy="616579"/>
              </a:xfrm>
              <a:prstGeom prst="rect">
                <a:avLst/>
              </a:prstGeom>
              <a:blipFill>
                <a:blip r:embed="rId4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4">
            <a:extLst>
              <a:ext uri="{FF2B5EF4-FFF2-40B4-BE49-F238E27FC236}">
                <a16:creationId xmlns:a16="http://schemas.microsoft.com/office/drawing/2014/main" id="{5665FB3E-6530-0CF3-F7C2-782A42ABD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41719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云形 1">
                <a:extLst>
                  <a:ext uri="{FF2B5EF4-FFF2-40B4-BE49-F238E27FC236}">
                    <a16:creationId xmlns:a16="http://schemas.microsoft.com/office/drawing/2014/main" id="{775B0C41-94B7-3419-34D7-31EDCA29FA2C}"/>
                  </a:ext>
                </a:extLst>
              </p:cNvPr>
              <p:cNvSpPr/>
              <p:nvPr/>
            </p:nvSpPr>
            <p:spPr>
              <a:xfrm>
                <a:off x="4788024" y="1123944"/>
                <a:ext cx="3767688" cy="106204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项</a:t>
                </a:r>
              </a:p>
            </p:txBody>
          </p:sp>
        </mc:Choice>
        <mc:Fallback xmlns="">
          <p:sp>
            <p:nvSpPr>
              <p:cNvPr id="2" name="云形 1">
                <a:extLst>
                  <a:ext uri="{FF2B5EF4-FFF2-40B4-BE49-F238E27FC236}">
                    <a16:creationId xmlns:a16="http://schemas.microsoft.com/office/drawing/2014/main" id="{775B0C41-94B7-3419-34D7-31EDCA29F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123944"/>
                <a:ext cx="3767688" cy="1062044"/>
              </a:xfrm>
              <a:prstGeom prst="cloud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41DA5E8-7B28-4454-B77F-3160AC8B9BC3}"/>
              </a:ext>
            </a:extLst>
          </p:cNvPr>
          <p:cNvSpPr/>
          <p:nvPr/>
        </p:nvSpPr>
        <p:spPr>
          <a:xfrm>
            <a:off x="467544" y="573325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证上界，就向上取整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952D00-48D1-4D3B-A00C-1F97EF42F574}"/>
              </a:ext>
            </a:extLst>
          </p:cNvPr>
          <p:cNvGrpSpPr/>
          <p:nvPr/>
        </p:nvGrpSpPr>
        <p:grpSpPr>
          <a:xfrm>
            <a:off x="100013" y="2438400"/>
            <a:ext cx="8943975" cy="2933700"/>
            <a:chOff x="100013" y="2438400"/>
            <a:chExt cx="8943975" cy="2933700"/>
          </a:xfrm>
        </p:grpSpPr>
        <p:pic>
          <p:nvPicPr>
            <p:cNvPr id="64517" name="Picture 5">
              <a:extLst>
                <a:ext uri="{FF2B5EF4-FFF2-40B4-BE49-F238E27FC236}">
                  <a16:creationId xmlns:a16="http://schemas.microsoft.com/office/drawing/2014/main" id="{B0FB3655-9831-3600-4C6A-9566455B5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3" y="2438400"/>
              <a:ext cx="8943975" cy="293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7C88DA7-ADFA-4B8A-A97A-AA32363BC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4926478"/>
              <a:ext cx="171474" cy="285790"/>
            </a:xfrm>
            <a:prstGeom prst="rect">
              <a:avLst/>
            </a:prstGeom>
          </p:spPr>
        </p:pic>
      </p:grp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D3F5D39D-D90A-46CB-840F-6C5559661F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20776" y="5068058"/>
            <a:ext cx="1008111" cy="3222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4">
            <a:extLst>
              <a:ext uri="{FF2B5EF4-FFF2-40B4-BE49-F238E27FC236}">
                <a16:creationId xmlns:a16="http://schemas.microsoft.com/office/drawing/2014/main" id="{6027A58C-F193-A5F8-C7EF-FAF9657C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D1ECE7CE-9923-7CDC-5460-A8FACBB8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7900"/>
            <a:ext cx="3810000" cy="26797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>
            <a:extLst>
              <a:ext uri="{FF2B5EF4-FFF2-40B4-BE49-F238E27FC236}">
                <a16:creationId xmlns:a16="http://schemas.microsoft.com/office/drawing/2014/main" id="{E1D1FE4F-4E03-924F-504E-F84217DC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95750"/>
            <a:ext cx="9067800" cy="9525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28032357-101E-67FC-9D6D-DF6F8E27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36625"/>
            <a:ext cx="3581400" cy="28733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8">
            <a:extLst>
              <a:ext uri="{FF2B5EF4-FFF2-40B4-BE49-F238E27FC236}">
                <a16:creationId xmlns:a16="http://schemas.microsoft.com/office/drawing/2014/main" id="{564E578B-A66B-0A8D-0772-2992DBCC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91150"/>
            <a:ext cx="4019550" cy="8572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4">
            <a:extLst>
              <a:ext uri="{FF2B5EF4-FFF2-40B4-BE49-F238E27FC236}">
                <a16:creationId xmlns:a16="http://schemas.microsoft.com/office/drawing/2014/main" id="{9D82295C-BE55-06C8-E7BB-4A403205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5">
            <a:extLst>
              <a:ext uri="{FF2B5EF4-FFF2-40B4-BE49-F238E27FC236}">
                <a16:creationId xmlns:a16="http://schemas.microsoft.com/office/drawing/2014/main" id="{930B4406-AA12-738B-C3AC-E81C859B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8686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95B819D8-22D6-5CCC-8C77-17205892A114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7030A0"/>
                </a:solidFill>
              </a:rPr>
              <a:t>请各位评审老师提出宝贵建议！谢谢！</a:t>
            </a:r>
          </a:p>
        </p:txBody>
      </p:sp>
      <p:grpSp>
        <p:nvGrpSpPr>
          <p:cNvPr id="126979" name="组合 9">
            <a:extLst>
              <a:ext uri="{FF2B5EF4-FFF2-40B4-BE49-F238E27FC236}">
                <a16:creationId xmlns:a16="http://schemas.microsoft.com/office/drawing/2014/main" id="{08FE8E69-F2CC-5230-E031-7671048CF62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879F503-2B01-CD2E-9E72-9CEE23BF9D88}"/>
                </a:ext>
              </a:extLst>
            </p:cNvPr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126984" name="图片 13">
              <a:extLst>
                <a:ext uri="{FF2B5EF4-FFF2-40B4-BE49-F238E27FC236}">
                  <a16:creationId xmlns:a16="http://schemas.microsoft.com/office/drawing/2014/main" id="{C676F607-8635-B88D-A4BA-90642BDB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A6649407-95F8-5555-E186-7AF5BA2A0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04813"/>
            <a:ext cx="2711450" cy="6778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1" hangingPunct="1">
              <a:tabLst/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itchFamily="49" charset="-122"/>
                <a:ea typeface="黑体" pitchFamily="49" charset="-122"/>
                <a:cs typeface="+mn-cs"/>
              </a:rPr>
              <a:t>本讲内容</a:t>
            </a:r>
          </a:p>
        </p:txBody>
      </p:sp>
      <p:sp>
        <p:nvSpPr>
          <p:cNvPr id="126981" name="Slide Number Placeholder 1">
            <a:extLst>
              <a:ext uri="{FF2B5EF4-FFF2-40B4-BE49-F238E27FC236}">
                <a16:creationId xmlns:a16="http://schemas.microsoft.com/office/drawing/2014/main" id="{FB87355C-3947-E0F2-1106-F2FAD3E36A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4563F2E-ADE7-47DB-807E-92BDDA8219C8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FontTx/>
                <a:buNone/>
              </a:pPr>
              <a:t>49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8" name="Rectangle 13">
            <a:extLst>
              <a:ext uri="{FF2B5EF4-FFF2-40B4-BE49-F238E27FC236}">
                <a16:creationId xmlns:a16="http://schemas.microsoft.com/office/drawing/2014/main" id="{4AA9B168-359F-9AE8-0010-CDFA0138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341438"/>
            <a:ext cx="5472113" cy="3313112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 marL="457200" indent="-457200"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latin typeface="+mj-ea"/>
                <a:ea typeface="+mj-ea"/>
              </a:rPr>
              <a:t>2.1  </a:t>
            </a:r>
            <a:r>
              <a:rPr lang="zh-CN" altLang="en-US" sz="3600" dirty="0">
                <a:latin typeface="+mj-ea"/>
                <a:ea typeface="+mj-ea"/>
              </a:rPr>
              <a:t>计算复杂性函数的阶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latin typeface="+mj-ea"/>
                <a:ea typeface="+mj-ea"/>
              </a:rPr>
              <a:t>2.2  </a:t>
            </a:r>
            <a:r>
              <a:rPr lang="zh-CN" altLang="en-US" sz="3600" dirty="0">
                <a:latin typeface="+mj-ea"/>
                <a:ea typeface="+mj-ea"/>
              </a:rPr>
              <a:t>和式的估计与界限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latin typeface="+mj-ea"/>
                <a:ea typeface="+mj-ea"/>
              </a:rPr>
              <a:t>2.3  </a:t>
            </a:r>
            <a:r>
              <a:rPr lang="zh-CN" altLang="en-US" sz="3600" b="1" dirty="0">
                <a:latin typeface="+mj-ea"/>
                <a:ea typeface="+mj-ea"/>
              </a:rPr>
              <a:t>递归方程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49E68095-AA34-53B3-5386-9C4D6B59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2C5B11-03AD-4521-8BF1-B57ED591CDCC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D553037-74B4-4338-3FB4-DCE982D0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增长的阶</a:t>
            </a:r>
            <a:endParaRPr lang="en-US" altLang="zh-CN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6" name="Rectangle 3">
                <a:extLst>
                  <a:ext uri="{FF2B5EF4-FFF2-40B4-BE49-F238E27FC236}">
                    <a16:creationId xmlns:a16="http://schemas.microsoft.com/office/drawing/2014/main" id="{49D864A7-ED4D-BBBF-46AD-6D6E32B8AF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62000" y="16764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如何描述算法的效率？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sz="2400" dirty="0"/>
                  <a:t>增长率</a:t>
                </a:r>
                <a:endParaRPr lang="en-US" altLang="zh-CN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忽略低阶项，保留最高阶项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忽略常系数</a:t>
                </a:r>
                <a:endParaRPr lang="en-US" altLang="zh-CN" sz="2800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2800" dirty="0">
                    <a:solidFill>
                      <a:srgbClr val="7030A0"/>
                    </a:solidFill>
                  </a:rPr>
                  <a:t>利用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表示插入排序的最坏运行时间</a:t>
                </a:r>
                <a:endParaRPr lang="en-US" altLang="zh-CN" sz="2800" dirty="0">
                  <a:solidFill>
                    <a:srgbClr val="7030A0"/>
                  </a:solidFill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,</a:t>
                </a:r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,</a:t>
                </a:r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!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zh-CN" sz="2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9876" name="Rectangle 3">
                <a:extLst>
                  <a:ext uri="{FF2B5EF4-FFF2-40B4-BE49-F238E27FC236}">
                    <a16:creationId xmlns:a16="http://schemas.microsoft.com/office/drawing/2014/main" id="{49D864A7-ED4D-BBBF-46AD-6D6E32B8A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76400"/>
                <a:ext cx="7772400" cy="4114800"/>
              </a:xfrm>
              <a:blipFill>
                <a:blip r:embed="rId3"/>
                <a:stretch>
                  <a:fillRect l="-1412" t="-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EFD2FEC3-71DA-0236-7EE7-1BC501975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213" y="1773238"/>
            <a:ext cx="8915400" cy="1143000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递归方程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: 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递归方程是使用小的输入值来描述一个函数的方程或不等式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  <a:r>
              <a:rPr lang="en-US" altLang="zh-CN" dirty="0">
                <a:latin typeface="+mj-ea"/>
                <a:ea typeface="+mj-ea"/>
              </a:rPr>
              <a:t>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930D4C60-AAE9-B3C1-019F-BF402FD9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5943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递归方程</a:t>
            </a:r>
            <a:r>
              <a:rPr lang="zh-CN" altLang="en-US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9DAB6103-A53C-ABFE-A0C3-05DF9712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3284984"/>
            <a:ext cx="8915400" cy="2895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递归方程例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Merge-sort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归并排序算法的复杂性方程</a:t>
            </a:r>
            <a:endParaRPr lang="zh-CN" altLang="en-US" sz="3200" dirty="0">
              <a:ea typeface="+mj-ea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zh-CN" altLang="en-US" sz="3200" dirty="0">
                <a:ea typeface="+mj-ea"/>
                <a:cs typeface="Times New Roman" panose="02020603050405020304" pitchFamily="18" charset="0"/>
              </a:rPr>
              <a:t>          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)=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/>
              </a:rPr>
              <a:t> 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(1)        	 	if n=1</a:t>
            </a: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          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)=2T(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/2)+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Symbol"/>
              </a:rPr>
              <a:t>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)	 if n&gt;1.</a:t>
            </a:r>
          </a:p>
          <a:p>
            <a:pPr marL="342900" indent="-342900" algn="just"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T(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的解是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  <a:sym typeface="Symbol"/>
              </a:rPr>
              <a:t>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log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ea typeface="+mj-ea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0A08546D-A411-874C-11AA-BE12AE307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6625" y="1541463"/>
            <a:ext cx="8027988" cy="4767262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替换方法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首先猜想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然后用数学归纳法证明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迭代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把方程转化为一个和式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然后用估计和的方法来求解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定理方法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求解型为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T(n)=</a:t>
            </a:r>
            <a:r>
              <a:rPr lang="en-US" altLang="zh-CN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(n/b)+f(n)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的递归方程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944E6A0-C560-7549-48C2-7308CEAB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3400"/>
            <a:ext cx="8599487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求解递归方程的三个主要方法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72" name="Picture 16">
            <a:extLst>
              <a:ext uri="{FF2B5EF4-FFF2-40B4-BE49-F238E27FC236}">
                <a16:creationId xmlns:a16="http://schemas.microsoft.com/office/drawing/2014/main" id="{1AA74DA4-64BA-70C9-4360-1383CB52F954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90775"/>
            <a:ext cx="7772400" cy="1924050"/>
          </a:xfrm>
          <a:noFill/>
        </p:spPr>
      </p:pic>
      <p:sp>
        <p:nvSpPr>
          <p:cNvPr id="70662" name="Rectangle 6">
            <a:extLst>
              <a:ext uri="{FF2B5EF4-FFF2-40B4-BE49-F238E27FC236}">
                <a16:creationId xmlns:a16="http://schemas.microsoft.com/office/drawing/2014/main" id="{081929A3-2719-C30D-F3BF-590CEB4DC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413"/>
            <a:ext cx="76327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替换方法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：联想已知的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T(n)</a:t>
            </a:r>
            <a:r>
              <a:rPr lang="en-US" altLang="zh-CN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8039481E-E99F-CFB8-53EA-0964B5E4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912938"/>
            <a:ext cx="476885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例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1.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求解</a:t>
            </a:r>
            <a:r>
              <a:rPr lang="en-US" altLang="zh-CN" sz="32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2T(n/2 + 17) + n</a:t>
            </a:r>
          </a:p>
        </p:txBody>
      </p:sp>
      <p:sp>
        <p:nvSpPr>
          <p:cNvPr id="70675" name="Rectangle 19">
            <a:extLst>
              <a:ext uri="{FF2B5EF4-FFF2-40B4-BE49-F238E27FC236}">
                <a16:creationId xmlns:a16="http://schemas.microsoft.com/office/drawing/2014/main" id="{73E8A34D-30AE-A9CE-B457-EFB39706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300038"/>
            <a:ext cx="6324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替换方法</a:t>
            </a:r>
            <a:r>
              <a:rPr lang="zh-CN" altLang="en-US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charset="0"/>
              </a:rPr>
              <a:t> 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B473C304-08E6-EDF6-5C51-07B9D0878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652963"/>
            <a:ext cx="496728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证明：用数学归纳法</a:t>
            </a:r>
          </a:p>
          <a:p>
            <a:pPr lvl="4" eaLnBrk="1" hangingPunct="1">
              <a:defRPr/>
            </a:pPr>
            <a:endParaRPr lang="en-US" altLang="zh-CN" sz="32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id="{6F911740-4173-0DE6-555F-E51CF100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836613"/>
            <a:ext cx="9144000" cy="11525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替换方法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Ⅰ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：</a:t>
            </a:r>
          </a:p>
          <a:p>
            <a:pPr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猜测上下界，减少不确定性范围 </a:t>
            </a:r>
          </a:p>
        </p:txBody>
      </p:sp>
      <p:pic>
        <p:nvPicPr>
          <p:cNvPr id="73734" name="Picture 6">
            <a:extLst>
              <a:ext uri="{FF2B5EF4-FFF2-40B4-BE49-F238E27FC236}">
                <a16:creationId xmlns:a16="http://schemas.microsoft.com/office/drawing/2014/main" id="{C3EF76AF-18A1-C3A7-C53E-CAC16BCA3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0250"/>
            <a:ext cx="46482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6" name="Picture 8">
            <a:extLst>
              <a:ext uri="{FF2B5EF4-FFF2-40B4-BE49-F238E27FC236}">
                <a16:creationId xmlns:a16="http://schemas.microsoft.com/office/drawing/2014/main" id="{42FC1E30-804A-223B-F6A3-CDF73E18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819400"/>
            <a:ext cx="65722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7" name="Picture 9">
            <a:extLst>
              <a:ext uri="{FF2B5EF4-FFF2-40B4-BE49-F238E27FC236}">
                <a16:creationId xmlns:a16="http://schemas.microsoft.com/office/drawing/2014/main" id="{E2A2332B-A705-9C31-2AB2-6CEB0691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71875"/>
            <a:ext cx="58483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8" name="Picture 10">
            <a:extLst>
              <a:ext uri="{FF2B5EF4-FFF2-40B4-BE49-F238E27FC236}">
                <a16:creationId xmlns:a16="http://schemas.microsoft.com/office/drawing/2014/main" id="{62D85156-84F1-2D39-2DEB-D5E60959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48150"/>
            <a:ext cx="53625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>
            <a:extLst>
              <a:ext uri="{FF2B5EF4-FFF2-40B4-BE49-F238E27FC236}">
                <a16:creationId xmlns:a16="http://schemas.microsoft.com/office/drawing/2014/main" id="{E80C5220-E82E-A4D6-90A5-395470564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25193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b="1" dirty="0">
                <a:latin typeface="+mj-ea"/>
                <a:ea typeface="+mj-ea"/>
              </a:rPr>
              <a:t>问题：猜测正确，数学归纳法的归纳步 似乎证不出来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b="1" dirty="0">
                <a:latin typeface="+mj-ea"/>
                <a:ea typeface="+mj-ea"/>
              </a:rPr>
              <a:t>解决方法：从</a:t>
            </a:r>
            <a:r>
              <a:rPr lang="en-US" altLang="zh-CN" b="1" dirty="0">
                <a:latin typeface="+mj-ea"/>
                <a:ea typeface="+mj-ea"/>
              </a:rPr>
              <a:t>guess</a:t>
            </a:r>
            <a:r>
              <a:rPr lang="zh-CN" altLang="en-US" b="1" dirty="0">
                <a:latin typeface="+mj-ea"/>
                <a:ea typeface="+mj-ea"/>
              </a:rPr>
              <a:t>中减去一个低阶项，可能</a:t>
            </a:r>
            <a:r>
              <a:rPr lang="en-US" altLang="zh-CN" b="1" dirty="0">
                <a:latin typeface="+mj-ea"/>
                <a:ea typeface="+mj-ea"/>
              </a:rPr>
              <a:t>work</a:t>
            </a:r>
            <a:r>
              <a:rPr lang="en-US" altLang="zh-CN" sz="2800" b="1" dirty="0">
                <a:latin typeface="+mj-ea"/>
                <a:ea typeface="+mj-ea"/>
              </a:rPr>
              <a:t>. 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DEA2E887-75B1-1B87-A986-0A2F1E0FC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095375"/>
            <a:ext cx="34798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细微差别的处理</a:t>
            </a:r>
            <a:r>
              <a:rPr lang="zh-CN" altLang="en-US" sz="36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>
            <a:extLst>
              <a:ext uri="{FF2B5EF4-FFF2-40B4-BE49-F238E27FC236}">
                <a16:creationId xmlns:a16="http://schemas.microsoft.com/office/drawing/2014/main" id="{E0FDDE68-E327-F61D-7A27-20140E0D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663300"/>
                </a:solidFill>
                <a:latin typeface="Times New Roman" panose="02020603050405020304" pitchFamily="18" charset="0"/>
              </a:rPr>
              <a:t>DKE-LAB(2009)</a:t>
            </a:r>
          </a:p>
        </p:txBody>
      </p:sp>
      <p:pic>
        <p:nvPicPr>
          <p:cNvPr id="135171" name="Picture 7">
            <a:extLst>
              <a:ext uri="{FF2B5EF4-FFF2-40B4-BE49-F238E27FC236}">
                <a16:creationId xmlns:a16="http://schemas.microsoft.com/office/drawing/2014/main" id="{4A7B3DE5-4849-2810-70B0-77C01603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6124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2" name="Picture 8">
            <a:extLst>
              <a:ext uri="{FF2B5EF4-FFF2-40B4-BE49-F238E27FC236}">
                <a16:creationId xmlns:a16="http://schemas.microsoft.com/office/drawing/2014/main" id="{48E0A672-AF72-2161-48C5-8AF568AD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79343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3" name="Picture 9">
            <a:extLst>
              <a:ext uri="{FF2B5EF4-FFF2-40B4-BE49-F238E27FC236}">
                <a16:creationId xmlns:a16="http://schemas.microsoft.com/office/drawing/2014/main" id="{F03F4747-A979-4BF9-95C5-54CEA933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573463"/>
            <a:ext cx="89916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4" name="Rectangle 12">
            <a:extLst>
              <a:ext uri="{FF2B5EF4-FFF2-40B4-BE49-F238E27FC236}">
                <a16:creationId xmlns:a16="http://schemas.microsoft.com/office/drawing/2014/main" id="{388A4C0A-EBB1-279A-476D-661C46F7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6237288"/>
            <a:ext cx="5689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>
            <a:extLst>
              <a:ext uri="{FF2B5EF4-FFF2-40B4-BE49-F238E27FC236}">
                <a16:creationId xmlns:a16="http://schemas.microsoft.com/office/drawing/2014/main" id="{A96944C8-024E-64CA-01A1-C959717C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095375"/>
            <a:ext cx="223202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避免陷阱</a:t>
            </a:r>
            <a:r>
              <a:rPr lang="zh-CN" altLang="en-US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Times New Roman" charset="0"/>
              </a:rPr>
              <a:t> </a:t>
            </a:r>
          </a:p>
        </p:txBody>
      </p:sp>
      <p:pic>
        <p:nvPicPr>
          <p:cNvPr id="136195" name="Picture 6">
            <a:extLst>
              <a:ext uri="{FF2B5EF4-FFF2-40B4-BE49-F238E27FC236}">
                <a16:creationId xmlns:a16="http://schemas.microsoft.com/office/drawing/2014/main" id="{D10C5579-2215-7421-2FEA-6EB51E19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1749425"/>
            <a:ext cx="52482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8" name="Picture 8">
            <a:extLst>
              <a:ext uri="{FF2B5EF4-FFF2-40B4-BE49-F238E27FC236}">
                <a16:creationId xmlns:a16="http://schemas.microsoft.com/office/drawing/2014/main" id="{215B23C6-45A2-11DB-3DD8-3B93BE7E6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5"/>
            <a:ext cx="67818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9" name="Picture 9">
            <a:extLst>
              <a:ext uri="{FF2B5EF4-FFF2-40B4-BE49-F238E27FC236}">
                <a16:creationId xmlns:a16="http://schemas.microsoft.com/office/drawing/2014/main" id="{00A87384-0635-5299-1257-1C528FCF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048000"/>
            <a:ext cx="1257300" cy="5715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0" name="Picture 10">
            <a:extLst>
              <a:ext uri="{FF2B5EF4-FFF2-40B4-BE49-F238E27FC236}">
                <a16:creationId xmlns:a16="http://schemas.microsoft.com/office/drawing/2014/main" id="{47DB0E06-33E5-AF70-468F-F824EF0B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9400"/>
            <a:ext cx="91440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1E60C656-EBF9-71C4-2B3F-ECEAF24A2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08050"/>
            <a:ext cx="8991600" cy="13779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变量替换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  <a:ea typeface="+mj-ea"/>
              </a:rPr>
              <a:t>方法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经变量替换把递归方程变换为熟悉的方程</a:t>
            </a:r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.</a:t>
            </a:r>
            <a:r>
              <a:rPr lang="en-US" altLang="zh-CN" sz="3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FD204F87-EA4E-BBAC-2B95-7F5A93DA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"/>
            <a:ext cx="50292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endParaRPr lang="zh-CN" altLang="zh-CN" sz="3600" b="1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cs typeface="Times New Roman" charset="0"/>
            </a:endParaRPr>
          </a:p>
        </p:txBody>
      </p:sp>
      <p:pic>
        <p:nvPicPr>
          <p:cNvPr id="75782" name="Picture 6">
            <a:extLst>
              <a:ext uri="{FF2B5EF4-FFF2-40B4-BE49-F238E27FC236}">
                <a16:creationId xmlns:a16="http://schemas.microsoft.com/office/drawing/2014/main" id="{A97EBC1F-2D3F-0637-0858-A5F4CE7E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5"/>
            <a:ext cx="4905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AF821B99-39CC-4363-9736-81AE463639EA}"/>
              </a:ext>
            </a:extLst>
          </p:cNvPr>
          <p:cNvGrpSpPr/>
          <p:nvPr/>
        </p:nvGrpSpPr>
        <p:grpSpPr>
          <a:xfrm>
            <a:off x="0" y="2971800"/>
            <a:ext cx="9144000" cy="3238500"/>
            <a:chOff x="0" y="2971800"/>
            <a:chExt cx="9144000" cy="3238500"/>
          </a:xfrm>
        </p:grpSpPr>
        <p:pic>
          <p:nvPicPr>
            <p:cNvPr id="75783" name="Picture 7">
              <a:extLst>
                <a:ext uri="{FF2B5EF4-FFF2-40B4-BE49-F238E27FC236}">
                  <a16:creationId xmlns:a16="http://schemas.microsoft.com/office/drawing/2014/main" id="{FE4D62C6-F8F7-5BDD-310F-00173467F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71800"/>
              <a:ext cx="9144000" cy="323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71DC6A-0968-456C-B731-2BCECC6E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5229200"/>
              <a:ext cx="288032" cy="43204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9BD457-B2EA-479A-B2F5-1D7F6B4A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343" y="5778253"/>
              <a:ext cx="288032" cy="4320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id="{756E3EA9-1158-BA74-FFCB-378EC1237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7450" y="1916113"/>
            <a:ext cx="7083425" cy="3240087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+mj-ea"/>
                <a:ea typeface="+mj-ea"/>
              </a:rPr>
              <a:t>方法：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循环地展开递归方程，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 把递归方程转化为和式，</a:t>
            </a:r>
          </a:p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 然后可使用求和技术解之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。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83CC6BD7-A7C6-1389-D63B-871A9D18D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19088"/>
            <a:ext cx="50292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ea"/>
                <a:ea typeface="+mj-ea"/>
                <a:cs typeface="+mj-cs"/>
              </a:rPr>
              <a:t>二、迭代方法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6">
            <a:extLst>
              <a:ext uri="{FF2B5EF4-FFF2-40B4-BE49-F238E27FC236}">
                <a16:creationId xmlns:a16="http://schemas.microsoft.com/office/drawing/2014/main" id="{D312BCD9-D150-C18D-8286-105BAE4A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3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3" name="Picture 7">
            <a:extLst>
              <a:ext uri="{FF2B5EF4-FFF2-40B4-BE49-F238E27FC236}">
                <a16:creationId xmlns:a16="http://schemas.microsoft.com/office/drawing/2014/main" id="{49630628-DBE6-3ED2-6DB0-F7E44718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38200"/>
            <a:ext cx="7181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4" name="Picture 8">
            <a:extLst>
              <a:ext uri="{FF2B5EF4-FFF2-40B4-BE49-F238E27FC236}">
                <a16:creationId xmlns:a16="http://schemas.microsoft.com/office/drawing/2014/main" id="{60610A89-AEB5-F735-ABA2-6A6B610A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114800"/>
            <a:ext cx="4381500" cy="609600"/>
          </a:xfrm>
          <a:prstGeom prst="rect">
            <a:avLst/>
          </a:prstGeom>
          <a:noFill/>
          <a:ln w="38100">
            <a:solidFill>
              <a:srgbClr val="00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5" name="Picture 9">
            <a:extLst>
              <a:ext uri="{FF2B5EF4-FFF2-40B4-BE49-F238E27FC236}">
                <a16:creationId xmlns:a16="http://schemas.microsoft.com/office/drawing/2014/main" id="{BBEE1BED-1F4F-BA82-F27A-21185EC3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724400"/>
            <a:ext cx="7543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A514A0A-DDB8-47B3-951A-56D8BC663B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6520" y="3754760"/>
            <a:ext cx="2019672" cy="7200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C26D280-C95C-4557-A647-43D2155485C8}"/>
              </a:ext>
            </a:extLst>
          </p:cNvPr>
          <p:cNvSpPr/>
          <p:nvPr/>
        </p:nvSpPr>
        <p:spPr>
          <a:xfrm>
            <a:off x="7101268" y="1949931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找到通项</a:t>
            </a:r>
            <a:endParaRPr lang="en-US" altLang="zh-CN" b="1" dirty="0">
              <a:solidFill>
                <a:schemeClr val="accent2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+mj-ea"/>
              </a:rPr>
              <a:t>的初始项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CEF9C94E-7B6E-0B4E-A8CB-4AFAA948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D0EBC-2E93-4028-873E-17D5E7450803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6C9061C-3343-C577-F270-8B0F4EDE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增长函数</a:t>
            </a:r>
            <a:endParaRPr lang="en-US" altLang="zh-CN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4" name="Rectangle 3">
                <a:extLst>
                  <a:ext uri="{FF2B5EF4-FFF2-40B4-BE49-F238E27FC236}">
                    <a16:creationId xmlns:a16="http://schemas.microsoft.com/office/drawing/2014/main" id="{A4FBF4AF-F2D1-E335-333A-5094A2724C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9600" y="1600200"/>
                <a:ext cx="7848600" cy="4495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</a:rPr>
                  <a:t>渐近效率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dirty="0"/>
                  <a:t>输入规模非常大</a:t>
                </a:r>
                <a:endParaRPr lang="en-US" altLang="zh-CN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dirty="0"/>
                  <a:t>忽略低阶项和常系数</a:t>
                </a:r>
                <a:endParaRPr lang="en-US" altLang="zh-CN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dirty="0"/>
                  <a:t>只考虑最高阶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增长的阶</a:t>
                </a:r>
                <a:r>
                  <a:rPr lang="en-US" altLang="zh-CN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典型的增长阶</a:t>
                </a:r>
                <a:r>
                  <a:rPr lang="en-US" altLang="zh-CN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,</a:t>
                </a:r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,</a:t>
                </a:r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28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!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CN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增长的记号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O</a:t>
                </a:r>
                <a:r>
                  <a:rPr lang="en-US" altLang="zh-CN" dirty="0">
                    <a:sym typeface="Symbol" panose="05050102010706020507" pitchFamily="18" charset="2"/>
                  </a:rPr>
                  <a:t>, , ,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o</a:t>
                </a:r>
                <a:r>
                  <a:rPr lang="en-US" altLang="zh-CN" dirty="0">
                    <a:sym typeface="Symbol" panose="05050102010706020507" pitchFamily="18" charset="2"/>
                  </a:rPr>
                  <a:t>, .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1924" name="Rectangle 3">
                <a:extLst>
                  <a:ext uri="{FF2B5EF4-FFF2-40B4-BE49-F238E27FC236}">
                    <a16:creationId xmlns:a16="http://schemas.microsoft.com/office/drawing/2014/main" id="{A4FBF4AF-F2D1-E335-333A-5094A2724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200"/>
                <a:ext cx="7848600" cy="4495800"/>
              </a:xfrm>
              <a:blipFill>
                <a:blip r:embed="rId3"/>
                <a:stretch>
                  <a:fillRect l="-1786" t="-3528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DFEE8F20-7E98-51AA-00DD-A4934766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68325"/>
            <a:ext cx="5715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三、</a:t>
            </a: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定理方法</a:t>
            </a: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8855" name="Picture 7">
            <a:extLst>
              <a:ext uri="{FF2B5EF4-FFF2-40B4-BE49-F238E27FC236}">
                <a16:creationId xmlns:a16="http://schemas.microsoft.com/office/drawing/2014/main" id="{9E590E72-B900-7B94-3D9B-D8A0FCE4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" y="1772816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6" name="Picture 8">
            <a:extLst>
              <a:ext uri="{FF2B5EF4-FFF2-40B4-BE49-F238E27FC236}">
                <a16:creationId xmlns:a16="http://schemas.microsoft.com/office/drawing/2014/main" id="{585647A4-0617-D65D-AFE3-FD4BBF6DF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" y="3148012"/>
            <a:ext cx="914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62C1B3-AFBB-3093-2564-0C60A2F09B95}"/>
                  </a:ext>
                </a:extLst>
              </p:cNvPr>
              <p:cNvSpPr txBox="1"/>
              <p:nvPr/>
            </p:nvSpPr>
            <p:spPr>
              <a:xfrm>
                <a:off x="395536" y="3789040"/>
                <a:ext cx="8496944" cy="18776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把规模为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的问题分解为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a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j-ea"/>
                    <a:ea typeface="+mj-ea"/>
                  </a:rPr>
                  <a:t>个子问题，每个子问题规模为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n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都是正常数</a:t>
                </a:r>
                <a:endParaRPr lang="en-US" altLang="zh-CN" dirty="0"/>
              </a:p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个子问题递归地求解，每个问题花费时间为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j-ea"/>
                      </a:rPr>
                      <m:t>T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</m:oMath>
                </a14:m>
                <a:r>
                  <a:rPr lang="zh-CN" altLang="en-US" dirty="0"/>
                  <a:t>函数</a:t>
                </a:r>
                <a:r>
                  <a:rPr lang="en-US" altLang="zh-CN" dirty="0"/>
                  <a:t>f(n)</a:t>
                </a:r>
                <a:r>
                  <a:rPr lang="zh-CN" altLang="en-US" dirty="0"/>
                  <a:t>包含了问题分解和子问题解合并的代价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62C1B3-AFBB-3093-2564-0C60A2F09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89040"/>
                <a:ext cx="8496944" cy="1877694"/>
              </a:xfrm>
              <a:prstGeom prst="rect">
                <a:avLst/>
              </a:prstGeom>
              <a:blipFill>
                <a:blip r:embed="rId4"/>
                <a:stretch>
                  <a:fillRect l="-1004" t="-1623" r="-1076" b="-5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>
            <a:extLst>
              <a:ext uri="{FF2B5EF4-FFF2-40B4-BE49-F238E27FC236}">
                <a16:creationId xmlns:a16="http://schemas.microsoft.com/office/drawing/2014/main" id="{654DE9D8-683B-4F45-DE7D-CAF56B856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4813"/>
            <a:ext cx="5715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 </a:t>
            </a: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</a:t>
            </a:r>
            <a:r>
              <a:rPr lang="zh-CN" altLang="en-US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charset="0"/>
              </a:rPr>
              <a:t> </a:t>
            </a:r>
          </a:p>
        </p:txBody>
      </p:sp>
      <p:graphicFrame>
        <p:nvGraphicFramePr>
          <p:cNvPr id="141315" name="Object 1">
            <a:extLst>
              <a:ext uri="{FF2B5EF4-FFF2-40B4-BE49-F238E27FC236}">
                <a16:creationId xmlns:a16="http://schemas.microsoft.com/office/drawing/2014/main" id="{C6AF73FA-5E60-3A93-CBEE-19130DAE1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412875"/>
          <a:ext cx="8412163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71900" imgH="1905000" progId="Equation.3">
                  <p:embed/>
                </p:oleObj>
              </mc:Choice>
              <mc:Fallback>
                <p:oleObj name="公式" r:id="rId2" imgW="3771900" imgH="1905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412163" cy="425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4">
            <a:extLst>
              <a:ext uri="{FF2B5EF4-FFF2-40B4-BE49-F238E27FC236}">
                <a16:creationId xmlns:a16="http://schemas.microsoft.com/office/drawing/2014/main" id="{BCA73C2B-9670-9928-A43E-DC572E2E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2339" name="Group 40">
            <a:extLst>
              <a:ext uri="{FF2B5EF4-FFF2-40B4-BE49-F238E27FC236}">
                <a16:creationId xmlns:a16="http://schemas.microsoft.com/office/drawing/2014/main" id="{DFA0FA5A-22AD-CF92-691E-A3336601DD16}"/>
              </a:ext>
            </a:extLst>
          </p:cNvPr>
          <p:cNvGrpSpPr>
            <a:grpSpLocks/>
          </p:cNvGrpSpPr>
          <p:nvPr/>
        </p:nvGrpSpPr>
        <p:grpSpPr bwMode="auto">
          <a:xfrm>
            <a:off x="71438" y="2997200"/>
            <a:ext cx="9180512" cy="2378075"/>
            <a:chOff x="0" y="2341"/>
            <a:chExt cx="5783" cy="1498"/>
          </a:xfrm>
        </p:grpSpPr>
        <p:sp>
          <p:nvSpPr>
            <p:cNvPr id="84001" name="Rectangle 33">
              <a:extLst>
                <a:ext uri="{FF2B5EF4-FFF2-40B4-BE49-F238E27FC236}">
                  <a16:creationId xmlns:a16="http://schemas.microsoft.com/office/drawing/2014/main" id="{4F124B2C-5E98-FD5A-2CE2-E13CFD24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341"/>
              <a:ext cx="1678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T(n)=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sym typeface="Symbol" pitchFamily="18" charset="2"/>
                </a:rPr>
                <a:t>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(n</a:t>
              </a:r>
              <a:r>
                <a:rPr lang="en-US" altLang="zh-CN" sz="3200" b="1" i="1" baseline="30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log</a:t>
              </a:r>
              <a:r>
                <a:rPr lang="en-US" altLang="zh-CN" sz="3200" b="1" i="1" baseline="10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b</a:t>
              </a:r>
              <a:r>
                <a:rPr lang="en-US" altLang="zh-CN" sz="3200" b="1" i="1" baseline="300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a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)</a:t>
              </a:r>
            </a:p>
          </p:txBody>
        </p:sp>
        <p:sp>
          <p:nvSpPr>
            <p:cNvPr id="84002" name="Rectangle 34">
              <a:extLst>
                <a:ext uri="{FF2B5EF4-FFF2-40B4-BE49-F238E27FC236}">
                  <a16:creationId xmlns:a16="http://schemas.microsoft.com/office/drawing/2014/main" id="{AA0F5269-B1D6-B4BB-33B7-3C8895FE9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341"/>
              <a:ext cx="1814" cy="10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T(n)=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sym typeface="Symbol" pitchFamily="18" charset="2"/>
                </a:rPr>
                <a:t>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</a:rPr>
                <a:t>(f(n))</a:t>
              </a:r>
            </a:p>
          </p:txBody>
        </p:sp>
        <p:sp>
          <p:nvSpPr>
            <p:cNvPr id="84003" name="Text Box 35">
              <a:extLst>
                <a:ext uri="{FF2B5EF4-FFF2-40B4-BE49-F238E27FC236}">
                  <a16:creationId xmlns:a16="http://schemas.microsoft.com/office/drawing/2014/main" id="{86D6EC9D-F457-8CBA-2FCC-2308954E2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7" y="3203"/>
              <a:ext cx="46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f(n)</a:t>
              </a:r>
            </a:p>
          </p:txBody>
        </p:sp>
        <p:sp>
          <p:nvSpPr>
            <p:cNvPr id="84004" name="Text Box 36">
              <a:extLst>
                <a:ext uri="{FF2B5EF4-FFF2-40B4-BE49-F238E27FC236}">
                  <a16:creationId xmlns:a16="http://schemas.microsoft.com/office/drawing/2014/main" id="{FA66A941-71DB-DD23-733F-5B24FE52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2341"/>
              <a:ext cx="1158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sym typeface="Symbol" pitchFamily="18" charset="2"/>
                </a:rPr>
                <a:t>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(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f(n)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lg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n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)</a:t>
              </a:r>
            </a:p>
          </p:txBody>
        </p:sp>
        <p:sp>
          <p:nvSpPr>
            <p:cNvPr id="142345" name="Rectangle 38">
              <a:extLst>
                <a:ext uri="{FF2B5EF4-FFF2-40B4-BE49-F238E27FC236}">
                  <a16:creationId xmlns:a16="http://schemas.microsoft.com/office/drawing/2014/main" id="{798746DC-9D96-A036-A9C5-F7C220D2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976"/>
              <a:ext cx="1724" cy="40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2346" name="Line 37">
              <a:extLst>
                <a:ext uri="{FF2B5EF4-FFF2-40B4-BE49-F238E27FC236}">
                  <a16:creationId xmlns:a16="http://schemas.microsoft.com/office/drawing/2014/main" id="{6BC3CA88-D8F5-1DE8-E78A-93E4ED65F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65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7" name="Line 6">
              <a:extLst>
                <a:ext uri="{FF2B5EF4-FFF2-40B4-BE49-F238E27FC236}">
                  <a16:creationId xmlns:a16="http://schemas.microsoft.com/office/drawing/2014/main" id="{1A4FCC34-6BD4-CE04-CAEB-4E6AC2B71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385"/>
              <a:ext cx="5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2348" name="Object 18">
              <a:extLst>
                <a:ext uri="{FF2B5EF4-FFF2-40B4-BE49-F238E27FC236}">
                  <a16:creationId xmlns:a16="http://schemas.microsoft.com/office/drawing/2014/main" id="{DE66577B-2356-7AFE-0A7D-1C8615305D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1" y="3430"/>
            <a:ext cx="59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80835" imgH="266584" progId="Equation.3">
                    <p:embed/>
                  </p:oleObj>
                </mc:Choice>
                <mc:Fallback>
                  <p:oleObj name="公式" r:id="rId3" imgW="380835" imgH="26658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3430"/>
                          <a:ext cx="59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49" name="Object 24">
              <a:extLst>
                <a:ext uri="{FF2B5EF4-FFF2-40B4-BE49-F238E27FC236}">
                  <a16:creationId xmlns:a16="http://schemas.microsoft.com/office/drawing/2014/main" id="{A3C9BAAC-6BF8-3309-66E1-B0B0F57665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7" y="3385"/>
            <a:ext cx="54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80835" imgH="266584" progId="Equation.3">
                    <p:embed/>
                  </p:oleObj>
                </mc:Choice>
                <mc:Fallback>
                  <p:oleObj name="公式" r:id="rId5" imgW="380835" imgH="26658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3385"/>
                          <a:ext cx="544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350" name="Object 27">
              <a:extLst>
                <a:ext uri="{FF2B5EF4-FFF2-40B4-BE49-F238E27FC236}">
                  <a16:creationId xmlns:a16="http://schemas.microsoft.com/office/drawing/2014/main" id="{0C012E34-8BEB-C39F-86B8-4CFD3E51F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3" y="3430"/>
            <a:ext cx="5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80835" imgH="266584" progId="Equation.3">
                    <p:embed/>
                  </p:oleObj>
                </mc:Choice>
                <mc:Fallback>
                  <p:oleObj name="公式" r:id="rId6" imgW="380835" imgH="26658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3430"/>
                          <a:ext cx="54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51" name="Text Box 30">
              <a:extLst>
                <a:ext uri="{FF2B5EF4-FFF2-40B4-BE49-F238E27FC236}">
                  <a16:creationId xmlns:a16="http://schemas.microsoft.com/office/drawing/2014/main" id="{6415E726-3066-17E9-9C89-2B3839EE8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430"/>
              <a:ext cx="3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</a:rPr>
                <a:t>n</a:t>
              </a:r>
              <a:r>
                <a:rPr lang="en-US" altLang="zh-CN" sz="3600" i="1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42352" name="Text Box 31">
              <a:extLst>
                <a:ext uri="{FF2B5EF4-FFF2-40B4-BE49-F238E27FC236}">
                  <a16:creationId xmlns:a16="http://schemas.microsoft.com/office/drawing/2014/main" id="{1464A94E-99BB-55C9-2563-35270368A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3435"/>
              <a:ext cx="4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i="1">
                  <a:latin typeface="Times New Roman" panose="02020603050405020304" pitchFamily="18" charset="0"/>
                </a:rPr>
                <a:t>n</a:t>
              </a:r>
              <a:r>
                <a:rPr lang="en-US" altLang="zh-CN" sz="3600" i="1" baseline="30000">
                  <a:latin typeface="Times New Roman" panose="02020603050405020304" pitchFamily="18" charset="0"/>
                </a:rPr>
                <a:t>-</a:t>
              </a:r>
              <a:r>
                <a:rPr lang="en-US" altLang="zh-CN" sz="3600" i="1" baseline="30000"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84007" name="Text Box 39">
            <a:extLst>
              <a:ext uri="{FF2B5EF4-FFF2-40B4-BE49-F238E27FC236}">
                <a16:creationId xmlns:a16="http://schemas.microsoft.com/office/drawing/2014/main" id="{71E1CA79-7167-EA6F-A83E-5EF07B784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859463"/>
            <a:ext cx="7600950" cy="646112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Times New Roman" panose="02020603050405020304" pitchFamily="18" charset="0"/>
              </a:rPr>
              <a:t>对于红色部分，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Times New Roman" panose="02020603050405020304" pitchFamily="18" charset="0"/>
              </a:rPr>
              <a:t>Master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Times New Roman" panose="02020603050405020304" pitchFamily="18" charset="0"/>
              </a:rPr>
              <a:t>定理无能为力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4">
            <a:extLst>
              <a:ext uri="{FF2B5EF4-FFF2-40B4-BE49-F238E27FC236}">
                <a16:creationId xmlns:a16="http://schemas.microsoft.com/office/drawing/2014/main" id="{3E55BFBE-5B11-2AD8-CC53-C358BA9C40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618" y="332656"/>
            <a:ext cx="8640763" cy="3527425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C42049-3DF8-E4AB-2BAA-FD9A21220074}"/>
                  </a:ext>
                </a:extLst>
              </p:cNvPr>
              <p:cNvSpPr txBox="1"/>
              <p:nvPr/>
            </p:nvSpPr>
            <p:spPr>
              <a:xfrm>
                <a:off x="467543" y="4149080"/>
                <a:ext cx="8424837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b="1" dirty="0">
                    <a:solidFill>
                      <a:srgbClr val="7030A0"/>
                    </a:solidFill>
                  </a:rPr>
                  <a:t>记忆技巧：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f(n)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7030A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二者函数较大者决定了递归式的解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pPr marL="342900" indent="-342900" algn="just" eaLnBrk="1" hangingPunct="1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b="1" dirty="0">
                    <a:solidFill>
                      <a:srgbClr val="7030A0"/>
                    </a:solidFill>
                  </a:rPr>
                  <a:t>“谁大，取谁；一样大，乘上一个对数因子”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C42049-3DF8-E4AB-2BAA-FD9A2122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4149080"/>
                <a:ext cx="8424837" cy="837537"/>
              </a:xfrm>
              <a:prstGeom prst="rect">
                <a:avLst/>
              </a:prstGeom>
              <a:blipFill>
                <a:blip r:embed="rId3"/>
                <a:stretch>
                  <a:fillRect l="-1013" t="-6569" r="-57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>
            <a:extLst>
              <a:ext uri="{FF2B5EF4-FFF2-40B4-BE49-F238E27FC236}">
                <a16:creationId xmlns:a16="http://schemas.microsoft.com/office/drawing/2014/main" id="{A17454A0-100C-E54C-9285-7FDAB1FF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15888"/>
            <a:ext cx="58308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定理的使用</a:t>
            </a:r>
            <a:r>
              <a:rPr lang="zh-CN" altLang="en-US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charset="0"/>
              </a:rPr>
              <a:t>  </a:t>
            </a:r>
          </a:p>
        </p:txBody>
      </p:sp>
      <p:pic>
        <p:nvPicPr>
          <p:cNvPr id="88070" name="Picture 6">
            <a:extLst>
              <a:ext uri="{FF2B5EF4-FFF2-40B4-BE49-F238E27FC236}">
                <a16:creationId xmlns:a16="http://schemas.microsoft.com/office/drawing/2014/main" id="{2CC4A3FF-1BEA-D2A8-DBDF-CA976D81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143000"/>
            <a:ext cx="4600575" cy="5715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1" name="Picture 7">
            <a:extLst>
              <a:ext uri="{FF2B5EF4-FFF2-40B4-BE49-F238E27FC236}">
                <a16:creationId xmlns:a16="http://schemas.microsoft.com/office/drawing/2014/main" id="{2801B0C8-852E-74BD-E4CB-DC24058F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752600"/>
            <a:ext cx="65436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2" name="Picture 8">
            <a:extLst>
              <a:ext uri="{FF2B5EF4-FFF2-40B4-BE49-F238E27FC236}">
                <a16:creationId xmlns:a16="http://schemas.microsoft.com/office/drawing/2014/main" id="{49BFD6CB-1ADD-A463-E1EE-CF707CD2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010025"/>
            <a:ext cx="4695825" cy="638175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73" name="Picture 9">
            <a:extLst>
              <a:ext uri="{FF2B5EF4-FFF2-40B4-BE49-F238E27FC236}">
                <a16:creationId xmlns:a16="http://schemas.microsoft.com/office/drawing/2014/main" id="{17BD1202-B0ED-7B03-B1EB-387510297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33950"/>
            <a:ext cx="89439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B081FDAD-DF44-902F-2E30-97A72463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2075"/>
            <a:ext cx="663892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定理的使用（续）  </a:t>
            </a:r>
          </a:p>
        </p:txBody>
      </p:sp>
      <p:pic>
        <p:nvPicPr>
          <p:cNvPr id="145411" name="Picture 6">
            <a:extLst>
              <a:ext uri="{FF2B5EF4-FFF2-40B4-BE49-F238E27FC236}">
                <a16:creationId xmlns:a16="http://schemas.microsoft.com/office/drawing/2014/main" id="{638CE242-1F6D-A64A-075A-4068E23D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5048250" cy="6477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047" name="Picture 7">
            <a:extLst>
              <a:ext uri="{FF2B5EF4-FFF2-40B4-BE49-F238E27FC236}">
                <a16:creationId xmlns:a16="http://schemas.microsoft.com/office/drawing/2014/main" id="{33B9FE8D-BA14-8BDB-FBBF-34B4B66F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B081FDAD-DF44-902F-2E30-97A72463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2075"/>
            <a:ext cx="663892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Master</a:t>
            </a:r>
            <a:r>
              <a:rPr lang="zh-CN" altLang="en-US" sz="44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定理的使用（续）  </a:t>
            </a:r>
          </a:p>
        </p:txBody>
      </p:sp>
      <p:pic>
        <p:nvPicPr>
          <p:cNvPr id="87048" name="Picture 8">
            <a:extLst>
              <a:ext uri="{FF2B5EF4-FFF2-40B4-BE49-F238E27FC236}">
                <a16:creationId xmlns:a16="http://schemas.microsoft.com/office/drawing/2014/main" id="{940D9324-A40E-8E99-4ADB-D4707C5A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" y="980728"/>
            <a:ext cx="5286375" cy="685800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052" name="Group 12">
            <a:extLst>
              <a:ext uri="{FF2B5EF4-FFF2-40B4-BE49-F238E27FC236}">
                <a16:creationId xmlns:a16="http://schemas.microsoft.com/office/drawing/2014/main" id="{81B747F5-C4C7-B0F9-DD9C-6EF764D00013}"/>
              </a:ext>
            </a:extLst>
          </p:cNvPr>
          <p:cNvGrpSpPr>
            <a:grpSpLocks/>
          </p:cNvGrpSpPr>
          <p:nvPr/>
        </p:nvGrpSpPr>
        <p:grpSpPr bwMode="auto">
          <a:xfrm>
            <a:off x="-22353" y="1866553"/>
            <a:ext cx="9144001" cy="1047750"/>
            <a:chOff x="-23" y="3294"/>
            <a:chExt cx="5760" cy="660"/>
          </a:xfrm>
        </p:grpSpPr>
        <p:pic>
          <p:nvPicPr>
            <p:cNvPr id="145415" name="Picture 9">
              <a:extLst>
                <a:ext uri="{FF2B5EF4-FFF2-40B4-BE49-F238E27FC236}">
                  <a16:creationId xmlns:a16="http://schemas.microsoft.com/office/drawing/2014/main" id="{FD9AB874-5FBC-1A09-4B4D-E2A9BC240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" y="3294"/>
              <a:ext cx="5760" cy="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6C6BA24E-448D-0FF6-E108-0BDBAFE85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" y="3612"/>
              <a:ext cx="244" cy="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地</a:t>
              </a:r>
            </a:p>
          </p:txBody>
        </p:sp>
        <p:sp>
          <p:nvSpPr>
            <p:cNvPr id="87051" name="Text Box 11">
              <a:extLst>
                <a:ext uri="{FF2B5EF4-FFF2-40B4-BE49-F238E27FC236}">
                  <a16:creationId xmlns:a16="http://schemas.microsoft.com/office/drawing/2014/main" id="{4D38BBD5-A2B5-577A-5B62-8282F4317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618"/>
              <a:ext cx="227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</a:rPr>
                <a:t>适</a:t>
              </a:r>
            </a:p>
          </p:txBody>
        </p:sp>
      </p:grp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F4631495-EF75-19F7-ED51-6F2E2AAD16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/>
          <a:stretch/>
        </p:blipFill>
        <p:spPr>
          <a:xfrm>
            <a:off x="1691680" y="2838450"/>
            <a:ext cx="577433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E7B02A30-974C-ED28-75CF-9CB11C6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44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0408" indent="-254003">
              <a:spcBef>
                <a:spcPct val="20000"/>
              </a:spcBef>
              <a:buFont typeface="Arial" panose="020B0604020202020204" pitchFamily="34" charset="0"/>
              <a:buChar char="–"/>
              <a:defRPr sz="248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16013" indent="-203203">
              <a:spcBef>
                <a:spcPct val="20000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22418" indent="-203203">
              <a:spcBef>
                <a:spcPct val="20000"/>
              </a:spcBef>
              <a:buFont typeface="Arial" panose="020B0604020202020204" pitchFamily="34" charset="0"/>
              <a:buChar char="–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23" indent="-203203">
              <a:spcBef>
                <a:spcPct val="20000"/>
              </a:spcBef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3522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4163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4803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5444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940F8-4AF5-48DF-89D4-108B9398BE7A}" type="slidenum">
              <a:rPr lang="en-US" altLang="zh-CN" sz="1244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244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BA9671F-9A92-E98C-3AD0-52ADDADC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132" y="484012"/>
            <a:ext cx="8000999" cy="1016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1A9EE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  <a:endParaRPr kumimoji="1" lang="en-US" altLang="zh-CN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3">
                <a:extLst>
                  <a:ext uri="{FF2B5EF4-FFF2-40B4-BE49-F238E27FC236}">
                    <a16:creationId xmlns:a16="http://schemas.microsoft.com/office/drawing/2014/main" id="{5594B93C-46D6-6085-F48C-CC906735AF3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7504" y="1600200"/>
                <a:ext cx="8928992" cy="3657600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3556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用增长率描述算法效率</a:t>
                </a:r>
                <a:endParaRPr lang="en-US" altLang="zh-CN" sz="3556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zh-CN" sz="3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unc>
                      <m:func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func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,</a:t>
                </a:r>
                <a:r>
                  <a:rPr lang="el-GR" altLang="zh-CN" sz="32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32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200" dirty="0">
                    <a:sym typeface="Symbol" panose="05050102010706020507" pitchFamily="18" charset="2"/>
                  </a:rPr>
                  <a:t>,</a:t>
                </a:r>
                <a:r>
                  <a:rPr lang="el-GR" altLang="zh-CN" sz="32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l-GR" altLang="zh-CN" sz="3200" dirty="0">
                    <a:solidFill>
                      <a:srgbClr val="7030A0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zh-CN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!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zh-CN" sz="3200" dirty="0"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zh-CN" altLang="en-US" sz="3600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增长的记号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: </a:t>
                </a:r>
                <a:r>
                  <a:rPr lang="en-US" altLang="zh-CN" sz="3600" i="1" dirty="0">
                    <a:sym typeface="Symbol" panose="05050102010706020507" pitchFamily="18" charset="2"/>
                  </a:rPr>
                  <a:t>O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, , , </a:t>
                </a:r>
                <a:r>
                  <a:rPr lang="en-US" altLang="zh-CN" sz="3600" i="1" dirty="0">
                    <a:sym typeface="Symbol" panose="05050102010706020507" pitchFamily="18" charset="2"/>
                  </a:rPr>
                  <a:t>o</a:t>
                </a:r>
                <a:r>
                  <a:rPr lang="en-US" altLang="zh-CN" sz="3600" dirty="0">
                    <a:sym typeface="Symbol" panose="05050102010706020507" pitchFamily="18" charset="2"/>
                  </a:rPr>
                  <a:t>, .</a:t>
                </a:r>
                <a:endParaRPr lang="en-US" altLang="zh-CN" sz="3600" dirty="0"/>
              </a:p>
              <a:p>
                <a:pPr lvl="1" eaLnBrk="1" hangingPunct="1"/>
                <a:endParaRPr lang="en-US" altLang="zh-CN" sz="3156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7764" name="Rectangle 3">
                <a:extLst>
                  <a:ext uri="{FF2B5EF4-FFF2-40B4-BE49-F238E27FC236}">
                    <a16:creationId xmlns:a16="http://schemas.microsoft.com/office/drawing/2014/main" id="{5594B93C-46D6-6085-F48C-CC906735A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600200"/>
                <a:ext cx="8928992" cy="3657600"/>
              </a:xfrm>
              <a:blipFill>
                <a:blip r:embed="rId2"/>
                <a:stretch>
                  <a:fillRect l="-1844" t="-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E7B02A30-974C-ED28-75CF-9CB11C6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44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0408" indent="-254003">
              <a:spcBef>
                <a:spcPct val="20000"/>
              </a:spcBef>
              <a:buFont typeface="Arial" panose="020B0604020202020204" pitchFamily="34" charset="0"/>
              <a:buChar char="–"/>
              <a:defRPr sz="248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16013" indent="-203203">
              <a:spcBef>
                <a:spcPct val="20000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22418" indent="-203203">
              <a:spcBef>
                <a:spcPct val="20000"/>
              </a:spcBef>
              <a:buFont typeface="Arial" panose="020B0604020202020204" pitchFamily="34" charset="0"/>
              <a:buChar char="–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23" indent="-203203">
              <a:spcBef>
                <a:spcPct val="20000"/>
              </a:spcBef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3522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4163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4803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5444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940F8-4AF5-48DF-89D4-108B9398BE7A}" type="slidenum">
              <a:rPr lang="en-US" altLang="zh-CN" sz="1244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244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BA9671F-9A92-E98C-3AD0-52ADDADC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132" y="484012"/>
            <a:ext cx="8000999" cy="1016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1A9EE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  <a:endParaRPr kumimoji="1" lang="en-US" altLang="zh-CN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594B93C-46D6-6085-F48C-CC906735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3657600"/>
          </a:xfrm>
        </p:spPr>
        <p:txBody>
          <a:bodyPr/>
          <a:lstStyle/>
          <a:p>
            <a:pPr eaLnBrk="1" hangingPunct="1"/>
            <a:r>
              <a:rPr lang="en-US" altLang="zh-CN" sz="35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5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个渐进符号的性质：</a:t>
            </a:r>
            <a:endParaRPr lang="en-US" altLang="zh-CN" sz="31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7192E5-1170-571D-4374-0A91C80FC5F1}"/>
              </a:ext>
            </a:extLst>
          </p:cNvPr>
          <p:cNvSpPr txBox="1"/>
          <p:nvPr/>
        </p:nvSpPr>
        <p:spPr>
          <a:xfrm>
            <a:off x="971600" y="2581336"/>
            <a:ext cx="7200800" cy="330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所有五个标记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, 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843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E7B02A30-974C-ED28-75CF-9CB11C6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44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60408" indent="-254003">
              <a:spcBef>
                <a:spcPct val="20000"/>
              </a:spcBef>
              <a:buFont typeface="Arial" panose="020B0604020202020204" pitchFamily="34" charset="0"/>
              <a:buChar char="–"/>
              <a:defRPr sz="2489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16013" indent="-203203">
              <a:spcBef>
                <a:spcPct val="20000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22418" indent="-203203">
              <a:spcBef>
                <a:spcPct val="20000"/>
              </a:spcBef>
              <a:buFont typeface="Arial" panose="020B0604020202020204" pitchFamily="34" charset="0"/>
              <a:buChar char="–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28823" indent="-203203">
              <a:spcBef>
                <a:spcPct val="20000"/>
              </a:spcBef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3522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4163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48038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54443" indent="-20320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78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7940F8-4AF5-48DF-89D4-108B9398BE7A}" type="slidenum">
              <a:rPr lang="en-US" altLang="zh-CN" sz="1244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244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BA9671F-9A92-E98C-3AD0-52ADDADC3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7132" y="484012"/>
            <a:ext cx="8000999" cy="10160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rgbClr val="1A9EE9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  <a:endParaRPr kumimoji="1" lang="en-US" altLang="zh-CN" dirty="0">
              <a:solidFill>
                <a:srgbClr val="1A9EE9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594B93C-46D6-6085-F48C-CC906735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3657600"/>
          </a:xfrm>
        </p:spPr>
        <p:txBody>
          <a:bodyPr/>
          <a:lstStyle/>
          <a:p>
            <a:pPr eaLnBrk="1" hangingPunct="1"/>
            <a:r>
              <a:rPr lang="zh-CN" altLang="en-US" sz="35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求解递归方程的三个方法：</a:t>
            </a:r>
            <a:endParaRPr lang="en-US" altLang="zh-CN" sz="35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7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替换法</a:t>
            </a:r>
            <a:endParaRPr lang="en-US" altLang="zh-CN" sz="27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7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迭代法</a:t>
            </a:r>
            <a:endParaRPr lang="en-US" altLang="zh-CN" sz="27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7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7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定理法</a:t>
            </a:r>
            <a:endParaRPr lang="en-US" altLang="zh-CN" sz="27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23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三种情况：</a:t>
            </a:r>
            <a:r>
              <a:rPr lang="zh-CN" altLang="en-US" sz="2000" b="1" dirty="0">
                <a:solidFill>
                  <a:srgbClr val="7030A0"/>
                </a:solidFill>
              </a:rPr>
              <a:t>“谁大，取谁；一样大，乘上一个对数因子”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2" eaLnBrk="1" hangingPunct="1"/>
            <a:r>
              <a:rPr lang="en-US" altLang="zh-CN" sz="23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356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定义有不适用的情况</a:t>
            </a:r>
          </a:p>
          <a:p>
            <a:pPr lvl="2" eaLnBrk="1" hangingPunct="1"/>
            <a:endParaRPr lang="en-US" altLang="zh-CN" sz="2356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66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CEF9C94E-7B6E-0B4E-A8CB-4AFAA948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D0EBC-2E93-4028-873E-17D5E7450803}" type="slidenum">
              <a:rPr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6C9061C-3343-C577-F270-8B0F4EDE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渐近记号</a:t>
            </a:r>
            <a:endParaRPr lang="en-US" altLang="zh-CN" dirty="0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4FBF4AF-F2D1-E335-333A-5094A2724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用渐近记号刻画算法的运行时间，得到综合性覆盖所有输入而非仅是最坏情况的陈述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同阶函数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高阶函数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低阶函数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4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4" name="Text Box 20">
            <a:extLst>
              <a:ext uri="{FF2B5EF4-FFF2-40B4-BE49-F238E27FC236}">
                <a16:creationId xmlns:a16="http://schemas.microsoft.com/office/drawing/2014/main" id="{1061A2EB-D81C-1FC8-56C9-83301302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403225"/>
            <a:ext cx="3708400" cy="7699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rgbClr val="0070C0"/>
                </a:solidFill>
                <a:latin typeface="+mj-lt"/>
                <a:cs typeface="+mj-cs"/>
              </a:rPr>
              <a:t>同阶函数集合 </a:t>
            </a:r>
          </a:p>
        </p:txBody>
      </p:sp>
      <p:sp>
        <p:nvSpPr>
          <p:cNvPr id="77832" name="Text Box 27">
            <a:extLst>
              <a:ext uri="{FF2B5EF4-FFF2-40B4-BE49-F238E27FC236}">
                <a16:creationId xmlns:a16="http://schemas.microsoft.com/office/drawing/2014/main" id="{9F8EB3D1-03C1-BB46-01A2-47BA1B8EB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7" y="1176338"/>
            <a:ext cx="8785668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ym typeface="Symbol" pitchFamily="18" charset="2"/>
              </a:rPr>
              <a:t>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(g(n))={f(n) | c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c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&gt;0,  n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n&gt;n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0c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g(n)f(n)c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g(n)}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称为与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g(n)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同阶的函数集合。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(g(n))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g(n)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同阶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(g(n))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，记作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sz="24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(g(n))</a:t>
            </a:r>
          </a:p>
          <a:p>
            <a:pPr marL="457200" indent="-457200" eaLnBrk="1" hangingPunct="1">
              <a:spcBef>
                <a:spcPct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g(n)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f(n)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的一个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渐近紧确界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47B9C6F9-67E2-C977-C364-8BA20FB4E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F84F060C-0EFF-4D2C-BF9E-DE0A5E6AA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1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885631F3-718A-90D6-20BC-E147AE08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9436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= (</a:t>
            </a:r>
            <a:r>
              <a:rPr lang="en-US" altLang="zh-CN" sz="2800" baseline="-250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83975" name="Freeform 7">
            <a:extLst>
              <a:ext uri="{FF2B5EF4-FFF2-40B4-BE49-F238E27FC236}">
                <a16:creationId xmlns:a16="http://schemas.microsoft.com/office/drawing/2014/main" id="{6244B14A-8F44-47F7-A5A0-57ABB492B059}"/>
              </a:ext>
            </a:extLst>
          </p:cNvPr>
          <p:cNvSpPr>
            <a:spLocks/>
          </p:cNvSpPr>
          <p:nvPr/>
        </p:nvSpPr>
        <p:spPr bwMode="auto">
          <a:xfrm>
            <a:off x="1600200" y="4800600"/>
            <a:ext cx="3352800" cy="990600"/>
          </a:xfrm>
          <a:custGeom>
            <a:avLst/>
            <a:gdLst>
              <a:gd name="T0" fmla="*/ 0 w 2112"/>
              <a:gd name="T1" fmla="*/ 2147483646 h 624"/>
              <a:gd name="T2" fmla="*/ 2147483646 w 2112"/>
              <a:gd name="T3" fmla="*/ 2147483646 h 624"/>
              <a:gd name="T4" fmla="*/ 2147483646 w 2112"/>
              <a:gd name="T5" fmla="*/ 2147483646 h 624"/>
              <a:gd name="T6" fmla="*/ 2147483646 w 2112"/>
              <a:gd name="T7" fmla="*/ 2147483646 h 624"/>
              <a:gd name="T8" fmla="*/ 2147483646 w 2112"/>
              <a:gd name="T9" fmla="*/ 2147483646 h 624"/>
              <a:gd name="T10" fmla="*/ 2147483646 w 2112"/>
              <a:gd name="T11" fmla="*/ 2147483646 h 624"/>
              <a:gd name="T12" fmla="*/ 2147483646 w 2112"/>
              <a:gd name="T13" fmla="*/ 2147483646 h 624"/>
              <a:gd name="T14" fmla="*/ 2147483646 w 2112"/>
              <a:gd name="T15" fmla="*/ 2147483646 h 624"/>
              <a:gd name="T16" fmla="*/ 2147483646 w 2112"/>
              <a:gd name="T17" fmla="*/ 0 h 6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12" h="624">
                <a:moveTo>
                  <a:pt x="0" y="624"/>
                </a:moveTo>
                <a:cubicBezTo>
                  <a:pt x="112" y="556"/>
                  <a:pt x="224" y="488"/>
                  <a:pt x="288" y="432"/>
                </a:cubicBezTo>
                <a:cubicBezTo>
                  <a:pt x="352" y="376"/>
                  <a:pt x="328" y="312"/>
                  <a:pt x="384" y="288"/>
                </a:cubicBezTo>
                <a:cubicBezTo>
                  <a:pt x="440" y="264"/>
                  <a:pt x="536" y="304"/>
                  <a:pt x="624" y="288"/>
                </a:cubicBezTo>
                <a:cubicBezTo>
                  <a:pt x="712" y="272"/>
                  <a:pt x="848" y="216"/>
                  <a:pt x="912" y="192"/>
                </a:cubicBezTo>
                <a:cubicBezTo>
                  <a:pt x="976" y="168"/>
                  <a:pt x="920" y="168"/>
                  <a:pt x="1008" y="144"/>
                </a:cubicBezTo>
                <a:cubicBezTo>
                  <a:pt x="1096" y="120"/>
                  <a:pt x="1296" y="56"/>
                  <a:pt x="1440" y="48"/>
                </a:cubicBezTo>
                <a:cubicBezTo>
                  <a:pt x="1584" y="40"/>
                  <a:pt x="1760" y="104"/>
                  <a:pt x="1872" y="96"/>
                </a:cubicBezTo>
                <a:cubicBezTo>
                  <a:pt x="1984" y="88"/>
                  <a:pt x="2072" y="16"/>
                  <a:pt x="21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6" name="Freeform 8">
            <a:extLst>
              <a:ext uri="{FF2B5EF4-FFF2-40B4-BE49-F238E27FC236}">
                <a16:creationId xmlns:a16="http://schemas.microsoft.com/office/drawing/2014/main" id="{2731ED7A-0106-9369-ADAC-1FA04F6A3E85}"/>
              </a:ext>
            </a:extLst>
          </p:cNvPr>
          <p:cNvSpPr>
            <a:spLocks/>
          </p:cNvSpPr>
          <p:nvPr/>
        </p:nvSpPr>
        <p:spPr bwMode="auto">
          <a:xfrm>
            <a:off x="1600200" y="3733800"/>
            <a:ext cx="3048000" cy="2057400"/>
          </a:xfrm>
          <a:custGeom>
            <a:avLst/>
            <a:gdLst>
              <a:gd name="T0" fmla="*/ 0 w 1920"/>
              <a:gd name="T1" fmla="*/ 2147483646 h 1296"/>
              <a:gd name="T2" fmla="*/ 2147483646 w 1920"/>
              <a:gd name="T3" fmla="*/ 2147483646 h 1296"/>
              <a:gd name="T4" fmla="*/ 2147483646 w 1920"/>
              <a:gd name="T5" fmla="*/ 2147483646 h 1296"/>
              <a:gd name="T6" fmla="*/ 2147483646 w 1920"/>
              <a:gd name="T7" fmla="*/ 2147483646 h 1296"/>
              <a:gd name="T8" fmla="*/ 2147483646 w 1920"/>
              <a:gd name="T9" fmla="*/ 2147483646 h 1296"/>
              <a:gd name="T10" fmla="*/ 2147483646 w 1920"/>
              <a:gd name="T11" fmla="*/ 2147483646 h 1296"/>
              <a:gd name="T12" fmla="*/ 2147483646 w 1920"/>
              <a:gd name="T13" fmla="*/ 2147483646 h 1296"/>
              <a:gd name="T14" fmla="*/ 2147483646 w 1920"/>
              <a:gd name="T15" fmla="*/ 0 h 1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36" y="1060"/>
                  <a:pt x="72" y="824"/>
                  <a:pt x="144" y="720"/>
                </a:cubicBezTo>
                <a:cubicBezTo>
                  <a:pt x="216" y="616"/>
                  <a:pt x="336" y="712"/>
                  <a:pt x="432" y="672"/>
                </a:cubicBezTo>
                <a:cubicBezTo>
                  <a:pt x="528" y="632"/>
                  <a:pt x="624" y="520"/>
                  <a:pt x="720" y="480"/>
                </a:cubicBezTo>
                <a:cubicBezTo>
                  <a:pt x="816" y="440"/>
                  <a:pt x="928" y="456"/>
                  <a:pt x="1008" y="432"/>
                </a:cubicBezTo>
                <a:cubicBezTo>
                  <a:pt x="1088" y="408"/>
                  <a:pt x="1104" y="352"/>
                  <a:pt x="1200" y="336"/>
                </a:cubicBezTo>
                <a:cubicBezTo>
                  <a:pt x="1296" y="320"/>
                  <a:pt x="1464" y="392"/>
                  <a:pt x="1584" y="336"/>
                </a:cubicBezTo>
                <a:cubicBezTo>
                  <a:pt x="1704" y="280"/>
                  <a:pt x="1864" y="56"/>
                  <a:pt x="19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7" name="Freeform 9">
            <a:extLst>
              <a:ext uri="{FF2B5EF4-FFF2-40B4-BE49-F238E27FC236}">
                <a16:creationId xmlns:a16="http://schemas.microsoft.com/office/drawing/2014/main" id="{2B6DE05C-3147-9D6A-7796-1B1E900C0E99}"/>
              </a:ext>
            </a:extLst>
          </p:cNvPr>
          <p:cNvSpPr>
            <a:spLocks/>
          </p:cNvSpPr>
          <p:nvPr/>
        </p:nvSpPr>
        <p:spPr bwMode="auto">
          <a:xfrm>
            <a:off x="1600200" y="4343400"/>
            <a:ext cx="3200400" cy="1079500"/>
          </a:xfrm>
          <a:custGeom>
            <a:avLst/>
            <a:gdLst>
              <a:gd name="T0" fmla="*/ 0 w 2016"/>
              <a:gd name="T1" fmla="*/ 2147483646 h 680"/>
              <a:gd name="T2" fmla="*/ 2147483646 w 2016"/>
              <a:gd name="T3" fmla="*/ 2147483646 h 680"/>
              <a:gd name="T4" fmla="*/ 2147483646 w 2016"/>
              <a:gd name="T5" fmla="*/ 2147483646 h 680"/>
              <a:gd name="T6" fmla="*/ 2147483646 w 2016"/>
              <a:gd name="T7" fmla="*/ 2147483646 h 680"/>
              <a:gd name="T8" fmla="*/ 2147483646 w 2016"/>
              <a:gd name="T9" fmla="*/ 2147483646 h 680"/>
              <a:gd name="T10" fmla="*/ 2147483646 w 2016"/>
              <a:gd name="T11" fmla="*/ 2147483646 h 680"/>
              <a:gd name="T12" fmla="*/ 2147483646 w 2016"/>
              <a:gd name="T13" fmla="*/ 2147483646 h 680"/>
              <a:gd name="T14" fmla="*/ 2147483646 w 2016"/>
              <a:gd name="T15" fmla="*/ 2147483646 h 680"/>
              <a:gd name="T16" fmla="*/ 2147483646 w 2016"/>
              <a:gd name="T17" fmla="*/ 2147483646 h 680"/>
              <a:gd name="T18" fmla="*/ 2147483646 w 2016"/>
              <a:gd name="T19" fmla="*/ 2147483646 h 680"/>
              <a:gd name="T20" fmla="*/ 2147483646 w 2016"/>
              <a:gd name="T21" fmla="*/ 0 h 6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16" h="680">
                <a:moveTo>
                  <a:pt x="0" y="480"/>
                </a:moveTo>
                <a:cubicBezTo>
                  <a:pt x="52" y="516"/>
                  <a:pt x="104" y="552"/>
                  <a:pt x="144" y="576"/>
                </a:cubicBezTo>
                <a:cubicBezTo>
                  <a:pt x="184" y="600"/>
                  <a:pt x="208" y="632"/>
                  <a:pt x="240" y="624"/>
                </a:cubicBezTo>
                <a:cubicBezTo>
                  <a:pt x="272" y="616"/>
                  <a:pt x="304" y="520"/>
                  <a:pt x="336" y="528"/>
                </a:cubicBezTo>
                <a:cubicBezTo>
                  <a:pt x="368" y="536"/>
                  <a:pt x="400" y="680"/>
                  <a:pt x="432" y="672"/>
                </a:cubicBezTo>
                <a:cubicBezTo>
                  <a:pt x="464" y="664"/>
                  <a:pt x="480" y="528"/>
                  <a:pt x="528" y="480"/>
                </a:cubicBezTo>
                <a:cubicBezTo>
                  <a:pt x="576" y="432"/>
                  <a:pt x="608" y="432"/>
                  <a:pt x="720" y="384"/>
                </a:cubicBezTo>
                <a:cubicBezTo>
                  <a:pt x="832" y="336"/>
                  <a:pt x="1096" y="224"/>
                  <a:pt x="1200" y="192"/>
                </a:cubicBezTo>
                <a:cubicBezTo>
                  <a:pt x="1304" y="160"/>
                  <a:pt x="1288" y="208"/>
                  <a:pt x="1344" y="192"/>
                </a:cubicBezTo>
                <a:cubicBezTo>
                  <a:pt x="1400" y="176"/>
                  <a:pt x="1424" y="128"/>
                  <a:pt x="1536" y="96"/>
                </a:cubicBezTo>
                <a:cubicBezTo>
                  <a:pt x="1648" y="64"/>
                  <a:pt x="1936" y="16"/>
                  <a:pt x="2016" y="0"/>
                </a:cubicBezTo>
              </a:path>
            </a:pathLst>
          </a:custGeom>
          <a:noFill/>
          <a:ln w="9525" cap="flat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8" name="Line 12">
            <a:extLst>
              <a:ext uri="{FF2B5EF4-FFF2-40B4-BE49-F238E27FC236}">
                <a16:creationId xmlns:a16="http://schemas.microsoft.com/office/drawing/2014/main" id="{E7CE8DEF-793D-318A-6FE2-6423F1A96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00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9" name="Text Box 13">
            <a:extLst>
              <a:ext uri="{FF2B5EF4-FFF2-40B4-BE49-F238E27FC236}">
                <a16:creationId xmlns:a16="http://schemas.microsoft.com/office/drawing/2014/main" id="{6807F29E-A21F-F6DD-47A8-E44AE87BD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552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3980" name="Text Box 14">
            <a:extLst>
              <a:ext uri="{FF2B5EF4-FFF2-40B4-BE49-F238E27FC236}">
                <a16:creationId xmlns:a16="http://schemas.microsoft.com/office/drawing/2014/main" id="{72E7BB77-3437-BEC8-E2CA-33933814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150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81" name="Text Box 15">
            <a:extLst>
              <a:ext uri="{FF2B5EF4-FFF2-40B4-BE49-F238E27FC236}">
                <a16:creationId xmlns:a16="http://schemas.microsoft.com/office/drawing/2014/main" id="{7F77AB1E-43DA-8E20-FA42-15D6CCEA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438650"/>
            <a:ext cx="117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3982" name="Text Box 16">
            <a:extLst>
              <a:ext uri="{FF2B5EF4-FFF2-40B4-BE49-F238E27FC236}">
                <a16:creationId xmlns:a16="http://schemas.microsoft.com/office/drawing/2014/main" id="{392950E0-9DDE-048D-0077-8D465DC4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117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3983" name="Text Box 17">
            <a:extLst>
              <a:ext uri="{FF2B5EF4-FFF2-40B4-BE49-F238E27FC236}">
                <a16:creationId xmlns:a16="http://schemas.microsoft.com/office/drawing/2014/main" id="{CF999B50-44BD-7798-3744-65EA7B6F2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76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CC64BF5D-E6CA-1EFD-E2C4-D7E4E137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6CB27F-D8C1-4FA3-9845-85A13ACBC161}" type="slidenum">
              <a:rPr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2B4B20D4-F9A8-5D64-A1F1-E8DA5684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函数的例子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AE631B3-1EBE-8FC8-0752-AC08A4E2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1484313"/>
            <a:ext cx="82788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1/2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zh-CN" sz="2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 – 3/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对于任意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½,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且对于任意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1/14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1/14,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½ 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=7.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3903091"/>
      </p:ext>
    </p:extLst>
  </p:cSld>
  <p:clrMapOvr>
    <a:masterClrMapping/>
  </p:clrMapOvr>
</p:sld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4736</TotalTime>
  <Words>3445</Words>
  <Application>Microsoft Office PowerPoint</Application>
  <PresentationFormat>全屏显示(4:3)</PresentationFormat>
  <Paragraphs>437</Paragraphs>
  <Slides>69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93" baseType="lpstr">
      <vt:lpstr>-apple-system</vt:lpstr>
      <vt:lpstr>Helvetica Neue</vt:lpstr>
      <vt:lpstr>方正姚体</vt:lpstr>
      <vt:lpstr>黑体</vt:lpstr>
      <vt:lpstr>华文琥珀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公式</vt:lpstr>
      <vt:lpstr>PowerPoint 演示文稿</vt:lpstr>
      <vt:lpstr>PowerPoint 演示文稿</vt:lpstr>
      <vt:lpstr>请各位评审老师提出宝贵建议！谢谢！</vt:lpstr>
      <vt:lpstr>描述算法的效率？</vt:lpstr>
      <vt:lpstr>增长的阶</vt:lpstr>
      <vt:lpstr>增长函数</vt:lpstr>
      <vt:lpstr>渐近记号</vt:lpstr>
      <vt:lpstr>PowerPoint 演示文稿</vt:lpstr>
      <vt:lpstr>(g(n)) 函数的例子</vt:lpstr>
      <vt:lpstr>(g(n)) 函数的例子</vt:lpstr>
      <vt:lpstr>(g(n)) 函数的例子</vt:lpstr>
      <vt:lpstr>(g(n)) 函数的例子</vt:lpstr>
      <vt:lpstr>低阶函数集合</vt:lpstr>
      <vt:lpstr>低阶函数集合 O记号</vt:lpstr>
      <vt:lpstr>(g(n))和O(g(n))的关系</vt:lpstr>
      <vt:lpstr>(g(n))和O(g(n))的关系</vt:lpstr>
      <vt:lpstr>(g(n))和O(g(n))的关系</vt:lpstr>
      <vt:lpstr>高阶函数集合</vt:lpstr>
      <vt:lpstr>O, ,标记的关系</vt:lpstr>
      <vt:lpstr>关于 标记</vt:lpstr>
      <vt:lpstr>严格低阶函数</vt:lpstr>
      <vt:lpstr>PowerPoint 演示文稿</vt:lpstr>
      <vt:lpstr>关于o标记</vt:lpstr>
      <vt:lpstr>关于o标记</vt:lpstr>
      <vt:lpstr>严格高阶函数集合</vt:lpstr>
      <vt:lpstr>严格高阶函数集合</vt:lpstr>
      <vt:lpstr>渐进符号的性质</vt:lpstr>
      <vt:lpstr>渐进符号的性质</vt:lpstr>
      <vt:lpstr>渐进符号的性质</vt:lpstr>
      <vt:lpstr>渐进符号的性质</vt:lpstr>
      <vt:lpstr>PowerPoint 演示文稿</vt:lpstr>
      <vt:lpstr>请各位评审老师提出宝贵建议！谢谢！</vt:lpstr>
      <vt:lpstr>为什么需要和式的估计与界限</vt:lpstr>
      <vt:lpstr>为什么需要和式的估计与界限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直接求和的界限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本章小结</vt:lpstr>
      <vt:lpstr>本章小结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凉 如水</cp:lastModifiedBy>
  <cp:revision>427</cp:revision>
  <dcterms:created xsi:type="dcterms:W3CDTF">2003-01-11T17:12:23Z</dcterms:created>
  <dcterms:modified xsi:type="dcterms:W3CDTF">2023-02-27T09:19:27Z</dcterms:modified>
</cp:coreProperties>
</file>