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8" r:id="rId13"/>
    <p:sldId id="311" r:id="rId14"/>
    <p:sldId id="314" r:id="rId15"/>
    <p:sldId id="315" r:id="rId16"/>
    <p:sldId id="316" r:id="rId17"/>
    <p:sldId id="320" r:id="rId18"/>
    <p:sldId id="312" r:id="rId19"/>
    <p:sldId id="310" r:id="rId20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3" autoAdjust="0"/>
    <p:restoredTop sz="94660" autoAdjust="0"/>
  </p:normalViewPr>
  <p:slideViewPr>
    <p:cSldViewPr showGuides="1">
      <p:cViewPr varScale="1">
        <p:scale>
          <a:sx n="108" d="100"/>
          <a:sy n="108" d="100"/>
        </p:scale>
        <p:origin x="2028" y="96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zl-hello/software_proje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8773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小组成员：李卓凌、王培远、陈鹏轩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08962" cy="4680991"/>
          </a:xfrm>
        </p:spPr>
        <p:txBody>
          <a:bodyPr/>
          <a:lstStyle/>
          <a:p>
            <a:pPr marL="1270" indent="0">
              <a:buNone/>
            </a:pPr>
            <a:r>
              <a:rPr lang="zh-CN" altLang="en-US" b="1" dirty="0"/>
              <a:t>技术可行性：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前端技术栈</a:t>
            </a:r>
            <a:r>
              <a:rPr lang="zh-CN" altLang="en-US" sz="1600" dirty="0"/>
              <a:t>：</a:t>
            </a:r>
            <a:r>
              <a:rPr lang="en-US" altLang="zh-CN" sz="1600" dirty="0"/>
              <a:t>Vue.js 3</a:t>
            </a:r>
            <a:r>
              <a:rPr lang="zh-CN" altLang="en-US" sz="1600" dirty="0"/>
              <a:t>是一个成熟的前端框架，拥有活跃的社区和丰富的资源，对于实现用户界面的需求是可行的。</a:t>
            </a:r>
            <a:endParaRPr lang="zh-CN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后端技术栈</a:t>
            </a:r>
            <a:r>
              <a:rPr lang="zh-CN" altLang="en-US" sz="1600" dirty="0"/>
              <a:t>：</a:t>
            </a:r>
            <a:r>
              <a:rPr lang="en-US" altLang="zh-CN" sz="1600" dirty="0"/>
              <a:t>Spring Boot</a:t>
            </a:r>
            <a:r>
              <a:rPr lang="zh-CN" altLang="en-US" sz="1600" dirty="0"/>
              <a:t>是一个流行的</a:t>
            </a:r>
            <a:r>
              <a:rPr lang="en-US" altLang="zh-CN" sz="1600" dirty="0"/>
              <a:t>Java</a:t>
            </a:r>
            <a:r>
              <a:rPr lang="zh-CN" altLang="en-US" sz="1600" dirty="0"/>
              <a:t>后端框架，提供了快速开发和易于维护的特性，适合用于构建照片管理系统的后端服务。</a:t>
            </a:r>
            <a:endParaRPr lang="zh-CN" altLang="en-US" sz="1600" dirty="0"/>
          </a:p>
          <a:p>
            <a:pPr marL="1270" indent="0">
              <a:buNone/>
            </a:pPr>
            <a:r>
              <a:rPr lang="zh-CN" altLang="en-US" b="1" dirty="0"/>
              <a:t>经济可行性：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成本预算</a:t>
            </a:r>
            <a:r>
              <a:rPr lang="zh-CN" altLang="en-US" sz="1600" dirty="0"/>
              <a:t>：项目所需的人力、硬件、软件等资源成本，在可接受的范围内。</a:t>
            </a:r>
            <a:endParaRPr lang="zh-CN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预期收益</a:t>
            </a:r>
            <a:r>
              <a:rPr lang="zh-CN" altLang="en-US" sz="1600" dirty="0"/>
              <a:t>：项目实施后可能会改善某些用户的照片管理体验等。</a:t>
            </a:r>
            <a:endParaRPr lang="zh-CN" altLang="en-US" sz="1600" dirty="0"/>
          </a:p>
          <a:p>
            <a:pPr marL="1270" indent="0">
              <a:buNone/>
            </a:pPr>
            <a:r>
              <a:rPr lang="zh-CN" altLang="en-US" b="1" dirty="0"/>
              <a:t>时间可行性：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项目周期</a:t>
            </a:r>
            <a:r>
              <a:rPr lang="zh-CN" altLang="en-US" sz="1600" dirty="0"/>
              <a:t>：项目完成所需的时间在可接受的时间范围。</a:t>
            </a:r>
            <a:endParaRPr lang="zh-CN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/>
              <a:t>项目进度控制</a:t>
            </a:r>
            <a:r>
              <a:rPr lang="zh-CN" altLang="en-US" sz="1600" dirty="0"/>
              <a:t>：我们会制定有效的项目计划和进度控制机制，及时发现和解决问题，确保项目按时交付。</a:t>
            </a:r>
            <a:endParaRPr lang="zh-CN" altLang="en-US" sz="1600" dirty="0"/>
          </a:p>
          <a:p>
            <a:pPr marL="1270" indent="0" eaLnBrk="1" hangingPunct="1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844824"/>
            <a:ext cx="5439534" cy="1962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653136"/>
            <a:ext cx="8266106" cy="18232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14127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启动前端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5536" y="41513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启动后端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536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用户注册并跳转登录页面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5536" y="4151385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用户登录并进入主页，此时还未上传照片，系统数据为空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39" y="1929269"/>
            <a:ext cx="3156578" cy="20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30313" t="5833" r="31887" b="55600"/>
          <a:stretch>
            <a:fillRect/>
          </a:stretch>
        </p:blipFill>
        <p:spPr>
          <a:xfrm>
            <a:off x="4283968" y="1983841"/>
            <a:ext cx="3558573" cy="20423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7" y="4525896"/>
            <a:ext cx="4006945" cy="2032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8000" r="2750" b="23401"/>
          <a:stretch>
            <a:fillRect/>
          </a:stretch>
        </p:blipFill>
        <p:spPr>
          <a:xfrm>
            <a:off x="4572000" y="4653136"/>
            <a:ext cx="4276546" cy="16968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536" y="1463285"/>
            <a:ext cx="30243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用户上传自己的照片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3827" y="3896532"/>
            <a:ext cx="31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用户进行照片编辑和搜索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05" y="2065907"/>
            <a:ext cx="3048002" cy="14165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5833" r="2750" b="5201"/>
          <a:stretch>
            <a:fillRect/>
          </a:stretch>
        </p:blipFill>
        <p:spPr>
          <a:xfrm>
            <a:off x="4547046" y="1518577"/>
            <a:ext cx="3816424" cy="19638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r="30498"/>
          <a:stretch>
            <a:fillRect/>
          </a:stretch>
        </p:blipFill>
        <p:spPr>
          <a:xfrm>
            <a:off x="4545797" y="3561833"/>
            <a:ext cx="3700353" cy="19638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56" y="4265864"/>
            <a:ext cx="3059832" cy="13779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96" y="5671487"/>
            <a:ext cx="7919864" cy="11314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552" y="1689380"/>
            <a:ext cx="23042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zh-CN" altLang="en-US" dirty="0"/>
              <a:t>指定照片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2348880"/>
            <a:ext cx="5220072" cy="17774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25144"/>
            <a:ext cx="6012160" cy="17098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750" y="1689100"/>
            <a:ext cx="4570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对照片排序：</a:t>
            </a:r>
            <a:r>
              <a:rPr lang="zh-CN" altLang="en-US" dirty="0">
                <a:sym typeface="+mn-ea"/>
              </a:rPr>
              <a:t>基于名称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关键字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上传时间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r="30498"/>
          <a:stretch>
            <a:fillRect/>
          </a:stretch>
        </p:blipFill>
        <p:spPr>
          <a:xfrm>
            <a:off x="395605" y="3284855"/>
            <a:ext cx="3787140" cy="2010410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/>
        </p:nvGraphicFramePr>
        <p:xfrm>
          <a:off x="4829810" y="4220845"/>
          <a:ext cx="379031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787140" imgH="2011680" progId="Paint.Picture">
                  <p:embed/>
                </p:oleObj>
              </mc:Choice>
              <mc:Fallback>
                <p:oleObj name="" r:id="rId2" imgW="3787140" imgH="201168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9810" y="4220845"/>
                        <a:ext cx="3790315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83260" y="2145030"/>
          <a:ext cx="7626350" cy="94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7620000" imgH="944880" progId="Paint.Picture">
                  <p:embed/>
                </p:oleObj>
              </mc:Choice>
              <mc:Fallback>
                <p:oleObj name="" r:id="rId4" imgW="7620000" imgH="94488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260" y="2145030"/>
                        <a:ext cx="7626350" cy="94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</a:t>
            </a:r>
            <a:endParaRPr lang="en-US" altLang="zh-CN" noProof="1"/>
          </a:p>
          <a:p>
            <a:pPr marL="0" indent="0" eaLnBrk="1" hangingPunct="1">
              <a:buNone/>
              <a:defRPr/>
            </a:pPr>
            <a:r>
              <a:rPr lang="en-US" altLang="zh-CN" noProof="1"/>
              <a:t>         </a:t>
            </a:r>
            <a:r>
              <a:rPr lang="zh-CN" altLang="en-US" noProof="1"/>
              <a:t>我们完成了一个照片管理系统的最基础的设计，包括登录注册功能，以及对照片的</a:t>
            </a:r>
            <a:r>
              <a:rPr lang="zh-CN" altLang="en-US" noProof="1">
                <a:solidFill>
                  <a:srgbClr val="FF0000"/>
                </a:solidFill>
              </a:rPr>
              <a:t>上传，信息修改，删除</a:t>
            </a:r>
            <a:r>
              <a:rPr lang="zh-CN" altLang="en-US" noProof="1"/>
              <a:t>基本功能，同时，小组完成了对于已上传内容的</a:t>
            </a:r>
            <a:r>
              <a:rPr lang="zh-CN" altLang="en-US" noProof="1">
                <a:solidFill>
                  <a:srgbClr val="FF0000"/>
                </a:solidFill>
              </a:rPr>
              <a:t>多方式模糊搜索</a:t>
            </a:r>
            <a:r>
              <a:rPr lang="zh-CN" altLang="en-US" noProof="1"/>
              <a:t>（描述</a:t>
            </a:r>
            <a:r>
              <a:rPr lang="en-US" altLang="zh-CN" noProof="1"/>
              <a:t>/</a:t>
            </a:r>
            <a:r>
              <a:rPr lang="zh-CN" altLang="en-US" noProof="1"/>
              <a:t>关键词</a:t>
            </a:r>
            <a:r>
              <a:rPr lang="en-US" altLang="zh-CN" noProof="1"/>
              <a:t>/</a:t>
            </a:r>
            <a:r>
              <a:rPr lang="zh-CN" altLang="en-US" noProof="1"/>
              <a:t>时间</a:t>
            </a:r>
            <a:r>
              <a:rPr lang="en-US" altLang="zh-CN" noProof="1"/>
              <a:t>/</a:t>
            </a:r>
            <a:r>
              <a:rPr lang="zh-CN" altLang="en-US" noProof="1"/>
              <a:t>名称）。此外，我们页完成了对于</a:t>
            </a:r>
            <a:r>
              <a:rPr lang="zh-CN" altLang="en-US" noProof="1">
                <a:solidFill>
                  <a:srgbClr val="FF0000"/>
                </a:solidFill>
              </a:rPr>
              <a:t>照片信息</a:t>
            </a:r>
            <a:r>
              <a:rPr lang="zh-CN" altLang="en-US" noProof="1"/>
              <a:t>（上传时间，关键词，IP）等内容的</a:t>
            </a:r>
            <a:r>
              <a:rPr lang="zh-CN" altLang="en-US" noProof="1">
                <a:solidFill>
                  <a:srgbClr val="FF0000"/>
                </a:solidFill>
              </a:rPr>
              <a:t>排序</a:t>
            </a:r>
            <a:r>
              <a:rPr lang="zh-CN" altLang="en-US" noProof="1"/>
              <a:t>设计。</a:t>
            </a:r>
            <a:endParaRPr lang="zh-CN" altLang="en-US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</a:t>
            </a:r>
            <a:endParaRPr lang="en-US" altLang="zh-CN" noProof="1"/>
          </a:p>
          <a:p>
            <a:pPr marL="0" indent="0" eaLnBrk="1" hangingPunct="1">
              <a:buNone/>
              <a:defRPr/>
            </a:pPr>
            <a:r>
              <a:rPr lang="zh-CN" altLang="en-US" noProof="1"/>
              <a:t>         下一轮的改进中，首先，小组会优化前端界面展示，使得其</a:t>
            </a:r>
            <a:r>
              <a:rPr lang="zh-CN" altLang="en-US" noProof="1">
                <a:solidFill>
                  <a:srgbClr val="FF0000"/>
                </a:solidFill>
              </a:rPr>
              <a:t>更加美观</a:t>
            </a:r>
            <a:r>
              <a:rPr lang="zh-CN" altLang="en-US" noProof="1"/>
              <a:t>。其次，我们会丰富系统的功能，主要包括用户之间通过</a:t>
            </a:r>
            <a:r>
              <a:rPr lang="zh-CN" altLang="en-US" noProof="1">
                <a:solidFill>
                  <a:srgbClr val="FF0000"/>
                </a:solidFill>
              </a:rPr>
              <a:t>权限管理</a:t>
            </a:r>
            <a:r>
              <a:rPr lang="zh-CN" altLang="en-US" noProof="1"/>
              <a:t>相互访问，以及</a:t>
            </a:r>
            <a:r>
              <a:rPr lang="zh-CN" altLang="en-US" noProof="1">
                <a:solidFill>
                  <a:srgbClr val="FF0000"/>
                </a:solidFill>
              </a:rPr>
              <a:t>智能相册</a:t>
            </a:r>
            <a:r>
              <a:rPr lang="zh-CN" altLang="en-US" noProof="1"/>
              <a:t>管理。加强系统的健壮性，对用户的隐私安全着重关注。</a:t>
            </a:r>
            <a:endParaRPr lang="zh-CN" altLang="en-US" noProof="1"/>
          </a:p>
          <a:p>
            <a:pPr marL="0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照片管理系统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2103201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李卓凌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2021111000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15333549310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王培远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2021112104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15846773903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陈鹏轩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2021112112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13945395182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"/>
                        </a:rPr>
                        <a:t>https://github.com/lzl-hello/software_project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徐汉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川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764704"/>
            <a:ext cx="8208962" cy="5904656"/>
          </a:xfrm>
        </p:spPr>
        <p:txBody>
          <a:bodyPr/>
          <a:lstStyle/>
          <a:p>
            <a:pPr marL="1270" indent="0">
              <a:buNone/>
            </a:pPr>
            <a:r>
              <a:rPr lang="zh-CN" altLang="en-US" sz="2800" b="1" dirty="0"/>
              <a:t>项目背景</a:t>
            </a:r>
            <a:endParaRPr lang="zh-CN" altLang="en-US" sz="2800" b="1" dirty="0"/>
          </a:p>
          <a:p>
            <a:r>
              <a:rPr lang="zh-CN" altLang="en-US" sz="1600" dirty="0"/>
              <a:t>随着智能手机和数码相机的普及，人们拍摄和保存照片变得非常容易。然而，照片数量的增加也带来了</a:t>
            </a:r>
            <a:r>
              <a:rPr lang="zh-CN" altLang="en-US" sz="1600" dirty="0">
                <a:solidFill>
                  <a:srgbClr val="FF0000"/>
                </a:solidFill>
              </a:rPr>
              <a:t>管理上</a:t>
            </a:r>
            <a:r>
              <a:rPr lang="zh-CN" altLang="en-US" sz="1600" dirty="0"/>
              <a:t>的挑战。用户需要一个便捷、高效、安全的</a:t>
            </a:r>
            <a:r>
              <a:rPr lang="zh-CN" altLang="en-US" sz="1600" dirty="0">
                <a:solidFill>
                  <a:srgbClr val="FF0000"/>
                </a:solidFill>
              </a:rPr>
              <a:t>平台</a:t>
            </a:r>
            <a:r>
              <a:rPr lang="zh-CN" altLang="en-US" sz="1600" dirty="0"/>
              <a:t>来管理和组织他们的照片。基于此需求，我们开发了一个照片管理系统，该系统旨在帮助用户轻松上传、管理和搜索照片，提供一个安全的环境来</a:t>
            </a:r>
            <a:r>
              <a:rPr lang="zh-CN" altLang="en-US" sz="1600" dirty="0">
                <a:solidFill>
                  <a:srgbClr val="FF0000"/>
                </a:solidFill>
              </a:rPr>
              <a:t>存储和处理</a:t>
            </a:r>
            <a:r>
              <a:rPr lang="zh-CN" altLang="en-US" sz="1600" dirty="0"/>
              <a:t>他们的数字资产。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我们的系统具有以下意义：</a:t>
            </a:r>
            <a:endParaRPr lang="zh-CN" altLang="en-US" dirty="0"/>
          </a:p>
          <a:p>
            <a:pPr marL="514350" lvl="1" indent="-28575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提高管理效率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：通过系统化的照片管理，用户可以快速找到需要的照片，提高工作和生活的效率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lvl="1" indent="-28575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数据安全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：系统为每个用户提供独立的存储空间，设置开放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权限，确保照片隐私和数据安全。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lvl="1" indent="-28575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便捷操作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：提供简洁、友好的用户界面，使得用户操作简单直观，即使是技术小白也能轻松上手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lvl="1" indent="-28575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节约存储空间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：通过照片的分类和管理，用户可以更有效地使用存储空间，避免重复存储相同的照片。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/>
              <a:t>我们的系统面向用户：</a:t>
            </a:r>
            <a:endParaRPr lang="en-US" altLang="zh-CN" b="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400" dirty="0"/>
              <a:t>普通用户需求</a:t>
            </a:r>
            <a:r>
              <a:rPr lang="zh-CN" altLang="en-US" sz="1400" b="0" dirty="0"/>
              <a:t>：方便快捷地上传管理和删除自己的照片；</a:t>
            </a:r>
            <a:r>
              <a:rPr lang="zh-CN" altLang="en-US" sz="1400" b="0" dirty="0">
                <a:sym typeface="+mn-ea"/>
              </a:rPr>
              <a:t>编辑照片信息（如名称、类型、描述等）</a:t>
            </a:r>
            <a:r>
              <a:rPr lang="zh-CN" altLang="en-US" sz="1400" b="0" dirty="0"/>
              <a:t>；</a:t>
            </a:r>
            <a:r>
              <a:rPr lang="zh-CN" altLang="en-US" sz="1400" b="0" dirty="0">
                <a:sym typeface="+mn-ea"/>
              </a:rPr>
              <a:t>通过搜索功能快速找到特定照片</a:t>
            </a:r>
            <a:r>
              <a:rPr lang="zh-CN" altLang="en-US" sz="1400" b="0" dirty="0"/>
              <a:t>；对照片分类排序；创建智能相册；多用户互访</a:t>
            </a:r>
            <a:r>
              <a:rPr lang="zh-CN" altLang="en-US" sz="1400" b="0" dirty="0"/>
              <a:t>相册。</a:t>
            </a:r>
            <a:endParaRPr lang="en-US" altLang="zh-CN" sz="1400" b="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400" dirty="0"/>
              <a:t>专业摄影人员需求</a:t>
            </a:r>
            <a:r>
              <a:rPr lang="zh-CN" altLang="en-US" sz="1400" b="0" dirty="0"/>
              <a:t>：管理大量高质量照片，并按照不同主题、日期、地点等分类，</a:t>
            </a:r>
            <a:r>
              <a:rPr lang="zh-CN" altLang="en-US" sz="1400" b="0" dirty="0">
                <a:sym typeface="+mn-ea"/>
              </a:rPr>
              <a:t>创建智能相册</a:t>
            </a:r>
            <a:r>
              <a:rPr lang="zh-CN" altLang="en-US" sz="1400" b="0" dirty="0"/>
              <a:t>。编辑和更新照片信息，保持照片库的有序和高效。快速搜索和定位特定照片以满足客户需求。</a:t>
            </a:r>
            <a:endParaRPr lang="en-US" altLang="zh-CN" sz="1400" b="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400" dirty="0"/>
              <a:t>企业用户需求</a:t>
            </a:r>
            <a:r>
              <a:rPr lang="zh-CN" altLang="en-US" sz="1400" b="0" dirty="0"/>
              <a:t>：管理企业活动、产品、员工等各类照片。方便进行照片的批量上传、分类和管理。确保照片的安全性和保密性，防止未经授权的访问。</a:t>
            </a:r>
            <a:endParaRPr lang="zh-CN" altLang="en-US" sz="1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ph idx="1"/>
          </p:nvPr>
        </p:nvGraphicFramePr>
        <p:xfrm>
          <a:off x="267495" y="1340768"/>
          <a:ext cx="8208960" cy="54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20"/>
                <a:gridCol w="2736320"/>
                <a:gridCol w="2736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已实现功能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二次迭代可扩展功能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设想的未来的功能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用户注册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用户可以通过填写用户名、密码、邮箱等信息注册新账号。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注册后，每个用户都会获得一个独立的账户和</a:t>
                      </a:r>
                      <a:r>
                        <a:rPr lang="en-US" altLang="zh-CN" sz="1100" dirty="0"/>
                        <a:t>ID</a:t>
                      </a:r>
                      <a:r>
                        <a:rPr lang="zh-CN" altLang="en-US" sz="1100" dirty="0"/>
                        <a:t>，用于管理自己的照片。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照片分享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用户可以将照片分享给其他用户或通过链接分享给非注册用户。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支持设置照片的访问权限（公开、仅好友、私密等）。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移动端应用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开发移动端应用（</a:t>
                      </a:r>
                      <a:r>
                        <a:rPr lang="en-US" altLang="zh-CN" sz="1100" dirty="0"/>
                        <a:t>iOS</a:t>
                      </a:r>
                      <a:r>
                        <a:rPr lang="zh-CN" altLang="en-US" sz="1100" dirty="0"/>
                        <a:t>和</a:t>
                      </a:r>
                      <a:r>
                        <a:rPr lang="en-US" altLang="zh-CN" sz="1100" dirty="0"/>
                        <a:t>Android</a:t>
                      </a:r>
                      <a:r>
                        <a:rPr lang="zh-CN" altLang="en-US" sz="1100" dirty="0"/>
                        <a:t>），方便用户在手机上管理照片。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用户登录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登录后用户可以访问和管理自己上传的照片。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照片备份与恢复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提供照片备份功能，用户可以将照片备份到云存储或本地存储。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支持照片的恢复操作，防止误删。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智能相册管理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自动为照片添加标签，如地点、人物、时间等。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根据用户的给出的标签对已有照片</a:t>
                      </a:r>
                      <a:r>
                        <a:rPr lang="zh-CN" altLang="en-US" sz="1100" dirty="0"/>
                        <a:t>归类。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照片上传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上传时需要填写照片的名称、类型、</a:t>
                      </a:r>
                      <a:r>
                        <a:rPr lang="en-US" altLang="zh-CN" sz="1100" dirty="0"/>
                        <a:t>URL</a:t>
                      </a:r>
                      <a:r>
                        <a:rPr lang="zh-CN" altLang="en-US" sz="1100" dirty="0"/>
                        <a:t>和基本信息（如描述、拍摄日期等）。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照片信息存储在数据库中，与用户</a:t>
                      </a:r>
                      <a:r>
                        <a:rPr lang="en-US" altLang="zh-CN" sz="1100" dirty="0"/>
                        <a:t>ID</a:t>
                      </a:r>
                      <a:r>
                        <a:rPr lang="zh-CN" altLang="en-US" sz="1100" dirty="0"/>
                        <a:t>关联。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多用户协作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支持多个用户对同一相册或照片进行协作管理。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设置不同用户的访问权限和操作权限。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ym typeface="+mn-ea"/>
                        </a:rPr>
                        <a:t>隐私保护和加密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ym typeface="+mn-ea"/>
                        </a:rPr>
                        <a:t>提供高级的隐私保护功能，用户可以为特定照片或相册设置加密访问。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ym typeface="+mn-ea"/>
                        </a:rPr>
                        <a:t>支持照片的水印添加和防盗链功能，保护用户照片版权。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照片搜索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用户可以通过关键字进行照片搜索。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支持模糊查询，用户可以通过名称、类型或描述等信息搜索相关照片。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统计与分析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提供照片管理的统计和分析功能，如上传数量、浏览次数、最受欢迎的照片等。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为用户提供数据可视化报告，帮助用户更好地了解和管理自己的照片。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照片编辑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用户可以编辑已上传照片的基本信息（如名称、类型、描述等）。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编辑后的信息会更新到数据库中。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/>
                        <a:t>个人信息</a:t>
                      </a:r>
                      <a:r>
                        <a:rPr lang="zh-CN" altLang="en-US" sz="1100" b="1" dirty="0"/>
                        <a:t>更改</a:t>
                      </a:r>
                      <a:endParaRPr lang="zh-CN" altLang="en-US" sz="1100" b="1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允许用户修改个人注册的信息数据（密码，</a:t>
                      </a:r>
                      <a:r>
                        <a:rPr lang="zh-CN" altLang="en-US" sz="1100" dirty="0"/>
                        <a:t>绑定手机号）。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ym typeface="+mn-ea"/>
                        </a:rPr>
                        <a:t>确保用户能安全使用账号，规避盗号</a:t>
                      </a:r>
                      <a:r>
                        <a:rPr lang="zh-CN" altLang="en-US" sz="1100" dirty="0">
                          <a:sym typeface="+mn-ea"/>
                        </a:rPr>
                        <a:t>风险。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照片删除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用户可以删除不需要的照片。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/>
                        <a:t>删除操作将从数据库中移除该照片的所有信息。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100" b="1" dirty="0">
                          <a:sym typeface="+mn-ea"/>
                        </a:rPr>
                        <a:t>照片在线编辑</a:t>
                      </a:r>
                      <a:endParaRPr lang="zh-CN" altLang="en-US" sz="1100" b="1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ym typeface="+mn-ea"/>
                        </a:rPr>
                        <a:t>提供对于已上传照片的在线编辑功能，允许使用者裁剪，绘制照片内容。</a:t>
                      </a:r>
                      <a:endParaRPr lang="zh-CN" altLang="en-US" sz="1100" dirty="0">
                        <a:sym typeface="+mn-ea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ym typeface="+mn-ea"/>
                        </a:rPr>
                        <a:t>自动更新已被编辑过的照片内容。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非功能需求</a:t>
            </a:r>
            <a:endParaRPr lang="zh-CN" altLang="en-US" dirty="0"/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ph idx="1"/>
          </p:nvPr>
        </p:nvGraphicFramePr>
        <p:xfrm>
          <a:off x="407221" y="1340768"/>
          <a:ext cx="8208962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81"/>
                <a:gridCol w="41044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非功能需求（</a:t>
                      </a:r>
                      <a:r>
                        <a:rPr lang="en-US" altLang="zh-CN" dirty="0"/>
                        <a:t>NFR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1" dirty="0"/>
                        <a:t>响应时间</a:t>
                      </a:r>
                      <a:r>
                        <a:rPr lang="zh-CN" altLang="en-US" sz="1100" dirty="0"/>
                        <a:t>：系统应在用户进行常规操作（如登录、上传、搜索、编辑照片等）时，响应时间不超过</a:t>
                      </a:r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秒。</a:t>
                      </a:r>
                      <a:endParaRPr lang="zh-CN" altLang="en-US" sz="1100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b="1" dirty="0"/>
                        <a:t>理由</a:t>
                      </a:r>
                      <a:r>
                        <a:rPr lang="zh-CN" altLang="en-US" sz="1100" dirty="0"/>
                        <a:t>：快速的响应时间能够提高用户的使用体验，避免因等待时间过长而导致用户流失。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界面友好</a:t>
                      </a:r>
                      <a:r>
                        <a:rPr lang="zh-CN" altLang="en-US" sz="1100" dirty="0"/>
                        <a:t>：系统界面设计应简洁直观，易于操作，即使是非技术用户也能轻松上手。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理由</a:t>
                      </a:r>
                      <a:r>
                        <a:rPr lang="zh-CN" altLang="en-US" sz="1100" dirty="0"/>
                        <a:t>：良好的用户界面设计可以降低学习成本，提高用户的满意度和使用率。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可靠性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系统稳定性</a:t>
                      </a:r>
                      <a:r>
                        <a:rPr lang="zh-CN" altLang="en-US" sz="1100" dirty="0"/>
                        <a:t>：系统应保证</a:t>
                      </a:r>
                      <a:r>
                        <a:rPr lang="en-US" altLang="zh-CN" sz="1100" dirty="0"/>
                        <a:t>99.9%</a:t>
                      </a:r>
                      <a:r>
                        <a:rPr lang="zh-CN" altLang="en-US" sz="1100" dirty="0"/>
                        <a:t>的可用性，确保用户在任何时间段都能正常使用系统功能。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数据完整性</a:t>
                      </a:r>
                      <a:r>
                        <a:rPr lang="zh-CN" altLang="en-US" sz="1100" dirty="0"/>
                        <a:t>：系统在任何情况下都应保证数据不丢失、不损坏，确保用户照片和信息的安全。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理由</a:t>
                      </a:r>
                      <a:r>
                        <a:rPr lang="zh-CN" altLang="en-US" sz="1100" dirty="0"/>
                        <a:t>：高可靠性和数据完整性是用户信任系统的基础，特别是对于重要的个人或企业照片管理。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数据保护</a:t>
                      </a:r>
                      <a:r>
                        <a:rPr lang="zh-CN" altLang="en-US" sz="1100" dirty="0"/>
                        <a:t>：用户数据应进行加密存储，确保照片及其相关信息的隐私和安全。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访问控制</a:t>
                      </a:r>
                      <a:r>
                        <a:rPr lang="zh-CN" altLang="en-US" sz="1100" dirty="0"/>
                        <a:t>：系统应设置严格的访问控制机制，确保只有授权用户才能访问其个人照片。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理由</a:t>
                      </a:r>
                      <a:r>
                        <a:rPr lang="zh-CN" altLang="en-US" sz="1100" dirty="0"/>
                        <a:t>：随着隐私保护意识的提高，用户对于数据安全的需求也在增加。系统必须保障用户数据的安全，防止未经授权的访问和泄漏。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可维护性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/>
                        <a:t>代码规范</a:t>
                      </a:r>
                      <a:r>
                        <a:rPr lang="zh-CN" altLang="en-US" sz="1100" dirty="0"/>
                        <a:t>：系统开发应遵循代码规范，保证代码清晰、易读、易维护。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自动化测试</a:t>
                      </a:r>
                      <a:r>
                        <a:rPr lang="zh-CN" altLang="en-US" sz="1100" dirty="0"/>
                        <a:t>：引入自动化测试工具，确保系统功能的正确性和稳定性。</a:t>
                      </a:r>
                      <a:endParaRPr lang="en-US" altLang="zh-CN" sz="1100" dirty="0"/>
                    </a:p>
                    <a:p>
                      <a:r>
                        <a:rPr lang="zh-CN" altLang="en-US" sz="1100" b="1" dirty="0"/>
                        <a:t>理由</a:t>
                      </a:r>
                      <a:r>
                        <a:rPr lang="zh-CN" altLang="en-US" sz="1100" dirty="0"/>
                        <a:t>：提高系统的可维护性可以减少后期维护成本，并能快速修复问题，提升系统的可靠性和用户满意度。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612775" y="1484630"/>
          <a:ext cx="7773035" cy="511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1082020" imgH="7289165" progId="Visio.Drawing.15">
                  <p:embed/>
                </p:oleObj>
              </mc:Choice>
              <mc:Fallback>
                <p:oleObj name="" r:id="rId1" imgW="11082020" imgH="7289165" progId="Visio.Drawing.15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484630"/>
                        <a:ext cx="7773035" cy="511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编程语言：</a:t>
            </a:r>
            <a:r>
              <a:rPr lang="en-US" altLang="zh-CN" dirty="0"/>
              <a:t>Vue3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endParaRPr lang="zh-CN" altLang="en-US" dirty="0"/>
          </a:p>
          <a:p>
            <a:pPr eaLnBrk="1" hangingPunct="1"/>
            <a:r>
              <a:rPr lang="zh-CN" altLang="en-US" dirty="0"/>
              <a:t>开发环境：</a:t>
            </a:r>
            <a:r>
              <a:rPr lang="en-US" altLang="zh-CN" dirty="0"/>
              <a:t>Vs Code</a:t>
            </a:r>
            <a:r>
              <a:rPr lang="zh-CN" altLang="en-US" dirty="0"/>
              <a:t>、</a:t>
            </a:r>
            <a:r>
              <a:rPr lang="en-US" altLang="zh-CN" dirty="0"/>
              <a:t>IDEA</a:t>
            </a:r>
            <a:endParaRPr lang="zh-CN" altLang="en-US" dirty="0"/>
          </a:p>
          <a:p>
            <a:pPr eaLnBrk="1" hangingPunct="1"/>
            <a:r>
              <a:rPr lang="zh-CN" altLang="en-US" dirty="0"/>
              <a:t>运行环境：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endParaRPr lang="zh-CN" altLang="en-US" dirty="0"/>
          </a:p>
          <a:p>
            <a:pPr eaLnBrk="1" hangingPunct="1"/>
            <a:r>
              <a:rPr lang="zh-CN" altLang="en-US" dirty="0"/>
              <a:t>主要技术：</a:t>
            </a:r>
            <a:r>
              <a:rPr lang="en-US" altLang="zh-CN" dirty="0"/>
              <a:t>Vue.js</a:t>
            </a:r>
            <a:r>
              <a:rPr lang="zh-CN" altLang="en-US" dirty="0"/>
              <a:t>、</a:t>
            </a:r>
            <a:r>
              <a:rPr lang="en-US" altLang="zh-CN" dirty="0"/>
              <a:t>Spring Boot</a:t>
            </a:r>
            <a:r>
              <a:rPr lang="zh-CN" altLang="en-US" dirty="0"/>
              <a:t>、</a:t>
            </a:r>
            <a:r>
              <a:rPr lang="en-US" altLang="zh-CN" dirty="0" err="1"/>
              <a:t>Axios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ph idx="1"/>
          </p:nvPr>
        </p:nvGraphicFramePr>
        <p:xfrm>
          <a:off x="395288" y="1484313"/>
          <a:ext cx="8208962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81"/>
                <a:gridCol w="41044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团队成员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dirty="0"/>
                        <a:t>李卓凌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dirty="0"/>
                        <a:t>负责前端开发，包括用户界面设计、页面布局和交互实现。</a:t>
                      </a:r>
                      <a:endParaRPr lang="zh-CN" alt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dirty="0"/>
                        <a:t>使用</a:t>
                      </a:r>
                      <a:r>
                        <a:rPr lang="en-US" altLang="zh-CN" sz="1600" dirty="0"/>
                        <a:t>Vue.js</a:t>
                      </a:r>
                      <a:r>
                        <a:rPr lang="zh-CN" altLang="en-US" sz="1600" dirty="0"/>
                        <a:t>框架进行前端代码的编写和优化。</a:t>
                      </a:r>
                      <a:endParaRPr lang="zh-CN" alt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dirty="0"/>
                        <a:t>与团队其他成员密切合作，确保前端界面与后端接口的顺利对接。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dirty="0"/>
                        <a:t>王培远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dirty="0"/>
                        <a:t>负责后端开发，包括业务逻辑的实现、数据库设计和接口开发。</a:t>
                      </a:r>
                      <a:endParaRPr lang="zh-CN" alt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dirty="0"/>
                        <a:t>使用</a:t>
                      </a:r>
                      <a:r>
                        <a:rPr lang="en-US" altLang="zh-CN" sz="1600" dirty="0"/>
                        <a:t>Java</a:t>
                      </a:r>
                      <a:r>
                        <a:rPr lang="zh-CN" altLang="en-US" sz="1600" dirty="0"/>
                        <a:t>语言和</a:t>
                      </a:r>
                      <a:r>
                        <a:rPr lang="en-US" altLang="zh-CN" sz="1600" dirty="0"/>
                        <a:t>Spring Boot</a:t>
                      </a:r>
                      <a:r>
                        <a:rPr lang="zh-CN" altLang="en-US" sz="1600" dirty="0"/>
                        <a:t>框架进行后端代码的编写和优化。</a:t>
                      </a:r>
                      <a:endParaRPr lang="zh-CN" alt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dirty="0"/>
                        <a:t>设计数据库表结构，编写</a:t>
                      </a:r>
                      <a:r>
                        <a:rPr lang="en-US" altLang="zh-CN" sz="1600" dirty="0"/>
                        <a:t>SQL</a:t>
                      </a:r>
                      <a:r>
                        <a:rPr lang="zh-CN" altLang="en-US" sz="1600" dirty="0"/>
                        <a:t>语句进行数据库操作。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dirty="0"/>
                        <a:t>陈鹏轩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/>
                        <a:t>负责项目管理和测试工作，包括需求分析、进度控制和质量保障。</a:t>
                      </a:r>
                      <a:endParaRPr lang="zh-CN" altLang="en-US" sz="160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/>
                        <a:t>确保项目按时交付，并符合质量标准和客户需求。</a:t>
                      </a:r>
                      <a:endParaRPr lang="zh-CN" altLang="en-US" sz="160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/>
                        <a:t>负责编写测试用例，进行单元测试和集成测试，确保项目的稳定性和可靠性。</a:t>
                      </a:r>
                      <a:endParaRPr lang="zh-CN" altLang="en-US" sz="160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ph idx="1"/>
          </p:nvPr>
        </p:nvGraphicFramePr>
        <p:xfrm>
          <a:off x="395288" y="1484313"/>
          <a:ext cx="82089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81"/>
                <a:gridCol w="41044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进度安排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5.14~5.16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完成项目需求分析和规划</a:t>
                      </a:r>
                      <a:endParaRPr lang="en-US" altLang="zh-C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确定前端和后端技术栈</a:t>
                      </a:r>
                      <a:endParaRPr lang="en-US" altLang="zh-C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设计数据库表结构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5.16~5.23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开始前端界面的设计和开发</a:t>
                      </a:r>
                      <a:endParaRPr lang="en-US" altLang="zh-C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开始后端接口的设计和开发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5.23~5.30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继续前端界面的开发</a:t>
                      </a:r>
                      <a:endParaRPr lang="en-US" altLang="zh-C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继续后端接口的开发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5.30~6.5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进行系统集成测试</a:t>
                      </a:r>
                      <a:endParaRPr lang="en-US" altLang="zh-C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优化项目代码和性能</a:t>
                      </a:r>
                      <a:endParaRPr lang="en-US" altLang="zh-CN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CN" altLang="en-US" dirty="0"/>
                        <a:t>准备项目上线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MyNGNhOGZlM2VmY2E3ZDA0MjQ2YmQ3YWNiZGIxMWI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3436</Words>
  <Application>WPS 演示</Application>
  <PresentationFormat>全屏显示(4:3)</PresentationFormat>
  <Paragraphs>305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1_CITRUS</vt:lpstr>
      <vt:lpstr>2_CITRUS</vt:lpstr>
      <vt:lpstr>Visio.Drawing.15</vt:lpstr>
      <vt:lpstr>Paint.Picture</vt:lpstr>
      <vt:lpstr>Paint.Picture</vt:lpstr>
      <vt:lpstr>哈工大计算学部2024年春季学期 《软件工程》Project 第1轮 检查汇报</vt:lpstr>
      <vt:lpstr>选题与分组</vt:lpstr>
      <vt:lpstr>PowerPoint 演示文稿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第1轮成果</vt:lpstr>
      <vt:lpstr>第1轮成果</vt:lpstr>
      <vt:lpstr>第1轮成果</vt:lpstr>
      <vt:lpstr>第1轮成果</vt:lpstr>
      <vt:lpstr>小结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黎明踏浪</cp:lastModifiedBy>
  <cp:revision>460</cp:revision>
  <dcterms:created xsi:type="dcterms:W3CDTF">2007-06-25T17:21:00Z</dcterms:created>
  <dcterms:modified xsi:type="dcterms:W3CDTF">2024-06-08T07:59:37Z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2052-12.1.0.16929</vt:lpwstr>
  </property>
</Properties>
</file>